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51206400" cy="32918400"/>
  <p:notesSz cx="6858000" cy="9144000"/>
  <p:defaultTextStyle>
    <a:defPPr>
      <a:defRPr lang="en-US"/>
    </a:defPPr>
    <a:lvl1pPr marL="0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9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9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48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97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46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96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45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94" algn="l" defTabSz="4807099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FC527"/>
    <a:srgbClr val="D72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5" autoAdjust="0"/>
    <p:restoredTop sz="94434" autoAdjust="0"/>
  </p:normalViewPr>
  <p:slideViewPr>
    <p:cSldViewPr>
      <p:cViewPr varScale="1">
        <p:scale>
          <a:sx n="16" d="100"/>
          <a:sy n="16" d="100"/>
        </p:scale>
        <p:origin x="1074" y="54"/>
      </p:cViewPr>
      <p:guideLst>
        <p:guide orient="horz" pos="10368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8F25-7E69-4AA1-A94B-9DB7C120C62F}" type="datetimeFigureOut">
              <a:rPr lang="zh-CN" altLang="en-US" smtClean="0"/>
              <a:pPr/>
              <a:t>2014/12/20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574E8-42D4-4BE6-BA9D-BFF6B577DA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34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574E8-42D4-4BE6-BA9D-BFF6B577DA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40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0" y="571500"/>
            <a:ext cx="33131760" cy="20574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algn="l">
              <a:defRPr sz="1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4240" y="2857500"/>
            <a:ext cx="29159200" cy="22860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marL="0" indent="-778932" algn="l">
              <a:buNone/>
              <a:defRPr sz="9500">
                <a:solidFill>
                  <a:schemeClr val="tx1"/>
                </a:solidFill>
              </a:defRPr>
            </a:lvl1pPr>
            <a:lvl2pPr marL="240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53440" y="5486400"/>
            <a:ext cx="49499520" cy="0"/>
          </a:xfrm>
          <a:prstGeom prst="line">
            <a:avLst/>
          </a:prstGeom>
          <a:ln w="190500" cap="rnd" cmpd="dbl">
            <a:solidFill>
              <a:srgbClr val="D72D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public.Moldy\Desktop\University_of_Maryland_Sea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01" y="533400"/>
            <a:ext cx="4566699" cy="45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4240" y="571500"/>
            <a:ext cx="42672000" cy="20574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algn="ctr">
              <a:defRPr sz="1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1120" y="2857500"/>
            <a:ext cx="39258240" cy="13716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marL="0" indent="-778932" algn="ctr">
              <a:buNone/>
              <a:defRPr sz="9500">
                <a:solidFill>
                  <a:schemeClr val="tx1"/>
                </a:solidFill>
              </a:defRPr>
            </a:lvl1pPr>
            <a:lvl2pPr marL="240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53440" y="5486400"/>
            <a:ext cx="49499520" cy="0"/>
          </a:xfrm>
          <a:prstGeom prst="line">
            <a:avLst/>
          </a:prstGeom>
          <a:ln w="1143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543352" y="4343401"/>
            <a:ext cx="28678597" cy="1189898"/>
          </a:xfrm>
          <a:prstGeom prst="rect">
            <a:avLst/>
          </a:prstGeom>
          <a:noFill/>
        </p:spPr>
        <p:txBody>
          <a:bodyPr wrap="none" lIns="155786" tIns="77893" rIns="155786" bIns="77893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6100" b="1" spc="1022" baseline="0" dirty="0" smtClean="0">
                <a:latin typeface="Centaur" pitchFamily="18" charset="0"/>
              </a:rPr>
              <a:t>DEPARTMENT  OF  CIVIL &amp; ENVIRONMENTAL  ENGINEERING</a:t>
            </a:r>
            <a:endParaRPr lang="en-US" sz="6100" b="1" spc="1022" baseline="0" dirty="0">
              <a:latin typeface="Centaur" pitchFamily="18" charset="0"/>
            </a:endParaRPr>
          </a:p>
        </p:txBody>
      </p:sp>
      <p:pic>
        <p:nvPicPr>
          <p:cNvPr id="2050" name="Picture 2" descr="C:\Documents and Settings\churchil\Desktop\umd logo 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1" y="342900"/>
            <a:ext cx="6070846" cy="4800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7280" y="571500"/>
            <a:ext cx="36697920" cy="20574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algn="ctr">
              <a:defRPr sz="14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7280" y="2857500"/>
            <a:ext cx="36697920" cy="13716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>
            <a:lvl1pPr marL="0" indent="-778932" algn="ctr">
              <a:buNone/>
              <a:defRPr sz="9500">
                <a:solidFill>
                  <a:schemeClr val="tx1"/>
                </a:solidFill>
              </a:defRPr>
            </a:lvl1pPr>
            <a:lvl2pPr marL="240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53440" y="4686300"/>
            <a:ext cx="49499520" cy="0"/>
          </a:xfrm>
          <a:prstGeom prst="line">
            <a:avLst/>
          </a:prstGeom>
          <a:ln w="190500" cmpd="tri">
            <a:solidFill>
              <a:srgbClr val="FF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C:\Documents and Settings\churchil\Desktop\primar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" y="342900"/>
            <a:ext cx="12801600" cy="16847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606842" y="2400301"/>
            <a:ext cx="10441361" cy="2137850"/>
          </a:xfrm>
          <a:prstGeom prst="rect">
            <a:avLst/>
          </a:prstGeom>
          <a:noFill/>
        </p:spPr>
        <p:txBody>
          <a:bodyPr wrap="none" lIns="155786" tIns="77893" rIns="155786" bIns="77893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en-US" sz="3100" b="1" spc="1022" baseline="0" dirty="0" smtClean="0">
                <a:latin typeface="Centaur" pitchFamily="18" charset="0"/>
              </a:rPr>
              <a:t>DEPARTMENT OF</a:t>
            </a:r>
            <a:r>
              <a:rPr lang="en-US" sz="5500" b="1" spc="596" baseline="0" dirty="0" smtClean="0">
                <a:latin typeface="Centaur" pitchFamily="18" charset="0"/>
              </a:rPr>
              <a:t/>
            </a:r>
            <a:br>
              <a:rPr lang="en-US" sz="5500" b="1" spc="596" baseline="0" dirty="0" smtClean="0">
                <a:latin typeface="Centaur" pitchFamily="18" charset="0"/>
              </a:rPr>
            </a:br>
            <a:r>
              <a:rPr lang="en-US" sz="5500" b="1" spc="596" baseline="0" dirty="0" smtClean="0">
                <a:latin typeface="Centaur" pitchFamily="18" charset="0"/>
              </a:rPr>
              <a:t>CIVIL &amp; ENVIRONMENTAL</a:t>
            </a:r>
            <a:br>
              <a:rPr lang="en-US" sz="5500" b="1" spc="596" baseline="0" dirty="0" smtClean="0">
                <a:latin typeface="Centaur" pitchFamily="18" charset="0"/>
              </a:rPr>
            </a:br>
            <a:r>
              <a:rPr lang="en-US" sz="3100" b="1" spc="0" baseline="0" dirty="0" smtClean="0">
                <a:latin typeface="Centaur" pitchFamily="18" charset="0"/>
              </a:rPr>
              <a:t>ENGINEERING</a:t>
            </a:r>
            <a:endParaRPr lang="en-US" sz="3100" b="1" spc="0" baseline="0" dirty="0">
              <a:latin typeface="Centaur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807099" rtl="0" eaLnBrk="1" latinLnBrk="0" hangingPunct="1">
        <a:spcBef>
          <a:spcPct val="0"/>
        </a:spcBef>
        <a:buNone/>
        <a:defRPr sz="2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3" indent="-1802663" algn="l" defTabSz="4807099" rtl="0" eaLnBrk="1" latinLnBrk="0" hangingPunct="1">
        <a:spcBef>
          <a:spcPct val="20000"/>
        </a:spcBef>
        <a:buFont typeface="Arial" pitchFamily="34" charset="0"/>
        <a:buChar char="•"/>
        <a:defRPr sz="169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8" indent="-1502219" algn="l" defTabSz="4807099" rtl="0" eaLnBrk="1" latinLnBrk="0" hangingPunct="1">
        <a:spcBef>
          <a:spcPct val="20000"/>
        </a:spcBef>
        <a:buFont typeface="Arial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73" indent="-1201775" algn="l" defTabSz="4807099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23" indent="-1201775" algn="l" defTabSz="4807099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72" indent="-1201775" algn="l" defTabSz="4807099" rtl="0" eaLnBrk="1" latinLnBrk="0" hangingPunct="1">
        <a:spcBef>
          <a:spcPct val="20000"/>
        </a:spcBef>
        <a:buFont typeface="Arial" pitchFamily="34" charset="0"/>
        <a:buChar char="»"/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21" indent="-1201775" algn="l" defTabSz="4807099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70" indent="-1201775" algn="l" defTabSz="4807099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620" indent="-1201775" algn="l" defTabSz="4807099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69" indent="-1201775" algn="l" defTabSz="4807099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9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9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48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97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46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96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45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94" algn="l" defTabSz="4807099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943600" y="259977"/>
            <a:ext cx="44577000" cy="3352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9700" b="1" dirty="0" smtClean="0"/>
              <a:t>Design and Evaluation of  An Advanced Dilemma Zone Protection System: Advanced Warning Sign and All-Red Extension</a:t>
            </a:r>
            <a:r>
              <a:rPr lang="zh-CN" altLang="zh-CN" sz="9700" dirty="0" smtClean="0"/>
              <a:t/>
            </a:r>
            <a:br>
              <a:rPr lang="zh-CN" altLang="zh-CN" sz="9700" dirty="0" smtClean="0"/>
            </a:br>
            <a:r>
              <a:rPr lang="en-US" sz="9700" dirty="0" smtClean="0"/>
              <a:t/>
            </a:r>
            <a:br>
              <a:rPr lang="en-US" sz="9700" dirty="0" smtClean="0"/>
            </a:br>
            <a:r>
              <a:rPr lang="en-US" sz="9700" b="1" kern="1400" cap="small" dirty="0" smtClean="0">
                <a:latin typeface="Times New Roman"/>
                <a:ea typeface="PMingLiU"/>
              </a:rPr>
              <a:t/>
            </a:r>
            <a:br>
              <a:rPr lang="en-US" sz="9700" b="1" kern="1400" cap="small" dirty="0" smtClean="0">
                <a:latin typeface="Times New Roman"/>
                <a:ea typeface="PMingLiU"/>
              </a:rPr>
            </a:br>
            <a:r>
              <a:rPr lang="en-US" sz="9700" cap="small" dirty="0" smtClean="0"/>
              <a:t/>
            </a:r>
            <a:br>
              <a:rPr lang="en-US" sz="9700" cap="small" dirty="0" smtClean="0"/>
            </a:br>
            <a:endParaRPr lang="en-US" sz="9700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993600" y="1954677"/>
            <a:ext cx="25374600" cy="22860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+mj-lt"/>
                <a:cs typeface="Times New Roman" pitchFamily="18" charset="0"/>
              </a:rPr>
              <a:t>by </a:t>
            </a:r>
            <a:r>
              <a:rPr lang="en-US" sz="8000" dirty="0" smtClean="0">
                <a:latin typeface="+mj-lt"/>
                <a:cs typeface="Times New Roman" pitchFamily="18" charset="0"/>
              </a:rPr>
              <a:t>Sung Yoon Park, Liu Xu, Gang-Len </a:t>
            </a:r>
            <a:r>
              <a:rPr lang="en-US" sz="8000" dirty="0" smtClean="0">
                <a:latin typeface="+mj-lt"/>
                <a:cs typeface="Times New Roman" pitchFamily="18" charset="0"/>
              </a:rPr>
              <a:t>Chang</a:t>
            </a:r>
            <a:r>
              <a:rPr lang="en-US" altLang="zh-CN" sz="8000" dirty="0" smtClean="0">
                <a:latin typeface="+mj-lt"/>
                <a:cs typeface="Times New Roman" pitchFamily="18" charset="0"/>
              </a:rPr>
              <a:t> </a:t>
            </a:r>
            <a:endParaRPr lang="en-US" sz="8000" dirty="0">
              <a:latin typeface="+mj-lt"/>
              <a:cs typeface="Times New Roman" pitchFamily="18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019800" y="3276600"/>
            <a:ext cx="44272200" cy="2286000"/>
          </a:xfrm>
          <a:prstGeom prst="rect">
            <a:avLst/>
          </a:prstGeom>
        </p:spPr>
        <p:txBody>
          <a:bodyPr lIns="155786" tIns="77893" rIns="155786" bIns="77893">
            <a:normAutofit/>
          </a:bodyPr>
          <a:lstStyle/>
          <a:p>
            <a:pPr marL="0" marR="0" lvl="0" indent="-778932" algn="ctr" defTabSz="48070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University of Maryland</a:t>
            </a:r>
            <a:r>
              <a:rPr lang="en-US" sz="8800" i="1" dirty="0" smtClean="0">
                <a:latin typeface="+mj-lt"/>
                <a:cs typeface="Times New Roman" pitchFamily="18" charset="0"/>
              </a:rPr>
              <a:t>, </a:t>
            </a:r>
            <a:r>
              <a:rPr kumimoji="0" lang="en-US" sz="8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College Park</a:t>
            </a:r>
            <a:endParaRPr kumimoji="0" lang="en-US" sz="8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AutoShape 350" descr="Dark horizontal"/>
          <p:cNvSpPr>
            <a:spLocks noChangeArrowheads="1"/>
          </p:cNvSpPr>
          <p:nvPr/>
        </p:nvSpPr>
        <p:spPr bwMode="auto">
          <a:xfrm>
            <a:off x="733238" y="5715000"/>
            <a:ext cx="8633012" cy="1600200"/>
          </a:xfrm>
          <a:prstGeom prst="roundRect">
            <a:avLst>
              <a:gd name="adj" fmla="val 50000"/>
            </a:avLst>
          </a:prstGeom>
          <a:pattFill prst="dkHorz">
            <a:fgClr>
              <a:srgbClr val="660033"/>
            </a:fgClr>
            <a:bgClr>
              <a:srgbClr val="710107"/>
            </a:bgClr>
          </a:patt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Abstract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8" name="Rectangle 80"/>
          <p:cNvSpPr>
            <a:spLocks noChangeArrowheads="1"/>
          </p:cNvSpPr>
          <p:nvPr/>
        </p:nvSpPr>
        <p:spPr bwMode="auto">
          <a:xfrm>
            <a:off x="660400" y="7772400"/>
            <a:ext cx="9017000" cy="1005840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4000" dirty="0"/>
              <a:t>This paper </a:t>
            </a:r>
            <a:r>
              <a:rPr lang="en-US" sz="4000" dirty="0" smtClean="0"/>
              <a:t>proposes an advanced  </a:t>
            </a:r>
            <a:r>
              <a:rPr lang="en-US" sz="4000" dirty="0"/>
              <a:t>intelligent dilemma zone protection system that integrates advanced warning signs with all-red extension strategies to reduce the number of red-light running vehicles and also to provide extra time to clear the intersection</a:t>
            </a:r>
            <a:r>
              <a:rPr lang="en-US" sz="4000" dirty="0" smtClean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3700" dirty="0" smtClean="0"/>
              <a:t>A </a:t>
            </a:r>
            <a:r>
              <a:rPr lang="en-US" sz="4000" dirty="0" smtClean="0"/>
              <a:t>behavioral model for drivers’ response on yellow </a:t>
            </a:r>
            <a:r>
              <a:rPr lang="en-US" sz="4000" dirty="0"/>
              <a:t>has </a:t>
            </a:r>
            <a:r>
              <a:rPr lang="en-US" sz="4000" dirty="0" smtClean="0"/>
              <a:t>been rigorously developed </a:t>
            </a:r>
            <a:r>
              <a:rPr lang="en-US" sz="4000" dirty="0"/>
              <a:t>,</a:t>
            </a:r>
            <a:r>
              <a:rPr lang="en-US" sz="4000" dirty="0" smtClean="0"/>
              <a:t>calibrated </a:t>
            </a:r>
            <a:r>
              <a:rPr lang="en-US" sz="4000" dirty="0"/>
              <a:t>with field </a:t>
            </a:r>
            <a:r>
              <a:rPr lang="en-US" sz="4000" dirty="0" smtClean="0"/>
              <a:t>data and then been incorporated into VISSIM for extensive simulation experiments.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4000" dirty="0" smtClean="0"/>
              <a:t>Results indicates that the proposed system can offer best protection on safety measures. </a:t>
            </a:r>
          </a:p>
        </p:txBody>
      </p:sp>
      <p:sp>
        <p:nvSpPr>
          <p:cNvPr id="9" name="AutoShape 350" descr="Dark horizontal"/>
          <p:cNvSpPr>
            <a:spLocks noChangeArrowheads="1"/>
          </p:cNvSpPr>
          <p:nvPr/>
        </p:nvSpPr>
        <p:spPr bwMode="auto">
          <a:xfrm>
            <a:off x="381000" y="19416712"/>
            <a:ext cx="9296400" cy="155257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Research Background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" name="Rectangle 80"/>
          <p:cNvSpPr>
            <a:spLocks noChangeArrowheads="1"/>
          </p:cNvSpPr>
          <p:nvPr/>
        </p:nvSpPr>
        <p:spPr bwMode="auto">
          <a:xfrm>
            <a:off x="584200" y="21528000"/>
            <a:ext cx="9474200" cy="1139040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Aft>
                <a:spcPts val="1200"/>
              </a:spcAft>
            </a:pPr>
            <a:r>
              <a:rPr lang="en-US" sz="3800" b="1" dirty="0" smtClean="0"/>
              <a:t>Research Motivation</a:t>
            </a:r>
            <a:endParaRPr lang="en-US" sz="3800" b="1" dirty="0" smtClean="0"/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/>
              <a:t>According to a report from the </a:t>
            </a:r>
            <a:r>
              <a:rPr lang="en-US" sz="3600" dirty="0" smtClean="0"/>
              <a:t>2009 National </a:t>
            </a:r>
            <a:r>
              <a:rPr lang="en-US" sz="3600" dirty="0"/>
              <a:t>Highway Traffic Safety Administration, </a:t>
            </a:r>
            <a:r>
              <a:rPr lang="en-US" sz="3600" dirty="0"/>
              <a:t>a</a:t>
            </a:r>
            <a:r>
              <a:rPr lang="en-US" sz="3600" dirty="0" smtClean="0"/>
              <a:t>pproximately</a:t>
            </a:r>
            <a:r>
              <a:rPr lang="en-US" sz="3600" dirty="0"/>
              <a:t>, 165,000 people were injured annually by the neglect of red-light instruction </a:t>
            </a:r>
            <a:r>
              <a:rPr lang="en-US" sz="3600" dirty="0" smtClean="0"/>
              <a:t>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/>
              <a:t>The existence of dilemma zones at signalized intersections is one of the main contributors to the high frequency of accidents.</a:t>
            </a:r>
            <a:endParaRPr lang="en-US" altLang="zh-CN" sz="3600" b="1" dirty="0"/>
          </a:p>
          <a:p>
            <a:pPr algn="just">
              <a:spcAft>
                <a:spcPts val="1200"/>
              </a:spcAft>
            </a:pPr>
            <a:r>
              <a:rPr lang="en-US" altLang="zh-CN" sz="3800" b="1" dirty="0" smtClean="0"/>
              <a:t>Research </a:t>
            </a:r>
            <a:r>
              <a:rPr lang="en-US" altLang="zh-CN" sz="3800" b="1" dirty="0" smtClean="0"/>
              <a:t>Objective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zh-CN" sz="3600" dirty="0" smtClean="0"/>
              <a:t>T</a:t>
            </a:r>
            <a:r>
              <a:rPr lang="en-US" sz="3600" dirty="0" smtClean="0"/>
              <a:t>his </a:t>
            </a:r>
            <a:r>
              <a:rPr lang="en-US" sz="3600" dirty="0"/>
              <a:t>research is to investigate the compound effectiveness of integrating the advanced warning sign with the all-red phase extension on minimizing the dilemma zone caused accidents. </a:t>
            </a:r>
            <a:endParaRPr lang="en-US" sz="3600" dirty="0" smtClean="0"/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/>
              <a:t>Empirical observations of responses of driver during the yellow phase at six intersections are used to calibrate a driver’s behavior model, and use as the basis for conducting laboratory experiments and performance evaluation. </a:t>
            </a:r>
            <a:endParaRPr lang="en-US" altLang="zh-CN" sz="36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3600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AutoShape 350" descr="Dark horizontal"/>
          <p:cNvSpPr>
            <a:spLocks noChangeArrowheads="1"/>
          </p:cNvSpPr>
          <p:nvPr/>
        </p:nvSpPr>
        <p:spPr bwMode="auto">
          <a:xfrm>
            <a:off x="40968706" y="21223250"/>
            <a:ext cx="8633012" cy="1600200"/>
          </a:xfrm>
          <a:prstGeom prst="roundRect">
            <a:avLst>
              <a:gd name="adj" fmla="val 50000"/>
            </a:avLst>
          </a:prstGeom>
          <a:pattFill prst="dkHorz">
            <a:fgClr>
              <a:srgbClr val="660033"/>
            </a:fgClr>
            <a:bgClr>
              <a:srgbClr val="710107"/>
            </a:bgClr>
          </a:patt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Conclusions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1" name="Rectangle 80"/>
          <p:cNvSpPr>
            <a:spLocks noChangeArrowheads="1"/>
          </p:cNvSpPr>
          <p:nvPr/>
        </p:nvSpPr>
        <p:spPr bwMode="auto">
          <a:xfrm>
            <a:off x="39852600" y="23495915"/>
            <a:ext cx="10439400" cy="9422485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0050" indent="-4000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/>
              <a:t>This study has employed simulation experiments to evaluate a proposed dilemma zone protection system that uses advanced warning to advise drivers and exerts the all-red extension to prevent those non-compliance drivers from causing </a:t>
            </a:r>
            <a:r>
              <a:rPr lang="en-US" sz="3600" dirty="0" smtClean="0"/>
              <a:t>accidents.</a:t>
            </a:r>
          </a:p>
          <a:p>
            <a:pPr marL="400050" indent="-400050" algn="just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3600" dirty="0" smtClean="0"/>
              <a:t>To </a:t>
            </a:r>
            <a:r>
              <a:rPr lang="en-US" sz="3600" dirty="0"/>
              <a:t>reflect the actual drivers’ responses to the yellow phase, the simulation system developed with VISSIM has been incorporated with a driver behavior model which is calibrated with the field data of 1123 drivers from six locations.</a:t>
            </a:r>
          </a:p>
          <a:p>
            <a:pPr marL="400050" indent="-400050" algn="just">
              <a:buFont typeface="Wingdings" pitchFamily="2" charset="2"/>
              <a:buChar char="Ø"/>
            </a:pPr>
            <a:r>
              <a:rPr lang="en-US" sz="3600" dirty="0"/>
              <a:t>The results of simulated experiments confirm an expectation that the integration of advance warning system with all-red extension can better protect drivers and improve traffic safety. </a:t>
            </a:r>
            <a:endParaRPr lang="en-US" sz="3750" dirty="0" smtClean="0"/>
          </a:p>
          <a:p>
            <a:pPr marL="742950" indent="-742950">
              <a:buFont typeface="+mj-lt"/>
              <a:buAutoNum type="arabicPeriod" startAt="4"/>
            </a:pPr>
            <a:endParaRPr lang="en-US" sz="3750" dirty="0" smtClean="0"/>
          </a:p>
          <a:p>
            <a:pPr marL="342900" indent="-342900"/>
            <a:endParaRPr lang="en-US" sz="3750" dirty="0" smtClean="0"/>
          </a:p>
          <a:p>
            <a:pPr marL="342900" indent="-342900"/>
            <a:endParaRPr lang="en-US" sz="375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3750" b="1" dirty="0" smtClean="0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0" y="0"/>
            <a:ext cx="512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76200" y="0"/>
            <a:ext cx="512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8" name="AutoShape 350" descr="Dark horizontal"/>
          <p:cNvSpPr>
            <a:spLocks noChangeArrowheads="1"/>
          </p:cNvSpPr>
          <p:nvPr/>
        </p:nvSpPr>
        <p:spPr bwMode="auto">
          <a:xfrm>
            <a:off x="11468100" y="5715000"/>
            <a:ext cx="9296400" cy="155257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Proposed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 System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5" name="AutoShape 350" descr="Dark horizontal"/>
          <p:cNvSpPr>
            <a:spLocks noChangeArrowheads="1"/>
          </p:cNvSpPr>
          <p:nvPr/>
        </p:nvSpPr>
        <p:spPr bwMode="auto">
          <a:xfrm>
            <a:off x="11166540" y="19431000"/>
            <a:ext cx="9597960" cy="155257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Drivers’ Behavior 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M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odel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12546978" y="17995613"/>
            <a:ext cx="89414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Design of proposed dilemma zone protection system</a:t>
            </a:r>
            <a:endParaRPr lang="zh-CN" altLang="en-US" sz="3200" dirty="0"/>
          </a:p>
        </p:txBody>
      </p:sp>
      <p:sp>
        <p:nvSpPr>
          <p:cNvPr id="3217" name="Rectangle 145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19" name="Rectangle 147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21" name="Rectangle 149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4" name="Picture 6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7" y="7597741"/>
            <a:ext cx="13795375" cy="10340047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80"/>
              <p:cNvSpPr>
                <a:spLocks noChangeArrowheads="1"/>
              </p:cNvSpPr>
              <p:nvPr/>
            </p:nvSpPr>
            <p:spPr bwMode="auto">
              <a:xfrm>
                <a:off x="10512360" y="21210960"/>
                <a:ext cx="10972800" cy="117074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30000"/>
                </a:schemeClr>
              </a:solidFill>
              <a:ln w="9525">
                <a:solidFill>
                  <a:schemeClr val="accent3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 algn="just"/>
                <a:r>
                  <a:rPr lang="en-US" sz="3600" b="1" dirty="0" smtClean="0"/>
                  <a:t>Calibration of Drivers’ Responses on Yellow </a:t>
                </a:r>
                <a:r>
                  <a:rPr lang="en-US" sz="3600" b="1" dirty="0"/>
                  <a:t>M</a:t>
                </a:r>
                <a:r>
                  <a:rPr lang="en-US" sz="3600" b="1" dirty="0" smtClean="0"/>
                  <a:t>odel</a:t>
                </a:r>
                <a:endParaRPr lang="en-US" sz="3600" b="1" dirty="0" smtClean="0"/>
              </a:p>
              <a:p>
                <a:pPr lvl="0"/>
                <a:r>
                  <a:rPr lang="en-US" altLang="zh-CN" sz="3200" i="1" dirty="0" smtClean="0"/>
                  <a:t>Step 1</a:t>
                </a:r>
                <a:r>
                  <a:rPr lang="en-US" altLang="zh-CN" sz="3200" dirty="0" smtClean="0"/>
                  <a:t>: </a:t>
                </a:r>
                <a:r>
                  <a:rPr lang="en-US" sz="3200" i="1" dirty="0"/>
                  <a:t>: Identifying Contributing </a:t>
                </a:r>
                <a:r>
                  <a:rPr lang="en-US" sz="3200" i="1" dirty="0" smtClean="0"/>
                  <a:t>Factors. </a:t>
                </a:r>
              </a:p>
              <a:p>
                <a:pPr lvl="0"/>
                <a:endParaRPr lang="en-US" sz="3200" i="1" dirty="0"/>
              </a:p>
              <a:p>
                <a:pPr lvl="0"/>
                <a:endParaRPr lang="en-US" sz="3200" dirty="0" smtClean="0"/>
              </a:p>
              <a:p>
                <a:pPr lvl="0"/>
                <a:endParaRPr lang="en-US" sz="3200" dirty="0"/>
              </a:p>
              <a:p>
                <a:pPr lvl="0"/>
                <a:endParaRPr lang="en-US" sz="3200" dirty="0" smtClean="0"/>
              </a:p>
              <a:p>
                <a:pPr lvl="0"/>
                <a:endParaRPr lang="en-US" sz="3200" dirty="0"/>
              </a:p>
              <a:p>
                <a:pPr lvl="0"/>
                <a:endParaRPr lang="en-US" sz="3200" dirty="0"/>
              </a:p>
              <a:p>
                <a:pPr lvl="0"/>
                <a:endParaRPr lang="en-US" sz="3200" dirty="0" smtClean="0"/>
              </a:p>
              <a:p>
                <a:pPr lvl="0"/>
                <a:endParaRPr lang="en-US" sz="3200" dirty="0"/>
              </a:p>
              <a:p>
                <a:pPr marL="342900" indent="-342900" algn="just">
                  <a:buFont typeface="Arial" pitchFamily="34" charset="0"/>
                  <a:buChar char="•"/>
                </a:pPr>
                <a:r>
                  <a:rPr lang="en-US" altLang="zh-CN" sz="3200" i="1" dirty="0" smtClean="0"/>
                  <a:t>Step </a:t>
                </a:r>
                <a:r>
                  <a:rPr lang="en-US" altLang="zh-CN" sz="3200" i="1" dirty="0" smtClean="0"/>
                  <a:t>2</a:t>
                </a:r>
                <a:r>
                  <a:rPr lang="en-US" altLang="zh-CN" sz="3200" dirty="0" smtClean="0"/>
                  <a:t>: </a:t>
                </a:r>
                <a:r>
                  <a:rPr lang="en-US" sz="3200" i="1" dirty="0"/>
                  <a:t>Calibration of VISSIM’s  Embodied “Reaction to Amber” Model with Field </a:t>
                </a:r>
                <a:r>
                  <a:rPr lang="en-US" sz="3200" i="1" dirty="0" smtClean="0"/>
                  <a:t>Data.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/>
                          </m:ctrlPr>
                        </m:sSubPr>
                        <m:e>
                          <m:r>
                            <a:rPr lang="en-US" sz="3200" i="1"/>
                            <m:t>𝑃</m:t>
                          </m:r>
                        </m:e>
                        <m:sub>
                          <m:r>
                            <a:rPr lang="en-US" sz="3200" i="1"/>
                            <m:t>𝑠𝑡𝑜𝑝</m:t>
                          </m:r>
                        </m:sub>
                      </m:sSub>
                      <m:r>
                        <a:rPr lang="en-US" sz="3200" i="1"/>
                        <m:t>=</m:t>
                      </m:r>
                      <m:f>
                        <m:fPr>
                          <m:ctrlPr>
                            <a:rPr lang="en-US" sz="3200" i="1"/>
                          </m:ctrlPr>
                        </m:fPr>
                        <m:num>
                          <m:r>
                            <a:rPr lang="en-US" sz="3200" i="1"/>
                            <m:t>1</m:t>
                          </m:r>
                        </m:num>
                        <m:den>
                          <m:r>
                            <a:rPr lang="en-US" sz="3200" i="1"/>
                            <m:t>1+</m:t>
                          </m:r>
                          <m:sSup>
                            <m:sSupPr>
                              <m:ctrlPr>
                                <a:rPr lang="en-US" sz="3200" i="1"/>
                              </m:ctrlPr>
                            </m:sSupPr>
                            <m:e>
                              <m:r>
                                <a:rPr lang="en-US" sz="3200" i="1"/>
                                <m:t>𝑒</m:t>
                              </m:r>
                            </m:e>
                            <m:sup>
                              <m:r>
                                <a:rPr lang="en-US" sz="3200" i="1"/>
                                <m:t>−</m:t>
                              </m:r>
                              <m:r>
                                <a:rPr lang="en-US" sz="3200" i="1"/>
                                <m:t>𝛼</m:t>
                              </m:r>
                              <m:r>
                                <a:rPr lang="en-US" sz="32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1</m:t>
                                  </m:r>
                                </m:sub>
                              </m:sSub>
                              <m:r>
                                <a:rPr lang="en-US" sz="3200" i="1"/>
                                <m:t>𝑣</m:t>
                              </m:r>
                              <m:r>
                                <a:rPr lang="en-US" sz="3200" i="1"/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𝛽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𝑑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𝑥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3200" i="1" dirty="0" smtClean="0"/>
              </a:p>
              <a:p>
                <a:pPr algn="just"/>
                <a:endParaRPr lang="en-US" sz="3200" i="1" dirty="0" smtClean="0"/>
              </a:p>
              <a:p>
                <a:pPr algn="just"/>
                <a:r>
                  <a:rPr lang="en-US" sz="3200" dirty="0"/>
                  <a:t>The initially estimated values of those key parameters are: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/>
                      <m:t>α</m:t>
                    </m:r>
                    <m:r>
                      <a:rPr lang="en-US" sz="3200"/>
                      <m:t>=0.798,</m:t>
                    </m:r>
                    <m:sSub>
                      <m:sSubPr>
                        <m:ctrlPr>
                          <a:rPr lang="en-US" sz="32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/>
                          <m:t>β</m:t>
                        </m:r>
                      </m:e>
                      <m:sub>
                        <m:r>
                          <a:rPr lang="en-US" sz="3200"/>
                          <m:t>1</m:t>
                        </m:r>
                      </m:sub>
                    </m:sSub>
                    <m:r>
                      <a:rPr lang="en-US" sz="3200"/>
                      <m:t>=</m:t>
                    </m:r>
                    <m:r>
                      <a:rPr lang="en-US" sz="3200" i="1"/>
                      <m:t>−</m:t>
                    </m:r>
                    <m:r>
                      <a:rPr lang="en-US" sz="3200"/>
                      <m:t>0.288,</m:t>
                    </m:r>
                    <m:sSub>
                      <m:sSubPr>
                        <m:ctrlPr>
                          <a:rPr lang="en-US" sz="32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/>
                          <m:t>β</m:t>
                        </m:r>
                      </m:e>
                      <m:sub>
                        <m:r>
                          <a:rPr lang="en-US" sz="3200"/>
                          <m:t>2</m:t>
                        </m:r>
                      </m:sub>
                    </m:sSub>
                    <m:r>
                      <a:rPr lang="en-US" sz="3200"/>
                      <m:t>=0.043</m:t>
                    </m:r>
                  </m:oMath>
                </a14:m>
                <a:r>
                  <a:rPr lang="en-US" sz="3200" dirty="0"/>
                  <a:t> from field data. </a:t>
                </a:r>
                <a:endParaRPr lang="en-US" sz="3200" dirty="0" smtClean="0"/>
              </a:p>
              <a:p>
                <a:pPr algn="just"/>
                <a:endParaRPr lang="en-US" altLang="zh-CN" sz="3200" dirty="0" smtClean="0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en-US" altLang="zh-CN" sz="3200" i="1" dirty="0" smtClean="0"/>
                  <a:t>Step </a:t>
                </a:r>
                <a:r>
                  <a:rPr lang="en-US" altLang="zh-CN" sz="3200" i="1" dirty="0" smtClean="0"/>
                  <a:t>3</a:t>
                </a:r>
                <a:r>
                  <a:rPr lang="en-US" altLang="zh-CN" sz="3200" dirty="0" smtClean="0"/>
                  <a:t>: </a:t>
                </a:r>
                <a:r>
                  <a:rPr lang="en-US" sz="3200" i="1" dirty="0"/>
                  <a:t>Comparison of Simulated Drivers’ Responses in VISSIM with the Field </a:t>
                </a:r>
                <a:r>
                  <a:rPr lang="en-US" sz="3200" i="1" dirty="0" smtClean="0"/>
                  <a:t>Data</a:t>
                </a:r>
              </a:p>
              <a:p>
                <a:r>
                  <a:rPr lang="en-US" sz="3200" dirty="0" smtClean="0"/>
                  <a:t>With </a:t>
                </a:r>
                <a:r>
                  <a:rPr lang="en-US" sz="3200" dirty="0"/>
                  <a:t>the initial calibrated parameters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/>
                      <m:t>α</m:t>
                    </m:r>
                    <m:r>
                      <a:rPr lang="en-US" sz="3200"/>
                      <m:t>=0.798,</m:t>
                    </m:r>
                    <m:sSub>
                      <m:sSubPr>
                        <m:ctrlPr>
                          <a:rPr lang="en-US" sz="3200" i="1"/>
                        </m:ctrlPr>
                      </m:sSubPr>
                      <m:e>
                        <m:r>
                          <a:rPr lang="en-US" sz="3200"/>
                          <m:t> </m:t>
                        </m:r>
                        <m:r>
                          <m:rPr>
                            <m:sty m:val="p"/>
                          </m:rPr>
                          <a:rPr lang="en-US" sz="3200"/>
                          <m:t>β</m:t>
                        </m:r>
                      </m:e>
                      <m:sub>
                        <m:r>
                          <a:rPr lang="en-US" sz="3200"/>
                          <m:t>1</m:t>
                        </m:r>
                      </m:sub>
                    </m:sSub>
                    <m:r>
                      <a:rPr lang="en-US" sz="3200" i="1"/>
                      <m:t>=−0.288, </m:t>
                    </m:r>
                    <m:sSub>
                      <m:sSubPr>
                        <m:ctrlPr>
                          <a:rPr lang="en-US" sz="3200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/>
                          <m:t>β</m:t>
                        </m:r>
                      </m:e>
                      <m:sub>
                        <m:r>
                          <a:rPr lang="en-US" sz="3200"/>
                          <m:t>2</m:t>
                        </m:r>
                      </m:sub>
                    </m:sSub>
                    <m:r>
                      <a:rPr lang="en-US" sz="3200" i="1"/>
                      <m:t>=0.043 </m:t>
                    </m:r>
                  </m:oMath>
                </a14:m>
                <a:r>
                  <a:rPr lang="en-US" sz="3200" dirty="0"/>
                  <a:t>) seem do not offer the promise for laboratory </a:t>
                </a:r>
                <a:r>
                  <a:rPr lang="en-US" sz="3200" dirty="0" smtClean="0"/>
                  <a:t>experiments.</a:t>
                </a:r>
                <a:endParaRPr lang="en-US" sz="3200" dirty="0"/>
              </a:p>
              <a:p>
                <a:pPr lvl="0"/>
                <a:endParaRPr lang="en-US" sz="3200" i="1" dirty="0" smtClean="0"/>
              </a:p>
              <a:p>
                <a:pPr algn="just"/>
                <a:endParaRPr lang="en-US" altLang="zh-CN" sz="3200" dirty="0" smtClean="0"/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en-US" altLang="zh-CN" sz="3200" dirty="0" smtClean="0"/>
              </a:p>
              <a:p>
                <a:pPr marL="342900" indent="-342900" algn="just">
                  <a:buFont typeface="Arial" pitchFamily="34" charset="0"/>
                  <a:buChar char="•"/>
                </a:pPr>
                <a:endParaRPr lang="en-US" altLang="zh-CN" sz="3200" dirty="0" smtClean="0"/>
              </a:p>
              <a:p>
                <a:pPr algn="just"/>
                <a:endParaRPr lang="en-US" sz="3600" dirty="0" smtClean="0"/>
              </a:p>
            </p:txBody>
          </p:sp>
        </mc:Choice>
        <mc:Fallback>
          <p:sp>
            <p:nvSpPr>
              <p:cNvPr id="66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2360" y="21210960"/>
                <a:ext cx="10972800" cy="11707440"/>
              </a:xfrm>
              <a:prstGeom prst="rect">
                <a:avLst/>
              </a:prstGeom>
              <a:blipFill rotWithShape="0">
                <a:blip r:embed="rId4"/>
                <a:stretch>
                  <a:fillRect l="-1609" t="-728" r="-1387"/>
                </a:stretch>
              </a:blipFill>
              <a:ln w="9525">
                <a:solidFill>
                  <a:schemeClr val="accent3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50532"/>
              </p:ext>
            </p:extLst>
          </p:nvPr>
        </p:nvGraphicFramePr>
        <p:xfrm>
          <a:off x="10849210" y="22432965"/>
          <a:ext cx="9810873" cy="3322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8487"/>
                <a:gridCol w="3201193"/>
                <a:gridCol w="3201193"/>
              </a:tblGrid>
              <a:tr h="561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VARIABLES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Coeff.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P-Value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Initial_Speed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Initial_Position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-0.271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Age[Middle]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1.577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Age[Senior]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4.811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Phone[not on = 0]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-2.774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6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Passenger[ None = 0]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-2.152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Costant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5933"/>
              </p:ext>
            </p:extLst>
          </p:nvPr>
        </p:nvGraphicFramePr>
        <p:xfrm>
          <a:off x="23718853" y="6017856"/>
          <a:ext cx="11542528" cy="414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  <a:gridCol w="721408"/>
              </a:tblGrid>
              <a:tr h="55935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Speed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mph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Location of vehicle from stop line onset of yellow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0 - 100 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100 - 200 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200 - 300 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300 - 400 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400 - 500 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Field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Initial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30 - </a:t>
                      </a:r>
                      <a:r>
                        <a:rPr lang="en-US" sz="2000" dirty="0" smtClean="0">
                          <a:effectLst/>
                        </a:rPr>
                        <a:t>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40 - </a:t>
                      </a:r>
                      <a:r>
                        <a:rPr lang="en-US" sz="2000" dirty="0" smtClean="0">
                          <a:effectLst/>
                        </a:rPr>
                        <a:t>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40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50 - 60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960672">
                <a:tc gridSpan="1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Field: percentage of driver taking the “Pass” decision from field observations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Initial: percentage of driver taking the “Pass” decision </a:t>
                      </a:r>
                      <a:r>
                        <a:rPr lang="en-US" sz="2000" dirty="0" err="1">
                          <a:effectLst/>
                        </a:rPr>
                        <a:t>fromVISSIM</a:t>
                      </a:r>
                      <a:r>
                        <a:rPr lang="en-US" sz="2000" dirty="0">
                          <a:effectLst/>
                        </a:rPr>
                        <a:t> with initial coefficients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Final: percentage of driver taking the “Pass” decision from VISSIM after re-calibration.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3821820" y="10233873"/>
                <a:ext cx="1219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After </a:t>
                </a:r>
                <a:r>
                  <a:rPr lang="en-US" sz="3200" dirty="0"/>
                  <a:t>adjusting parameters,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=0.798,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0.35,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=0.455</m:t>
                    </m:r>
                  </m:oMath>
                </a14:m>
                <a:r>
                  <a:rPr lang="en-US" sz="3200" dirty="0"/>
                  <a:t> were chosen for the minimized total difference as shown in </a:t>
                </a:r>
                <a:r>
                  <a:rPr lang="en-US" sz="3200" dirty="0"/>
                  <a:t>following table.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820" y="10233873"/>
                <a:ext cx="12192000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1300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80"/>
          <p:cNvSpPr>
            <a:spLocks noChangeArrowheads="1"/>
          </p:cNvSpPr>
          <p:nvPr/>
        </p:nvSpPr>
        <p:spPr bwMode="auto">
          <a:xfrm>
            <a:off x="23635235" y="11282467"/>
            <a:ext cx="11259739" cy="97981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Aft>
                <a:spcPts val="1200"/>
              </a:spcAft>
            </a:pPr>
            <a:endParaRPr lang="en-US" sz="3800" b="1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3916329" y="11629667"/>
            <a:ext cx="10978645" cy="9132339"/>
            <a:chOff x="6019799" y="6303273"/>
            <a:chExt cx="14744701" cy="11796639"/>
          </a:xfrm>
        </p:grpSpPr>
        <p:pic>
          <p:nvPicPr>
            <p:cNvPr id="89" name="Picture 8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221" y="6356516"/>
              <a:ext cx="7172739" cy="4954575"/>
            </a:xfrm>
            <a:prstGeom prst="rect">
              <a:avLst/>
            </a:prstGeom>
            <a:noFill/>
          </p:spPr>
        </p:pic>
        <p:pic>
          <p:nvPicPr>
            <p:cNvPr id="90" name="Picture 89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75"/>
            <a:stretch/>
          </p:blipFill>
          <p:spPr bwMode="auto">
            <a:xfrm>
              <a:off x="13502909" y="6303273"/>
              <a:ext cx="7261591" cy="500781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48875" y="11469694"/>
              <a:ext cx="2463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Target intersection</a:t>
              </a:r>
              <a:endParaRPr lang="en-US" sz="2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691502" y="11440010"/>
              <a:ext cx="2463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Turning Movements</a:t>
              </a: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73676" y="12376711"/>
              <a:ext cx="6895524" cy="50820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9799" y="12428517"/>
              <a:ext cx="6795515" cy="5008383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8164980" y="17699802"/>
              <a:ext cx="10117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Speed distributions from field and simulation for 200 feet and 800 feet from the stop line</a:t>
              </a:r>
              <a:endParaRPr lang="en-US" sz="2000" dirty="0"/>
            </a:p>
          </p:txBody>
        </p:sp>
      </p:grpSp>
      <p:sp>
        <p:nvSpPr>
          <p:cNvPr id="94" name="AutoShape 350" descr="Dark horizontal"/>
          <p:cNvSpPr>
            <a:spLocks noChangeArrowheads="1"/>
          </p:cNvSpPr>
          <p:nvPr/>
        </p:nvSpPr>
        <p:spPr bwMode="auto">
          <a:xfrm>
            <a:off x="37593494" y="5679734"/>
            <a:ext cx="9296400" cy="155257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Sensitivity Analysis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95" name="AutoShape 350" descr="Dark horizontal"/>
          <p:cNvSpPr>
            <a:spLocks noChangeArrowheads="1"/>
          </p:cNvSpPr>
          <p:nvPr/>
        </p:nvSpPr>
        <p:spPr bwMode="auto">
          <a:xfrm>
            <a:off x="25595391" y="21495984"/>
            <a:ext cx="9296400" cy="1552575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50800">
            <a:noFill/>
            <a:round/>
            <a:headEnd/>
            <a:tailEnd/>
          </a:ln>
          <a:effectLst>
            <a:outerShdw dist="251447" dir="2700000" algn="ctr" rotWithShape="0">
              <a:srgbClr val="787878"/>
            </a:outerShdw>
          </a:effectLst>
        </p:spPr>
        <p:txBody>
          <a:bodyPr wrap="none" lIns="43748" tIns="21122" rIns="43748" bIns="21122" anchor="ctr"/>
          <a:lstStyle/>
          <a:p>
            <a:pPr algn="ctr" defTabSz="412750" eaLnBrk="0" hangingPunct="0"/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 pitchFamily="2" charset="-122"/>
              </a:rPr>
              <a:t>Results Analysis</a:t>
            </a:r>
            <a:endParaRPr lang="en-US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96" name="Rectangle 80"/>
          <p:cNvSpPr>
            <a:spLocks noChangeArrowheads="1"/>
          </p:cNvSpPr>
          <p:nvPr/>
        </p:nvSpPr>
        <p:spPr bwMode="auto">
          <a:xfrm>
            <a:off x="23501220" y="23463960"/>
            <a:ext cx="15017880" cy="945444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indent="-342900" algn="just">
              <a:buFont typeface="Wingdings" pitchFamily="2" charset="2"/>
              <a:buChar char="Ø"/>
            </a:pPr>
            <a:r>
              <a:rPr lang="en-US" altLang="zh-CN" sz="3600" dirty="0" smtClean="0"/>
              <a:t> Comparison scenarios</a:t>
            </a:r>
          </a:p>
          <a:p>
            <a:r>
              <a:rPr lang="en-US" sz="3600" i="1" dirty="0"/>
              <a:t>Base Scenario</a:t>
            </a:r>
            <a:r>
              <a:rPr lang="en-US" sz="3600" dirty="0"/>
              <a:t>: actuated control without any protection.</a:t>
            </a:r>
          </a:p>
          <a:p>
            <a:r>
              <a:rPr lang="en-US" sz="3600" i="1" dirty="0"/>
              <a:t>Scenario 1:</a:t>
            </a:r>
            <a:r>
              <a:rPr lang="en-US" sz="3600" dirty="0"/>
              <a:t> actuated control with all-red extension only.</a:t>
            </a:r>
          </a:p>
          <a:p>
            <a:r>
              <a:rPr lang="en-US" sz="3600" i="1" dirty="0"/>
              <a:t>Scenario 2:</a:t>
            </a:r>
            <a:r>
              <a:rPr lang="en-US" sz="3600" dirty="0"/>
              <a:t> actuated control with advanced warning sign only.</a:t>
            </a:r>
          </a:p>
          <a:p>
            <a:r>
              <a:rPr lang="en-US" sz="3600" i="1" dirty="0"/>
              <a:t>Scenario 3:</a:t>
            </a:r>
            <a:r>
              <a:rPr lang="en-US" sz="3600" dirty="0"/>
              <a:t> actuated control with all-red extension and advanced </a:t>
            </a:r>
            <a:r>
              <a:rPr lang="en-US" sz="3600" dirty="0" smtClean="0"/>
              <a:t>warning sign</a:t>
            </a:r>
            <a:r>
              <a:rPr lang="en-US" sz="3600" dirty="0"/>
              <a:t>.</a:t>
            </a:r>
          </a:p>
          <a:p>
            <a:pPr algn="just"/>
            <a:endParaRPr lang="en-US" altLang="zh-CN" sz="36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3600" dirty="0" smtClean="0"/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54863"/>
              </p:ext>
            </p:extLst>
          </p:nvPr>
        </p:nvGraphicFramePr>
        <p:xfrm>
          <a:off x="23566554" y="26331921"/>
          <a:ext cx="14978500" cy="641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4678"/>
                <a:gridCol w="1928814"/>
                <a:gridCol w="2528788"/>
                <a:gridCol w="2013110"/>
                <a:gridCol w="2013110"/>
              </a:tblGrid>
              <a:tr h="768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Base Scenario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Scenario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Scenario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Scenario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number of vehicles run on red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0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Vehicle running on red rate (per 1000 veh)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Average remaining all-red time (sec)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1.47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2.08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number of vehicles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16206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16206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16206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16206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5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Simulation durations (hr)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5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of changes in number of vehicles running on red (%) from Base line Scenario*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-21%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50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Additional remaining all-red time from Base line Scenario (sec) **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0.61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-0.07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0.66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009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* (total number of vehicles run on red from scenario each - total number of vehicles run base scenario)/total number of vehicles run base scenario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** average remaining all-red time from base scenario - average remaining all-red from each scenario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36277528" y="7711440"/>
            <a:ext cx="14002780" cy="1188720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 w="9525">
            <a:solidFill>
              <a:schemeClr val="accent3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Locations of AWS on Drivers’ Responses to the Yellow </a:t>
            </a:r>
            <a:r>
              <a:rPr lang="en-US" sz="3600" dirty="0" smtClean="0"/>
              <a:t>Phase</a:t>
            </a:r>
          </a:p>
          <a:p>
            <a:r>
              <a:rPr lang="en-US" sz="3600" dirty="0"/>
              <a:t>Note that in the range between 300 to 500ft, the total number of red-light running vehicles decrease with the AWS’s distance increases, but reach an approximately stable level if AWS is placed over 500 feet. 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The Impact of Traffic Volume on Driver </a:t>
            </a:r>
            <a:r>
              <a:rPr lang="en-US" sz="3600" dirty="0" smtClean="0"/>
              <a:t>Behavior</a:t>
            </a:r>
          </a:p>
          <a:p>
            <a:r>
              <a:rPr lang="en-US" sz="3600" dirty="0"/>
              <a:t>N</a:t>
            </a:r>
            <a:r>
              <a:rPr lang="en-US" sz="3600" dirty="0" smtClean="0"/>
              <a:t>umber </a:t>
            </a:r>
            <a:r>
              <a:rPr lang="en-US" sz="3600" dirty="0"/>
              <a:t>of red-light running vehicles increases with the volume. However, the rate of red-light running vehicles remains around ten vehicles per 1000 vehicles, indicating that volume is not a major contributing factor for red light running vehicles.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342900" indent="-342900" algn="just"/>
            <a:endParaRPr lang="en-US" sz="3600" dirty="0" smtClean="0"/>
          </a:p>
        </p:txBody>
      </p:sp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850899"/>
              </p:ext>
            </p:extLst>
          </p:nvPr>
        </p:nvGraphicFramePr>
        <p:xfrm>
          <a:off x="37338989" y="10040100"/>
          <a:ext cx="11353801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387"/>
                <a:gridCol w="3848207"/>
                <a:gridCol w="3848207"/>
              </a:tblGrid>
              <a:tr h="1001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Locations of AWS(ft)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number of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red-light runners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remaining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All-red time (sec)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0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30215"/>
              </p:ext>
            </p:extLst>
          </p:nvPr>
        </p:nvGraphicFramePr>
        <p:xfrm>
          <a:off x="37041809" y="16626841"/>
          <a:ext cx="11506200" cy="2971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9541"/>
                <a:gridCol w="2637438"/>
                <a:gridCol w="2770812"/>
                <a:gridCol w="2768409"/>
              </a:tblGrid>
              <a:tr h="1646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Volume level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number of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red-light running vehicle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remaining 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All-red interval for red-light running vehicles (sec)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number of run on red vehicles per 1000 vehicles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Low (500 veh/hr/ln)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10.35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Medium (750 veh/hr/ln)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1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 (1000 veh/hr/ln)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263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1.7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trb2013_VSL</Template>
  <TotalTime>3976</TotalTime>
  <Words>951</Words>
  <Application>Microsoft Office PowerPoint</Application>
  <PresentationFormat>Custom</PresentationFormat>
  <Paragraphs>237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Malgun Gothic</vt:lpstr>
      <vt:lpstr>PMingLiU</vt:lpstr>
      <vt:lpstr>SimSun</vt:lpstr>
      <vt:lpstr>Arial</vt:lpstr>
      <vt:lpstr>Calibri</vt:lpstr>
      <vt:lpstr>Cambria Math</vt:lpstr>
      <vt:lpstr>Centaur</vt:lpstr>
      <vt:lpstr>Times New Roman</vt:lpstr>
      <vt:lpstr>Verdana</vt:lpstr>
      <vt:lpstr>Wingdings</vt:lpstr>
      <vt:lpstr>cee template</vt:lpstr>
      <vt:lpstr>Design and Evaluation of  An Advanced Dilemma Zone Protection System: Advanced Warning Sign and All-Red Extension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Churchill</dc:creator>
  <cp:lastModifiedBy>Liu Xu</cp:lastModifiedBy>
  <cp:revision>245</cp:revision>
  <dcterms:created xsi:type="dcterms:W3CDTF">2010-03-08T18:04:15Z</dcterms:created>
  <dcterms:modified xsi:type="dcterms:W3CDTF">2014-12-20T20:04:51Z</dcterms:modified>
</cp:coreProperties>
</file>