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4" r:id="rId1"/>
  </p:sldMasterIdLst>
  <p:notesMasterIdLst>
    <p:notesMasterId r:id="rId16"/>
  </p:notesMasterIdLst>
  <p:sldIdLst>
    <p:sldId id="256" r:id="rId2"/>
    <p:sldId id="257" r:id="rId3"/>
    <p:sldId id="258" r:id="rId4"/>
    <p:sldId id="261" r:id="rId5"/>
    <p:sldId id="260" r:id="rId6"/>
    <p:sldId id="268" r:id="rId7"/>
    <p:sldId id="266" r:id="rId8"/>
    <p:sldId id="270" r:id="rId9"/>
    <p:sldId id="271" r:id="rId10"/>
    <p:sldId id="265" r:id="rId11"/>
    <p:sldId id="263" r:id="rId12"/>
    <p:sldId id="264" r:id="rId13"/>
    <p:sldId id="267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06" autoAdjust="0"/>
    <p:restoredTop sz="82846" autoAdjust="0"/>
  </p:normalViewPr>
  <p:slideViewPr>
    <p:cSldViewPr showGuides="1">
      <p:cViewPr>
        <p:scale>
          <a:sx n="125" d="100"/>
          <a:sy n="125" d="100"/>
        </p:scale>
        <p:origin x="-72" y="6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0173B3-8111-4E8E-9515-94E78A9C3718}" type="doc">
      <dgm:prSet loTypeId="urn:microsoft.com/office/officeart/2005/8/layout/gear1" loCatId="process" qsTypeId="urn:microsoft.com/office/officeart/2005/8/quickstyle/simple1" qsCatId="simple" csTypeId="urn:microsoft.com/office/officeart/2005/8/colors/colorful5" csCatId="colorful" phldr="1"/>
      <dgm:spPr/>
    </dgm:pt>
    <dgm:pt modelId="{3C9F2D68-8069-4943-A344-DE6ECDA8D9E8}">
      <dgm:prSet phldrT="[Text]" custT="1"/>
      <dgm:spPr/>
      <dgm:t>
        <a:bodyPr/>
        <a:lstStyle/>
        <a:p>
          <a:r>
            <a:rPr lang="en-US" sz="1800" b="1" dirty="0" smtClean="0">
              <a:solidFill>
                <a:schemeClr val="bg2">
                  <a:lumMod val="25000"/>
                </a:schemeClr>
              </a:solidFill>
            </a:rPr>
            <a:t>Traffic Engineering</a:t>
          </a:r>
          <a:endParaRPr lang="en-US" sz="1800" b="1" dirty="0">
            <a:solidFill>
              <a:schemeClr val="bg2">
                <a:lumMod val="25000"/>
              </a:schemeClr>
            </a:solidFill>
          </a:endParaRPr>
        </a:p>
      </dgm:t>
    </dgm:pt>
    <dgm:pt modelId="{7E63CFB1-BF21-45D6-B549-6FC911E82381}" type="parTrans" cxnId="{CFDA26C0-69B6-4C25-8FC3-3C6FC8AE995C}">
      <dgm:prSet/>
      <dgm:spPr/>
      <dgm:t>
        <a:bodyPr/>
        <a:lstStyle/>
        <a:p>
          <a:endParaRPr lang="en-US"/>
        </a:p>
      </dgm:t>
    </dgm:pt>
    <dgm:pt modelId="{F378EEAD-58E0-4987-9EBC-AEF58D9714B4}" type="sibTrans" cxnId="{CFDA26C0-69B6-4C25-8FC3-3C6FC8AE995C}">
      <dgm:prSet/>
      <dgm:spPr/>
      <dgm:t>
        <a:bodyPr/>
        <a:lstStyle/>
        <a:p>
          <a:endParaRPr lang="en-US"/>
        </a:p>
      </dgm:t>
    </dgm:pt>
    <dgm:pt modelId="{E2211509-9BF9-4B5B-A277-EEE05348F09C}">
      <dgm:prSet phldrT="[Text]" custT="1"/>
      <dgm:spPr/>
      <dgm:t>
        <a:bodyPr/>
        <a:lstStyle/>
        <a:p>
          <a:r>
            <a:rPr lang="en-US" sz="1300" b="1" dirty="0" smtClean="0">
              <a:solidFill>
                <a:schemeClr val="accent2">
                  <a:lumMod val="50000"/>
                </a:schemeClr>
              </a:solidFill>
            </a:rPr>
            <a:t>Education</a:t>
          </a:r>
          <a:endParaRPr lang="en-US" sz="1300" b="1" dirty="0">
            <a:solidFill>
              <a:schemeClr val="accent2">
                <a:lumMod val="50000"/>
              </a:schemeClr>
            </a:solidFill>
          </a:endParaRPr>
        </a:p>
      </dgm:t>
    </dgm:pt>
    <dgm:pt modelId="{4D3DF37C-3934-4D82-91DD-4A419A31D01D}" type="parTrans" cxnId="{EE5DC3C2-2F2F-4179-AA8F-7C800FDFC3D0}">
      <dgm:prSet/>
      <dgm:spPr/>
      <dgm:t>
        <a:bodyPr/>
        <a:lstStyle/>
        <a:p>
          <a:endParaRPr lang="en-US"/>
        </a:p>
      </dgm:t>
    </dgm:pt>
    <dgm:pt modelId="{95CD0F4A-12B2-46B7-8A73-81ED9085018F}" type="sibTrans" cxnId="{EE5DC3C2-2F2F-4179-AA8F-7C800FDFC3D0}">
      <dgm:prSet/>
      <dgm:spPr/>
      <dgm:t>
        <a:bodyPr/>
        <a:lstStyle/>
        <a:p>
          <a:endParaRPr lang="en-US"/>
        </a:p>
      </dgm:t>
    </dgm:pt>
    <dgm:pt modelId="{1082DE83-3E71-40DF-BF49-C6A2085BC2DA}">
      <dgm:prSet phldrT="[Text]" custT="1"/>
      <dgm:spPr/>
      <dgm:t>
        <a:bodyPr lIns="0" tIns="0" rIns="0" bIns="0"/>
        <a:lstStyle/>
        <a:p>
          <a:r>
            <a:rPr lang="en-US" sz="1200" b="1" dirty="0" smtClean="0">
              <a:solidFill>
                <a:schemeClr val="accent5">
                  <a:lumMod val="20000"/>
                  <a:lumOff val="80000"/>
                </a:schemeClr>
              </a:solidFill>
            </a:rPr>
            <a:t>Enforcement</a:t>
          </a:r>
          <a:endParaRPr lang="en-US" sz="1200" b="1" dirty="0">
            <a:solidFill>
              <a:schemeClr val="accent5">
                <a:lumMod val="20000"/>
                <a:lumOff val="80000"/>
              </a:schemeClr>
            </a:solidFill>
          </a:endParaRPr>
        </a:p>
      </dgm:t>
    </dgm:pt>
    <dgm:pt modelId="{AAD76AF3-B010-4D3A-B1D3-C4AC91B8A63A}" type="parTrans" cxnId="{A9942294-6BB2-4C63-8D02-3B84AC2506A9}">
      <dgm:prSet/>
      <dgm:spPr/>
      <dgm:t>
        <a:bodyPr/>
        <a:lstStyle/>
        <a:p>
          <a:endParaRPr lang="en-US"/>
        </a:p>
      </dgm:t>
    </dgm:pt>
    <dgm:pt modelId="{D4244506-5D56-4304-B7D4-F908F998EDF0}" type="sibTrans" cxnId="{A9942294-6BB2-4C63-8D02-3B84AC2506A9}">
      <dgm:prSet/>
      <dgm:spPr/>
      <dgm:t>
        <a:bodyPr/>
        <a:lstStyle/>
        <a:p>
          <a:endParaRPr lang="en-US"/>
        </a:p>
      </dgm:t>
    </dgm:pt>
    <dgm:pt modelId="{3CEFE81E-163D-472A-A0FB-BBAF342A9208}" type="pres">
      <dgm:prSet presAssocID="{C90173B3-8111-4E8E-9515-94E78A9C371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96E9AE4C-2A57-4C3A-B09F-C428DA5CF950}" type="pres">
      <dgm:prSet presAssocID="{3C9F2D68-8069-4943-A344-DE6ECDA8D9E8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80DF52-E97B-4AB4-AFCE-CEF8565C8F41}" type="pres">
      <dgm:prSet presAssocID="{3C9F2D68-8069-4943-A344-DE6ECDA8D9E8}" presName="gear1srcNode" presStyleLbl="node1" presStyleIdx="0" presStyleCnt="3"/>
      <dgm:spPr/>
      <dgm:t>
        <a:bodyPr/>
        <a:lstStyle/>
        <a:p>
          <a:endParaRPr lang="en-US"/>
        </a:p>
      </dgm:t>
    </dgm:pt>
    <dgm:pt modelId="{86BB4604-AC95-48CA-90B4-0FE7EBD28837}" type="pres">
      <dgm:prSet presAssocID="{3C9F2D68-8069-4943-A344-DE6ECDA8D9E8}" presName="gear1dstNode" presStyleLbl="node1" presStyleIdx="0" presStyleCnt="3"/>
      <dgm:spPr/>
      <dgm:t>
        <a:bodyPr/>
        <a:lstStyle/>
        <a:p>
          <a:endParaRPr lang="en-US"/>
        </a:p>
      </dgm:t>
    </dgm:pt>
    <dgm:pt modelId="{B4E26189-644E-4046-BD4B-3876417D9235}" type="pres">
      <dgm:prSet presAssocID="{E2211509-9BF9-4B5B-A277-EEE05348F09C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32885C-351D-4E58-AA40-4C9B1F7BE646}" type="pres">
      <dgm:prSet presAssocID="{E2211509-9BF9-4B5B-A277-EEE05348F09C}" presName="gear2srcNode" presStyleLbl="node1" presStyleIdx="1" presStyleCnt="3"/>
      <dgm:spPr/>
      <dgm:t>
        <a:bodyPr/>
        <a:lstStyle/>
        <a:p>
          <a:endParaRPr lang="en-US"/>
        </a:p>
      </dgm:t>
    </dgm:pt>
    <dgm:pt modelId="{422509AE-E67C-4EB6-A2B3-BC0B8EFCC87E}" type="pres">
      <dgm:prSet presAssocID="{E2211509-9BF9-4B5B-A277-EEE05348F09C}" presName="gear2dstNode" presStyleLbl="node1" presStyleIdx="1" presStyleCnt="3"/>
      <dgm:spPr/>
      <dgm:t>
        <a:bodyPr/>
        <a:lstStyle/>
        <a:p>
          <a:endParaRPr lang="en-US"/>
        </a:p>
      </dgm:t>
    </dgm:pt>
    <dgm:pt modelId="{A55A6EA3-E681-46F8-889E-22CA9FF67715}" type="pres">
      <dgm:prSet presAssocID="{1082DE83-3E71-40DF-BF49-C6A2085BC2DA}" presName="gear3" presStyleLbl="node1" presStyleIdx="2" presStyleCnt="3"/>
      <dgm:spPr/>
      <dgm:t>
        <a:bodyPr/>
        <a:lstStyle/>
        <a:p>
          <a:endParaRPr lang="en-US"/>
        </a:p>
      </dgm:t>
    </dgm:pt>
    <dgm:pt modelId="{19F0BE7D-F554-4814-9B6E-40110FDE7A2A}" type="pres">
      <dgm:prSet presAssocID="{1082DE83-3E71-40DF-BF49-C6A2085BC2DA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A06334-D4D3-45B6-AD70-6A7A17F95274}" type="pres">
      <dgm:prSet presAssocID="{1082DE83-3E71-40DF-BF49-C6A2085BC2DA}" presName="gear3srcNode" presStyleLbl="node1" presStyleIdx="2" presStyleCnt="3"/>
      <dgm:spPr/>
      <dgm:t>
        <a:bodyPr/>
        <a:lstStyle/>
        <a:p>
          <a:endParaRPr lang="en-US"/>
        </a:p>
      </dgm:t>
    </dgm:pt>
    <dgm:pt modelId="{B3752C0D-3D86-4AC3-80FA-B109C219AE40}" type="pres">
      <dgm:prSet presAssocID="{1082DE83-3E71-40DF-BF49-C6A2085BC2DA}" presName="gear3dstNode" presStyleLbl="node1" presStyleIdx="2" presStyleCnt="3"/>
      <dgm:spPr/>
      <dgm:t>
        <a:bodyPr/>
        <a:lstStyle/>
        <a:p>
          <a:endParaRPr lang="en-US"/>
        </a:p>
      </dgm:t>
    </dgm:pt>
    <dgm:pt modelId="{E131A73E-4B58-4E37-AF5F-85D4F49AEA39}" type="pres">
      <dgm:prSet presAssocID="{F378EEAD-58E0-4987-9EBC-AEF58D9714B4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13DD9D93-4721-4315-8E25-FF9D3DE2CFD3}" type="pres">
      <dgm:prSet presAssocID="{95CD0F4A-12B2-46B7-8A73-81ED9085018F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F34DEEA1-ACD7-4986-AD31-862CB6FA7086}" type="pres">
      <dgm:prSet presAssocID="{D4244506-5D56-4304-B7D4-F908F998EDF0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21623DFD-DDA5-4DD1-8133-413B668042CD}" type="presOf" srcId="{E2211509-9BF9-4B5B-A277-EEE05348F09C}" destId="{B4E26189-644E-4046-BD4B-3876417D9235}" srcOrd="0" destOrd="0" presId="urn:microsoft.com/office/officeart/2005/8/layout/gear1"/>
    <dgm:cxn modelId="{80A0870E-92B4-48A2-B1D3-9B3E949ED6C7}" type="presOf" srcId="{D4244506-5D56-4304-B7D4-F908F998EDF0}" destId="{F34DEEA1-ACD7-4986-AD31-862CB6FA7086}" srcOrd="0" destOrd="0" presId="urn:microsoft.com/office/officeart/2005/8/layout/gear1"/>
    <dgm:cxn modelId="{A9942294-6BB2-4C63-8D02-3B84AC2506A9}" srcId="{C90173B3-8111-4E8E-9515-94E78A9C3718}" destId="{1082DE83-3E71-40DF-BF49-C6A2085BC2DA}" srcOrd="2" destOrd="0" parTransId="{AAD76AF3-B010-4D3A-B1D3-C4AC91B8A63A}" sibTransId="{D4244506-5D56-4304-B7D4-F908F998EDF0}"/>
    <dgm:cxn modelId="{17E54642-B805-481F-9B99-784FC0B29D7C}" type="presOf" srcId="{3C9F2D68-8069-4943-A344-DE6ECDA8D9E8}" destId="{9A80DF52-E97B-4AB4-AFCE-CEF8565C8F41}" srcOrd="1" destOrd="0" presId="urn:microsoft.com/office/officeart/2005/8/layout/gear1"/>
    <dgm:cxn modelId="{9AD7AFB4-429E-4C27-821E-1262830BD816}" type="presOf" srcId="{1082DE83-3E71-40DF-BF49-C6A2085BC2DA}" destId="{A55A6EA3-E681-46F8-889E-22CA9FF67715}" srcOrd="0" destOrd="0" presId="urn:microsoft.com/office/officeart/2005/8/layout/gear1"/>
    <dgm:cxn modelId="{899F2C87-3A73-4C32-BA1C-4580A1902BE5}" type="presOf" srcId="{1082DE83-3E71-40DF-BF49-C6A2085BC2DA}" destId="{0AA06334-D4D3-45B6-AD70-6A7A17F95274}" srcOrd="2" destOrd="0" presId="urn:microsoft.com/office/officeart/2005/8/layout/gear1"/>
    <dgm:cxn modelId="{75C898C9-48E2-4473-9DDC-95DA252F68D1}" type="presOf" srcId="{3C9F2D68-8069-4943-A344-DE6ECDA8D9E8}" destId="{86BB4604-AC95-48CA-90B4-0FE7EBD28837}" srcOrd="2" destOrd="0" presId="urn:microsoft.com/office/officeart/2005/8/layout/gear1"/>
    <dgm:cxn modelId="{CFDA26C0-69B6-4C25-8FC3-3C6FC8AE995C}" srcId="{C90173B3-8111-4E8E-9515-94E78A9C3718}" destId="{3C9F2D68-8069-4943-A344-DE6ECDA8D9E8}" srcOrd="0" destOrd="0" parTransId="{7E63CFB1-BF21-45D6-B549-6FC911E82381}" sibTransId="{F378EEAD-58E0-4987-9EBC-AEF58D9714B4}"/>
    <dgm:cxn modelId="{2A003CB0-7152-4D22-85D4-0933623CFA06}" type="presOf" srcId="{1082DE83-3E71-40DF-BF49-C6A2085BC2DA}" destId="{B3752C0D-3D86-4AC3-80FA-B109C219AE40}" srcOrd="3" destOrd="0" presId="urn:microsoft.com/office/officeart/2005/8/layout/gear1"/>
    <dgm:cxn modelId="{4971FF44-B860-49FA-A11D-34BD18BFC866}" type="presOf" srcId="{E2211509-9BF9-4B5B-A277-EEE05348F09C}" destId="{422509AE-E67C-4EB6-A2B3-BC0B8EFCC87E}" srcOrd="2" destOrd="0" presId="urn:microsoft.com/office/officeart/2005/8/layout/gear1"/>
    <dgm:cxn modelId="{AACCB64D-0644-4439-B693-534F6685900B}" type="presOf" srcId="{1082DE83-3E71-40DF-BF49-C6A2085BC2DA}" destId="{19F0BE7D-F554-4814-9B6E-40110FDE7A2A}" srcOrd="1" destOrd="0" presId="urn:microsoft.com/office/officeart/2005/8/layout/gear1"/>
    <dgm:cxn modelId="{173D3C08-F8B5-4A5E-BEA1-F0AD2F1BD649}" type="presOf" srcId="{3C9F2D68-8069-4943-A344-DE6ECDA8D9E8}" destId="{96E9AE4C-2A57-4C3A-B09F-C428DA5CF950}" srcOrd="0" destOrd="0" presId="urn:microsoft.com/office/officeart/2005/8/layout/gear1"/>
    <dgm:cxn modelId="{CCB3E7D1-21EE-404E-A31C-4A884D420DB6}" type="presOf" srcId="{C90173B3-8111-4E8E-9515-94E78A9C3718}" destId="{3CEFE81E-163D-472A-A0FB-BBAF342A9208}" srcOrd="0" destOrd="0" presId="urn:microsoft.com/office/officeart/2005/8/layout/gear1"/>
    <dgm:cxn modelId="{EE5DC3C2-2F2F-4179-AA8F-7C800FDFC3D0}" srcId="{C90173B3-8111-4E8E-9515-94E78A9C3718}" destId="{E2211509-9BF9-4B5B-A277-EEE05348F09C}" srcOrd="1" destOrd="0" parTransId="{4D3DF37C-3934-4D82-91DD-4A419A31D01D}" sibTransId="{95CD0F4A-12B2-46B7-8A73-81ED9085018F}"/>
    <dgm:cxn modelId="{2E0A8FB2-0BD1-41E3-B7F5-3CDA3C875F18}" type="presOf" srcId="{E2211509-9BF9-4B5B-A277-EEE05348F09C}" destId="{6332885C-351D-4E58-AA40-4C9B1F7BE646}" srcOrd="1" destOrd="0" presId="urn:microsoft.com/office/officeart/2005/8/layout/gear1"/>
    <dgm:cxn modelId="{EBFF514B-8097-4C4A-B9D8-039A2C41FFF1}" type="presOf" srcId="{F378EEAD-58E0-4987-9EBC-AEF58D9714B4}" destId="{E131A73E-4B58-4E37-AF5F-85D4F49AEA39}" srcOrd="0" destOrd="0" presId="urn:microsoft.com/office/officeart/2005/8/layout/gear1"/>
    <dgm:cxn modelId="{889617BD-FB49-4332-9CC2-56CC877517A4}" type="presOf" srcId="{95CD0F4A-12B2-46B7-8A73-81ED9085018F}" destId="{13DD9D93-4721-4315-8E25-FF9D3DE2CFD3}" srcOrd="0" destOrd="0" presId="urn:microsoft.com/office/officeart/2005/8/layout/gear1"/>
    <dgm:cxn modelId="{E6A7B58E-DC69-417C-BC9E-B2E831875C43}" type="presParOf" srcId="{3CEFE81E-163D-472A-A0FB-BBAF342A9208}" destId="{96E9AE4C-2A57-4C3A-B09F-C428DA5CF950}" srcOrd="0" destOrd="0" presId="urn:microsoft.com/office/officeart/2005/8/layout/gear1"/>
    <dgm:cxn modelId="{AF796DFE-C269-4D2A-B79A-ACB40569D34B}" type="presParOf" srcId="{3CEFE81E-163D-472A-A0FB-BBAF342A9208}" destId="{9A80DF52-E97B-4AB4-AFCE-CEF8565C8F41}" srcOrd="1" destOrd="0" presId="urn:microsoft.com/office/officeart/2005/8/layout/gear1"/>
    <dgm:cxn modelId="{1BD90FFB-2425-4E96-87F6-3D651DBBB36A}" type="presParOf" srcId="{3CEFE81E-163D-472A-A0FB-BBAF342A9208}" destId="{86BB4604-AC95-48CA-90B4-0FE7EBD28837}" srcOrd="2" destOrd="0" presId="urn:microsoft.com/office/officeart/2005/8/layout/gear1"/>
    <dgm:cxn modelId="{590E2E70-763F-4692-ACDC-D6DED27B0EEB}" type="presParOf" srcId="{3CEFE81E-163D-472A-A0FB-BBAF342A9208}" destId="{B4E26189-644E-4046-BD4B-3876417D9235}" srcOrd="3" destOrd="0" presId="urn:microsoft.com/office/officeart/2005/8/layout/gear1"/>
    <dgm:cxn modelId="{8D6C859F-3129-4344-A456-61ADB2D957AE}" type="presParOf" srcId="{3CEFE81E-163D-472A-A0FB-BBAF342A9208}" destId="{6332885C-351D-4E58-AA40-4C9B1F7BE646}" srcOrd="4" destOrd="0" presId="urn:microsoft.com/office/officeart/2005/8/layout/gear1"/>
    <dgm:cxn modelId="{E160DCE4-FBD6-4D53-BD6D-F41FEBC0E5FD}" type="presParOf" srcId="{3CEFE81E-163D-472A-A0FB-BBAF342A9208}" destId="{422509AE-E67C-4EB6-A2B3-BC0B8EFCC87E}" srcOrd="5" destOrd="0" presId="urn:microsoft.com/office/officeart/2005/8/layout/gear1"/>
    <dgm:cxn modelId="{86B9F0E9-D941-43D4-A993-C17CCDEAA5FB}" type="presParOf" srcId="{3CEFE81E-163D-472A-A0FB-BBAF342A9208}" destId="{A55A6EA3-E681-46F8-889E-22CA9FF67715}" srcOrd="6" destOrd="0" presId="urn:microsoft.com/office/officeart/2005/8/layout/gear1"/>
    <dgm:cxn modelId="{A4D5CF42-7C94-47B5-B9E8-686ACF45B6A7}" type="presParOf" srcId="{3CEFE81E-163D-472A-A0FB-BBAF342A9208}" destId="{19F0BE7D-F554-4814-9B6E-40110FDE7A2A}" srcOrd="7" destOrd="0" presId="urn:microsoft.com/office/officeart/2005/8/layout/gear1"/>
    <dgm:cxn modelId="{A0D735ED-B47E-407A-8B9A-7D9950BFA7AF}" type="presParOf" srcId="{3CEFE81E-163D-472A-A0FB-BBAF342A9208}" destId="{0AA06334-D4D3-45B6-AD70-6A7A17F95274}" srcOrd="8" destOrd="0" presId="urn:microsoft.com/office/officeart/2005/8/layout/gear1"/>
    <dgm:cxn modelId="{C8E2EF7F-7C15-4281-B462-437D588B4F08}" type="presParOf" srcId="{3CEFE81E-163D-472A-A0FB-BBAF342A9208}" destId="{B3752C0D-3D86-4AC3-80FA-B109C219AE40}" srcOrd="9" destOrd="0" presId="urn:microsoft.com/office/officeart/2005/8/layout/gear1"/>
    <dgm:cxn modelId="{4B4C0DCD-4A98-467C-A065-CBD60D2C101E}" type="presParOf" srcId="{3CEFE81E-163D-472A-A0FB-BBAF342A9208}" destId="{E131A73E-4B58-4E37-AF5F-85D4F49AEA39}" srcOrd="10" destOrd="0" presId="urn:microsoft.com/office/officeart/2005/8/layout/gear1"/>
    <dgm:cxn modelId="{892971AA-6037-418C-9637-4E7B567DD7B1}" type="presParOf" srcId="{3CEFE81E-163D-472A-A0FB-BBAF342A9208}" destId="{13DD9D93-4721-4315-8E25-FF9D3DE2CFD3}" srcOrd="11" destOrd="0" presId="urn:microsoft.com/office/officeart/2005/8/layout/gear1"/>
    <dgm:cxn modelId="{B35B5C82-C1DA-4799-BDCD-7544C79644C0}" type="presParOf" srcId="{3CEFE81E-163D-472A-A0FB-BBAF342A9208}" destId="{F34DEEA1-ACD7-4986-AD31-862CB6FA7086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E9AE4C-2A57-4C3A-B09F-C428DA5CF950}">
      <dsp:nvSpPr>
        <dsp:cNvPr id="0" name=""/>
        <dsp:cNvSpPr/>
      </dsp:nvSpPr>
      <dsp:spPr>
        <a:xfrm>
          <a:off x="3896121" y="1968103"/>
          <a:ext cx="2405459" cy="2405459"/>
        </a:xfrm>
        <a:prstGeom prst="gear9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2">
                  <a:lumMod val="25000"/>
                </a:schemeClr>
              </a:solidFill>
            </a:rPr>
            <a:t>Traffic Engineering</a:t>
          </a:r>
          <a:endParaRPr lang="en-US" sz="1800" b="1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4379725" y="2531570"/>
        <a:ext cx="1438251" cy="1236456"/>
      </dsp:txXfrm>
    </dsp:sp>
    <dsp:sp modelId="{B4E26189-644E-4046-BD4B-3876417D9235}">
      <dsp:nvSpPr>
        <dsp:cNvPr id="0" name=""/>
        <dsp:cNvSpPr/>
      </dsp:nvSpPr>
      <dsp:spPr>
        <a:xfrm>
          <a:off x="2496581" y="1399540"/>
          <a:ext cx="1749425" cy="1749425"/>
        </a:xfrm>
        <a:prstGeom prst="gear6">
          <a:avLst/>
        </a:prstGeom>
        <a:solidFill>
          <a:schemeClr val="accent5">
            <a:hueOff val="8842340"/>
            <a:satOff val="-35925"/>
            <a:lumOff val="-794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chemeClr val="accent2">
                  <a:lumMod val="50000"/>
                </a:schemeClr>
              </a:solidFill>
            </a:rPr>
            <a:t>Education</a:t>
          </a:r>
          <a:endParaRPr lang="en-US" sz="13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2937004" y="1842625"/>
        <a:ext cx="868579" cy="863255"/>
      </dsp:txXfrm>
    </dsp:sp>
    <dsp:sp modelId="{A55A6EA3-E681-46F8-889E-22CA9FF67715}">
      <dsp:nvSpPr>
        <dsp:cNvPr id="0" name=""/>
        <dsp:cNvSpPr/>
      </dsp:nvSpPr>
      <dsp:spPr>
        <a:xfrm rot="20700000">
          <a:off x="3476438" y="192615"/>
          <a:ext cx="1714079" cy="1714079"/>
        </a:xfrm>
        <a:prstGeom prst="gear6">
          <a:avLst/>
        </a:prstGeom>
        <a:solidFill>
          <a:schemeClr val="accent5">
            <a:hueOff val="17684680"/>
            <a:satOff val="-71851"/>
            <a:lumOff val="-1588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accent5">
                  <a:lumMod val="20000"/>
                  <a:lumOff val="80000"/>
                </a:schemeClr>
              </a:solidFill>
            </a:rPr>
            <a:t>Enforcement</a:t>
          </a:r>
          <a:endParaRPr lang="en-US" sz="1200" b="1" kern="1200" dirty="0">
            <a:solidFill>
              <a:schemeClr val="accent5">
                <a:lumMod val="20000"/>
                <a:lumOff val="80000"/>
              </a:schemeClr>
            </a:solidFill>
          </a:endParaRPr>
        </a:p>
      </dsp:txBody>
      <dsp:txXfrm rot="-20700000">
        <a:off x="3852386" y="568563"/>
        <a:ext cx="962183" cy="962183"/>
      </dsp:txXfrm>
    </dsp:sp>
    <dsp:sp modelId="{E131A73E-4B58-4E37-AF5F-85D4F49AEA39}">
      <dsp:nvSpPr>
        <dsp:cNvPr id="0" name=""/>
        <dsp:cNvSpPr/>
      </dsp:nvSpPr>
      <dsp:spPr>
        <a:xfrm>
          <a:off x="3713127" y="1604003"/>
          <a:ext cx="3078988" cy="3078988"/>
        </a:xfrm>
        <a:prstGeom prst="circularArrow">
          <a:avLst>
            <a:gd name="adj1" fmla="val 4687"/>
            <a:gd name="adj2" fmla="val 299029"/>
            <a:gd name="adj3" fmla="val 2520327"/>
            <a:gd name="adj4" fmla="val 15852342"/>
            <a:gd name="adj5" fmla="val 546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DD9D93-4721-4315-8E25-FF9D3DE2CFD3}">
      <dsp:nvSpPr>
        <dsp:cNvPr id="0" name=""/>
        <dsp:cNvSpPr/>
      </dsp:nvSpPr>
      <dsp:spPr>
        <a:xfrm>
          <a:off x="2186761" y="1011689"/>
          <a:ext cx="2237077" cy="223707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hueOff val="8842340"/>
            <a:satOff val="-35925"/>
            <a:lumOff val="-794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4DEEA1-ACD7-4986-AD31-862CB6FA7086}">
      <dsp:nvSpPr>
        <dsp:cNvPr id="0" name=""/>
        <dsp:cNvSpPr/>
      </dsp:nvSpPr>
      <dsp:spPr>
        <a:xfrm>
          <a:off x="3079954" y="-183601"/>
          <a:ext cx="2412019" cy="241201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5">
            <a:hueOff val="17684680"/>
            <a:satOff val="-71851"/>
            <a:lumOff val="-1588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4207F4-522D-449F-9B72-353B27C3E0AF}" type="datetimeFigureOut">
              <a:rPr lang="en-US" smtClean="0"/>
              <a:t>8/20/2014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E8C22-BDD3-4665-B169-EC8525F18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34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E8C22-BDD3-4665-B169-EC8525F1886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064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Cars on wrong side</a:t>
            </a:r>
          </a:p>
          <a:p>
            <a:r>
              <a:rPr lang="en-US" dirty="0" smtClean="0"/>
              <a:t>“awkward silence” during</a:t>
            </a:r>
            <a:r>
              <a:rPr lang="en-US" baseline="0" dirty="0" smtClean="0"/>
              <a:t> second video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E8C22-BDD3-4665-B169-EC8525F1886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83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Cars on wrong side</a:t>
            </a:r>
            <a:r>
              <a:rPr lang="en-US" baseline="0" dirty="0" smtClean="0"/>
              <a:t> </a:t>
            </a:r>
          </a:p>
          <a:p>
            <a:r>
              <a:rPr lang="en-US" baseline="0" smtClean="0"/>
              <a:t>“DZ”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E8C22-BDD3-4665-B169-EC8525F188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50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 to figure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E8C22-BDD3-4665-B169-EC8525F1886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410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font larger or change color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E8C22-BDD3-4665-B169-EC8525F188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979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sure this slide clearly</a:t>
            </a:r>
            <a:r>
              <a:rPr lang="en-US" baseline="0" dirty="0" smtClean="0"/>
              <a:t> explains what the All red extension, holds the traffic on the side street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E8C22-BDD3-4665-B169-EC8525F188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128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white picture is too technical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E8C22-BDD3-4665-B169-EC8525F1886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12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1" y="2942602"/>
            <a:ext cx="7047888" cy="284859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603AAFE-3E63-4675-8A83-6DDAE1063D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1079524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49936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03AAFE-3E63-4675-8A83-6DDAE1063D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2" descr="C:\Users\public.Moldy\Desktop\University_of_Maryland_Seal.sv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56" y="6171490"/>
            <a:ext cx="672144" cy="67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6324828"/>
            <a:ext cx="694102" cy="441731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1046972" y="6350913"/>
            <a:ext cx="33843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Traffic Safety and Operation Lab</a:t>
            </a:r>
          </a:p>
          <a:p>
            <a:pPr algn="ctr"/>
            <a:r>
              <a:rPr lang="en-US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University of Maryland</a:t>
            </a:r>
            <a:endParaRPr lang="en-US" sz="1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5655484" y="6400800"/>
            <a:ext cx="33843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Maryland State Highway Administration</a:t>
            </a:r>
            <a:endParaRPr lang="en-US" sz="1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6B807-EE96-447E-BD25-3DE2EDEF90B7}" type="datetimeFigureOut">
              <a:rPr lang="en-US" smtClean="0"/>
              <a:t>8/20/2014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AAFE-3E63-4675-8A83-6DDAE1063D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6B807-EE96-447E-BD25-3DE2EDEF90B7}" type="datetimeFigureOut">
              <a:rPr lang="en-US" smtClean="0"/>
              <a:t>8/20/2014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AAFE-3E63-4675-8A83-6DDAE1063D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6B807-EE96-447E-BD25-3DE2EDEF90B7}" type="datetimeFigureOut">
              <a:rPr lang="en-US" smtClean="0"/>
              <a:t>8/20/2014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AAFE-3E63-4675-8A83-6DDAE1063D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6B807-EE96-447E-BD25-3DE2EDEF90B7}" type="datetimeFigureOut">
              <a:rPr lang="en-US" smtClean="0"/>
              <a:t>8/20/2014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AAFE-3E63-4675-8A83-6DDAE1063DF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6B807-EE96-447E-BD25-3DE2EDEF90B7}" type="datetimeFigureOut">
              <a:rPr lang="en-US" smtClean="0"/>
              <a:t>8/20/2014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AAFE-3E63-4675-8A83-6DDAE1063D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6B807-EE96-447E-BD25-3DE2EDEF90B7}" type="datetimeFigureOut">
              <a:rPr lang="en-US" smtClean="0"/>
              <a:t>8/20/2014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AAFE-3E63-4675-8A83-6DDAE1063D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6B807-EE96-447E-BD25-3DE2EDEF90B7}" type="datetimeFigureOut">
              <a:rPr lang="en-US" smtClean="0"/>
              <a:t>8/20/2014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AAFE-3E63-4675-8A83-6DDAE1063D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6B807-EE96-447E-BD25-3DE2EDEF90B7}" type="datetimeFigureOut">
              <a:rPr lang="en-US" smtClean="0"/>
              <a:t>8/20/2014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AAFE-3E63-4675-8A83-6DDAE1063D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6B807-EE96-447E-BD25-3DE2EDEF90B7}" type="datetimeFigureOut">
              <a:rPr lang="en-US" smtClean="0"/>
              <a:t>8/20/2014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AAFE-3E63-4675-8A83-6DDAE1063DF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6B807-EE96-447E-BD25-3DE2EDEF90B7}" type="datetimeFigureOut">
              <a:rPr lang="en-US" smtClean="0"/>
              <a:t>8/20/2014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AAFE-3E63-4675-8A83-6DDAE1063DF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916B807-EE96-447E-BD25-3DE2EDEF90B7}" type="datetimeFigureOut">
              <a:rPr lang="en-US" smtClean="0"/>
              <a:t>8/20/2014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603AAFE-3E63-4675-8A83-6DDAE1063DF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1" name="Picture 2" descr="C:\Users\public.Moldy\Desktop\University_of_Maryland_Seal.svg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56" y="6171490"/>
            <a:ext cx="672144" cy="67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6324828"/>
            <a:ext cx="694102" cy="441731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046972" y="6350913"/>
            <a:ext cx="33843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Traffic Safety and Operation Lab</a:t>
            </a:r>
          </a:p>
          <a:p>
            <a:pPr algn="ctr"/>
            <a:r>
              <a:rPr lang="en-US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University of Maryland</a:t>
            </a:r>
            <a:endParaRPr lang="en-US" sz="1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5655484" y="6400800"/>
            <a:ext cx="33843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Maryland State Highway Administration</a:t>
            </a:r>
            <a:endParaRPr lang="en-US" sz="1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3.wma"/><Relationship Id="rId7" Type="http://schemas.openxmlformats.org/officeDocument/2006/relationships/image" Target="../media/image4.png"/><Relationship Id="rId2" Type="http://schemas.openxmlformats.org/officeDocument/2006/relationships/video" Target="../media/media12.avi"/><Relationship Id="rId1" Type="http://schemas.microsoft.com/office/2007/relationships/media" Target="../media/media12.avi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m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4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4.png"/><Relationship Id="rId3" Type="http://schemas.microsoft.com/office/2007/relationships/media" Target="../media/media3.wm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video" Target="../media/media4.avi"/><Relationship Id="rId11" Type="http://schemas.openxmlformats.org/officeDocument/2006/relationships/image" Target="../media/image7.png"/><Relationship Id="rId5" Type="http://schemas.microsoft.com/office/2007/relationships/media" Target="../media/media4.avi"/><Relationship Id="rId10" Type="http://schemas.openxmlformats.org/officeDocument/2006/relationships/image" Target="../media/image6.png"/><Relationship Id="rId4" Type="http://schemas.openxmlformats.org/officeDocument/2006/relationships/audio" Target="../media/media3.wma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7.wma"/><Relationship Id="rId7" Type="http://schemas.openxmlformats.org/officeDocument/2006/relationships/image" Target="../media/image4.png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wm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15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diagramLayout" Target="../diagrams/layout1.xml"/><Relationship Id="rId11" Type="http://schemas.openxmlformats.org/officeDocument/2006/relationships/image" Target="../media/image14.wmf"/><Relationship Id="rId5" Type="http://schemas.openxmlformats.org/officeDocument/2006/relationships/diagramData" Target="../diagrams/data1.xml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5.xml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10" Type="http://schemas.openxmlformats.org/officeDocument/2006/relationships/image" Target="../media/image19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594691"/>
            <a:ext cx="6172200" cy="1577509"/>
          </a:xfrm>
        </p:spPr>
        <p:txBody>
          <a:bodyPr>
            <a:normAutofit/>
          </a:bodyPr>
          <a:lstStyle/>
          <a:p>
            <a:r>
              <a:rPr lang="en-US" dirty="0" smtClean="0"/>
              <a:t>ATTAP</a:t>
            </a:r>
            <a:endParaRPr lang="en-US" dirty="0"/>
          </a:p>
          <a:p>
            <a:r>
              <a:rPr lang="en-US" dirty="0" smtClean="0"/>
              <a:t>Traffic Safety and Operations Lab</a:t>
            </a:r>
          </a:p>
          <a:p>
            <a:r>
              <a:rPr lang="en-US" dirty="0" smtClean="0"/>
              <a:t>University of Maryland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Dilemma Zone Protection System</a:t>
            </a:r>
            <a:endParaRPr lang="en-US" dirty="0"/>
          </a:p>
        </p:txBody>
      </p:sp>
      <p:pic>
        <p:nvPicPr>
          <p:cNvPr id="4" name="slide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47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447800" y="2133600"/>
            <a:ext cx="6504058" cy="4389438"/>
            <a:chOff x="5334000" y="3581400"/>
            <a:chExt cx="6504058" cy="4389438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3581400"/>
              <a:ext cx="6504058" cy="438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9829800" y="5591453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US 40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3153707">
              <a:off x="8305800" y="6742420"/>
              <a:ext cx="1371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Red Toad Road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Field deployment on </a:t>
            </a:r>
            <a:br>
              <a:rPr lang="en-US" dirty="0" smtClean="0"/>
            </a:br>
            <a:r>
              <a:rPr lang="en-US" dirty="0" smtClean="0"/>
              <a:t>All-Red Extension protection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 40 @ Red Toad Road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276600"/>
            <a:ext cx="5029200" cy="339090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19325"/>
            <a:ext cx="3664590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xplosion 1 6"/>
          <p:cNvSpPr/>
          <p:nvPr/>
        </p:nvSpPr>
        <p:spPr>
          <a:xfrm>
            <a:off x="914400" y="4328319"/>
            <a:ext cx="2514600" cy="1386681"/>
          </a:xfrm>
          <a:prstGeom prst="irregularSeal1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40 angled accidents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" name="slide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2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9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the protection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dz_4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44772"/>
          <a:stretch/>
        </p:blipFill>
        <p:spPr>
          <a:xfrm>
            <a:off x="838200" y="3151054"/>
            <a:ext cx="7294669" cy="3630746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70734" y="1676401"/>
            <a:ext cx="8229600" cy="147465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Benefits </a:t>
            </a:r>
          </a:p>
          <a:p>
            <a:pPr lvl="1"/>
            <a:r>
              <a:rPr lang="en-US" dirty="0" smtClean="0"/>
              <a:t>Reduce number of red light running vehicles</a:t>
            </a:r>
          </a:p>
          <a:p>
            <a:pPr lvl="1"/>
            <a:r>
              <a:rPr lang="en-US" dirty="0" smtClean="0"/>
              <a:t>Provide extra clearance time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257800" y="4267200"/>
            <a:ext cx="1524000" cy="838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de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50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65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Ongoing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Connected vehicles</a:t>
            </a:r>
          </a:p>
          <a:p>
            <a:pPr lvl="1"/>
            <a:r>
              <a:rPr lang="en-US" dirty="0" smtClean="0"/>
              <a:t>Intersection provide when the signal will be change</a:t>
            </a:r>
          </a:p>
          <a:p>
            <a:pPr lvl="1"/>
            <a:r>
              <a:rPr lang="en-US" dirty="0" smtClean="0"/>
              <a:t>On board system will provide warning sign to drivers</a:t>
            </a:r>
          </a:p>
          <a:p>
            <a:pPr lvl="1"/>
            <a:endParaRPr lang="en-US" dirty="0"/>
          </a:p>
        </p:txBody>
      </p:sp>
      <p:pic>
        <p:nvPicPr>
          <p:cNvPr id="5122" name="Picture 2" descr="http://www.dot.state.fl.us/trafficoperations/its/projects_deploy/cv/images/Connected%20Vehicle%20Concept-v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0"/>
            <a:ext cx="3850105" cy="261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3295" y="5638800"/>
            <a:ext cx="4154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Florida DOT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0" t="11414" r="17683" b="31516"/>
          <a:stretch/>
        </p:blipFill>
        <p:spPr bwMode="auto">
          <a:xfrm>
            <a:off x="4724402" y="3048000"/>
            <a:ext cx="42394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86400" y="3505200"/>
            <a:ext cx="2743200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Prepare to </a:t>
            </a:r>
            <a:r>
              <a:rPr lang="en-US" sz="2200" b="1" dirty="0" smtClean="0">
                <a:solidFill>
                  <a:srgbClr val="FF0000"/>
                </a:solidFill>
              </a:rPr>
              <a:t>STOP</a:t>
            </a:r>
            <a:r>
              <a:rPr lang="en-US" sz="2200" b="1" dirty="0" smtClean="0"/>
              <a:t> at Baltimore Ave @ Campus </a:t>
            </a:r>
            <a:r>
              <a:rPr lang="en-US" sz="2200" b="1" dirty="0" err="1" smtClean="0"/>
              <a:t>Dr</a:t>
            </a:r>
            <a:endParaRPr lang="en-US" sz="2200" b="1" dirty="0" smtClean="0"/>
          </a:p>
          <a:p>
            <a:endParaRPr lang="en-US" sz="2200" b="1" dirty="0"/>
          </a:p>
        </p:txBody>
      </p:sp>
      <p:pic>
        <p:nvPicPr>
          <p:cNvPr id="6" name="slide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Ongoing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Field deployment</a:t>
            </a:r>
          </a:p>
          <a:p>
            <a:pPr lvl="1"/>
            <a:r>
              <a:rPr lang="en-US" dirty="0" smtClean="0"/>
              <a:t>Advanced Warning Sign </a:t>
            </a:r>
          </a:p>
          <a:p>
            <a:pPr lvl="1"/>
            <a:r>
              <a:rPr lang="en-US" dirty="0" smtClean="0"/>
              <a:t>All-Red Extension</a:t>
            </a:r>
          </a:p>
          <a:p>
            <a:pPr lvl="1"/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152400" y="2971800"/>
            <a:ext cx="4600575" cy="2733675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5"/>
          <a:srcRect l="17526" r="15293"/>
          <a:stretch/>
        </p:blipFill>
        <p:spPr>
          <a:xfrm>
            <a:off x="4905375" y="2971802"/>
            <a:ext cx="4086225" cy="27336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4695" y="5791201"/>
            <a:ext cx="4154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 40 @ Western Maryland </a:t>
            </a:r>
            <a:r>
              <a:rPr lang="en-US" dirty="0" smtClean="0"/>
              <a:t>Parkway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05375" y="5792233"/>
            <a:ext cx="415490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MD 213 @ Locust Point Road/William Street</a:t>
            </a:r>
          </a:p>
        </p:txBody>
      </p:sp>
      <p:sp>
        <p:nvSpPr>
          <p:cNvPr id="12" name="Explosion 1 11"/>
          <p:cNvSpPr/>
          <p:nvPr/>
        </p:nvSpPr>
        <p:spPr>
          <a:xfrm>
            <a:off x="1295400" y="3200400"/>
            <a:ext cx="2514600" cy="2209800"/>
          </a:xfrm>
          <a:prstGeom prst="irregularSeal1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12 accidents related to DZ</a:t>
            </a:r>
            <a:endParaRPr lang="en-US" sz="15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Explosion 1 12"/>
          <p:cNvSpPr/>
          <p:nvPr/>
        </p:nvSpPr>
        <p:spPr>
          <a:xfrm>
            <a:off x="5691186" y="3337720"/>
            <a:ext cx="2690813" cy="1996280"/>
          </a:xfrm>
          <a:prstGeom prst="irregularSeal1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2 severe accidents related to  DZ</a:t>
            </a:r>
            <a:endParaRPr lang="en-US" sz="15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slide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9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41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 algn="ctr">
              <a:buNone/>
            </a:pPr>
            <a:endParaRPr lang="en-US" sz="4000" dirty="0" smtClean="0"/>
          </a:p>
          <a:p>
            <a:pPr marL="114300" indent="0" algn="ctr">
              <a:buNone/>
            </a:pPr>
            <a:r>
              <a:rPr lang="en-US" sz="5000" b="1" dirty="0" smtClean="0"/>
              <a:t>Sung Yoon Park</a:t>
            </a:r>
          </a:p>
          <a:p>
            <a:pPr marL="114300" indent="0" algn="ctr">
              <a:buNone/>
            </a:pPr>
            <a:r>
              <a:rPr lang="en-US" sz="5000" b="1" dirty="0"/>
              <a:t>alza102@gmail.com</a:t>
            </a:r>
          </a:p>
          <a:p>
            <a:pPr marL="114300" indent="0" algn="ctr">
              <a:buNone/>
            </a:pPr>
            <a:r>
              <a:rPr lang="en-US" sz="3000" dirty="0" smtClean="0"/>
              <a:t>Ph.D. Candidate </a:t>
            </a:r>
          </a:p>
          <a:p>
            <a:pPr marL="114300" indent="0" algn="ctr">
              <a:buNone/>
            </a:pPr>
            <a:r>
              <a:rPr lang="en-US" sz="3000" dirty="0" smtClean="0"/>
              <a:t>University of Maryland</a:t>
            </a:r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92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1362"/>
          </a:xfrm>
        </p:spPr>
        <p:txBody>
          <a:bodyPr>
            <a:normAutofit fontScale="90000"/>
          </a:bodyPr>
          <a:lstStyle/>
          <a:p>
            <a:r>
              <a:rPr lang="en-US" dirty="0"/>
              <a:t>When </a:t>
            </a:r>
            <a:r>
              <a:rPr lang="en-US" dirty="0" smtClean="0"/>
              <a:t>signal changeS to yellow,</a:t>
            </a:r>
            <a:br>
              <a:rPr lang="en-US" dirty="0" smtClean="0"/>
            </a:br>
            <a:r>
              <a:rPr lang="en-US" dirty="0" smtClean="0"/>
              <a:t> What is your decision?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b="1" dirty="0">
                <a:solidFill>
                  <a:srgbClr val="FF0000"/>
                </a:solidFill>
              </a:rPr>
              <a:t>STOP</a:t>
            </a:r>
            <a:r>
              <a:rPr lang="en-US" dirty="0"/>
              <a:t>? Or </a:t>
            </a:r>
            <a:r>
              <a:rPr lang="en-US" b="1" dirty="0">
                <a:solidFill>
                  <a:srgbClr val="00B050"/>
                </a:solidFill>
              </a:rPr>
              <a:t>Pass</a:t>
            </a:r>
            <a:r>
              <a:rPr lang="en-US" dirty="0"/>
              <a:t>?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838200" y="2343089"/>
            <a:ext cx="7086600" cy="3775601"/>
            <a:chOff x="1295400" y="1600200"/>
            <a:chExt cx="6509786" cy="335280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3352800" y="2514600"/>
              <a:ext cx="3962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352800" y="2743200"/>
              <a:ext cx="3962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352800" y="2971800"/>
              <a:ext cx="3962400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352800" y="3200400"/>
              <a:ext cx="3962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352800" y="3429000"/>
              <a:ext cx="3962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/>
            <p:cNvGrpSpPr/>
            <p:nvPr/>
          </p:nvGrpSpPr>
          <p:grpSpPr>
            <a:xfrm>
              <a:off x="2432050" y="1600200"/>
              <a:ext cx="927100" cy="914400"/>
              <a:chOff x="2432050" y="609600"/>
              <a:chExt cx="927100" cy="1905000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 rot="5400000">
                <a:off x="2406650" y="15621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rot="5400000">
                <a:off x="2178050" y="15621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rot="5400000">
                <a:off x="1949450" y="1562100"/>
                <a:ext cx="1905000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rot="5400000">
                <a:off x="1720850" y="15621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rot="5400000">
                <a:off x="1492250" y="15621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2432050" y="2514600"/>
                <a:ext cx="46355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/>
          </p:nvGrpSpPr>
          <p:grpSpPr>
            <a:xfrm>
              <a:off x="2438400" y="3429000"/>
              <a:ext cx="927100" cy="1524000"/>
              <a:chOff x="2438400" y="3429000"/>
              <a:chExt cx="927100" cy="1905000"/>
            </a:xfrm>
          </p:grpSpPr>
          <p:cxnSp>
            <p:nvCxnSpPr>
              <p:cNvPr id="26" name="Straight Connector 25"/>
              <p:cNvCxnSpPr/>
              <p:nvPr/>
            </p:nvCxnSpPr>
            <p:spPr>
              <a:xfrm rot="5400000">
                <a:off x="2400300" y="43815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rot="5400000">
                <a:off x="2171700" y="43815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rot="5400000">
                <a:off x="1943100" y="4381500"/>
                <a:ext cx="1905000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5400000">
                <a:off x="1714500" y="43815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rot="5400000">
                <a:off x="1485900" y="43815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2901950" y="3433482"/>
                <a:ext cx="46355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Straight Connector 14"/>
            <p:cNvCxnSpPr/>
            <p:nvPr/>
          </p:nvCxnSpPr>
          <p:spPr>
            <a:xfrm>
              <a:off x="3352800" y="2514600"/>
              <a:ext cx="12700" cy="4572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/>
            <p:cNvGrpSpPr/>
            <p:nvPr/>
          </p:nvGrpSpPr>
          <p:grpSpPr>
            <a:xfrm>
              <a:off x="1295400" y="2514600"/>
              <a:ext cx="1143000" cy="914400"/>
              <a:chOff x="533400" y="2514600"/>
              <a:chExt cx="1905000" cy="914400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>
                <a:off x="533400" y="25146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533400" y="27432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533400" y="2971800"/>
                <a:ext cx="1905000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533400" y="32004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533400" y="34290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2414121" y="2971800"/>
                <a:ext cx="12700" cy="4572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7" name="Picture 4" descr="http://www.clipartbest.com/cliparts/aie/pAE/aiepAEei4.pn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5586" y="2949682"/>
              <a:ext cx="609600" cy="223828"/>
            </a:xfrm>
            <a:prstGeom prst="rect">
              <a:avLst/>
            </a:prstGeom>
            <a:noFill/>
            <a:ln w="285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http://www.clipartbest.com/cliparts/aie/pAE/aiepAEei4.pn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263" y="3220350"/>
              <a:ext cx="609600" cy="223828"/>
            </a:xfrm>
            <a:prstGeom prst="rect">
              <a:avLst/>
            </a:prstGeom>
            <a:noFill/>
            <a:ln w="285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http://www.clipartbest.com/cliparts/aie/pAE/aiepAEei4.pn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1254" y="3220350"/>
              <a:ext cx="609600" cy="223828"/>
            </a:xfrm>
            <a:prstGeom prst="rect">
              <a:avLst/>
            </a:prstGeom>
            <a:noFill/>
            <a:ln w="285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Picture 2" descr="http://upload.wikimedia.org/wikipedia/commons/thumb/e/ea/Green_traffic_signal.svg/351px-Green_traffic_signal.sv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987" y="2981204"/>
            <a:ext cx="1358013" cy="159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http://upload.wikimedia.org/wikipedia/commons/thumb/6/64/Yellow_traffic_signal.svg/351px-Yellow_traffic_signal.sv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987" y="2976722"/>
            <a:ext cx="1358013" cy="159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70471" y="2951202"/>
            <a:ext cx="4182529" cy="401598"/>
            <a:chOff x="770471" y="2948938"/>
            <a:chExt cx="4182529" cy="401598"/>
          </a:xfrm>
        </p:grpSpPr>
        <p:sp>
          <p:nvSpPr>
            <p:cNvPr id="3" name="TextBox 2"/>
            <p:cNvSpPr txBox="1"/>
            <p:nvPr/>
          </p:nvSpPr>
          <p:spPr>
            <a:xfrm>
              <a:off x="4153929" y="2981204"/>
              <a:ext cx="7990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rgbClr val="00B050"/>
                  </a:solidFill>
                </a:rPr>
                <a:t>Pass</a:t>
              </a:r>
              <a:endPara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70471" y="2948938"/>
              <a:ext cx="7990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rgbClr val="FF0000"/>
                  </a:solidFill>
                </a:rPr>
                <a:t>STOP</a:t>
              </a:r>
              <a:endPara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729279" y="2950267"/>
              <a:ext cx="7990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????</a:t>
              </a:r>
              <a:endParaRPr lang="en-US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pic>
        <p:nvPicPr>
          <p:cNvPr id="5" name="stop on re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" y="1965000"/>
            <a:ext cx="7614931" cy="4283400"/>
          </a:xfrm>
          <a:prstGeom prst="rect">
            <a:avLst/>
          </a:prstGeom>
        </p:spPr>
      </p:pic>
      <p:pic>
        <p:nvPicPr>
          <p:cNvPr id="42" name="slide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43" name="run on red 2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200" y="1959072"/>
            <a:ext cx="7625472" cy="428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18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93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 numSld="999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called THE Dilemma Zone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999037"/>
            <a:ext cx="8229600" cy="1706563"/>
          </a:xfrm>
        </p:spPr>
        <p:txBody>
          <a:bodyPr/>
          <a:lstStyle/>
          <a:p>
            <a:r>
              <a:rPr lang="en-US" b="1" dirty="0" smtClean="0"/>
              <a:t>Where a driver cannot stop comfortably and cannot pass the intersection</a:t>
            </a:r>
            <a:endParaRPr lang="en-US" b="1" dirty="0"/>
          </a:p>
        </p:txBody>
      </p:sp>
      <p:grpSp>
        <p:nvGrpSpPr>
          <p:cNvPr id="5" name="Group 4"/>
          <p:cNvGrpSpPr/>
          <p:nvPr/>
        </p:nvGrpSpPr>
        <p:grpSpPr>
          <a:xfrm flipH="1">
            <a:off x="1447800" y="1295400"/>
            <a:ext cx="7086600" cy="3429000"/>
            <a:chOff x="1295400" y="1600200"/>
            <a:chExt cx="6019800" cy="25146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352800" y="2514600"/>
              <a:ext cx="3962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352800" y="3164840"/>
              <a:ext cx="3962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352800" y="2971800"/>
              <a:ext cx="3962400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352800" y="3429000"/>
              <a:ext cx="3962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/>
            <p:cNvGrpSpPr/>
            <p:nvPr/>
          </p:nvGrpSpPr>
          <p:grpSpPr>
            <a:xfrm>
              <a:off x="2444750" y="1600200"/>
              <a:ext cx="914400" cy="914400"/>
              <a:chOff x="2444750" y="609600"/>
              <a:chExt cx="914400" cy="190500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rot="5400000">
                <a:off x="2406650" y="15621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rot="5400000">
                <a:off x="1949450" y="1562100"/>
                <a:ext cx="1905000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rot="5400000">
                <a:off x="1492250" y="15621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/>
          </p:nvGrpSpPr>
          <p:grpSpPr>
            <a:xfrm>
              <a:off x="2438400" y="3429000"/>
              <a:ext cx="914400" cy="685800"/>
              <a:chOff x="2438400" y="3429000"/>
              <a:chExt cx="914400" cy="857250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 flipH="1">
                <a:off x="3352799" y="3429000"/>
                <a:ext cx="1" cy="85725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2895600" y="3429000"/>
                <a:ext cx="6350" cy="85725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2438400" y="3429000"/>
                <a:ext cx="6350" cy="85725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" name="Straight Connector 11"/>
            <p:cNvCxnSpPr/>
            <p:nvPr/>
          </p:nvCxnSpPr>
          <p:spPr>
            <a:xfrm>
              <a:off x="3352800" y="2514600"/>
              <a:ext cx="12700" cy="4572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/>
            <p:cNvGrpSpPr/>
            <p:nvPr/>
          </p:nvGrpSpPr>
          <p:grpSpPr>
            <a:xfrm>
              <a:off x="1295400" y="2514600"/>
              <a:ext cx="1143000" cy="914400"/>
              <a:chOff x="533400" y="2514600"/>
              <a:chExt cx="1905000" cy="914400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533400" y="25146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533400" y="2971800"/>
                <a:ext cx="1905000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533400" y="34290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4" name="Picture 4" descr="http://www.clipartbest.com/cliparts/aie/pAE/aiepAEei4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2941320"/>
              <a:ext cx="609600" cy="223828"/>
            </a:xfrm>
            <a:prstGeom prst="rect">
              <a:avLst/>
            </a:prstGeom>
            <a:noFill/>
            <a:ln w="285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www.clipartbest.com/cliparts/aie/pAE/aiepAEei4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1484" y="3164840"/>
              <a:ext cx="609600" cy="223828"/>
            </a:xfrm>
            <a:prstGeom prst="rect">
              <a:avLst/>
            </a:prstGeom>
            <a:noFill/>
            <a:ln w="285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http://www.clipartbest.com/cliparts/aie/pAE/aiepAEei4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7208" y="3164532"/>
              <a:ext cx="609600" cy="223828"/>
            </a:xfrm>
            <a:prstGeom prst="rect">
              <a:avLst/>
            </a:prstGeom>
            <a:noFill/>
            <a:ln w="285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Rectangle 25"/>
          <p:cNvSpPr/>
          <p:nvPr/>
        </p:nvSpPr>
        <p:spPr>
          <a:xfrm>
            <a:off x="2743200" y="3810000"/>
            <a:ext cx="3406048" cy="41563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Cannot Stop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914400" y="4444538"/>
            <a:ext cx="3048000" cy="43226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Cannot Pass</a:t>
            </a:r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2743200" y="3810000"/>
            <a:ext cx="0" cy="12469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3962400" y="3810000"/>
            <a:ext cx="1514" cy="12469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9" name="Rectangle 1028"/>
          <p:cNvSpPr/>
          <p:nvPr/>
        </p:nvSpPr>
        <p:spPr>
          <a:xfrm>
            <a:off x="2744714" y="3810000"/>
            <a:ext cx="1219200" cy="11927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Dilemma Zone</a:t>
            </a:r>
            <a:endParaRPr lang="en-US" sz="1600" dirty="0"/>
          </a:p>
        </p:txBody>
      </p:sp>
      <p:pic>
        <p:nvPicPr>
          <p:cNvPr id="4" name="slide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74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5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10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Without DZ Protection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Cause accidents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run on red acciden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900" y="2209800"/>
            <a:ext cx="6934200" cy="4134035"/>
          </a:xfrm>
          <a:prstGeom prst="rect">
            <a:avLst/>
          </a:prstGeom>
        </p:spPr>
      </p:pic>
      <p:pic>
        <p:nvPicPr>
          <p:cNvPr id="4" name="slide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8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69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statistics about DZ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4837"/>
            <a:ext cx="8229600" cy="4525963"/>
          </a:xfrm>
        </p:spPr>
        <p:txBody>
          <a:bodyPr/>
          <a:lstStyle/>
          <a:p>
            <a:r>
              <a:rPr lang="en-US" b="1" dirty="0" smtClean="0"/>
              <a:t>165,000 people injured related to red-light running</a:t>
            </a:r>
          </a:p>
          <a:p>
            <a:endParaRPr lang="en-US" dirty="0" smtClean="0"/>
          </a:p>
          <a:p>
            <a:r>
              <a:rPr lang="en-US" b="1" dirty="0" smtClean="0"/>
              <a:t>20% of total accidents on the intersection are related red-light-running in Maryland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681754"/>
            <a:ext cx="2743200" cy="267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static2.consumerreportscdn.org/cro/cdn-resources/images/magazine-archive/2010/september/cars/car-emergencies/car-crash/cr092k10-cras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733800"/>
            <a:ext cx="3848100" cy="260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de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prevent?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8844518"/>
              </p:ext>
            </p:extLst>
          </p:nvPr>
        </p:nvGraphicFramePr>
        <p:xfrm>
          <a:off x="-685800" y="1600200"/>
          <a:ext cx="8229600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28" name="Picture 4" descr="http://www.southholland.org/PD/images/RedLightPhotoEnforced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752600"/>
            <a:ext cx="1585913" cy="158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Program Files (x86)\Microsoft Office\MEDIA\CAGCAT10\j0301252.wm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54347"/>
            <a:ext cx="1829714" cy="156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1128" y="4454347"/>
            <a:ext cx="2227483" cy="159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lide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1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 traffic engineerS, what can we do?</a:t>
            </a:r>
            <a:endParaRPr lang="en-US" dirty="0"/>
          </a:p>
        </p:txBody>
      </p:sp>
      <p:sp>
        <p:nvSpPr>
          <p:cNvPr id="4" name="AutoShape 2" descr="http://www.imaginartsigns.com/construction/img/400/22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838200" y="1752600"/>
            <a:ext cx="6172200" cy="1269999"/>
            <a:chOff x="838200" y="2133600"/>
            <a:chExt cx="6096000" cy="1269999"/>
          </a:xfrm>
        </p:grpSpPr>
        <p:sp>
          <p:nvSpPr>
            <p:cNvPr id="5" name="Freeform 4"/>
            <p:cNvSpPr/>
            <p:nvPr/>
          </p:nvSpPr>
          <p:spPr>
            <a:xfrm>
              <a:off x="838200" y="2133600"/>
              <a:ext cx="6096000" cy="1269999"/>
            </a:xfrm>
            <a:custGeom>
              <a:avLst/>
              <a:gdLst>
                <a:gd name="connsiteX0" fmla="*/ 0 w 6096000"/>
                <a:gd name="connsiteY0" fmla="*/ 127000 h 1269999"/>
                <a:gd name="connsiteX1" fmla="*/ 127000 w 6096000"/>
                <a:gd name="connsiteY1" fmla="*/ 0 h 1269999"/>
                <a:gd name="connsiteX2" fmla="*/ 5969000 w 6096000"/>
                <a:gd name="connsiteY2" fmla="*/ 0 h 1269999"/>
                <a:gd name="connsiteX3" fmla="*/ 6096000 w 6096000"/>
                <a:gd name="connsiteY3" fmla="*/ 127000 h 1269999"/>
                <a:gd name="connsiteX4" fmla="*/ 6096000 w 6096000"/>
                <a:gd name="connsiteY4" fmla="*/ 1142999 h 1269999"/>
                <a:gd name="connsiteX5" fmla="*/ 5969000 w 6096000"/>
                <a:gd name="connsiteY5" fmla="*/ 1269999 h 1269999"/>
                <a:gd name="connsiteX6" fmla="*/ 127000 w 6096000"/>
                <a:gd name="connsiteY6" fmla="*/ 1269999 h 1269999"/>
                <a:gd name="connsiteX7" fmla="*/ 0 w 6096000"/>
                <a:gd name="connsiteY7" fmla="*/ 1142999 h 1269999"/>
                <a:gd name="connsiteX8" fmla="*/ 0 w 6096000"/>
                <a:gd name="connsiteY8" fmla="*/ 127000 h 126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0" h="1269999">
                  <a:moveTo>
                    <a:pt x="0" y="127000"/>
                  </a:moveTo>
                  <a:cubicBezTo>
                    <a:pt x="0" y="56860"/>
                    <a:pt x="56860" y="0"/>
                    <a:pt x="127000" y="0"/>
                  </a:cubicBezTo>
                  <a:lnTo>
                    <a:pt x="5969000" y="0"/>
                  </a:lnTo>
                  <a:cubicBezTo>
                    <a:pt x="6039140" y="0"/>
                    <a:pt x="6096000" y="56860"/>
                    <a:pt x="6096000" y="127000"/>
                  </a:cubicBezTo>
                  <a:lnTo>
                    <a:pt x="6096000" y="1142999"/>
                  </a:lnTo>
                  <a:cubicBezTo>
                    <a:pt x="6096000" y="1213139"/>
                    <a:pt x="6039140" y="1269999"/>
                    <a:pt x="5969000" y="1269999"/>
                  </a:cubicBezTo>
                  <a:lnTo>
                    <a:pt x="127000" y="1269999"/>
                  </a:lnTo>
                  <a:cubicBezTo>
                    <a:pt x="56860" y="1269999"/>
                    <a:pt x="0" y="1213139"/>
                    <a:pt x="0" y="1142999"/>
                  </a:cubicBezTo>
                  <a:lnTo>
                    <a:pt x="0" y="12700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37640" tIns="91440" rIns="91440" bIns="91440" numCol="1" spcCol="1270" anchor="t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Advanced Warning Sign</a:t>
              </a:r>
              <a:endParaRPr lang="en-US" sz="24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900" kern="1200" dirty="0" smtClean="0"/>
                <a:t>Provide warning in advance</a:t>
              </a:r>
              <a:endParaRPr lang="en-US" sz="19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900" kern="1200" dirty="0" smtClean="0"/>
                <a:t>30-40% reduction in red-light running</a:t>
              </a:r>
              <a:endParaRPr lang="en-US" sz="1900" kern="1200" dirty="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65199" y="2260599"/>
              <a:ext cx="1219200" cy="1015999"/>
            </a:xfrm>
            <a:prstGeom prst="roundRect">
              <a:avLst>
                <a:gd name="adj" fmla="val 10000"/>
              </a:avLst>
            </a:prstGeom>
            <a:blipFill rotWithShape="1">
              <a:blip r:embed="rId5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3" name="slide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89325" y="3184525"/>
            <a:ext cx="487363" cy="48736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 flipH="1">
            <a:off x="1600200" y="3429000"/>
            <a:ext cx="5486400" cy="2689690"/>
            <a:chOff x="1295400" y="1600200"/>
            <a:chExt cx="6509786" cy="3352800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3352800" y="2514600"/>
              <a:ext cx="3962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352800" y="2743200"/>
              <a:ext cx="3962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352800" y="2971800"/>
              <a:ext cx="3962400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352800" y="3200400"/>
              <a:ext cx="3962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352800" y="3429000"/>
              <a:ext cx="3962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/>
          </p:nvGrpSpPr>
          <p:grpSpPr>
            <a:xfrm>
              <a:off x="2432050" y="1600200"/>
              <a:ext cx="927100" cy="914400"/>
              <a:chOff x="2432050" y="609600"/>
              <a:chExt cx="927100" cy="1905000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 rot="5400000">
                <a:off x="2406650" y="15621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rot="5400000">
                <a:off x="2178050" y="15621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rot="5400000">
                <a:off x="1949450" y="1562100"/>
                <a:ext cx="1905000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rot="5400000">
                <a:off x="1720850" y="15621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rot="5400000">
                <a:off x="1492250" y="15621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2432050" y="2514600"/>
                <a:ext cx="46355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/>
          </p:nvGrpSpPr>
          <p:grpSpPr>
            <a:xfrm>
              <a:off x="2438400" y="3429000"/>
              <a:ext cx="914400" cy="1524000"/>
              <a:chOff x="2438400" y="3429000"/>
              <a:chExt cx="914400" cy="1905000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 rot="5400000">
                <a:off x="2400300" y="43815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rot="5400000">
                <a:off x="2171700" y="43815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rot="5400000">
                <a:off x="1943100" y="4381500"/>
                <a:ext cx="1905000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rot="5400000">
                <a:off x="1714500" y="43815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rot="5400000">
                <a:off x="1485900" y="43815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2459296" y="3433481"/>
                <a:ext cx="463551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Straight Connector 24"/>
            <p:cNvCxnSpPr/>
            <p:nvPr/>
          </p:nvCxnSpPr>
          <p:spPr>
            <a:xfrm>
              <a:off x="3352798" y="2930006"/>
              <a:ext cx="12699" cy="4572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/>
            <p:cNvGrpSpPr/>
            <p:nvPr/>
          </p:nvGrpSpPr>
          <p:grpSpPr>
            <a:xfrm>
              <a:off x="1295400" y="2514600"/>
              <a:ext cx="1143000" cy="914400"/>
              <a:chOff x="533400" y="2514600"/>
              <a:chExt cx="1905000" cy="914400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>
                <a:off x="533400" y="25146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533400" y="27432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533400" y="2971800"/>
                <a:ext cx="1905000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533400" y="32004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533400" y="34290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2414122" y="2550061"/>
                <a:ext cx="12700" cy="4572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7" name="Picture 4" descr="http://www.clipartbest.com/cliparts/aie/pAE/aiepAEei4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5586" y="2949682"/>
              <a:ext cx="609600" cy="223828"/>
            </a:xfrm>
            <a:prstGeom prst="rect">
              <a:avLst/>
            </a:prstGeom>
            <a:noFill/>
            <a:ln w="285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http://www.clipartbest.com/cliparts/aie/pAE/aiepAEei4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263" y="3220350"/>
              <a:ext cx="609600" cy="223828"/>
            </a:xfrm>
            <a:prstGeom prst="rect">
              <a:avLst/>
            </a:prstGeom>
            <a:noFill/>
            <a:ln w="285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 descr="http://www.clipartbest.com/cliparts/aie/pAE/aiepAEei4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1254" y="3220350"/>
              <a:ext cx="609600" cy="223828"/>
            </a:xfrm>
            <a:prstGeom prst="rect">
              <a:avLst/>
            </a:prstGeom>
            <a:noFill/>
            <a:ln w="285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8" name="Picture 2" descr="http://upload.wikimedia.org/wikipedia/commons/thumb/e/ea/Green_traffic_signal.svg/351px-Green_traffic_signal.sv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743" y="3949909"/>
            <a:ext cx="789657" cy="92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http://upload.wikimedia.org/wikipedia/commons/thumb/6/64/Yellow_traffic_signal.svg/351px-Yellow_traffic_signal.sv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743" y="3945427"/>
            <a:ext cx="789657" cy="92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Diamond 49"/>
          <p:cNvSpPr/>
          <p:nvPr/>
        </p:nvSpPr>
        <p:spPr>
          <a:xfrm>
            <a:off x="3094980" y="3048000"/>
            <a:ext cx="1324620" cy="1066800"/>
          </a:xfrm>
          <a:prstGeom prst="diamond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PREPARE TO STOP WHEN FLASHING</a:t>
            </a:r>
            <a:endParaRPr lang="en-US" sz="1000" b="1" dirty="0">
              <a:solidFill>
                <a:schemeClr val="tx1"/>
              </a:solidFill>
            </a:endParaRPr>
          </a:p>
        </p:txBody>
      </p:sp>
      <p:pic>
        <p:nvPicPr>
          <p:cNvPr id="51" name="Picture 2" descr="http://www.udrivedrivingschool.net/Signal_Light_-_Yellow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268" y="3509784"/>
            <a:ext cx="208691" cy="22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http://www.udrivedrivingschool.net/Signal_Light_-_Yellow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486150"/>
            <a:ext cx="208691" cy="22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75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500"/>
                            </p:stCondLst>
                            <p:childTnLst>
                              <p:par>
                                <p:cTn id="1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67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 traffic </a:t>
            </a:r>
            <a:r>
              <a:rPr lang="en-US" dirty="0" err="1"/>
              <a:t>engineerS</a:t>
            </a:r>
            <a:r>
              <a:rPr lang="en-US" dirty="0"/>
              <a:t>, what can we do?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838200" y="1752600"/>
            <a:ext cx="6172200" cy="1269999"/>
            <a:chOff x="838200" y="3530599"/>
            <a:chExt cx="6096000" cy="1269999"/>
          </a:xfrm>
        </p:grpSpPr>
        <p:sp>
          <p:nvSpPr>
            <p:cNvPr id="41" name="Freeform 40"/>
            <p:cNvSpPr/>
            <p:nvPr/>
          </p:nvSpPr>
          <p:spPr>
            <a:xfrm>
              <a:off x="838200" y="3530599"/>
              <a:ext cx="6096000" cy="1269999"/>
            </a:xfrm>
            <a:custGeom>
              <a:avLst/>
              <a:gdLst>
                <a:gd name="connsiteX0" fmla="*/ 0 w 6096000"/>
                <a:gd name="connsiteY0" fmla="*/ 127000 h 1269999"/>
                <a:gd name="connsiteX1" fmla="*/ 127000 w 6096000"/>
                <a:gd name="connsiteY1" fmla="*/ 0 h 1269999"/>
                <a:gd name="connsiteX2" fmla="*/ 5969000 w 6096000"/>
                <a:gd name="connsiteY2" fmla="*/ 0 h 1269999"/>
                <a:gd name="connsiteX3" fmla="*/ 6096000 w 6096000"/>
                <a:gd name="connsiteY3" fmla="*/ 127000 h 1269999"/>
                <a:gd name="connsiteX4" fmla="*/ 6096000 w 6096000"/>
                <a:gd name="connsiteY4" fmla="*/ 1142999 h 1269999"/>
                <a:gd name="connsiteX5" fmla="*/ 5969000 w 6096000"/>
                <a:gd name="connsiteY5" fmla="*/ 1269999 h 1269999"/>
                <a:gd name="connsiteX6" fmla="*/ 127000 w 6096000"/>
                <a:gd name="connsiteY6" fmla="*/ 1269999 h 1269999"/>
                <a:gd name="connsiteX7" fmla="*/ 0 w 6096000"/>
                <a:gd name="connsiteY7" fmla="*/ 1142999 h 1269999"/>
                <a:gd name="connsiteX8" fmla="*/ 0 w 6096000"/>
                <a:gd name="connsiteY8" fmla="*/ 127000 h 126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0" h="1269999">
                  <a:moveTo>
                    <a:pt x="0" y="127000"/>
                  </a:moveTo>
                  <a:cubicBezTo>
                    <a:pt x="0" y="56860"/>
                    <a:pt x="56860" y="0"/>
                    <a:pt x="127000" y="0"/>
                  </a:cubicBezTo>
                  <a:lnTo>
                    <a:pt x="5969000" y="0"/>
                  </a:lnTo>
                  <a:cubicBezTo>
                    <a:pt x="6039140" y="0"/>
                    <a:pt x="6096000" y="56860"/>
                    <a:pt x="6096000" y="127000"/>
                  </a:cubicBezTo>
                  <a:lnTo>
                    <a:pt x="6096000" y="1142999"/>
                  </a:lnTo>
                  <a:cubicBezTo>
                    <a:pt x="6096000" y="1213139"/>
                    <a:pt x="6039140" y="1269999"/>
                    <a:pt x="5969000" y="1269999"/>
                  </a:cubicBezTo>
                  <a:lnTo>
                    <a:pt x="127000" y="1269999"/>
                  </a:lnTo>
                  <a:cubicBezTo>
                    <a:pt x="56860" y="1269999"/>
                    <a:pt x="0" y="1213139"/>
                    <a:pt x="0" y="1142999"/>
                  </a:cubicBezTo>
                  <a:lnTo>
                    <a:pt x="0" y="12700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37640" tIns="91440" rIns="91440" bIns="91440" numCol="1" spcCol="1270" anchor="t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Green Truncation</a:t>
              </a:r>
              <a:endParaRPr lang="en-US" sz="24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900" kern="1200" dirty="0" smtClean="0"/>
                <a:t>Find best time to change signal</a:t>
              </a:r>
              <a:endParaRPr lang="en-US" sz="19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900" kern="1200" dirty="0" smtClean="0"/>
                <a:t>Based on number of vehicles in the DZ</a:t>
              </a:r>
              <a:endParaRPr lang="en-US" sz="1900" kern="1200" dirty="0"/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965199" y="3657599"/>
              <a:ext cx="1219200" cy="1015999"/>
            </a:xfrm>
            <a:prstGeom prst="roundRect">
              <a:avLst>
                <a:gd name="adj" fmla="val 10000"/>
              </a:avLst>
            </a:prstGeom>
            <a:blipFill rotWithShape="1">
              <a:blip r:embed="rId2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43" name="Group 42"/>
          <p:cNvGrpSpPr/>
          <p:nvPr/>
        </p:nvGrpSpPr>
        <p:grpSpPr>
          <a:xfrm flipH="1">
            <a:off x="841350" y="3124200"/>
            <a:ext cx="7769250" cy="1219200"/>
            <a:chOff x="1295400" y="1600200"/>
            <a:chExt cx="6019800" cy="1849822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3352800" y="2514600"/>
              <a:ext cx="3962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3352800" y="2743200"/>
              <a:ext cx="3962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352800" y="2971800"/>
              <a:ext cx="3962400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3352800" y="3200400"/>
              <a:ext cx="3962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3352800" y="3429000"/>
              <a:ext cx="3962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48"/>
            <p:cNvGrpSpPr/>
            <p:nvPr/>
          </p:nvGrpSpPr>
          <p:grpSpPr>
            <a:xfrm>
              <a:off x="2444750" y="1600200"/>
              <a:ext cx="917105" cy="914400"/>
              <a:chOff x="2444750" y="609600"/>
              <a:chExt cx="917105" cy="1905000"/>
            </a:xfrm>
          </p:grpSpPr>
          <p:cxnSp>
            <p:nvCxnSpPr>
              <p:cNvPr id="68" name="Straight Connector 67"/>
              <p:cNvCxnSpPr/>
              <p:nvPr/>
            </p:nvCxnSpPr>
            <p:spPr>
              <a:xfrm rot="5400000">
                <a:off x="2406650" y="15621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rot="5400000">
                <a:off x="2178050" y="15621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rot="5400000">
                <a:off x="1949450" y="1562100"/>
                <a:ext cx="1905000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rot="5400000">
                <a:off x="1720850" y="15621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rot="5400000">
                <a:off x="1492250" y="15621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2898305" y="2514600"/>
                <a:ext cx="46355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1" name="Straight Connector 50"/>
            <p:cNvCxnSpPr/>
            <p:nvPr/>
          </p:nvCxnSpPr>
          <p:spPr>
            <a:xfrm>
              <a:off x="3352800" y="2992822"/>
              <a:ext cx="12700" cy="4572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/>
            <p:cNvGrpSpPr/>
            <p:nvPr/>
          </p:nvGrpSpPr>
          <p:grpSpPr>
            <a:xfrm>
              <a:off x="1295400" y="2514600"/>
              <a:ext cx="1143000" cy="914400"/>
              <a:chOff x="533400" y="2514600"/>
              <a:chExt cx="1905000" cy="914400"/>
            </a:xfrm>
          </p:grpSpPr>
          <p:cxnSp>
            <p:nvCxnSpPr>
              <p:cNvPr id="56" name="Straight Connector 55"/>
              <p:cNvCxnSpPr/>
              <p:nvPr/>
            </p:nvCxnSpPr>
            <p:spPr>
              <a:xfrm>
                <a:off x="533400" y="25146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533400" y="27432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533400" y="2971800"/>
                <a:ext cx="1905000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533400" y="32004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533400" y="34290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2414121" y="2971800"/>
                <a:ext cx="12700" cy="4572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5" name="Picture 2" descr="http://upload.wikimedia.org/wikipedia/commons/thumb/e/ea/Green_traffic_signal.svg/351px-Green_traffic_signal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943" y="3429000"/>
            <a:ext cx="789657" cy="92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7" name="Group 106"/>
          <p:cNvGrpSpPr/>
          <p:nvPr/>
        </p:nvGrpSpPr>
        <p:grpSpPr>
          <a:xfrm flipH="1">
            <a:off x="917550" y="4711909"/>
            <a:ext cx="7769250" cy="1231691"/>
            <a:chOff x="1295400" y="1600200"/>
            <a:chExt cx="6019800" cy="1868774"/>
          </a:xfrm>
        </p:grpSpPr>
        <p:cxnSp>
          <p:nvCxnSpPr>
            <p:cNvPr id="108" name="Straight Connector 107"/>
            <p:cNvCxnSpPr/>
            <p:nvPr/>
          </p:nvCxnSpPr>
          <p:spPr>
            <a:xfrm>
              <a:off x="3352800" y="2514600"/>
              <a:ext cx="3962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3352800" y="2743200"/>
              <a:ext cx="3962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3352800" y="2971800"/>
              <a:ext cx="3962400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3352800" y="3200400"/>
              <a:ext cx="3962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3352800" y="3429000"/>
              <a:ext cx="3962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Group 112"/>
            <p:cNvGrpSpPr/>
            <p:nvPr/>
          </p:nvGrpSpPr>
          <p:grpSpPr>
            <a:xfrm>
              <a:off x="2444750" y="1600200"/>
              <a:ext cx="917105" cy="914400"/>
              <a:chOff x="2444750" y="609600"/>
              <a:chExt cx="917105" cy="1905000"/>
            </a:xfrm>
          </p:grpSpPr>
          <p:cxnSp>
            <p:nvCxnSpPr>
              <p:cNvPr id="122" name="Straight Connector 121"/>
              <p:cNvCxnSpPr/>
              <p:nvPr/>
            </p:nvCxnSpPr>
            <p:spPr>
              <a:xfrm rot="5400000">
                <a:off x="2406650" y="15621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 rot="5400000">
                <a:off x="2178050" y="15621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 rot="5400000">
                <a:off x="1949450" y="1562100"/>
                <a:ext cx="1905000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 rot="5400000">
                <a:off x="1720850" y="15621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 rot="5400000">
                <a:off x="1492250" y="15621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>
                <a:off x="2898305" y="2514600"/>
                <a:ext cx="46355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4" name="Straight Connector 113"/>
            <p:cNvCxnSpPr/>
            <p:nvPr/>
          </p:nvCxnSpPr>
          <p:spPr>
            <a:xfrm>
              <a:off x="3352800" y="3011774"/>
              <a:ext cx="12700" cy="4572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5" name="Group 114"/>
            <p:cNvGrpSpPr/>
            <p:nvPr/>
          </p:nvGrpSpPr>
          <p:grpSpPr>
            <a:xfrm>
              <a:off x="1295400" y="2514600"/>
              <a:ext cx="1143000" cy="914400"/>
              <a:chOff x="533400" y="2514600"/>
              <a:chExt cx="1905000" cy="914400"/>
            </a:xfrm>
          </p:grpSpPr>
          <p:cxnSp>
            <p:nvCxnSpPr>
              <p:cNvPr id="116" name="Straight Connector 115"/>
              <p:cNvCxnSpPr/>
              <p:nvPr/>
            </p:nvCxnSpPr>
            <p:spPr>
              <a:xfrm>
                <a:off x="533400" y="25146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>
                <a:off x="533400" y="27432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>
                <a:off x="533400" y="2971800"/>
                <a:ext cx="1905000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>
                <a:off x="533400" y="32004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533400" y="34290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>
                <a:off x="2414122" y="2544063"/>
                <a:ext cx="12699" cy="4572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28" name="Picture 2" descr="http://upload.wikimedia.org/wikipedia/commons/thumb/e/ea/Green_traffic_signal.svg/351px-Green_traffic_signal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143" y="5016709"/>
            <a:ext cx="789657" cy="92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TextBox 132"/>
          <p:cNvSpPr txBox="1"/>
          <p:nvPr/>
        </p:nvSpPr>
        <p:spPr>
          <a:xfrm>
            <a:off x="838200" y="32766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Protection</a:t>
            </a:r>
            <a:endParaRPr lang="en-US" dirty="0"/>
          </a:p>
        </p:txBody>
      </p:sp>
      <p:sp>
        <p:nvSpPr>
          <p:cNvPr id="134" name="TextBox 133"/>
          <p:cNvSpPr txBox="1"/>
          <p:nvPr/>
        </p:nvSpPr>
        <p:spPr>
          <a:xfrm>
            <a:off x="841350" y="4933582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Protection</a:t>
            </a:r>
            <a:endParaRPr lang="en-US" dirty="0"/>
          </a:p>
        </p:txBody>
      </p:sp>
      <p:sp>
        <p:nvSpPr>
          <p:cNvPr id="135" name="Rectangle 134"/>
          <p:cNvSpPr/>
          <p:nvPr/>
        </p:nvSpPr>
        <p:spPr>
          <a:xfrm>
            <a:off x="3429000" y="4010025"/>
            <a:ext cx="1219200" cy="430788"/>
          </a:xfrm>
          <a:prstGeom prst="rect">
            <a:avLst/>
          </a:prstGeom>
          <a:gradFill>
            <a:gsLst>
              <a:gs pos="0">
                <a:schemeClr val="accent2">
                  <a:tint val="1000"/>
                  <a:satMod val="100000"/>
                  <a:alpha val="61000"/>
                </a:schemeClr>
              </a:gs>
              <a:gs pos="68000">
                <a:schemeClr val="accent2">
                  <a:tint val="77000"/>
                  <a:satMod val="100000"/>
                </a:schemeClr>
              </a:gs>
              <a:gs pos="81000">
                <a:schemeClr val="accent2">
                  <a:tint val="79000"/>
                  <a:satMod val="100000"/>
                </a:schemeClr>
              </a:gs>
              <a:gs pos="86000">
                <a:schemeClr val="accent2">
                  <a:tint val="73000"/>
                  <a:satMod val="100000"/>
                </a:schemeClr>
              </a:gs>
              <a:gs pos="100000">
                <a:schemeClr val="accent2">
                  <a:tint val="35000"/>
                  <a:satMod val="10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Dilemma Zone</a:t>
            </a:r>
            <a:endParaRPr lang="en-US" sz="1600" dirty="0"/>
          </a:p>
        </p:txBody>
      </p:sp>
      <p:sp>
        <p:nvSpPr>
          <p:cNvPr id="136" name="Rectangle 135"/>
          <p:cNvSpPr/>
          <p:nvPr/>
        </p:nvSpPr>
        <p:spPr>
          <a:xfrm>
            <a:off x="3429000" y="5562600"/>
            <a:ext cx="1219200" cy="430788"/>
          </a:xfrm>
          <a:prstGeom prst="rect">
            <a:avLst/>
          </a:prstGeom>
          <a:gradFill>
            <a:gsLst>
              <a:gs pos="0">
                <a:schemeClr val="accent2">
                  <a:tint val="1000"/>
                  <a:satMod val="100000"/>
                  <a:alpha val="50000"/>
                </a:schemeClr>
              </a:gs>
              <a:gs pos="68000">
                <a:schemeClr val="accent2">
                  <a:tint val="77000"/>
                  <a:satMod val="100000"/>
                </a:schemeClr>
              </a:gs>
              <a:gs pos="81000">
                <a:schemeClr val="accent2">
                  <a:tint val="79000"/>
                  <a:satMod val="100000"/>
                </a:schemeClr>
              </a:gs>
              <a:gs pos="86000">
                <a:schemeClr val="accent2">
                  <a:tint val="73000"/>
                  <a:satMod val="100000"/>
                </a:schemeClr>
              </a:gs>
              <a:gs pos="100000">
                <a:schemeClr val="accent2">
                  <a:tint val="35000"/>
                  <a:satMod val="10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Dilemma Zone</a:t>
            </a:r>
            <a:endParaRPr lang="en-US" sz="1600" dirty="0"/>
          </a:p>
        </p:txBody>
      </p:sp>
      <p:pic>
        <p:nvPicPr>
          <p:cNvPr id="137" name="Picture 4" descr="http://upload.wikimedia.org/wikipedia/commons/thumb/6/64/Yellow_traffic_signal.svg/351px-Yellow_traffic_signal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76" y="3425537"/>
            <a:ext cx="789657" cy="92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4" descr="http://upload.wikimedia.org/wikipedia/commons/thumb/6/64/Yellow_traffic_signal.svg/351px-Yellow_traffic_signal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569" y="5016709"/>
            <a:ext cx="789657" cy="92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4" descr="http://www.clipartbest.com/cliparts/aie/pAE/aiepAEei4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57834" y="4087640"/>
            <a:ext cx="513766" cy="179560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4" descr="http://www.clipartbest.com/cliparts/aie/pAE/aiepAEei4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67067" y="5676807"/>
            <a:ext cx="513766" cy="179560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4" descr="http://www.clipartbest.com/cliparts/aie/pAE/aiepAEei4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667834" y="5676806"/>
            <a:ext cx="513766" cy="179560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4" descr="http://www.clipartbest.com/cliparts/aie/pAE/aiepAEei4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591634" y="4089098"/>
            <a:ext cx="513766" cy="179560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66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0.41354 0.00185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9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0.31146 0.00208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9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7.40741E-7 L 0.31893 0.0037 " pathEditMode="relative" rAng="0" ptsTypes="AA">
                                      <p:cBhvr>
                                        <p:cTn id="23" dur="5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18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21875 0.0037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 traffic </a:t>
            </a:r>
            <a:r>
              <a:rPr lang="en-US" dirty="0" err="1"/>
              <a:t>engineerS</a:t>
            </a:r>
            <a:r>
              <a:rPr lang="en-US" dirty="0"/>
              <a:t>, what can we do?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38200" y="1752600"/>
            <a:ext cx="6172200" cy="1269999"/>
            <a:chOff x="838200" y="4927599"/>
            <a:chExt cx="6096000" cy="1269999"/>
          </a:xfrm>
        </p:grpSpPr>
        <p:sp>
          <p:nvSpPr>
            <p:cNvPr id="5" name="Freeform 4"/>
            <p:cNvSpPr/>
            <p:nvPr/>
          </p:nvSpPr>
          <p:spPr>
            <a:xfrm>
              <a:off x="838200" y="4927599"/>
              <a:ext cx="6096000" cy="1269999"/>
            </a:xfrm>
            <a:custGeom>
              <a:avLst/>
              <a:gdLst>
                <a:gd name="connsiteX0" fmla="*/ 0 w 6096000"/>
                <a:gd name="connsiteY0" fmla="*/ 127000 h 1269999"/>
                <a:gd name="connsiteX1" fmla="*/ 127000 w 6096000"/>
                <a:gd name="connsiteY1" fmla="*/ 0 h 1269999"/>
                <a:gd name="connsiteX2" fmla="*/ 5969000 w 6096000"/>
                <a:gd name="connsiteY2" fmla="*/ 0 h 1269999"/>
                <a:gd name="connsiteX3" fmla="*/ 6096000 w 6096000"/>
                <a:gd name="connsiteY3" fmla="*/ 127000 h 1269999"/>
                <a:gd name="connsiteX4" fmla="*/ 6096000 w 6096000"/>
                <a:gd name="connsiteY4" fmla="*/ 1142999 h 1269999"/>
                <a:gd name="connsiteX5" fmla="*/ 5969000 w 6096000"/>
                <a:gd name="connsiteY5" fmla="*/ 1269999 h 1269999"/>
                <a:gd name="connsiteX6" fmla="*/ 127000 w 6096000"/>
                <a:gd name="connsiteY6" fmla="*/ 1269999 h 1269999"/>
                <a:gd name="connsiteX7" fmla="*/ 0 w 6096000"/>
                <a:gd name="connsiteY7" fmla="*/ 1142999 h 1269999"/>
                <a:gd name="connsiteX8" fmla="*/ 0 w 6096000"/>
                <a:gd name="connsiteY8" fmla="*/ 127000 h 126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96000" h="1269999">
                  <a:moveTo>
                    <a:pt x="0" y="127000"/>
                  </a:moveTo>
                  <a:cubicBezTo>
                    <a:pt x="0" y="56860"/>
                    <a:pt x="56860" y="0"/>
                    <a:pt x="127000" y="0"/>
                  </a:cubicBezTo>
                  <a:lnTo>
                    <a:pt x="5969000" y="0"/>
                  </a:lnTo>
                  <a:cubicBezTo>
                    <a:pt x="6039140" y="0"/>
                    <a:pt x="6096000" y="56860"/>
                    <a:pt x="6096000" y="127000"/>
                  </a:cubicBezTo>
                  <a:lnTo>
                    <a:pt x="6096000" y="1142999"/>
                  </a:lnTo>
                  <a:cubicBezTo>
                    <a:pt x="6096000" y="1213139"/>
                    <a:pt x="6039140" y="1269999"/>
                    <a:pt x="5969000" y="1269999"/>
                  </a:cubicBezTo>
                  <a:lnTo>
                    <a:pt x="127000" y="1269999"/>
                  </a:lnTo>
                  <a:cubicBezTo>
                    <a:pt x="56860" y="1269999"/>
                    <a:pt x="0" y="1213139"/>
                    <a:pt x="0" y="1142999"/>
                  </a:cubicBezTo>
                  <a:lnTo>
                    <a:pt x="0" y="12700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37640" tIns="91440" rIns="91440" bIns="91440" numCol="1" spcCol="1270" anchor="t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All-Red Extension</a:t>
              </a:r>
              <a:endParaRPr lang="en-US" sz="24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900" kern="1200" dirty="0" smtClean="0"/>
                <a:t>Prevent potential accidents</a:t>
              </a:r>
              <a:endParaRPr lang="en-US" sz="19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900" kern="1200" dirty="0" smtClean="0"/>
                <a:t>Provide additional clearance time</a:t>
              </a:r>
              <a:endParaRPr lang="en-US" sz="1900" kern="1200" dirty="0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965199" y="5054599"/>
              <a:ext cx="1219200" cy="1015999"/>
            </a:xfrm>
            <a:prstGeom prst="roundRect">
              <a:avLst>
                <a:gd name="adj" fmla="val 10000"/>
              </a:avLst>
            </a:prstGeom>
            <a:blipFill rotWithShape="1">
              <a:blip r:embed="rId2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7" name="Group 6"/>
          <p:cNvGrpSpPr/>
          <p:nvPr/>
        </p:nvGrpSpPr>
        <p:grpSpPr>
          <a:xfrm flipH="1">
            <a:off x="841350" y="3379146"/>
            <a:ext cx="7769250" cy="1205345"/>
            <a:chOff x="1295400" y="1600200"/>
            <a:chExt cx="6019800" cy="182880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3352800" y="2514600"/>
              <a:ext cx="3962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352800" y="2743200"/>
              <a:ext cx="3962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352800" y="2971800"/>
              <a:ext cx="3962400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352800" y="3200400"/>
              <a:ext cx="3962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352800" y="3429000"/>
              <a:ext cx="3962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/>
            <p:cNvGrpSpPr/>
            <p:nvPr/>
          </p:nvGrpSpPr>
          <p:grpSpPr>
            <a:xfrm>
              <a:off x="2444750" y="1600200"/>
              <a:ext cx="917105" cy="914400"/>
              <a:chOff x="2444750" y="609600"/>
              <a:chExt cx="917105" cy="1905000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 rot="5400000">
                <a:off x="2406650" y="15621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rot="5400000">
                <a:off x="2178050" y="15621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rot="5400000">
                <a:off x="1949450" y="1562100"/>
                <a:ext cx="1905000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rot="5400000">
                <a:off x="1720850" y="15621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rot="5400000">
                <a:off x="1492250" y="15621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2898305" y="2514600"/>
                <a:ext cx="46355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Straight Connector 13"/>
            <p:cNvCxnSpPr/>
            <p:nvPr/>
          </p:nvCxnSpPr>
          <p:spPr>
            <a:xfrm>
              <a:off x="3352800" y="2952849"/>
              <a:ext cx="12700" cy="4572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/>
            <p:cNvGrpSpPr/>
            <p:nvPr/>
          </p:nvGrpSpPr>
          <p:grpSpPr>
            <a:xfrm>
              <a:off x="1295400" y="2514600"/>
              <a:ext cx="1143000" cy="914400"/>
              <a:chOff x="533400" y="2514600"/>
              <a:chExt cx="1905000" cy="914400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>
                <a:off x="533400" y="25146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533400" y="27432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533400" y="2971800"/>
                <a:ext cx="1905000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533400" y="32004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533400" y="34290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2414121" y="2971800"/>
                <a:ext cx="12700" cy="4572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" name="Group 28"/>
          <p:cNvGrpSpPr/>
          <p:nvPr/>
        </p:nvGrpSpPr>
        <p:grpSpPr>
          <a:xfrm flipH="1">
            <a:off x="917550" y="4966855"/>
            <a:ext cx="7769250" cy="1205345"/>
            <a:chOff x="1295400" y="1600200"/>
            <a:chExt cx="6019800" cy="1828800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3352800" y="2514600"/>
              <a:ext cx="3962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3352800" y="2743200"/>
              <a:ext cx="3962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352800" y="2971800"/>
              <a:ext cx="3962400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3352800" y="3200400"/>
              <a:ext cx="3962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3352800" y="3429000"/>
              <a:ext cx="3962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/>
            <p:cNvGrpSpPr/>
            <p:nvPr/>
          </p:nvGrpSpPr>
          <p:grpSpPr>
            <a:xfrm>
              <a:off x="2444750" y="1600200"/>
              <a:ext cx="917105" cy="914400"/>
              <a:chOff x="2444750" y="609600"/>
              <a:chExt cx="917105" cy="1905000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 rot="5400000">
                <a:off x="2406650" y="15621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rot="5400000">
                <a:off x="2178050" y="15621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rot="5400000">
                <a:off x="1949450" y="1562100"/>
                <a:ext cx="1905000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rot="5400000">
                <a:off x="1720850" y="15621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rot="5400000">
                <a:off x="1492250" y="15621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2898305" y="2514600"/>
                <a:ext cx="46355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" name="Straight Connector 35"/>
            <p:cNvCxnSpPr/>
            <p:nvPr/>
          </p:nvCxnSpPr>
          <p:spPr>
            <a:xfrm>
              <a:off x="3352800" y="2971800"/>
              <a:ext cx="12700" cy="4572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/>
            <p:cNvGrpSpPr/>
            <p:nvPr/>
          </p:nvGrpSpPr>
          <p:grpSpPr>
            <a:xfrm>
              <a:off x="1295400" y="2504089"/>
              <a:ext cx="1143000" cy="924911"/>
              <a:chOff x="533400" y="2504089"/>
              <a:chExt cx="1905000" cy="924911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>
                <a:off x="533400" y="25146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533400" y="27432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533400" y="2971800"/>
                <a:ext cx="1905000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533400" y="32004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533400" y="3429000"/>
                <a:ext cx="1905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2414122" y="2504089"/>
                <a:ext cx="12699" cy="45720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2" name="TextBox 51"/>
          <p:cNvSpPr txBox="1"/>
          <p:nvPr/>
        </p:nvSpPr>
        <p:spPr>
          <a:xfrm>
            <a:off x="838200" y="3531546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Protection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841350" y="518852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Protection</a:t>
            </a:r>
            <a:endParaRPr lang="en-US" dirty="0"/>
          </a:p>
        </p:txBody>
      </p:sp>
      <p:pic>
        <p:nvPicPr>
          <p:cNvPr id="56" name="Picture 4" descr="http://upload.wikimedia.org/wikipedia/commons/thumb/6/64/Yellow_traffic_signal.svg/351px-Yellow_traffic_signal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779" y="3040620"/>
            <a:ext cx="789657" cy="92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http://upload.wikimedia.org/wikipedia/commons/thumb/6/64/Yellow_traffic_signal.svg/351px-Yellow_traffic_signal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648200"/>
            <a:ext cx="789657" cy="92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http://www.clipartbest.com/cliparts/aie/pAE/aiepAEei4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382001" y="4342586"/>
            <a:ext cx="513766" cy="179560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http://www.clipartbest.com/cliparts/aie/pAE/aiepAEei4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391234" y="5931753"/>
            <a:ext cx="513766" cy="179560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lker.com/cliparts/1/f/a/2/11949849771043985234traffic_light_red_dan_ge_01.svg.me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648200"/>
            <a:ext cx="774511" cy="91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http://www.clker.com/cliparts/1/f/a/2/11949849771043985234traffic_light_red_dan_ge_01.svg.me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51" y="3056320"/>
            <a:ext cx="774511" cy="91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 descr="http://www.clipartbest.com/cliparts/aie/pAE/aiepAEei4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172527" flipH="1">
            <a:off x="5793286" y="3534162"/>
            <a:ext cx="513766" cy="179560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http://www.clipartbest.com/cliparts/aie/pAE/aiepAEei4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172527" flipH="1">
            <a:off x="5961148" y="5139332"/>
            <a:ext cx="513766" cy="179560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 descr="http://www.clker.com/cliparts/1/f/a/2/11949849771043985234traffic_light_red_dan_ge_01.svg.me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19446" y="3473815"/>
            <a:ext cx="431799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 descr="http://www.clker.com/cliparts/1/f/a/2/11949849771043985234traffic_light_red_dan_ge_01.svg.me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38901" y="5083435"/>
            <a:ext cx="431799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http://upload.wikimedia.org/wikipedia/commons/thumb/e/ea/Green_traffic_signal.svg/351px-Green_traffic_signal.sv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17176" y="3467452"/>
            <a:ext cx="434421" cy="50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http://upload.wikimedia.org/wikipedia/commons/thumb/e/ea/Green_traffic_signal.svg/351px-Green_traffic_signal.sv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33785" y="5081679"/>
            <a:ext cx="434421" cy="50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Explosion 2 61"/>
          <p:cNvSpPr/>
          <p:nvPr/>
        </p:nvSpPr>
        <p:spPr>
          <a:xfrm>
            <a:off x="5867400" y="4038600"/>
            <a:ext cx="737587" cy="508000"/>
          </a:xfrm>
          <a:prstGeom prst="irregularSeal2">
            <a:avLst/>
          </a:prstGeom>
          <a:solidFill>
            <a:srgbClr val="FF000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60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0.4875 -0.00186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-9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-1.94444E-6 -7.40741E-7 L 0.00504 0.1162 " pathEditMode="relative" rAng="0" ptsTypes="AA">
                                      <p:cBhvr>
                                        <p:cTn id="19" dur="16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581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0.80208 0.01088 " pathEditMode="relative" rAng="0" ptsTypes="AA">
                                      <p:cBhvr>
                                        <p:cTn id="28" dur="34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4" y="53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5061</TotalTime>
  <Words>331</Words>
  <Application>Microsoft Office PowerPoint</Application>
  <PresentationFormat>On-screen Show (4:3)</PresentationFormat>
  <Paragraphs>93</Paragraphs>
  <Slides>14</Slides>
  <Notes>7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Apothecary</vt:lpstr>
      <vt:lpstr>Dilemma Zone Protection System</vt:lpstr>
      <vt:lpstr>When signal changeS to yellow,  What is your decision?  STOP? Or Pass?</vt:lpstr>
      <vt:lpstr>It’s called THE Dilemma Zone</vt:lpstr>
      <vt:lpstr>Without DZ Protection</vt:lpstr>
      <vt:lpstr>Some statistics about DZ</vt:lpstr>
      <vt:lpstr>How to prevent?</vt:lpstr>
      <vt:lpstr>As traffic engineerS, what can we do?</vt:lpstr>
      <vt:lpstr>As traffic engineerS, what can we do?</vt:lpstr>
      <vt:lpstr>As traffic engineerS, what can we do?</vt:lpstr>
      <vt:lpstr>Field deployment on  All-Red Extension protection system</vt:lpstr>
      <vt:lpstr>From the protection</vt:lpstr>
      <vt:lpstr>Ongoing Studies</vt:lpstr>
      <vt:lpstr>Ongoing Studies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Dilemma Zone Protection System</dc:title>
  <dc:creator>sung yoon</dc:creator>
  <cp:lastModifiedBy>sung yoon</cp:lastModifiedBy>
  <cp:revision>71</cp:revision>
  <dcterms:created xsi:type="dcterms:W3CDTF">2014-07-14T17:16:45Z</dcterms:created>
  <dcterms:modified xsi:type="dcterms:W3CDTF">2014-08-20T15:31:20Z</dcterms:modified>
</cp:coreProperties>
</file>