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266" r:id="rId2"/>
    <p:sldId id="297" r:id="rId3"/>
    <p:sldId id="298" r:id="rId4"/>
    <p:sldId id="299" r:id="rId5"/>
    <p:sldId id="302" r:id="rId6"/>
    <p:sldId id="358" r:id="rId7"/>
    <p:sldId id="359" r:id="rId8"/>
    <p:sldId id="364" r:id="rId9"/>
    <p:sldId id="360" r:id="rId10"/>
    <p:sldId id="361" r:id="rId11"/>
    <p:sldId id="362" r:id="rId12"/>
    <p:sldId id="308" r:id="rId13"/>
    <p:sldId id="301" r:id="rId14"/>
    <p:sldId id="309" r:id="rId15"/>
    <p:sldId id="310" r:id="rId16"/>
    <p:sldId id="313" r:id="rId17"/>
    <p:sldId id="431" r:id="rId18"/>
    <p:sldId id="441" r:id="rId19"/>
    <p:sldId id="442" r:id="rId20"/>
    <p:sldId id="443" r:id="rId21"/>
    <p:sldId id="444" r:id="rId22"/>
    <p:sldId id="445" r:id="rId23"/>
    <p:sldId id="446" r:id="rId24"/>
    <p:sldId id="448" r:id="rId25"/>
    <p:sldId id="454" r:id="rId26"/>
    <p:sldId id="473" r:id="rId27"/>
    <p:sldId id="453" r:id="rId28"/>
    <p:sldId id="455" r:id="rId29"/>
    <p:sldId id="474" r:id="rId30"/>
    <p:sldId id="452" r:id="rId31"/>
    <p:sldId id="456" r:id="rId32"/>
    <p:sldId id="457" r:id="rId33"/>
    <p:sldId id="475" r:id="rId34"/>
    <p:sldId id="451" r:id="rId35"/>
    <p:sldId id="476" r:id="rId36"/>
    <p:sldId id="450" r:id="rId37"/>
    <p:sldId id="458" r:id="rId38"/>
    <p:sldId id="459" r:id="rId39"/>
    <p:sldId id="460" r:id="rId40"/>
    <p:sldId id="477" r:id="rId41"/>
    <p:sldId id="449" r:id="rId42"/>
    <p:sldId id="461" r:id="rId43"/>
    <p:sldId id="462" r:id="rId44"/>
    <p:sldId id="463" r:id="rId45"/>
    <p:sldId id="432" r:id="rId46"/>
    <p:sldId id="433" r:id="rId47"/>
    <p:sldId id="434" r:id="rId48"/>
    <p:sldId id="464" r:id="rId49"/>
    <p:sldId id="465" r:id="rId50"/>
    <p:sldId id="435" r:id="rId51"/>
    <p:sldId id="466" r:id="rId52"/>
    <p:sldId id="436" r:id="rId53"/>
    <p:sldId id="447" r:id="rId54"/>
    <p:sldId id="437" r:id="rId55"/>
    <p:sldId id="438" r:id="rId56"/>
    <p:sldId id="439" r:id="rId57"/>
    <p:sldId id="440" r:id="rId58"/>
    <p:sldId id="312" r:id="rId59"/>
    <p:sldId id="322" r:id="rId60"/>
    <p:sldId id="323" r:id="rId61"/>
    <p:sldId id="467" r:id="rId62"/>
    <p:sldId id="478" r:id="rId63"/>
    <p:sldId id="468" r:id="rId64"/>
    <p:sldId id="479" r:id="rId65"/>
    <p:sldId id="469" r:id="rId66"/>
    <p:sldId id="324" r:id="rId67"/>
    <p:sldId id="325" r:id="rId68"/>
    <p:sldId id="470" r:id="rId69"/>
    <p:sldId id="326" r:id="rId70"/>
    <p:sldId id="471" r:id="rId71"/>
    <p:sldId id="327" r:id="rId72"/>
    <p:sldId id="329" r:id="rId73"/>
    <p:sldId id="330" r:id="rId74"/>
    <p:sldId id="333" r:id="rId75"/>
    <p:sldId id="334" r:id="rId76"/>
    <p:sldId id="335" r:id="rId77"/>
    <p:sldId id="472" r:id="rId78"/>
    <p:sldId id="336" r:id="rId79"/>
    <p:sldId id="337" r:id="rId80"/>
    <p:sldId id="338" r:id="rId81"/>
    <p:sldId id="340" r:id="rId82"/>
    <p:sldId id="430" r:id="rId83"/>
    <p:sldId id="391" r:id="rId84"/>
    <p:sldId id="392" r:id="rId85"/>
    <p:sldId id="425" r:id="rId86"/>
    <p:sldId id="393" r:id="rId87"/>
    <p:sldId id="394" r:id="rId88"/>
    <p:sldId id="395" r:id="rId89"/>
    <p:sldId id="396" r:id="rId90"/>
    <p:sldId id="397" r:id="rId91"/>
    <p:sldId id="426" r:id="rId92"/>
    <p:sldId id="398" r:id="rId93"/>
    <p:sldId id="399" r:id="rId94"/>
    <p:sldId id="400" r:id="rId95"/>
    <p:sldId id="401" r:id="rId96"/>
    <p:sldId id="402" r:id="rId97"/>
    <p:sldId id="427" r:id="rId98"/>
    <p:sldId id="429" r:id="rId99"/>
    <p:sldId id="404" r:id="rId100"/>
    <p:sldId id="411" r:id="rId101"/>
    <p:sldId id="428" r:id="rId102"/>
    <p:sldId id="408" r:id="rId103"/>
    <p:sldId id="418" r:id="rId104"/>
    <p:sldId id="420" r:id="rId105"/>
    <p:sldId id="424" r:id="rId106"/>
    <p:sldId id="423" r:id="rId107"/>
    <p:sldId id="422" r:id="rId108"/>
    <p:sldId id="419" r:id="rId109"/>
    <p:sldId id="278" r:id="rId110"/>
    <p:sldId id="373" r:id="rId111"/>
    <p:sldId id="376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CCFF"/>
    <a:srgbClr val="FFFF99"/>
    <a:srgbClr val="0000FF"/>
    <a:srgbClr val="00FF00"/>
    <a:srgbClr val="7DC7FF"/>
    <a:srgbClr val="412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85766" autoAdjust="0"/>
  </p:normalViewPr>
  <p:slideViewPr>
    <p:cSldViewPr>
      <p:cViewPr varScale="1">
        <p:scale>
          <a:sx n="100" d="100"/>
          <a:sy n="100" d="100"/>
        </p:scale>
        <p:origin x="-19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31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7.wmf"/><Relationship Id="rId18" Type="http://schemas.openxmlformats.org/officeDocument/2006/relationships/image" Target="../media/image121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89.wmf"/><Relationship Id="rId17" Type="http://schemas.openxmlformats.org/officeDocument/2006/relationships/image" Target="../media/image120.wmf"/><Relationship Id="rId2" Type="http://schemas.openxmlformats.org/officeDocument/2006/relationships/image" Target="../media/image106.wmf"/><Relationship Id="rId16" Type="http://schemas.openxmlformats.org/officeDocument/2006/relationships/image" Target="../media/image119.wmf"/><Relationship Id="rId1" Type="http://schemas.openxmlformats.org/officeDocument/2006/relationships/image" Target="../media/image98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5" Type="http://schemas.openxmlformats.org/officeDocument/2006/relationships/image" Target="../media/image118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17" Type="http://schemas.openxmlformats.org/officeDocument/2006/relationships/image" Target="../media/image62.wmf"/><Relationship Id="rId2" Type="http://schemas.openxmlformats.org/officeDocument/2006/relationships/image" Target="../media/image61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6EB9-5CFA-40A2-B969-88E5B0366959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E3A7-F39B-47B7-979C-B60A2DF1F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CE3A7-F39B-47B7-979C-B60A2DF1F20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BCEF21-D51B-4D18-BD55-41EB3890274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A3DC75-9E08-48E3-AFF7-96858E287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3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4.png"/><Relationship Id="rId4" Type="http://schemas.openxmlformats.org/officeDocument/2006/relationships/image" Target="../media/image180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5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3.emf"/><Relationship Id="rId5" Type="http://schemas.openxmlformats.org/officeDocument/2006/relationships/image" Target="../media/image173.emf"/><Relationship Id="rId4" Type="http://schemas.openxmlformats.org/officeDocument/2006/relationships/image" Target="../media/image19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gif"/><Relationship Id="rId13" Type="http://schemas.openxmlformats.org/officeDocument/2006/relationships/image" Target="../media/image209.gif"/><Relationship Id="rId3" Type="http://schemas.openxmlformats.org/officeDocument/2006/relationships/image" Target="../media/image199.png"/><Relationship Id="rId7" Type="http://schemas.openxmlformats.org/officeDocument/2006/relationships/image" Target="../media/image203.gif"/><Relationship Id="rId12" Type="http://schemas.openxmlformats.org/officeDocument/2006/relationships/image" Target="../media/image208.gi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2.jpeg"/><Relationship Id="rId11" Type="http://schemas.openxmlformats.org/officeDocument/2006/relationships/image" Target="../media/image207.gif"/><Relationship Id="rId5" Type="http://schemas.openxmlformats.org/officeDocument/2006/relationships/image" Target="../media/image201.gif"/><Relationship Id="rId15" Type="http://schemas.openxmlformats.org/officeDocument/2006/relationships/image" Target="../media/image211.gif"/><Relationship Id="rId10" Type="http://schemas.openxmlformats.org/officeDocument/2006/relationships/image" Target="../media/image206.gif"/><Relationship Id="rId4" Type="http://schemas.openxmlformats.org/officeDocument/2006/relationships/image" Target="../media/image200.gif"/><Relationship Id="rId9" Type="http://schemas.openxmlformats.org/officeDocument/2006/relationships/image" Target="../media/image205.gif"/><Relationship Id="rId14" Type="http://schemas.openxmlformats.org/officeDocument/2006/relationships/image" Target="../media/image2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46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5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6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80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75.bin"/><Relationship Id="rId32" Type="http://schemas.openxmlformats.org/officeDocument/2006/relationships/oleObject" Target="../embeddings/oleObject79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77.bin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78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6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96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91.bin"/><Relationship Id="rId32" Type="http://schemas.openxmlformats.org/officeDocument/2006/relationships/oleObject" Target="../embeddings/oleObject95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93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94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113.bin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08.bin"/><Relationship Id="rId32" Type="http://schemas.openxmlformats.org/officeDocument/2006/relationships/oleObject" Target="../embeddings/oleObject112.bin"/><Relationship Id="rId37" Type="http://schemas.openxmlformats.org/officeDocument/2006/relationships/image" Target="../media/image62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110.bin"/><Relationship Id="rId36" Type="http://schemas.openxmlformats.org/officeDocument/2006/relationships/oleObject" Target="../embeddings/oleObject114.bin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111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70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11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70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12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70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12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7.bin"/><Relationship Id="rId3" Type="http://schemas.openxmlformats.org/officeDocument/2006/relationships/notesSlide" Target="../notesSlides/notesSlide71.xml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29" Type="http://schemas.openxmlformats.org/officeDocument/2006/relationships/image" Target="../media/image9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36.bin"/><Relationship Id="rId5" Type="http://schemas.openxmlformats.org/officeDocument/2006/relationships/image" Target="../media/image31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138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93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46.bin"/><Relationship Id="rId3" Type="http://schemas.openxmlformats.org/officeDocument/2006/relationships/notesSlide" Target="../notesSlides/notesSlide75.xml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5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66.bin"/><Relationship Id="rId39" Type="http://schemas.openxmlformats.org/officeDocument/2006/relationships/image" Target="../media/image121.wmf"/><Relationship Id="rId21" Type="http://schemas.openxmlformats.org/officeDocument/2006/relationships/image" Target="../media/image114.wmf"/><Relationship Id="rId34" Type="http://schemas.openxmlformats.org/officeDocument/2006/relationships/oleObject" Target="../embeddings/oleObject170.bin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33" Type="http://schemas.openxmlformats.org/officeDocument/2006/relationships/image" Target="../media/image118.wmf"/><Relationship Id="rId38" Type="http://schemas.openxmlformats.org/officeDocument/2006/relationships/oleObject" Target="../embeddings/oleObject17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29" Type="http://schemas.openxmlformats.org/officeDocument/2006/relationships/image" Target="../media/image117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165.bin"/><Relationship Id="rId32" Type="http://schemas.openxmlformats.org/officeDocument/2006/relationships/oleObject" Target="../embeddings/oleObject169.bin"/><Relationship Id="rId37" Type="http://schemas.openxmlformats.org/officeDocument/2006/relationships/image" Target="../media/image120.wmf"/><Relationship Id="rId5" Type="http://schemas.openxmlformats.org/officeDocument/2006/relationships/image" Target="../media/image98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167.bin"/><Relationship Id="rId36" Type="http://schemas.openxmlformats.org/officeDocument/2006/relationships/oleObject" Target="../embeddings/oleObject171.bin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13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60.bin"/><Relationship Id="rId22" Type="http://schemas.openxmlformats.org/officeDocument/2006/relationships/oleObject" Target="../embeddings/oleObject164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68.bin"/><Relationship Id="rId35" Type="http://schemas.openxmlformats.org/officeDocument/2006/relationships/image" Target="../media/image119.wmf"/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image" Target="../media/image146.emf"/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12" Type="http://schemas.openxmlformats.org/officeDocument/2006/relationships/image" Target="../media/image145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emf"/><Relationship Id="rId11" Type="http://schemas.openxmlformats.org/officeDocument/2006/relationships/image" Target="../media/image144.emf"/><Relationship Id="rId5" Type="http://schemas.openxmlformats.org/officeDocument/2006/relationships/image" Target="../media/image138.emf"/><Relationship Id="rId10" Type="http://schemas.openxmlformats.org/officeDocument/2006/relationships/image" Target="../media/image143.emf"/><Relationship Id="rId4" Type="http://schemas.openxmlformats.org/officeDocument/2006/relationships/image" Target="../media/image137.emf"/><Relationship Id="rId9" Type="http://schemas.openxmlformats.org/officeDocument/2006/relationships/image" Target="../media/image142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image" Target="../media/image157.emf"/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12" Type="http://schemas.openxmlformats.org/officeDocument/2006/relationships/image" Target="../media/image156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emf"/><Relationship Id="rId11" Type="http://schemas.openxmlformats.org/officeDocument/2006/relationships/image" Target="../media/image155.emf"/><Relationship Id="rId5" Type="http://schemas.openxmlformats.org/officeDocument/2006/relationships/image" Target="../media/image149.emf"/><Relationship Id="rId10" Type="http://schemas.openxmlformats.org/officeDocument/2006/relationships/image" Target="../media/image154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13" Type="http://schemas.openxmlformats.org/officeDocument/2006/relationships/image" Target="../media/image168.emf"/><Relationship Id="rId3" Type="http://schemas.openxmlformats.org/officeDocument/2006/relationships/image" Target="../media/image158.emf"/><Relationship Id="rId7" Type="http://schemas.openxmlformats.org/officeDocument/2006/relationships/image" Target="../media/image162.emf"/><Relationship Id="rId12" Type="http://schemas.openxmlformats.org/officeDocument/2006/relationships/image" Target="../media/image167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emf"/><Relationship Id="rId11" Type="http://schemas.openxmlformats.org/officeDocument/2006/relationships/image" Target="../media/image166.emf"/><Relationship Id="rId5" Type="http://schemas.openxmlformats.org/officeDocument/2006/relationships/image" Target="../media/image160.emf"/><Relationship Id="rId10" Type="http://schemas.openxmlformats.org/officeDocument/2006/relationships/image" Target="../media/image165.emf"/><Relationship Id="rId4" Type="http://schemas.openxmlformats.org/officeDocument/2006/relationships/image" Target="../media/image159.emf"/><Relationship Id="rId9" Type="http://schemas.openxmlformats.org/officeDocument/2006/relationships/image" Target="../media/image16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2.emf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7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01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An Integrated Traffic Control System for Urban Freeway Corridors under Non-recurrent Congestion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5000"/>
          </a:blip>
          <a:srcRect/>
          <a:stretch>
            <a:fillRect/>
          </a:stretch>
        </p:blipFill>
        <p:spPr bwMode="auto">
          <a:xfrm>
            <a:off x="4648200" y="2590800"/>
            <a:ext cx="4140200" cy="3105150"/>
          </a:xfrm>
          <a:prstGeom prst="rect">
            <a:avLst/>
          </a:prstGeom>
          <a:noFill/>
          <a:ln w="9525">
            <a:solidFill>
              <a:schemeClr val="accent1">
                <a:alpha val="60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90800"/>
            <a:ext cx="6118769" cy="406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552699" cy="219551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5400000">
            <a:off x="2933700" y="3467100"/>
            <a:ext cx="1371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343400"/>
            <a:ext cx="2580507" cy="22098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5143500" y="3390900"/>
            <a:ext cx="990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3235784" cy="1423987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>
            <a:endCxn id="3076" idx="1"/>
          </p:cNvCxnSpPr>
          <p:nvPr/>
        </p:nvCxnSpPr>
        <p:spPr>
          <a:xfrm flipV="1">
            <a:off x="4038600" y="2235994"/>
            <a:ext cx="1600200" cy="812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572000"/>
            <a:ext cx="2891021" cy="15240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/>
        </p:nvCxnSpPr>
        <p:spPr>
          <a:xfrm rot="16200000" flipH="1">
            <a:off x="4558903" y="4025503"/>
            <a:ext cx="635794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62400" y="4114800"/>
            <a:ext cx="685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067300" y="4229100"/>
            <a:ext cx="5334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 -0.38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Distribution of diversion flows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0200" y="1828800"/>
            <a:ext cx="217880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w1/w2=10/0 and 9/1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19800" y="1828800"/>
            <a:ext cx="21467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w1/w2=8/2, 7/3, 6/4</a:t>
            </a:r>
          </a:p>
        </p:txBody>
      </p:sp>
      <p:pic>
        <p:nvPicPr>
          <p:cNvPr id="35430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5430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19" name="Rectangle 18"/>
          <p:cNvSpPr/>
          <p:nvPr/>
        </p:nvSpPr>
        <p:spPr>
          <a:xfrm>
            <a:off x="457200" y="5105400"/>
            <a:ext cx="8229600" cy="16002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altLang="zh-CN" sz="2000" b="1" dirty="0" smtClean="0"/>
              <a:t>The diversion flows are not evenly distributed over the upstream off-ramps. An off-ramp closer to the incident location has carried more diversion flows</a:t>
            </a:r>
          </a:p>
          <a:p>
            <a:pPr marL="457200" indent="-457200">
              <a:buAutoNum type="arabicPeriod"/>
            </a:pPr>
            <a:r>
              <a:rPr lang="en-US" altLang="zh-CN" sz="2000" b="1" dirty="0" smtClean="0"/>
              <a:t>The most upstream off-ramps only carry a small percent of diversion traffic but significantly increase the total time spent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grpSp>
        <p:nvGrpSpPr>
          <p:cNvPr id="3" name="Group 9"/>
          <p:cNvGrpSpPr/>
          <p:nvPr/>
        </p:nvGrpSpPr>
        <p:grpSpPr>
          <a:xfrm>
            <a:off x="152400" y="1371600"/>
            <a:ext cx="4038600" cy="5029200"/>
            <a:chOff x="152400" y="1371600"/>
            <a:chExt cx="4038600" cy="5029200"/>
          </a:xfrm>
        </p:grpSpPr>
        <p:sp>
          <p:nvSpPr>
            <p:cNvPr id="54" name="Rectangle 53"/>
            <p:cNvSpPr/>
            <p:nvPr/>
          </p:nvSpPr>
          <p:spPr>
            <a:xfrm>
              <a:off x="152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ltGray">
            <a:xfrm>
              <a:off x="228600" y="1447800"/>
              <a:ext cx="3962400" cy="1138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Step- 1: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Investigate the control area variation with respect to different weight assignment settings, and its impact on the system </a:t>
              </a:r>
              <a:r>
                <a:rPr lang="en-US" altLang="zh-CN" sz="1600" dirty="0" err="1" smtClean="0">
                  <a:solidFill>
                    <a:schemeClr val="lt1"/>
                  </a:solidFill>
                </a:rPr>
                <a:t>MOEs</a:t>
              </a:r>
              <a:endParaRPr lang="en-US" altLang="zh-CN" sz="1600" dirty="0" smtClean="0">
                <a:solidFill>
                  <a:schemeClr val="lt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895600"/>
              <a:ext cx="3218622" cy="214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0"/>
            </a:effectLst>
          </p:spPr>
        </p:pic>
        <p:sp>
          <p:nvSpPr>
            <p:cNvPr id="32" name="Rectangle 31"/>
            <p:cNvSpPr/>
            <p:nvPr/>
          </p:nvSpPr>
          <p:spPr>
            <a:xfrm rot="1660864">
              <a:off x="1264005" y="3532151"/>
              <a:ext cx="1571161" cy="579986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343400" y="1371600"/>
            <a:ext cx="4038600" cy="5029200"/>
            <a:chOff x="4343400" y="1371600"/>
            <a:chExt cx="4038600" cy="5029200"/>
          </a:xfrm>
        </p:grpSpPr>
        <p:sp>
          <p:nvSpPr>
            <p:cNvPr id="56" name="Rectangle 55"/>
            <p:cNvSpPr/>
            <p:nvPr/>
          </p:nvSpPr>
          <p:spPr>
            <a:xfrm>
              <a:off x="4343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ltGray">
            <a:xfrm>
              <a:off x="4343400" y="1447800"/>
              <a:ext cx="4038600" cy="13849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Step- 2: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Compare the performance of the extended model with the base model under the same incident scenario and the same control objective</a:t>
              </a:r>
            </a:p>
          </p:txBody>
        </p:sp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43" y="2971800"/>
              <a:ext cx="271465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0"/>
            </a:effec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Step- 2: Comparison with the base model under the same incident scenario and the same control objective</a:t>
            </a:r>
            <a:endParaRPr lang="en-US" altLang="zh-CN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505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5533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29" name="Rectangle 28"/>
          <p:cNvSpPr/>
          <p:nvPr/>
        </p:nvSpPr>
        <p:spPr>
          <a:xfrm>
            <a:off x="228600" y="5257800"/>
            <a:ext cx="411548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The control boundaries of the base model</a:t>
            </a:r>
          </a:p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Model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67200" y="5257800"/>
            <a:ext cx="456067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The control boundaries of the extended model</a:t>
            </a:r>
          </a:p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Model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2209800"/>
            <a:ext cx="66876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The same control objective: Maximizing the total corridor throughput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33600"/>
            <a:ext cx="61925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33" name="Rectangle 32"/>
          <p:cNvSpPr/>
          <p:nvPr/>
        </p:nvSpPr>
        <p:spPr>
          <a:xfrm>
            <a:off x="381000" y="5181600"/>
            <a:ext cx="8229600" cy="16002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altLang="zh-CN" sz="2000" b="1" dirty="0" smtClean="0"/>
              <a:t>The extended model outperforms the base model in terms of the total corridor throughput </a:t>
            </a:r>
          </a:p>
          <a:p>
            <a:pPr marL="457200" indent="-457200">
              <a:buAutoNum type="arabicPeriod"/>
            </a:pPr>
            <a:r>
              <a:rPr lang="en-US" altLang="zh-CN" sz="2000" b="1" dirty="0" smtClean="0"/>
              <a:t>The extended model can also significantly decrease the average total queue time on detour links and at the side street links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2819400"/>
            <a:ext cx="685800" cy="23622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 animBg="1"/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Summary of Contributions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447800"/>
            <a:ext cx="9144000" cy="838200"/>
            <a:chOff x="0" y="1447800"/>
            <a:chExt cx="9144000" cy="838200"/>
          </a:xfrm>
        </p:grpSpPr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685800" y="16383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990600" y="1501914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Develop an effective operational framework to integrate different control strategies for incident management</a:t>
              </a:r>
              <a:endParaRPr lang="en-GB" altLang="zh-CN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47800"/>
              <a:ext cx="9144000" cy="838200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006" y="2819400"/>
            <a:ext cx="8585994" cy="3201988"/>
            <a:chOff x="304006" y="2819400"/>
            <a:chExt cx="8585994" cy="3201988"/>
          </a:xfrm>
        </p:grpSpPr>
        <p:sp>
          <p:nvSpPr>
            <p:cNvPr id="27" name="Rounded Rectangle 28"/>
            <p:cNvSpPr/>
            <p:nvPr/>
          </p:nvSpPr>
          <p:spPr>
            <a:xfrm>
              <a:off x="838200" y="3048000"/>
              <a:ext cx="3048000" cy="52832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 Model: Single Segment Corridor Control</a:t>
              </a:r>
              <a:endParaRPr lang="en-US" dirty="0"/>
            </a:p>
          </p:txBody>
        </p:sp>
        <p:sp>
          <p:nvSpPr>
            <p:cNvPr id="28" name="Rounded Rectangle 28"/>
            <p:cNvSpPr/>
            <p:nvPr/>
          </p:nvSpPr>
          <p:spPr>
            <a:xfrm>
              <a:off x="838200" y="5143500"/>
              <a:ext cx="3048000" cy="52832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Enhanced Signal Timing Optimization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8" idx="3"/>
              <a:endCxn id="32" idx="1"/>
            </p:cNvCxnSpPr>
            <p:nvPr/>
          </p:nvCxnSpPr>
          <p:spPr>
            <a:xfrm>
              <a:off x="3886200" y="5407660"/>
              <a:ext cx="533400" cy="2540"/>
            </a:xfrm>
            <a:prstGeom prst="straightConnector1">
              <a:avLst/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8"/>
            <p:cNvSpPr/>
            <p:nvPr/>
          </p:nvSpPr>
          <p:spPr>
            <a:xfrm>
              <a:off x="838200" y="4038600"/>
              <a:ext cx="3048000" cy="52832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Extended Model: Multi-segment Corridor Control</a:t>
              </a:r>
              <a:endParaRPr lang="en-US" dirty="0"/>
            </a:p>
          </p:txBody>
        </p:sp>
        <p:sp>
          <p:nvSpPr>
            <p:cNvPr id="31" name="矩形 42"/>
            <p:cNvSpPr/>
            <p:nvPr/>
          </p:nvSpPr>
          <p:spPr>
            <a:xfrm>
              <a:off x="4800600" y="3581400"/>
              <a:ext cx="2819400" cy="60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Network Flow Formulations</a:t>
              </a:r>
              <a:endParaRPr lang="zh-CN" altLang="en-US" dirty="0"/>
            </a:p>
          </p:txBody>
        </p:sp>
        <p:sp>
          <p:nvSpPr>
            <p:cNvPr id="32" name="矩形 43"/>
            <p:cNvSpPr/>
            <p:nvPr/>
          </p:nvSpPr>
          <p:spPr>
            <a:xfrm>
              <a:off x="4419600" y="5105400"/>
              <a:ext cx="3581400" cy="60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Enhanced Network Formulations Accounting for Local Bottlenecks</a:t>
              </a:r>
              <a:endParaRPr lang="zh-CN" altLang="en-US" dirty="0"/>
            </a:p>
          </p:txBody>
        </p:sp>
        <p:cxnSp>
          <p:nvCxnSpPr>
            <p:cNvPr id="33" name="Elbow Connector 32"/>
            <p:cNvCxnSpPr>
              <a:stCxn id="27" idx="3"/>
              <a:endCxn id="31" idx="1"/>
            </p:cNvCxnSpPr>
            <p:nvPr/>
          </p:nvCxnSpPr>
          <p:spPr>
            <a:xfrm>
              <a:off x="3886200" y="3312160"/>
              <a:ext cx="914400" cy="574040"/>
            </a:xfrm>
            <a:prstGeom prst="bentConnector3">
              <a:avLst>
                <a:gd name="adj1" fmla="val 50000"/>
              </a:avLst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3"/>
              <a:endCxn id="31" idx="1"/>
            </p:cNvCxnSpPr>
            <p:nvPr/>
          </p:nvCxnSpPr>
          <p:spPr>
            <a:xfrm flipV="1">
              <a:off x="3886200" y="3886200"/>
              <a:ext cx="914400" cy="416560"/>
            </a:xfrm>
            <a:prstGeom prst="bentConnector3">
              <a:avLst>
                <a:gd name="adj1" fmla="val 50000"/>
              </a:avLst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0" idx="1"/>
              <a:endCxn id="28" idx="1"/>
            </p:cNvCxnSpPr>
            <p:nvPr/>
          </p:nvCxnSpPr>
          <p:spPr>
            <a:xfrm rot="10800000" flipV="1">
              <a:off x="838200" y="4302760"/>
              <a:ext cx="1588" cy="1104900"/>
            </a:xfrm>
            <a:prstGeom prst="bentConnector3">
              <a:avLst>
                <a:gd name="adj1" fmla="val 14395466"/>
              </a:avLst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4800" y="4800600"/>
              <a:ext cx="4267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343400" y="4572000"/>
              <a:ext cx="457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572000" y="4343400"/>
              <a:ext cx="38100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04800" y="6019800"/>
              <a:ext cx="8077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3733800" y="2819400"/>
              <a:ext cx="50292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en-US" sz="16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Integrated Level</a:t>
              </a:r>
              <a:endParaRPr lang="en-US" sz="1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3860800" y="4267200"/>
              <a:ext cx="50292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en-US" sz="16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Local</a:t>
              </a:r>
              <a:r>
                <a:rPr kumimoji="0" lang="en-US" sz="1600" b="1" i="0" u="none" strike="noStrike" kern="1200" cap="none" spc="0" normalizeH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Level</a:t>
              </a:r>
              <a:endParaRPr lang="en-US" sz="1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1257300" y="4457700"/>
              <a:ext cx="3124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04800" y="2895600"/>
              <a:ext cx="8077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6820694" y="4456906"/>
              <a:ext cx="3124200" cy="1588"/>
            </a:xfrm>
            <a:prstGeom prst="line">
              <a:avLst/>
            </a:prstGeom>
            <a:noFill/>
            <a:ln>
              <a:solidFill>
                <a:schemeClr val="tx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Summary of Contributions</a:t>
            </a:r>
            <a:endParaRPr lang="en-US" sz="2800" dirty="0"/>
          </a:p>
        </p:txBody>
      </p:sp>
      <p:grpSp>
        <p:nvGrpSpPr>
          <p:cNvPr id="5" name="Group 25"/>
          <p:cNvGrpSpPr/>
          <p:nvPr/>
        </p:nvGrpSpPr>
        <p:grpSpPr>
          <a:xfrm>
            <a:off x="685800" y="1447800"/>
            <a:ext cx="7696200" cy="1015663"/>
            <a:chOff x="685800" y="5334000"/>
            <a:chExt cx="7696200" cy="1015663"/>
          </a:xfrm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685800" y="54864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990600" y="5334000"/>
              <a:ext cx="7391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Develop an enhanced arterial signal optimization model to produce control strategies that can effectively prevent the formation of local bottlenecks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447800"/>
            <a:ext cx="9144000" cy="9906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99672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14600"/>
            <a:ext cx="215019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6" name="下箭头 92"/>
          <p:cNvSpPr/>
          <p:nvPr/>
        </p:nvSpPr>
        <p:spPr>
          <a:xfrm rot="16200000">
            <a:off x="4648200" y="3124200"/>
            <a:ext cx="381000" cy="381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92"/>
          <p:cNvSpPr/>
          <p:nvPr/>
        </p:nvSpPr>
        <p:spPr>
          <a:xfrm rot="2864217">
            <a:off x="5288397" y="4485724"/>
            <a:ext cx="381000" cy="457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343400"/>
            <a:ext cx="3126371" cy="237051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</p:pic>
      <p:sp>
        <p:nvSpPr>
          <p:cNvPr id="29" name="Rounded Rectangle 28"/>
          <p:cNvSpPr/>
          <p:nvPr/>
        </p:nvSpPr>
        <p:spPr>
          <a:xfrm>
            <a:off x="4143632" y="4876800"/>
            <a:ext cx="352168" cy="130969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140200" y="6233700"/>
            <a:ext cx="352168" cy="408400"/>
          </a:xfrm>
          <a:prstGeom prst="round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Summary of Contributions</a:t>
            </a:r>
            <a:endParaRPr lang="en-US" sz="2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0" y="1371600"/>
            <a:ext cx="9144000" cy="838200"/>
            <a:chOff x="0" y="1371600"/>
            <a:chExt cx="9144000" cy="838200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762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Construct an overall corridor model that can capture network flow evolution in a dynamic control environment</a:t>
              </a:r>
              <a:endParaRPr lang="en-GB" altLang="zh-CN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685800" y="16002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371600"/>
              <a:ext cx="9144000" cy="838200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286" y="5029200"/>
            <a:ext cx="43051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57090"/>
            <a:ext cx="4495801" cy="18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4343400" cy="165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209800"/>
            <a:ext cx="4267200" cy="16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9" name="Rectangle 28"/>
          <p:cNvSpPr/>
          <p:nvPr/>
        </p:nvSpPr>
        <p:spPr>
          <a:xfrm>
            <a:off x="3352800" y="4191000"/>
            <a:ext cx="2438400" cy="6858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Overall Corridor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  <a:endCxn id="26" idx="2"/>
          </p:cNvCxnSpPr>
          <p:nvPr/>
        </p:nvCxnSpPr>
        <p:spPr>
          <a:xfrm rot="10800000">
            <a:off x="2324100" y="3865556"/>
            <a:ext cx="1028700" cy="6683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1"/>
            <a:endCxn id="25" idx="0"/>
          </p:cNvCxnSpPr>
          <p:nvPr/>
        </p:nvCxnSpPr>
        <p:spPr>
          <a:xfrm rot="10800000" flipV="1">
            <a:off x="2247902" y="4533900"/>
            <a:ext cx="1104899" cy="523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3"/>
            <a:endCxn id="27" idx="2"/>
          </p:cNvCxnSpPr>
          <p:nvPr/>
        </p:nvCxnSpPr>
        <p:spPr>
          <a:xfrm flipV="1">
            <a:off x="5791200" y="3904238"/>
            <a:ext cx="1066800" cy="6296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3"/>
            <a:endCxn id="24" idx="0"/>
          </p:cNvCxnSpPr>
          <p:nvPr/>
        </p:nvCxnSpPr>
        <p:spPr>
          <a:xfrm>
            <a:off x="5791200" y="4533900"/>
            <a:ext cx="971643" cy="4953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Summary of Contributions</a:t>
            </a:r>
            <a:endParaRPr lang="en-US" sz="2800" dirty="0"/>
          </a:p>
        </p:txBody>
      </p:sp>
      <p:grpSp>
        <p:nvGrpSpPr>
          <p:cNvPr id="4" name="Group 23"/>
          <p:cNvGrpSpPr/>
          <p:nvPr/>
        </p:nvGrpSpPr>
        <p:grpSpPr>
          <a:xfrm>
            <a:off x="685800" y="1425714"/>
            <a:ext cx="7696200" cy="1015663"/>
            <a:chOff x="685800" y="3931384"/>
            <a:chExt cx="7696200" cy="1015663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685800" y="41148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990600" y="3931384"/>
              <a:ext cx="7391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Formulate a set of mathematical models solved by an efficient algorithm for design of integrated corridor control strategies in real time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447800"/>
            <a:ext cx="9144000" cy="9906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362200" cy="111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590800"/>
            <a:ext cx="2133600" cy="10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0" name="Rectangle 29"/>
          <p:cNvSpPr/>
          <p:nvPr/>
        </p:nvSpPr>
        <p:spPr>
          <a:xfrm>
            <a:off x="3200400" y="2971800"/>
            <a:ext cx="2438400" cy="6858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Multi-objective Framework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>
          <a:xfrm>
            <a:off x="2667000" y="3070674"/>
            <a:ext cx="533400" cy="2440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1"/>
            <a:endCxn id="30" idx="3"/>
          </p:cNvCxnSpPr>
          <p:nvPr/>
        </p:nvCxnSpPr>
        <p:spPr>
          <a:xfrm rot="10800000" flipV="1">
            <a:off x="5638800" y="3124720"/>
            <a:ext cx="533400" cy="1899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8200" y="35814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Base Model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400800" y="3581400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Extended Model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81" idx="1"/>
            <a:endCxn id="60" idx="0"/>
          </p:cNvCxnSpPr>
          <p:nvPr/>
        </p:nvCxnSpPr>
        <p:spPr>
          <a:xfrm rot="10800000" flipV="1">
            <a:off x="2400300" y="4571999"/>
            <a:ext cx="762000" cy="52793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0" y="4876800"/>
            <a:ext cx="1676400" cy="1143000"/>
            <a:chOff x="4572000" y="4114800"/>
            <a:chExt cx="3332814" cy="2209800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114800"/>
              <a:ext cx="3332814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56" name="Rectangle 55"/>
            <p:cNvSpPr/>
            <p:nvPr/>
          </p:nvSpPr>
          <p:spPr>
            <a:xfrm>
              <a:off x="5029200" y="61214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0" y="6163270"/>
            <a:ext cx="3657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1400" dirty="0" smtClean="0">
                <a:sym typeface="Wingdings" pitchFamily="2" charset="2"/>
              </a:rPr>
              <a:t>Substantially improved operational performance with balanced traffic conditions between the freeway and detour routes</a:t>
            </a:r>
            <a:endParaRPr lang="en-US" altLang="zh-CN" dirty="0" smtClean="0">
              <a:sym typeface="Wingdings" pitchFamily="2" charset="2"/>
            </a:endParaRPr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099931"/>
            <a:ext cx="1600200" cy="11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81600"/>
            <a:ext cx="2057400" cy="10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876800"/>
            <a:ext cx="15264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5" name="Rectangle 64"/>
          <p:cNvSpPr/>
          <p:nvPr/>
        </p:nvSpPr>
        <p:spPr>
          <a:xfrm>
            <a:off x="5486400" y="6183969"/>
            <a:ext cx="3657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1400" dirty="0" smtClean="0">
                <a:sym typeface="Wingdings" pitchFamily="2" charset="2"/>
              </a:rPr>
              <a:t>Less negative impact on the local arterial and better system performance compared with the base model</a:t>
            </a:r>
            <a:endParaRPr lang="en-US" altLang="zh-CN" dirty="0" smtClean="0">
              <a:sym typeface="Wingdings" pitchFamily="2" charset="2"/>
            </a:endParaRPr>
          </a:p>
        </p:txBody>
      </p:sp>
      <p:cxnSp>
        <p:nvCxnSpPr>
          <p:cNvPr id="66" name="Straight Arrow Connector 65"/>
          <p:cNvCxnSpPr>
            <a:stCxn id="81" idx="3"/>
            <a:endCxn id="64" idx="0"/>
          </p:cNvCxnSpPr>
          <p:nvPr/>
        </p:nvCxnSpPr>
        <p:spPr>
          <a:xfrm>
            <a:off x="5676900" y="4572000"/>
            <a:ext cx="877539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162300" y="3962400"/>
            <a:ext cx="2514600" cy="12192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GA-based Heuristic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successive optimization framework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Straight Arrow Connector 83"/>
          <p:cNvCxnSpPr>
            <a:stCxn id="30" idx="2"/>
            <a:endCxn id="81" idx="0"/>
          </p:cNvCxnSpPr>
          <p:nvPr/>
        </p:nvCxnSpPr>
        <p:spPr>
          <a:xfrm rot="5400000">
            <a:off x="4267200" y="3810000"/>
            <a:ext cx="304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Future Research</a:t>
            </a:r>
            <a:endParaRPr lang="en-US" sz="2800" dirty="0"/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685800" y="43434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990600" y="48768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Development of robust solution algorithms for the proposed models when available control inputs are missing or contain some errors</a:t>
            </a:r>
            <a:endParaRPr lang="en-GB" altLang="zh-CN" sz="20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990600" y="41910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Development of efficient solution algorithms for large-scale network-wide control</a:t>
            </a:r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685800" y="5997714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990600" y="5845314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Development of an intelligent interface with advanced surveillance systems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47021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9400"/>
            <a:ext cx="7239000" cy="1362075"/>
          </a:xfrm>
        </p:spPr>
        <p:txBody>
          <a:bodyPr/>
          <a:lstStyle/>
          <a:p>
            <a:pPr algn="ctr"/>
            <a:r>
              <a:rPr lang="en-US" dirty="0" smtClean="0"/>
              <a:t>Thanks for your attention!</a:t>
            </a:r>
            <a:br>
              <a:rPr lang="en-US" dirty="0" smtClean="0"/>
            </a:br>
            <a:r>
              <a:rPr lang="en-US" dirty="0" smtClean="0"/>
              <a:t>Q &amp; 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5240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10" name="Elbow Connector 8"/>
          <p:cNvCxnSpPr/>
          <p:nvPr/>
        </p:nvCxnSpPr>
        <p:spPr>
          <a:xfrm>
            <a:off x="2590800" y="2552700"/>
            <a:ext cx="3106738" cy="1231900"/>
          </a:xfrm>
          <a:prstGeom prst="bentConnector2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6 -0.38889 " pathEditMode="relative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Computational Performance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762000" y="2361406"/>
            <a:ext cx="7010400" cy="2780725"/>
            <a:chOff x="762000" y="2361406"/>
            <a:chExt cx="7010400" cy="27807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62000" y="2895600"/>
              <a:ext cx="70104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62000" y="3581400"/>
              <a:ext cx="70104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" y="4343400"/>
              <a:ext cx="70104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" y="5105400"/>
              <a:ext cx="70104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2000" y="3022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Projection Stage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3810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Update Interval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44958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Convergence Failure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1219200" y="3733800"/>
              <a:ext cx="27432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810000" y="3733006"/>
              <a:ext cx="2743994" cy="794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95600" y="2362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Base Model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0200" y="236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Extended Model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3048000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4-min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72200" y="3048000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10-min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00400" y="3810000"/>
              <a:ext cx="15199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1 cycle length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67400" y="3810000"/>
              <a:ext cx="15199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2 cycle length 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62000" y="2362200"/>
              <a:ext cx="7010400" cy="1588"/>
            </a:xfrm>
            <a:prstGeom prst="line">
              <a:avLst/>
            </a:prstGeom>
            <a:ln w="222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581400" y="4572000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&lt;3%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2200" y="4572000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ym typeface="Wingdings" pitchFamily="2" charset="2"/>
                </a:rPr>
                <a:t>&lt;10%</a:t>
              </a:r>
              <a:endParaRPr lang="en-US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System Application</a:t>
            </a:r>
            <a:endParaRPr lang="en-US" sz="2800" dirty="0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594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Intelligent On-line Traffic Management System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90800"/>
            <a:ext cx="51455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5941" name="Picture 5" descr="E:\Myzone\job\interview experience\wisconsin interview\I-95Simulator\Slide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90800"/>
            <a:ext cx="5334000" cy="4000500"/>
          </a:xfrm>
          <a:prstGeom prst="rect">
            <a:avLst/>
          </a:prstGeom>
          <a:noFill/>
        </p:spPr>
      </p:pic>
      <p:pic>
        <p:nvPicPr>
          <p:cNvPr id="295942" name="Picture 6" descr="E:\Myzone\job\interview experience\wisconsin interview\I-95Simulator\Slide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590800"/>
            <a:ext cx="5334000" cy="4000500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905000"/>
            <a:ext cx="1429314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5" descr="E:\Myzone\job\interview experience\wisconsin interview\I-95Simulator\Slide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2133600"/>
            <a:ext cx="14224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ltGray">
          <a:xfrm>
            <a:off x="3429000" y="3461772"/>
            <a:ext cx="4800600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Assist transportation agencies to deal with recurrent or non-recurrent congestion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Improve the operational efficiency for the urban traffic corridor system</a:t>
            </a:r>
            <a:endParaRPr lang="en-US" altLang="zh-CN" dirty="0" smtClean="0">
              <a:latin typeface="Times New Roman" pitchFamily="18" charset="0"/>
              <a:ea typeface="宋体" pitchFamily="2" charset="-122"/>
              <a:sym typeface="Wingdings" pitchFamily="2" charset="2"/>
            </a:endParaRPr>
          </a:p>
        </p:txBody>
      </p:sp>
      <p:pic>
        <p:nvPicPr>
          <p:cNvPr id="14" name="Picture 6" descr="E:\Myzone\job\interview experience\wisconsin interview\I-95Simulator\Slide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1524000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3" name="Picture 7" descr="E:\Myzone\job\interview experience\wisconsin interview\I-95Simulator\Slide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18" name="Picture 7" descr="E:\Myzone\job\interview experience\wisconsin interview\I-95Simulator\Slide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514600"/>
            <a:ext cx="1524000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4" name="Picture 8" descr="E:\Myzone\job\interview experience\wisconsin interview\I-95Simulator\Slide2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20" name="Picture 8" descr="E:\Myzone\job\interview experience\wisconsin interview\I-95Simulator\Slide2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400" y="2724150"/>
            <a:ext cx="1549400" cy="1162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5" name="Picture 9" descr="E:\Myzone\job\interview experience\wisconsin interview\I-95Simulator\Slide2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22" name="Picture 9" descr="E:\Myzone\job\interview experience\wisconsin interview\I-95Simulator\Slide2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2914650"/>
            <a:ext cx="1600200" cy="1200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6" name="Picture 10" descr="E:\Myzone\job\interview experience\wisconsin interview\I-95Simulator\Slide5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295947" name="Picture 11" descr="E:\Myzone\job\interview experience\wisconsin interview\I-95Simulator\Slide7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26" name="Picture 11" descr="E:\Myzone\job\interview experience\wisconsin interview\I-95Simulator\Slide7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4057650"/>
            <a:ext cx="1600200" cy="1200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8" name="Picture 12" descr="E:\Myzone\job\interview experience\wisconsin interview\I-95Simulator\Slide76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800" y="2628900"/>
            <a:ext cx="5334000" cy="4000500"/>
          </a:xfrm>
          <a:prstGeom prst="rect">
            <a:avLst/>
          </a:prstGeom>
          <a:noFill/>
        </p:spPr>
      </p:pic>
      <p:pic>
        <p:nvPicPr>
          <p:cNvPr id="28" name="Picture 12" descr="E:\Myzone\job\interview experience\wisconsin interview\I-95Simulator\Slide76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4267200"/>
            <a:ext cx="1651000" cy="1238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5949" name="Picture 13" descr="E:\Myzone\job\interview experience\wisconsin interview\I-95Simulator\Slide5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2667000"/>
            <a:ext cx="5334000" cy="4000500"/>
          </a:xfrm>
          <a:prstGeom prst="rect">
            <a:avLst/>
          </a:prstGeom>
          <a:noFill/>
        </p:spPr>
      </p:pic>
      <p:pic>
        <p:nvPicPr>
          <p:cNvPr id="295950" name="Picture 14" descr="E:\Myzone\job\interview experience\wisconsin interview\I-95Simulator\Slide6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2590800"/>
            <a:ext cx="5334000" cy="4000500"/>
          </a:xfrm>
          <a:prstGeom prst="rect">
            <a:avLst/>
          </a:prstGeom>
          <a:noFill/>
        </p:spPr>
      </p:pic>
      <p:pic>
        <p:nvPicPr>
          <p:cNvPr id="295951" name="Picture 15" descr="E:\Myzone\job\interview experience\wisconsin interview\I-95Simulator\Slide81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2628900"/>
            <a:ext cx="5334000" cy="4000500"/>
          </a:xfrm>
          <a:prstGeom prst="rect">
            <a:avLst/>
          </a:prstGeom>
          <a:noFill/>
        </p:spPr>
      </p:pic>
      <p:pic>
        <p:nvPicPr>
          <p:cNvPr id="34" name="Picture 15" descr="E:\Myzone\job\interview experience\wisconsin interview\I-95Simulator\Slide81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4495800"/>
            <a:ext cx="1625600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10" descr="E:\Myzone\job\interview experience\wisconsin interview\I-95Simulator\Slide5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4648200"/>
            <a:ext cx="1600200" cy="1200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Picture 13" descr="E:\Myzone\job\interview experience\wisconsin interview\I-95Simulator\Slide5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4953000"/>
            <a:ext cx="1600200" cy="1200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" name="Picture 14" descr="E:\Myzone\job\interview experience\wisconsin interview\I-95Simulator\Slide6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5257800"/>
            <a:ext cx="1600200" cy="1200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RightUp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9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95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Findings of Literature Review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Limited research has been done regarding determining the control boundaries for integrated corridor control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4384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2860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Simplified network flow formulations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5289828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5137428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Lack of consideration on local bottlenecks during severe congestion (e.g. turning bay spillback and blockages) 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295400" y="2794000"/>
            <a:ext cx="101600" cy="101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0" y="26670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Queue arrival and departure with respect to different types of intersection lane channelization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295400" y="3479800"/>
            <a:ext cx="101600" cy="101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24000" y="3301425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Intersection signal timing – oversimplified, multiple phases, synchronization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1143000" y="4470400"/>
            <a:ext cx="101600" cy="101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371600" y="43434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Flow exchanges at on-off ramps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1143000" y="4851400"/>
            <a:ext cx="101600" cy="101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71600" y="47244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The dynamic impact of detoured traffic on existing demand patterns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685800" y="4114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90600" y="3962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Interactions between the freeway and arterial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" y="5997714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90600" y="5845314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The multi-objective nature of the integrated control has not been fully addressed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Primary Research Tasks and Modeling Framework</a:t>
            </a:r>
            <a:endParaRPr lang="en-US" sz="2800" dirty="0"/>
          </a:p>
        </p:txBody>
      </p:sp>
      <p:sp>
        <p:nvSpPr>
          <p:cNvPr id="33" name="Rounded Rectangle 28"/>
          <p:cNvSpPr/>
          <p:nvPr/>
        </p:nvSpPr>
        <p:spPr>
          <a:xfrm>
            <a:off x="914400" y="2209800"/>
            <a:ext cx="3048000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Model: Single Segment Corridor Control</a:t>
            </a:r>
            <a:endParaRPr lang="en-US" dirty="0"/>
          </a:p>
        </p:txBody>
      </p:sp>
      <p:sp>
        <p:nvSpPr>
          <p:cNvPr id="34" name="Rounded Rectangle 28"/>
          <p:cNvSpPr/>
          <p:nvPr/>
        </p:nvSpPr>
        <p:spPr>
          <a:xfrm>
            <a:off x="914400" y="4305300"/>
            <a:ext cx="3048000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Enhanced Signal Timing Optimization</a:t>
            </a:r>
            <a:endParaRPr lang="en-US" dirty="0"/>
          </a:p>
        </p:txBody>
      </p:sp>
      <p:sp>
        <p:nvSpPr>
          <p:cNvPr id="36" name="矩形 84"/>
          <p:cNvSpPr/>
          <p:nvPr/>
        </p:nvSpPr>
        <p:spPr>
          <a:xfrm>
            <a:off x="381000" y="1447800"/>
            <a:ext cx="8077200" cy="52578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b="1" dirty="0" smtClean="0"/>
              <a:t>Modeling Framework</a:t>
            </a:r>
            <a:endParaRPr lang="zh-CN" altLang="en-US" b="1" dirty="0"/>
          </a:p>
        </p:txBody>
      </p:sp>
      <p:sp>
        <p:nvSpPr>
          <p:cNvPr id="46" name="Rounded Rectangle 28"/>
          <p:cNvSpPr/>
          <p:nvPr/>
        </p:nvSpPr>
        <p:spPr>
          <a:xfrm>
            <a:off x="1181100" y="5740400"/>
            <a:ext cx="2476500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Algorithms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34" idx="3"/>
            <a:endCxn id="63" idx="1"/>
          </p:cNvCxnSpPr>
          <p:nvPr/>
        </p:nvCxnSpPr>
        <p:spPr>
          <a:xfrm>
            <a:off x="3962400" y="4569460"/>
            <a:ext cx="533400" cy="254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6" idx="3"/>
            <a:endCxn id="77" idx="1"/>
          </p:cNvCxnSpPr>
          <p:nvPr/>
        </p:nvCxnSpPr>
        <p:spPr>
          <a:xfrm>
            <a:off x="3657600" y="6004560"/>
            <a:ext cx="1066800" cy="1588"/>
          </a:xfrm>
          <a:prstGeom prst="bentConnector3">
            <a:avLst>
              <a:gd name="adj1" fmla="val 50000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28"/>
          <p:cNvSpPr/>
          <p:nvPr/>
        </p:nvSpPr>
        <p:spPr>
          <a:xfrm>
            <a:off x="914400" y="3200400"/>
            <a:ext cx="3048000" cy="528320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Model: Multi-segment Corridor Control</a:t>
            </a:r>
            <a:endParaRPr lang="en-US" dirty="0"/>
          </a:p>
        </p:txBody>
      </p:sp>
      <p:sp>
        <p:nvSpPr>
          <p:cNvPr id="62" name="矩形 42"/>
          <p:cNvSpPr/>
          <p:nvPr/>
        </p:nvSpPr>
        <p:spPr>
          <a:xfrm>
            <a:off x="4876800" y="2743200"/>
            <a:ext cx="28194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Network Flow Formulations</a:t>
            </a:r>
            <a:endParaRPr lang="zh-CN" altLang="en-US" dirty="0"/>
          </a:p>
        </p:txBody>
      </p:sp>
      <p:sp>
        <p:nvSpPr>
          <p:cNvPr id="63" name="矩形 43"/>
          <p:cNvSpPr/>
          <p:nvPr/>
        </p:nvSpPr>
        <p:spPr>
          <a:xfrm>
            <a:off x="4495800" y="4267200"/>
            <a:ext cx="35814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Enhanced Network Formulations Accounting for Local Bottlenecks</a:t>
            </a:r>
            <a:endParaRPr lang="zh-CN" altLang="en-US" dirty="0"/>
          </a:p>
        </p:txBody>
      </p:sp>
      <p:cxnSp>
        <p:nvCxnSpPr>
          <p:cNvPr id="68" name="Elbow Connector 67"/>
          <p:cNvCxnSpPr>
            <a:stCxn id="33" idx="3"/>
            <a:endCxn id="62" idx="1"/>
          </p:cNvCxnSpPr>
          <p:nvPr/>
        </p:nvCxnSpPr>
        <p:spPr>
          <a:xfrm>
            <a:off x="3962400" y="2473960"/>
            <a:ext cx="914400" cy="574040"/>
          </a:xfrm>
          <a:prstGeom prst="bentConnector3">
            <a:avLst>
              <a:gd name="adj1" fmla="val 50000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60" idx="3"/>
            <a:endCxn id="62" idx="1"/>
          </p:cNvCxnSpPr>
          <p:nvPr/>
        </p:nvCxnSpPr>
        <p:spPr>
          <a:xfrm flipV="1">
            <a:off x="3962400" y="3048000"/>
            <a:ext cx="914400" cy="416560"/>
          </a:xfrm>
          <a:prstGeom prst="bentConnector3">
            <a:avLst>
              <a:gd name="adj1" fmla="val 50000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28"/>
          <p:cNvSpPr/>
          <p:nvPr/>
        </p:nvSpPr>
        <p:spPr>
          <a:xfrm>
            <a:off x="4724400" y="5740400"/>
            <a:ext cx="2971800" cy="528320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Successive Optimization Framework</a:t>
            </a:r>
            <a:endParaRPr lang="en-US" dirty="0"/>
          </a:p>
        </p:txBody>
      </p:sp>
      <p:cxnSp>
        <p:nvCxnSpPr>
          <p:cNvPr id="98" name="Elbow Connector 97"/>
          <p:cNvCxnSpPr>
            <a:stCxn id="33" idx="1"/>
            <a:endCxn id="46" idx="1"/>
          </p:cNvCxnSpPr>
          <p:nvPr/>
        </p:nvCxnSpPr>
        <p:spPr>
          <a:xfrm rot="10800000" flipH="1" flipV="1">
            <a:off x="914400" y="2473960"/>
            <a:ext cx="266700" cy="3530600"/>
          </a:xfrm>
          <a:prstGeom prst="bentConnector3">
            <a:avLst>
              <a:gd name="adj1" fmla="val -85714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60" idx="1"/>
            <a:endCxn id="34" idx="1"/>
          </p:cNvCxnSpPr>
          <p:nvPr/>
        </p:nvCxnSpPr>
        <p:spPr>
          <a:xfrm rot="10800000" flipV="1">
            <a:off x="914400" y="3464560"/>
            <a:ext cx="1588" cy="1104900"/>
          </a:xfrm>
          <a:prstGeom prst="bentConnector3">
            <a:avLst>
              <a:gd name="adj1" fmla="val 14395466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62" idx="3"/>
            <a:endCxn id="77" idx="3"/>
          </p:cNvCxnSpPr>
          <p:nvPr/>
        </p:nvCxnSpPr>
        <p:spPr>
          <a:xfrm>
            <a:off x="7696200" y="3048000"/>
            <a:ext cx="1588" cy="2956560"/>
          </a:xfrm>
          <a:prstGeom prst="bentConnector3">
            <a:avLst>
              <a:gd name="adj1" fmla="val 36788425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63" idx="2"/>
            <a:endCxn id="77" idx="0"/>
          </p:cNvCxnSpPr>
          <p:nvPr/>
        </p:nvCxnSpPr>
        <p:spPr>
          <a:xfrm rot="5400000">
            <a:off x="5816600" y="5270500"/>
            <a:ext cx="863600" cy="76200"/>
          </a:xfrm>
          <a:prstGeom prst="bentConnector3">
            <a:avLst>
              <a:gd name="adj1" fmla="val 50000"/>
            </a:avLst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1000" y="3962400"/>
            <a:ext cx="4267200" cy="1588"/>
          </a:xfrm>
          <a:prstGeom prst="line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419600" y="3733800"/>
            <a:ext cx="457200" cy="1588"/>
          </a:xfrm>
          <a:prstGeom prst="line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8200" y="3505200"/>
            <a:ext cx="3810000" cy="1588"/>
          </a:xfrm>
          <a:prstGeom prst="line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1000" y="5181600"/>
            <a:ext cx="8077200" cy="1588"/>
          </a:xfrm>
          <a:prstGeom prst="line">
            <a:avLst/>
          </a:prstGeom>
          <a:noFill/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114800" y="1371600"/>
            <a:ext cx="5029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 II - Integrated Control Strategies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937000" y="3429000"/>
            <a:ext cx="5029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 I - Arterial Signal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Optimization </a:t>
            </a:r>
          </a:p>
          <a:p>
            <a:pPr lvl="0" algn="ctr">
              <a:spcBef>
                <a:spcPct val="0"/>
              </a:spcBef>
            </a:pP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2D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considering Spillback and Lane Blockage 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92D05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9600" y="5105400"/>
            <a:ext cx="5029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C66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 III - Model Solution and Real-time Application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CC66F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 - An Enhanced Arterial Signal Optimization Model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15240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 Arterial Network Flow Model to account for Local Bottlenecks (Spillback and Lane Blockage)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419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>
            <a:off x="1676400" y="36576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Arrow Connector 27"/>
          <p:cNvCxnSpPr>
            <a:endCxn id="17" idx="3"/>
          </p:cNvCxnSpPr>
          <p:nvPr/>
        </p:nvCxnSpPr>
        <p:spPr>
          <a:xfrm rot="10800000">
            <a:off x="3657600" y="2476500"/>
            <a:ext cx="4699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3"/>
          </p:cNvCxnSpPr>
          <p:nvPr/>
        </p:nvCxnSpPr>
        <p:spPr>
          <a:xfrm rot="10800000">
            <a:off x="3657600" y="5448300"/>
            <a:ext cx="4445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399672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215019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grpSp>
        <p:nvGrpSpPr>
          <p:cNvPr id="3" name="Group 44"/>
          <p:cNvGrpSpPr/>
          <p:nvPr/>
        </p:nvGrpSpPr>
        <p:grpSpPr>
          <a:xfrm>
            <a:off x="3657600" y="1828800"/>
            <a:ext cx="5334000" cy="1713232"/>
            <a:chOff x="2971800" y="1905000"/>
            <a:chExt cx="5334000" cy="1713232"/>
          </a:xfrm>
        </p:grpSpPr>
        <p:sp>
          <p:nvSpPr>
            <p:cNvPr id="38" name="TextBox 37"/>
            <p:cNvSpPr txBox="1"/>
            <p:nvPr/>
          </p:nvSpPr>
          <p:spPr>
            <a:xfrm>
              <a:off x="6553200" y="2438400"/>
              <a:ext cx="17526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altLang="zh-CN" dirty="0" smtClean="0"/>
                <a:t>Departure flows</a:t>
              </a:r>
            </a:p>
          </p:txBody>
        </p:sp>
        <p:grpSp>
          <p:nvGrpSpPr>
            <p:cNvPr id="4" name="Group 43"/>
            <p:cNvGrpSpPr/>
            <p:nvPr/>
          </p:nvGrpSpPr>
          <p:grpSpPr>
            <a:xfrm>
              <a:off x="2971800" y="1905000"/>
              <a:ext cx="4343400" cy="1713232"/>
              <a:chOff x="3429000" y="1981200"/>
              <a:chExt cx="4343400" cy="1713232"/>
            </a:xfrm>
          </p:grpSpPr>
          <p:grpSp>
            <p:nvGrpSpPr>
              <p:cNvPr id="5" name="Group 29"/>
              <p:cNvGrpSpPr/>
              <p:nvPr/>
            </p:nvGrpSpPr>
            <p:grpSpPr>
              <a:xfrm>
                <a:off x="5029200" y="1981200"/>
                <a:ext cx="2286000" cy="1371600"/>
                <a:chOff x="914400" y="4267200"/>
                <a:chExt cx="2286000" cy="13716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14400" y="4648200"/>
                  <a:ext cx="1524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14400" y="5257800"/>
                  <a:ext cx="1524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2248694" y="4456906"/>
                  <a:ext cx="381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2248694" y="5447506"/>
                  <a:ext cx="381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705894" y="4456906"/>
                  <a:ext cx="381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705894" y="5447506"/>
                  <a:ext cx="3810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95600" y="4648200"/>
                  <a:ext cx="3048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95600" y="5257800"/>
                  <a:ext cx="30480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angle 31"/>
              <p:cNvSpPr/>
              <p:nvPr/>
            </p:nvSpPr>
            <p:spPr>
              <a:xfrm>
                <a:off x="5410200" y="2590800"/>
                <a:ext cx="1066800" cy="152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>
                <a:endCxn id="32" idx="1"/>
              </p:cNvCxnSpPr>
              <p:nvPr/>
            </p:nvCxnSpPr>
            <p:spPr>
              <a:xfrm>
                <a:off x="4876800" y="2667000"/>
                <a:ext cx="533400" cy="158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3"/>
              </p:cNvCxnSpPr>
              <p:nvPr/>
            </p:nvCxnSpPr>
            <p:spPr>
              <a:xfrm>
                <a:off x="6477000" y="2667000"/>
                <a:ext cx="457200" cy="158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791200" y="3352800"/>
                <a:ext cx="19812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Link-based queue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29000" y="2514600"/>
                <a:ext cx="1371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Arrival flows</a:t>
                </a:r>
              </a:p>
            </p:txBody>
          </p: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685800" y="38100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43400" y="1295400"/>
            <a:ext cx="2667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link-based model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47"/>
          <p:cNvGrpSpPr/>
          <p:nvPr/>
        </p:nvGrpSpPr>
        <p:grpSpPr>
          <a:xfrm>
            <a:off x="3733800" y="3810000"/>
            <a:ext cx="3817860" cy="1395412"/>
            <a:chOff x="3733800" y="3810000"/>
            <a:chExt cx="3817860" cy="13954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3810000"/>
              <a:ext cx="3132060" cy="139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3733800" y="4038600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28600" y="44958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Discrete Time Steps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Dynamic State Equations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Queue Evolution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581400" y="5410200"/>
            <a:ext cx="5334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Limitation: Not</a:t>
            </a:r>
            <a:r>
              <a:rPr kumimoji="0" lang="en-US" sz="20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compatible with</a:t>
            </a: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multiple</a:t>
            </a:r>
            <a:r>
              <a:rPr kumimoji="0" lang="en-US" sz="20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phase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581400" y="5867400"/>
            <a:ext cx="5334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Limitation: Inaccurate modeling of traffic flow discharge process at shared lanes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7"/>
          <p:cNvGrpSpPr/>
          <p:nvPr/>
        </p:nvGrpSpPr>
        <p:grpSpPr>
          <a:xfrm>
            <a:off x="3581400" y="1295400"/>
            <a:ext cx="5562600" cy="2399032"/>
            <a:chOff x="2895600" y="1295400"/>
            <a:chExt cx="5562600" cy="2399032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4343400" y="1295400"/>
              <a:ext cx="30480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 movement-based model</a:t>
              </a:r>
              <a:endParaRPr kumimoji="0" lang="en-US" sz="20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2895600" y="1905000"/>
              <a:ext cx="5562600" cy="1789432"/>
              <a:chOff x="2895600" y="1905000"/>
              <a:chExt cx="5562600" cy="178943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705600" y="2590800"/>
                <a:ext cx="1752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Departure flows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810000" y="22860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810000" y="32004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5906294" y="20947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906294" y="33901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363494" y="20947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6363494" y="33901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553200" y="22860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553200" y="32004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4953000" y="2743200"/>
                <a:ext cx="1066800" cy="152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962400" y="2819400"/>
                <a:ext cx="533400" cy="158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352800" y="3352800"/>
                <a:ext cx="26670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Movement-based queues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95600" y="2438400"/>
                <a:ext cx="1371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Arrival flows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57800" y="2514600"/>
                <a:ext cx="762000" cy="152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495800" y="2590800"/>
                <a:ext cx="381000" cy="228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495800" y="2819400"/>
                <a:ext cx="3810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495800" y="2819400"/>
                <a:ext cx="304800" cy="2286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410200" y="2971800"/>
                <a:ext cx="609600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hape 51"/>
              <p:cNvCxnSpPr>
                <a:stCxn id="28" idx="3"/>
              </p:cNvCxnSpPr>
              <p:nvPr/>
            </p:nvCxnSpPr>
            <p:spPr>
              <a:xfrm flipV="1">
                <a:off x="6019800" y="2209800"/>
                <a:ext cx="304800" cy="381000"/>
              </a:xfrm>
              <a:prstGeom prst="curvedConnector2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6019800" y="2819400"/>
                <a:ext cx="5334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hape 54"/>
              <p:cNvCxnSpPr>
                <a:stCxn id="44" idx="3"/>
              </p:cNvCxnSpPr>
              <p:nvPr/>
            </p:nvCxnSpPr>
            <p:spPr>
              <a:xfrm>
                <a:off x="6019800" y="3048000"/>
                <a:ext cx="304800" cy="30480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84"/>
          <p:cNvGrpSpPr/>
          <p:nvPr/>
        </p:nvGrpSpPr>
        <p:grpSpPr>
          <a:xfrm>
            <a:off x="3124200" y="3733800"/>
            <a:ext cx="4169079" cy="1905000"/>
            <a:chOff x="3124200" y="3733800"/>
            <a:chExt cx="4169079" cy="1905000"/>
          </a:xfrm>
        </p:grpSpPr>
        <p:sp>
          <p:nvSpPr>
            <p:cNvPr id="46" name="Rectangle 45"/>
            <p:cNvSpPr/>
            <p:nvPr/>
          </p:nvSpPr>
          <p:spPr>
            <a:xfrm>
              <a:off x="3429000" y="3733800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203526" y="4343400"/>
              <a:ext cx="231731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203526" y="5257800"/>
              <a:ext cx="231731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6331146" y="4152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331146" y="5447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6794609" y="4152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794609" y="5447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984304" y="43434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84304" y="52578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124200" y="4648200"/>
              <a:ext cx="270353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altLang="zh-CN" dirty="0" smtClean="0"/>
                <a:t>Shared Lane Problem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6172200" y="4953000"/>
              <a:ext cx="308975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hape 79"/>
            <p:cNvCxnSpPr/>
            <p:nvPr/>
          </p:nvCxnSpPr>
          <p:spPr>
            <a:xfrm flipV="1">
              <a:off x="6019800" y="4419600"/>
              <a:ext cx="308975" cy="38100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943600" y="4953000"/>
              <a:ext cx="54070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48000"/>
                <a:satMod val="230000"/>
                <a:alpha val="77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239000" cy="253298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761999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Non-recurrent Congestion &amp; Potential Solutions</a:t>
            </a:r>
            <a:endParaRPr lang="en-US" sz="2800" dirty="0"/>
          </a:p>
        </p:txBody>
      </p:sp>
      <p:sp>
        <p:nvSpPr>
          <p:cNvPr id="25" name="文本占位符 3"/>
          <p:cNvSpPr>
            <a:spLocks noGrp="1"/>
          </p:cNvSpPr>
          <p:nvPr>
            <p:ph type="body" idx="1"/>
          </p:nvPr>
        </p:nvSpPr>
        <p:spPr>
          <a:xfrm>
            <a:off x="2590800" y="990600"/>
            <a:ext cx="3352800" cy="533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altLang="zh-CN" b="1" dirty="0" smtClean="0"/>
              <a:t>A Urban Freeway Corridor System</a:t>
            </a:r>
            <a:endParaRPr lang="zh-CN" altLang="en-US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43000" y="4191000"/>
            <a:ext cx="5867400" cy="2362200"/>
            <a:chOff x="1143000" y="4191000"/>
            <a:chExt cx="5867400" cy="2362200"/>
          </a:xfrm>
        </p:grpSpPr>
        <p:sp>
          <p:nvSpPr>
            <p:cNvPr id="8" name="Rectangle 7"/>
            <p:cNvSpPr/>
            <p:nvPr/>
          </p:nvSpPr>
          <p:spPr>
            <a:xfrm>
              <a:off x="1143000" y="4191000"/>
              <a:ext cx="5867400" cy="2362200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 w="44450">
              <a:noFill/>
            </a:ln>
            <a:effectLst>
              <a:outerShdw blurRad="50800" dist="38100" dir="18900000" algn="bl" rotWithShape="0">
                <a:schemeClr val="accent2">
                  <a:lumMod val="20000"/>
                  <a:lumOff val="80000"/>
                  <a:alpha val="40000"/>
                </a:schemeClr>
              </a:outerShdw>
              <a:softEdge rad="635000"/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Non-recurrent Congestion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4495800"/>
              <a:ext cx="2209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Undermine capacity</a:t>
              </a:r>
            </a:p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Decrease efficiency</a:t>
              </a:r>
            </a:p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Up to 60% freeway delay (Zhang, 1997)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4800600"/>
              <a:ext cx="2033373" cy="151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</p:grpSp>
      <p:grpSp>
        <p:nvGrpSpPr>
          <p:cNvPr id="49" name="Group 48"/>
          <p:cNvGrpSpPr/>
          <p:nvPr/>
        </p:nvGrpSpPr>
        <p:grpSpPr>
          <a:xfrm>
            <a:off x="1143000" y="4191000"/>
            <a:ext cx="6172200" cy="2362200"/>
            <a:chOff x="1219200" y="2362200"/>
            <a:chExt cx="6172200" cy="2362200"/>
          </a:xfrm>
        </p:grpSpPr>
        <p:sp>
          <p:nvSpPr>
            <p:cNvPr id="50" name="Rectangle 49"/>
            <p:cNvSpPr/>
            <p:nvPr/>
          </p:nvSpPr>
          <p:spPr>
            <a:xfrm>
              <a:off x="1219200" y="2362200"/>
              <a:ext cx="6172200" cy="2362200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 w="44450">
              <a:noFill/>
            </a:ln>
            <a:effectLst>
              <a:outerShdw blurRad="50800" dist="38100" dir="18900000" algn="bl" rotWithShape="0">
                <a:schemeClr val="accent2">
                  <a:lumMod val="20000"/>
                  <a:lumOff val="80000"/>
                  <a:alpha val="40000"/>
                </a:schemeClr>
              </a:outerShdw>
              <a:softEdge rad="635000"/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Potential Solutions I – Detour Operations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2400" y="2819400"/>
              <a:ext cx="2209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/>
                <a:t>Utilize available parallel arterial capacity</a:t>
              </a:r>
            </a:p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Relieve freeway congestion</a:t>
              </a:r>
              <a:endParaRPr lang="en-US" dirty="0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2819400"/>
              <a:ext cx="1905000" cy="161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</p:grpSp>
      <p:sp>
        <p:nvSpPr>
          <p:cNvPr id="53" name="Oval 52"/>
          <p:cNvSpPr/>
          <p:nvPr/>
        </p:nvSpPr>
        <p:spPr>
          <a:xfrm>
            <a:off x="4203700" y="18034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244601" y="1981200"/>
            <a:ext cx="4775199" cy="1525588"/>
            <a:chOff x="1244601" y="1981200"/>
            <a:chExt cx="4775199" cy="1525588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1524000" y="2133600"/>
              <a:ext cx="914400" cy="60960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981200" y="3200400"/>
              <a:ext cx="609600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86000" y="3505200"/>
              <a:ext cx="3048000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914900" y="2400300"/>
              <a:ext cx="1524000" cy="685800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1244601" y="1981200"/>
              <a:ext cx="457200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43000" y="4267200"/>
            <a:ext cx="6172200" cy="2362200"/>
            <a:chOff x="1066800" y="4191000"/>
            <a:chExt cx="6172200" cy="2362200"/>
          </a:xfrm>
        </p:grpSpPr>
        <p:sp>
          <p:nvSpPr>
            <p:cNvPr id="22" name="Rectangle 21"/>
            <p:cNvSpPr/>
            <p:nvPr/>
          </p:nvSpPr>
          <p:spPr>
            <a:xfrm>
              <a:off x="1066800" y="4191000"/>
              <a:ext cx="6172200" cy="2362200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 w="44450">
              <a:noFill/>
            </a:ln>
            <a:effectLst>
              <a:outerShdw blurRad="50800" dist="38100" dir="18900000" algn="bl" rotWithShape="0">
                <a:schemeClr val="accent2">
                  <a:lumMod val="20000"/>
                  <a:lumOff val="80000"/>
                  <a:alpha val="40000"/>
                </a:schemeClr>
              </a:outerShdw>
              <a:softEdge rad="635000"/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Potential Solutions II – Ramp Metering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4648200"/>
              <a:ext cx="2209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/>
                <a:t>Control the access to freeway mainline</a:t>
              </a:r>
            </a:p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High speeds and throughput on freeway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0" y="4724400"/>
              <a:ext cx="2667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cxnSp>
        <p:nvCxnSpPr>
          <p:cNvPr id="27" name="Straight Arrow Connector 26"/>
          <p:cNvCxnSpPr/>
          <p:nvPr/>
        </p:nvCxnSpPr>
        <p:spPr>
          <a:xfrm rot="5400000" flipH="1" flipV="1">
            <a:off x="1165860" y="2644140"/>
            <a:ext cx="640080" cy="7620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43000" y="4267200"/>
            <a:ext cx="6172200" cy="2362200"/>
            <a:chOff x="0" y="2133600"/>
            <a:chExt cx="6172200" cy="2362200"/>
          </a:xfrm>
        </p:grpSpPr>
        <p:sp>
          <p:nvSpPr>
            <p:cNvPr id="30" name="Rectangle 29"/>
            <p:cNvSpPr/>
            <p:nvPr/>
          </p:nvSpPr>
          <p:spPr>
            <a:xfrm>
              <a:off x="0" y="2133600"/>
              <a:ext cx="6172200" cy="2362200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 w="44450">
              <a:noFill/>
            </a:ln>
            <a:effectLst>
              <a:outerShdw blurRad="50800" dist="38100" dir="18900000" algn="bl" rotWithShape="0">
                <a:schemeClr val="accent2">
                  <a:lumMod val="20000"/>
                  <a:lumOff val="80000"/>
                  <a:alpha val="40000"/>
                </a:schemeClr>
              </a:outerShdw>
              <a:softEdge rad="635000"/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Potential Solutions III – Arterial Signal Optimization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2743200"/>
              <a:ext cx="2438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/>
                <a:t>Reduce stops, delays, and queuing</a:t>
              </a:r>
            </a:p>
            <a:p>
              <a:pPr>
                <a:buFontTx/>
                <a:buChar char="-"/>
              </a:pPr>
              <a:endParaRPr lang="en-US" dirty="0" smtClean="0"/>
            </a:p>
            <a:p>
              <a:pPr>
                <a:buFontTx/>
                <a:buChar char="-"/>
              </a:pPr>
              <a:r>
                <a:rPr lang="en-US" dirty="0" smtClean="0"/>
                <a:t>Improve Level of Service at Intersections</a:t>
              </a: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2667000"/>
              <a:ext cx="2150197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cxnSp>
        <p:nvCxnSpPr>
          <p:cNvPr id="39" name="Straight Arrow Connector 38"/>
          <p:cNvCxnSpPr/>
          <p:nvPr/>
        </p:nvCxnSpPr>
        <p:spPr>
          <a:xfrm rot="5400000" flipH="1" flipV="1">
            <a:off x="2476500" y="3848100"/>
            <a:ext cx="457200" cy="76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3352800" y="3810000"/>
            <a:ext cx="533400" cy="76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343400" y="3657600"/>
            <a:ext cx="53340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17 0.05324 L 0.0125 -0.08009 " pathEditMode="relative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447800" y="2362200"/>
            <a:ext cx="6172200" cy="2362200"/>
          </a:xfrm>
          <a:prstGeom prst="rect">
            <a:avLst/>
          </a:prstGeom>
          <a:solidFill>
            <a:srgbClr val="C00000">
              <a:alpha val="75000"/>
            </a:srgbClr>
          </a:solidFill>
          <a:ln w="444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Is it possible to use a single formulation to address all above issues?</a:t>
            </a:r>
            <a:endParaRPr lang="en-US" sz="2400" dirty="0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434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proposed 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lane-group-based model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09"/>
          <p:cNvGrpSpPr/>
          <p:nvPr/>
        </p:nvGrpSpPr>
        <p:grpSpPr>
          <a:xfrm>
            <a:off x="3156559" y="2057400"/>
            <a:ext cx="1654479" cy="2198132"/>
            <a:chOff x="3156559" y="2057400"/>
            <a:chExt cx="1654479" cy="219813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156559" y="24384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156559" y="33528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43164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848905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306627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312368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02063" y="24384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02063" y="33528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689959" y="3048000"/>
              <a:ext cx="308975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hape 71"/>
            <p:cNvCxnSpPr/>
            <p:nvPr/>
          </p:nvCxnSpPr>
          <p:spPr>
            <a:xfrm flipV="1">
              <a:off x="3537559" y="2514600"/>
              <a:ext cx="308975" cy="38100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461359" y="3048000"/>
              <a:ext cx="54070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4038600" y="3886200"/>
              <a:ext cx="304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</a:t>
              </a: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5137759" y="2057400"/>
            <a:ext cx="1654479" cy="2198132"/>
            <a:chOff x="5137759" y="2057400"/>
            <a:chExt cx="1654479" cy="2198132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5137759" y="24384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37759" y="33528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824364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5830105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6287827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6293568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483263" y="24384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483263" y="33528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88"/>
            <p:cNvCxnSpPr/>
            <p:nvPr/>
          </p:nvCxnSpPr>
          <p:spPr>
            <a:xfrm flipV="1">
              <a:off x="5594959" y="2514600"/>
              <a:ext cx="308975" cy="38100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5518759" y="2997200"/>
              <a:ext cx="54070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rc 104"/>
            <p:cNvSpPr/>
            <p:nvPr/>
          </p:nvSpPr>
          <p:spPr>
            <a:xfrm>
              <a:off x="5213959" y="3111500"/>
              <a:ext cx="685800" cy="381000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67400" y="3886200"/>
              <a:ext cx="304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II</a:t>
              </a:r>
            </a:p>
          </p:txBody>
        </p:sp>
      </p:grpSp>
      <p:grpSp>
        <p:nvGrpSpPr>
          <p:cNvPr id="5" name="Group 111"/>
          <p:cNvGrpSpPr/>
          <p:nvPr/>
        </p:nvGrpSpPr>
        <p:grpSpPr>
          <a:xfrm>
            <a:off x="7118959" y="2057400"/>
            <a:ext cx="1654479" cy="2198132"/>
            <a:chOff x="7118959" y="2057400"/>
            <a:chExt cx="1654479" cy="2198132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118959" y="24384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18959" y="3352800"/>
              <a:ext cx="88204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805564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811305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8269027" y="22470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8274768" y="3542495"/>
              <a:ext cx="381000" cy="16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464463" y="24384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464463" y="3352800"/>
              <a:ext cx="308975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7652359" y="3048000"/>
              <a:ext cx="308975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hape 99"/>
            <p:cNvCxnSpPr/>
            <p:nvPr/>
          </p:nvCxnSpPr>
          <p:spPr>
            <a:xfrm flipV="1">
              <a:off x="7652359" y="2667000"/>
              <a:ext cx="308975" cy="38100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7423759" y="30480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8001000" y="3886200"/>
              <a:ext cx="45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III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3048000" y="1981200"/>
            <a:ext cx="1905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105400" y="1981200"/>
            <a:ext cx="1905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086600" y="1981200"/>
            <a:ext cx="1905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39"/>
          <p:cNvGrpSpPr/>
          <p:nvPr/>
        </p:nvGrpSpPr>
        <p:grpSpPr>
          <a:xfrm>
            <a:off x="3276600" y="4183670"/>
            <a:ext cx="5486400" cy="2253962"/>
            <a:chOff x="3276600" y="4183670"/>
            <a:chExt cx="5486400" cy="2253962"/>
          </a:xfrm>
        </p:grpSpPr>
        <p:grpSp>
          <p:nvGrpSpPr>
            <p:cNvPr id="7" name="Group 115"/>
            <p:cNvGrpSpPr/>
            <p:nvPr/>
          </p:nvGrpSpPr>
          <p:grpSpPr>
            <a:xfrm>
              <a:off x="3276600" y="4648200"/>
              <a:ext cx="5486400" cy="1789432"/>
              <a:chOff x="3200400" y="4495800"/>
              <a:chExt cx="5486400" cy="1789432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6934200" y="5334000"/>
                <a:ext cx="1752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Departure flows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4114800" y="48768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114800" y="57912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6211094" y="46855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6211094" y="59809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6973094" y="46855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6973094" y="59809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162800" y="48768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162800" y="57912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5257800" y="5334000"/>
                <a:ext cx="10668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Arrow Connector 126"/>
              <p:cNvCxnSpPr/>
              <p:nvPr/>
            </p:nvCxnSpPr>
            <p:spPr>
              <a:xfrm>
                <a:off x="4267200" y="5410200"/>
                <a:ext cx="533400" cy="158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3200400" y="5029200"/>
                <a:ext cx="1371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Arrival flows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562600" y="5105400"/>
                <a:ext cx="762000" cy="152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 flipV="1">
                <a:off x="4800600" y="5181600"/>
                <a:ext cx="381000" cy="228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4800600" y="5410200"/>
                <a:ext cx="3810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800600" y="5410200"/>
                <a:ext cx="304800" cy="2286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hape 132"/>
              <p:cNvCxnSpPr>
                <a:stCxn id="129" idx="3"/>
              </p:cNvCxnSpPr>
              <p:nvPr/>
            </p:nvCxnSpPr>
            <p:spPr>
              <a:xfrm flipV="1">
                <a:off x="6324600" y="4800600"/>
                <a:ext cx="304800" cy="381000"/>
              </a:xfrm>
              <a:prstGeom prst="curvedConnector2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6324600" y="5486400"/>
                <a:ext cx="5334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hape 134"/>
              <p:cNvCxnSpPr/>
              <p:nvPr/>
            </p:nvCxnSpPr>
            <p:spPr>
              <a:xfrm>
                <a:off x="6324600" y="5562600"/>
                <a:ext cx="304800" cy="30480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4343400" y="5943600"/>
                <a:ext cx="15240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2 lane groups</a:t>
                </a:r>
              </a:p>
            </p:txBody>
          </p:sp>
        </p:grpSp>
        <p:sp>
          <p:nvSpPr>
            <p:cNvPr id="139" name="下箭头 92"/>
            <p:cNvSpPr/>
            <p:nvPr/>
          </p:nvSpPr>
          <p:spPr>
            <a:xfrm rot="18900000">
              <a:off x="4348023" y="4183670"/>
              <a:ext cx="457200" cy="633504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163"/>
          <p:cNvGrpSpPr/>
          <p:nvPr/>
        </p:nvGrpSpPr>
        <p:grpSpPr>
          <a:xfrm>
            <a:off x="3276600" y="4267200"/>
            <a:ext cx="5410200" cy="2170432"/>
            <a:chOff x="3276600" y="4267200"/>
            <a:chExt cx="5410200" cy="2170432"/>
          </a:xfrm>
        </p:grpSpPr>
        <p:sp>
          <p:nvSpPr>
            <p:cNvPr id="141" name="下箭头 92"/>
            <p:cNvSpPr/>
            <p:nvPr/>
          </p:nvSpPr>
          <p:spPr>
            <a:xfrm>
              <a:off x="5791200" y="4267200"/>
              <a:ext cx="457200" cy="46453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Group 141"/>
            <p:cNvGrpSpPr/>
            <p:nvPr/>
          </p:nvGrpSpPr>
          <p:grpSpPr>
            <a:xfrm>
              <a:off x="3276600" y="4648200"/>
              <a:ext cx="5410200" cy="1789432"/>
              <a:chOff x="3200400" y="4495800"/>
              <a:chExt cx="5410200" cy="1789432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6858000" y="5257800"/>
                <a:ext cx="1752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Departure flows</a:t>
                </a: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4114800" y="48768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114800" y="5791200"/>
                <a:ext cx="2286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6211094" y="46855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6211094" y="59809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6973094" y="46855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6973094" y="5980906"/>
                <a:ext cx="3810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162800" y="48768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7162800" y="5791200"/>
                <a:ext cx="304800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5257800" y="5334000"/>
                <a:ext cx="1066800" cy="152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Arrow Connector 152"/>
              <p:cNvCxnSpPr/>
              <p:nvPr/>
            </p:nvCxnSpPr>
            <p:spPr>
              <a:xfrm>
                <a:off x="4267200" y="5410200"/>
                <a:ext cx="533400" cy="158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/>
              <p:cNvSpPr txBox="1"/>
              <p:nvPr/>
            </p:nvSpPr>
            <p:spPr>
              <a:xfrm>
                <a:off x="3657600" y="5943600"/>
                <a:ext cx="26670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3 lane groups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200400" y="5029200"/>
                <a:ext cx="1371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Arrival flows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562600" y="5105400"/>
                <a:ext cx="762000" cy="152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 flipV="1">
                <a:off x="4800600" y="5181600"/>
                <a:ext cx="381000" cy="228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4800600" y="5410200"/>
                <a:ext cx="3810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4800600" y="5410200"/>
                <a:ext cx="304800" cy="2286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>
                <a:off x="5715000" y="5562600"/>
                <a:ext cx="609600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hape 160"/>
              <p:cNvCxnSpPr>
                <a:stCxn id="156" idx="3"/>
              </p:cNvCxnSpPr>
              <p:nvPr/>
            </p:nvCxnSpPr>
            <p:spPr>
              <a:xfrm flipV="1">
                <a:off x="6324600" y="4800600"/>
                <a:ext cx="304800" cy="381000"/>
              </a:xfrm>
              <a:prstGeom prst="curvedConnector2">
                <a:avLst/>
              </a:prstGeom>
              <a:ln w="38100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6324600" y="5410200"/>
                <a:ext cx="533400" cy="1588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hape 162"/>
              <p:cNvCxnSpPr/>
              <p:nvPr/>
            </p:nvCxnSpPr>
            <p:spPr>
              <a:xfrm>
                <a:off x="6324600" y="5638800"/>
                <a:ext cx="304800" cy="304800"/>
              </a:xfrm>
              <a:prstGeom prst="curvedConnector2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82"/>
          <p:cNvGrpSpPr/>
          <p:nvPr/>
        </p:nvGrpSpPr>
        <p:grpSpPr>
          <a:xfrm>
            <a:off x="3657600" y="4193376"/>
            <a:ext cx="5334000" cy="2168056"/>
            <a:chOff x="3657600" y="4193376"/>
            <a:chExt cx="5334000" cy="2168056"/>
          </a:xfrm>
        </p:grpSpPr>
        <p:sp>
          <p:nvSpPr>
            <p:cNvPr id="165" name="下箭头 92"/>
            <p:cNvSpPr/>
            <p:nvPr/>
          </p:nvSpPr>
          <p:spPr>
            <a:xfrm rot="2246580">
              <a:off x="7522544" y="4193376"/>
              <a:ext cx="457200" cy="5863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Group 165"/>
            <p:cNvGrpSpPr/>
            <p:nvPr/>
          </p:nvGrpSpPr>
          <p:grpSpPr>
            <a:xfrm>
              <a:off x="3657600" y="4648200"/>
              <a:ext cx="5334000" cy="1713232"/>
              <a:chOff x="2971800" y="1905000"/>
              <a:chExt cx="5334000" cy="1713232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6553200" y="2438400"/>
                <a:ext cx="1752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dirty="0" smtClean="0"/>
                  <a:t>Departure flows</a:t>
                </a:r>
              </a:p>
            </p:txBody>
          </p:sp>
          <p:grpSp>
            <p:nvGrpSpPr>
              <p:cNvPr id="12" name="Group 43"/>
              <p:cNvGrpSpPr/>
              <p:nvPr/>
            </p:nvGrpSpPr>
            <p:grpSpPr>
              <a:xfrm>
                <a:off x="2971800" y="1905000"/>
                <a:ext cx="4343400" cy="1713232"/>
                <a:chOff x="3429000" y="1981200"/>
                <a:chExt cx="4343400" cy="1713232"/>
              </a:xfrm>
            </p:grpSpPr>
            <p:grpSp>
              <p:nvGrpSpPr>
                <p:cNvPr id="13" name="Group 29"/>
                <p:cNvGrpSpPr/>
                <p:nvPr/>
              </p:nvGrpSpPr>
              <p:grpSpPr>
                <a:xfrm>
                  <a:off x="5029200" y="1981200"/>
                  <a:ext cx="2286000" cy="1371600"/>
                  <a:chOff x="914400" y="4267200"/>
                  <a:chExt cx="2286000" cy="1371600"/>
                </a:xfrm>
              </p:grpSpPr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914400" y="4648200"/>
                    <a:ext cx="1524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914400" y="5257800"/>
                    <a:ext cx="1524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 rot="5400000">
                    <a:off x="2248694" y="4456906"/>
                    <a:ext cx="381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>
                    <a:off x="2248694" y="5447506"/>
                    <a:ext cx="381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rot="5400000">
                    <a:off x="2705894" y="4456906"/>
                    <a:ext cx="381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rot="5400000">
                    <a:off x="2705894" y="5447506"/>
                    <a:ext cx="3810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2895600" y="4648200"/>
                    <a:ext cx="3048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2895600" y="5257800"/>
                    <a:ext cx="304800" cy="1588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0" name="Rectangle 169"/>
                <p:cNvSpPr/>
                <p:nvPr/>
              </p:nvSpPr>
              <p:spPr>
                <a:xfrm>
                  <a:off x="5410200" y="2590800"/>
                  <a:ext cx="1066800" cy="1524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Arrow Connector 170"/>
                <p:cNvCxnSpPr>
                  <a:endCxn id="170" idx="1"/>
                </p:cNvCxnSpPr>
                <p:nvPr/>
              </p:nvCxnSpPr>
              <p:spPr>
                <a:xfrm>
                  <a:off x="4876800" y="2667000"/>
                  <a:ext cx="533400" cy="158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>
                  <a:stCxn id="170" idx="3"/>
                </p:cNvCxnSpPr>
                <p:nvPr/>
              </p:nvCxnSpPr>
              <p:spPr>
                <a:xfrm>
                  <a:off x="6477000" y="2667000"/>
                  <a:ext cx="457200" cy="158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TextBox 172"/>
                <p:cNvSpPr txBox="1"/>
                <p:nvPr/>
              </p:nvSpPr>
              <p:spPr>
                <a:xfrm>
                  <a:off x="5791200" y="3352800"/>
                  <a:ext cx="198120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lnSpc>
                      <a:spcPct val="90000"/>
                    </a:lnSpc>
                  </a:pPr>
                  <a:r>
                    <a:rPr lang="en-US" altLang="zh-CN" dirty="0" smtClean="0"/>
                    <a:t>1 lane group</a:t>
                  </a: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429000" y="2514600"/>
                  <a:ext cx="137160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lnSpc>
                      <a:spcPct val="90000"/>
                    </a:lnSpc>
                  </a:pPr>
                  <a:r>
                    <a:rPr lang="en-US" altLang="zh-CN" dirty="0" smtClean="0"/>
                    <a:t>Arrival flows</a:t>
                  </a:r>
                </a:p>
              </p:txBody>
            </p:sp>
          </p:grpSp>
        </p:grpSp>
      </p:grpSp>
      <p:grpSp>
        <p:nvGrpSpPr>
          <p:cNvPr id="14" name="Group 183"/>
          <p:cNvGrpSpPr/>
          <p:nvPr/>
        </p:nvGrpSpPr>
        <p:grpSpPr>
          <a:xfrm>
            <a:off x="3200400" y="3960876"/>
            <a:ext cx="5638800" cy="3049524"/>
            <a:chOff x="3505200" y="3352800"/>
            <a:chExt cx="5638800" cy="3049524"/>
          </a:xfrm>
        </p:grpSpPr>
        <p:sp>
          <p:nvSpPr>
            <p:cNvPr id="185" name="TextBox 184"/>
            <p:cNvSpPr txBox="1"/>
            <p:nvPr/>
          </p:nvSpPr>
          <p:spPr>
            <a:xfrm>
              <a:off x="3505200" y="4038600"/>
              <a:ext cx="5638800" cy="236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90000"/>
                </a:lnSpc>
                <a:buFontTx/>
                <a:buChar char="-"/>
              </a:pPr>
              <a:r>
                <a:rPr lang="en-US" altLang="zh-CN" dirty="0" smtClean="0"/>
                <a:t>Integrate the link-based model and movement-based model into a single formulation</a:t>
              </a:r>
            </a:p>
            <a:p>
              <a:pPr marL="0" lvl="1">
                <a:lnSpc>
                  <a:spcPct val="90000"/>
                </a:lnSpc>
                <a:buFontTx/>
                <a:buChar char="-"/>
              </a:pPr>
              <a:endParaRPr lang="en-US" altLang="zh-CN" dirty="0" smtClean="0"/>
            </a:p>
            <a:p>
              <a:pPr marL="0" lvl="1">
                <a:lnSpc>
                  <a:spcPct val="90000"/>
                </a:lnSpc>
                <a:buFontTx/>
                <a:buChar char="-"/>
              </a:pPr>
              <a:r>
                <a:rPr lang="en-US" altLang="zh-CN" dirty="0" smtClean="0"/>
                <a:t>Capture the evolution of physical queues with respect to the signal status, arrivals, and departures</a:t>
              </a:r>
            </a:p>
            <a:p>
              <a:pPr marL="0" lvl="1">
                <a:lnSpc>
                  <a:spcPct val="90000"/>
                </a:lnSpc>
                <a:buFontTx/>
                <a:buChar char="-"/>
              </a:pPr>
              <a:endParaRPr lang="en-US" altLang="zh-CN" dirty="0" smtClean="0"/>
            </a:p>
            <a:p>
              <a:pPr marL="0" lvl="1">
                <a:lnSpc>
                  <a:spcPct val="90000"/>
                </a:lnSpc>
                <a:buFontTx/>
                <a:buChar char="-"/>
              </a:pPr>
              <a:r>
                <a:rPr lang="en-US" altLang="zh-CN" dirty="0" smtClean="0">
                  <a:sym typeface="Wingdings" pitchFamily="2" charset="2"/>
                </a:rPr>
                <a:t>Provide better accuracy for modeling arrival and departure process at shared approach lanes</a:t>
              </a:r>
              <a:endParaRPr lang="en-US" altLang="zh-CN" dirty="0" smtClean="0"/>
            </a:p>
            <a:p>
              <a:pPr>
                <a:buFontTx/>
                <a:buChar char="-"/>
              </a:pPr>
              <a:endParaRPr lang="en-US" dirty="0" smtClean="0"/>
            </a:p>
          </p:txBody>
        </p:sp>
        <p:sp>
          <p:nvSpPr>
            <p:cNvPr id="186" name="Title 1"/>
            <p:cNvSpPr txBox="1">
              <a:spLocks/>
            </p:cNvSpPr>
            <p:nvPr/>
          </p:nvSpPr>
          <p:spPr>
            <a:xfrm>
              <a:off x="5334000" y="3352800"/>
              <a:ext cx="16764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Key Features</a:t>
              </a:r>
              <a:endParaRPr kumimoji="0" lang="en-US" sz="20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48000" y="1828800"/>
            <a:ext cx="1447800" cy="990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Demand Origins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1828800"/>
            <a:ext cx="1447800" cy="990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Upstream Arrivals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48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 Development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75696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Rectangle 11"/>
          <p:cNvSpPr/>
          <p:nvPr/>
        </p:nvSpPr>
        <p:spPr>
          <a:xfrm>
            <a:off x="6629400" y="1828800"/>
            <a:ext cx="14478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Approach the End of Queue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048000"/>
            <a:ext cx="14478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Merge into Lane Groups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3048000"/>
            <a:ext cx="1447800" cy="990600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Departure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400" y="3048000"/>
            <a:ext cx="1447800" cy="990600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Flow Conservation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90600" y="5029200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33800" y="5029200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48200" y="5029200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9400" y="4953000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15000" y="5105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56388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38400" y="54864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4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719547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5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6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7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8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59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0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1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2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3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4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5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6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7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8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369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319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Demand Origins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343400" cy="10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079500" y="3124200"/>
            <a:ext cx="1358900" cy="2438400"/>
          </a:xfrm>
          <a:prstGeom prst="wedgeRectCallout">
            <a:avLst>
              <a:gd name="adj1" fmla="val 65486"/>
              <a:gd name="adj2" fmla="val -72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rate entering downstream link </a:t>
            </a:r>
            <a:r>
              <a:rPr lang="en-US" dirty="0" err="1" smtClean="0"/>
              <a:t>i</a:t>
            </a:r>
            <a:r>
              <a:rPr lang="en-US" dirty="0" smtClean="0"/>
              <a:t> from demand entry r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2514600" y="3124200"/>
            <a:ext cx="1257300" cy="1219200"/>
          </a:xfrm>
          <a:prstGeom prst="wedgeRectCallout">
            <a:avLst>
              <a:gd name="adj1" fmla="val 55430"/>
              <a:gd name="adj2" fmla="val -86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Demand flow rate at entry r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3810000" y="3124200"/>
            <a:ext cx="1295400" cy="1600200"/>
          </a:xfrm>
          <a:prstGeom prst="wedgeRectCallout">
            <a:avLst>
              <a:gd name="adj1" fmla="val 21464"/>
              <a:gd name="adj2" fmla="val -79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Existing queued vehicles ( in the unit of </a:t>
            </a:r>
            <a:r>
              <a:rPr lang="en-US" dirty="0" err="1" smtClean="0"/>
              <a:t>veh</a:t>
            </a:r>
            <a:r>
              <a:rPr lang="en-US" dirty="0" smtClean="0"/>
              <a:t>/h) at entry r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181600" y="3124200"/>
            <a:ext cx="1143000" cy="1447800"/>
          </a:xfrm>
          <a:prstGeom prst="wedgeRectCallout">
            <a:avLst>
              <a:gd name="adj1" fmla="val -46345"/>
              <a:gd name="adj2" fmla="val -82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Discharge capacity of link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6400800" y="3124200"/>
            <a:ext cx="1676400" cy="1447800"/>
          </a:xfrm>
          <a:prstGeom prst="wedgeRectCallout">
            <a:avLst>
              <a:gd name="adj1" fmla="val -64519"/>
              <a:gd name="adj2" fmla="val -94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space of link </a:t>
            </a:r>
            <a:r>
              <a:rPr lang="en-US" dirty="0" err="1" smtClean="0"/>
              <a:t>i</a:t>
            </a:r>
            <a:r>
              <a:rPr lang="en-US" dirty="0" smtClean="0"/>
              <a:t> (in the unit of 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28800"/>
            <a:ext cx="4838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319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Demand Origins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79500" y="3124200"/>
            <a:ext cx="1358900" cy="1676400"/>
          </a:xfrm>
          <a:prstGeom prst="wedgeRectCallout">
            <a:avLst>
              <a:gd name="adj1" fmla="val 61748"/>
              <a:gd name="adj2" fmla="val -87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Queue waiting at entry r at step k+1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2781300" y="3124200"/>
            <a:ext cx="1257300" cy="1676400"/>
          </a:xfrm>
          <a:prstGeom prst="wedgeRectCallout">
            <a:avLst>
              <a:gd name="adj1" fmla="val 44319"/>
              <a:gd name="adj2" fmla="val -8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Queue waiting at entry r at step </a:t>
            </a:r>
            <a:r>
              <a:rPr lang="en-US" dirty="0" smtClean="0"/>
              <a:t>k </a:t>
            </a:r>
            <a:r>
              <a:rPr lang="en-US" dirty="0"/>
              <a:t>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105400" y="3124200"/>
            <a:ext cx="1219200" cy="1676400"/>
          </a:xfrm>
          <a:prstGeom prst="wedgeRectCallout">
            <a:avLst>
              <a:gd name="adj1" fmla="val -27873"/>
              <a:gd name="adj2" fmla="val -88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Demand flow rate at entry r at step k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6553200" y="3111500"/>
            <a:ext cx="1676400" cy="1689100"/>
          </a:xfrm>
          <a:prstGeom prst="wedgeRectCallout">
            <a:avLst>
              <a:gd name="adj1" fmla="val -54670"/>
              <a:gd name="adj2" fmla="val -8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rate entering downstream link </a:t>
            </a:r>
            <a:r>
              <a:rPr lang="en-US" dirty="0" err="1"/>
              <a:t>i</a:t>
            </a:r>
            <a:r>
              <a:rPr lang="en-US" dirty="0"/>
              <a:t> from demand entry </a:t>
            </a:r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1954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58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9399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59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0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1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2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3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4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5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6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7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8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69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70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71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72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73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228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895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Upstream Arrivals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19050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Internal Links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209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76525"/>
            <a:ext cx="2466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ular Callout 34"/>
          <p:cNvSpPr/>
          <p:nvPr/>
        </p:nvSpPr>
        <p:spPr>
          <a:xfrm>
            <a:off x="1752600" y="3886200"/>
            <a:ext cx="1358900" cy="1676400"/>
          </a:xfrm>
          <a:prstGeom prst="wedgeRectCallout">
            <a:avLst>
              <a:gd name="adj1" fmla="val 61748"/>
              <a:gd name="adj2" fmla="val -87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Upstream inflow of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3352800" y="3886200"/>
            <a:ext cx="1404937" cy="1371600"/>
          </a:xfrm>
          <a:prstGeom prst="wedgeRectCallout">
            <a:avLst>
              <a:gd name="adj1" fmla="val 20662"/>
              <a:gd name="adj2" fmla="val -97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upstream links of link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105400" y="3886200"/>
            <a:ext cx="1524000" cy="1676400"/>
          </a:xfrm>
          <a:prstGeom prst="wedgeRectCallout">
            <a:avLst>
              <a:gd name="adj1" fmla="val -73706"/>
              <a:gd name="adj2" fmla="val -88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actually depart from link j to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3" y="2455863"/>
            <a:ext cx="2266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895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Upstream Arrivals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19050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source Links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1752600" y="3886200"/>
            <a:ext cx="1358900" cy="1676400"/>
          </a:xfrm>
          <a:prstGeom prst="wedgeRectCallout">
            <a:avLst>
              <a:gd name="adj1" fmla="val 67356"/>
              <a:gd name="adj2" fmla="val -100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Upstream inflow of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3606800" y="3873500"/>
            <a:ext cx="1955800" cy="1689100"/>
          </a:xfrm>
          <a:prstGeom prst="wedgeRectCallout">
            <a:avLst>
              <a:gd name="adj1" fmla="val -14889"/>
              <a:gd name="adj2" fmla="val -102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rate entering downstream link </a:t>
            </a:r>
            <a:r>
              <a:rPr lang="en-US" dirty="0" err="1"/>
              <a:t>i</a:t>
            </a:r>
            <a:r>
              <a:rPr lang="en-US" dirty="0"/>
              <a:t> from demand entry </a:t>
            </a:r>
            <a:r>
              <a:rPr lang="en-US" dirty="0" smtClean="0"/>
              <a:t>r at step k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6827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2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9399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3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4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5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6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7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8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89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0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1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2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3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4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5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6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97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228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Problems Arising !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239000" cy="253298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3429000" cy="1312476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21" name="Straight Arrow Connector 20"/>
          <p:cNvCxnSpPr>
            <a:stCxn id="2050" idx="0"/>
          </p:cNvCxnSpPr>
          <p:nvPr/>
        </p:nvCxnSpPr>
        <p:spPr>
          <a:xfrm rot="16200000" flipV="1">
            <a:off x="1657350" y="2305050"/>
            <a:ext cx="2438400" cy="2095500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B. Off-ramp Congestion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184934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26" name="Straight Arrow Connector 25"/>
          <p:cNvCxnSpPr>
            <a:stCxn id="2051" idx="0"/>
          </p:cNvCxnSpPr>
          <p:nvPr/>
        </p:nvCxnSpPr>
        <p:spPr>
          <a:xfrm rot="5400000" flipH="1" flipV="1">
            <a:off x="690937" y="3434137"/>
            <a:ext cx="1066800" cy="294526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6519446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A. On-ramp Spillback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84689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019800" y="54864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C. Arterial Spillback and Blockages</a:t>
            </a:r>
          </a:p>
        </p:txBody>
      </p:sp>
      <p:cxnSp>
        <p:nvCxnSpPr>
          <p:cNvPr id="38" name="Straight Arrow Connector 37"/>
          <p:cNvCxnSpPr>
            <a:stCxn id="2052" idx="0"/>
          </p:cNvCxnSpPr>
          <p:nvPr/>
        </p:nvCxnSpPr>
        <p:spPr>
          <a:xfrm rot="16200000" flipV="1">
            <a:off x="5596773" y="2556627"/>
            <a:ext cx="762000" cy="2659145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3400" y="4394537"/>
            <a:ext cx="7696200" cy="400110"/>
            <a:chOff x="533400" y="4394537"/>
            <a:chExt cx="7696200" cy="400110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838200" y="4394537"/>
              <a:ext cx="739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A shift of congestion between arterials and freeways</a:t>
              </a:r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533400" y="45339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5105400"/>
            <a:ext cx="7696200" cy="400110"/>
            <a:chOff x="533400" y="5105400"/>
            <a:chExt cx="7696200" cy="400110"/>
          </a:xfrm>
        </p:grpSpPr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739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Even worse traffic conditions than the incident impact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5867400"/>
            <a:ext cx="7696200" cy="400110"/>
            <a:chOff x="533400" y="5867400"/>
            <a:chExt cx="7696200" cy="400110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533400" y="6019800"/>
              <a:ext cx="152400" cy="152400"/>
            </a:xfrm>
            <a:prstGeom prst="ellipse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838200" y="5867400"/>
              <a:ext cx="739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EAEAE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</a:rPr>
                <a:t>Integrated control strategies need to be developed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  <p:bldP spid="37" grpId="0"/>
      <p:bldP spid="3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362200" y="1219200"/>
            <a:ext cx="3581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Approach the End of Queue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310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24200"/>
            <a:ext cx="6848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ular Callout 33"/>
          <p:cNvSpPr/>
          <p:nvPr/>
        </p:nvSpPr>
        <p:spPr>
          <a:xfrm>
            <a:off x="304800" y="1905000"/>
            <a:ext cx="2622550" cy="1181100"/>
          </a:xfrm>
          <a:prstGeom prst="wedgeRectCallout">
            <a:avLst>
              <a:gd name="adj1" fmla="val -3604"/>
              <a:gd name="adj2" fmla="val 112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Approaching speed from upstream to the end of queue at link </a:t>
            </a:r>
            <a:r>
              <a:rPr lang="en-US" dirty="0" err="1" smtClean="0"/>
              <a:t>i</a:t>
            </a:r>
            <a:r>
              <a:rPr lang="en-US" dirty="0" smtClean="0"/>
              <a:t> at step k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3352801" y="2133600"/>
            <a:ext cx="1524000" cy="971550"/>
          </a:xfrm>
          <a:prstGeom prst="wedgeRectCallout">
            <a:avLst>
              <a:gd name="adj1" fmla="val -90875"/>
              <a:gd name="adj2" fmla="val 80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Free-flow speed of link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5029200" y="1828800"/>
            <a:ext cx="2286000" cy="1257300"/>
          </a:xfrm>
          <a:prstGeom prst="wedgeRectCallout">
            <a:avLst>
              <a:gd name="adj1" fmla="val 29959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Density </a:t>
            </a:r>
            <a:r>
              <a:rPr lang="en-US" dirty="0"/>
              <a:t>from upstream to the end of queue at link </a:t>
            </a:r>
            <a:r>
              <a:rPr lang="en-US" dirty="0" err="1"/>
              <a:t>i</a:t>
            </a:r>
            <a:r>
              <a:rPr lang="en-US" dirty="0"/>
              <a:t> at step k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7620000" y="2076450"/>
            <a:ext cx="1524000" cy="971550"/>
          </a:xfrm>
          <a:prstGeom prst="wedgeRectCallout">
            <a:avLst>
              <a:gd name="adj1" fmla="val -50042"/>
              <a:gd name="adj2" fmla="val 72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Minimum density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4114801" y="5080000"/>
            <a:ext cx="1524000" cy="971550"/>
          </a:xfrm>
          <a:prstGeom prst="wedgeRectCallout">
            <a:avLst>
              <a:gd name="adj1" fmla="val -10042"/>
              <a:gd name="adj2" fmla="val -133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Jam density</a:t>
            </a:r>
            <a:endParaRPr lang="en-US" dirty="0"/>
          </a:p>
        </p:txBody>
      </p:sp>
      <p:sp>
        <p:nvSpPr>
          <p:cNvPr id="39" name="Rectangular Callout 38"/>
          <p:cNvSpPr/>
          <p:nvPr/>
        </p:nvSpPr>
        <p:spPr>
          <a:xfrm>
            <a:off x="1816101" y="5105400"/>
            <a:ext cx="1524000" cy="971550"/>
          </a:xfrm>
          <a:prstGeom prst="wedgeRectCallout">
            <a:avLst>
              <a:gd name="adj1" fmla="val -12542"/>
              <a:gd name="adj2" fmla="val -89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Minimum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3352800"/>
            <a:ext cx="2533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362200" y="1219200"/>
            <a:ext cx="3581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Approach the End of Queue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04800" y="1905000"/>
            <a:ext cx="2622550" cy="1181100"/>
          </a:xfrm>
          <a:prstGeom prst="wedgeRectCallout">
            <a:avLst>
              <a:gd name="adj1" fmla="val 57897"/>
              <a:gd name="adj2" fmla="val 103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Density from upstream to the end of queue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(</a:t>
            </a:r>
            <a:r>
              <a:rPr lang="en-US" dirty="0" err="1" smtClean="0"/>
              <a:t>veh</a:t>
            </a:r>
            <a:r>
              <a:rPr lang="en-US" dirty="0" smtClean="0"/>
              <a:t>/mile/lane)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3352801" y="2133600"/>
            <a:ext cx="1524000" cy="971550"/>
          </a:xfrm>
          <a:prstGeom prst="wedgeRectCallout">
            <a:avLst>
              <a:gd name="adj1" fmla="val -4208"/>
              <a:gd name="adj2" fmla="val 89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vehicles at link </a:t>
            </a:r>
            <a:r>
              <a:rPr lang="en-US" dirty="0" err="1" smtClean="0"/>
              <a:t>i</a:t>
            </a:r>
            <a:r>
              <a:rPr lang="en-US" dirty="0" smtClean="0"/>
              <a:t> at step k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5029200" y="1828800"/>
            <a:ext cx="2286000" cy="1257300"/>
          </a:xfrm>
          <a:prstGeom prst="wedgeRectCallout">
            <a:avLst>
              <a:gd name="adj1" fmla="val -50041"/>
              <a:gd name="adj2" fmla="val 85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number of vehicles in queue of link </a:t>
            </a:r>
            <a:r>
              <a:rPr lang="en-US" dirty="0" err="1" smtClean="0"/>
              <a:t>i</a:t>
            </a:r>
            <a:r>
              <a:rPr lang="en-US" dirty="0" smtClean="0"/>
              <a:t> at step k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4114800" y="5105400"/>
            <a:ext cx="1676399" cy="971550"/>
          </a:xfrm>
          <a:prstGeom prst="wedgeRectCallout">
            <a:avLst>
              <a:gd name="adj1" fmla="val -48375"/>
              <a:gd name="adj2" fmla="val -137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 of link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Rectangular Callout 38"/>
          <p:cNvSpPr/>
          <p:nvPr/>
        </p:nvSpPr>
        <p:spPr>
          <a:xfrm>
            <a:off x="1816101" y="5105400"/>
            <a:ext cx="1524000" cy="971550"/>
          </a:xfrm>
          <a:prstGeom prst="wedgeRectCallout">
            <a:avLst>
              <a:gd name="adj1" fmla="val 80791"/>
              <a:gd name="adj2" fmla="val -14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lanes of link 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0900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743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362200" y="1219200"/>
            <a:ext cx="3581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Approach the End of Queue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04800" y="4127500"/>
            <a:ext cx="2622550" cy="1181100"/>
          </a:xfrm>
          <a:prstGeom prst="wedgeRectCallout">
            <a:avLst>
              <a:gd name="adj1" fmla="val 34652"/>
              <a:gd name="adj2" fmla="val -132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arriving at the end of queue of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3352801" y="4114800"/>
            <a:ext cx="1524000" cy="1828800"/>
          </a:xfrm>
          <a:prstGeom prst="wedgeRectCallout">
            <a:avLst>
              <a:gd name="adj1" fmla="val 9126"/>
              <a:gd name="adj2" fmla="val -108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potentially arriving at the end of queue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5657850" y="4127500"/>
            <a:ext cx="2286000" cy="1257300"/>
          </a:xfrm>
          <a:prstGeom prst="wedgeRectCallout">
            <a:avLst>
              <a:gd name="adj1" fmla="val -37263"/>
              <a:gd name="adj2" fmla="val -134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Maximum number of vehicles that can arrive at the end of queue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29001" y="2971800"/>
            <a:ext cx="18287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29718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3867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6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9399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7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8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9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0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1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2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3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4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5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6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7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8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19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20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21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228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6670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Merge into Lane Groups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4178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133600"/>
            <a:ext cx="3390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ular Callout 33"/>
          <p:cNvSpPr/>
          <p:nvPr/>
        </p:nvSpPr>
        <p:spPr>
          <a:xfrm>
            <a:off x="914400" y="3352800"/>
            <a:ext cx="1358900" cy="2438400"/>
          </a:xfrm>
          <a:prstGeom prst="wedgeRectCallout">
            <a:avLst>
              <a:gd name="adj1" fmla="val 78571"/>
              <a:gd name="adj2" fmla="val -79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joining lane group m of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2362200" y="3352800"/>
            <a:ext cx="1257300" cy="1219200"/>
          </a:xfrm>
          <a:prstGeom prst="wedgeRectCallout">
            <a:avLst>
              <a:gd name="adj1" fmla="val 61491"/>
              <a:gd name="adj2" fmla="val -90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downstream links of link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3733800" y="3352800"/>
            <a:ext cx="1295400" cy="2438400"/>
          </a:xfrm>
          <a:prstGeom prst="wedgeRectCallout">
            <a:avLst>
              <a:gd name="adj1" fmla="val -12849"/>
              <a:gd name="adj2" fmla="val -75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arriving at the end of queue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 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5105400" y="3352800"/>
            <a:ext cx="1219200" cy="1447800"/>
          </a:xfrm>
          <a:prstGeom prst="wedgeRectCallout">
            <a:avLst>
              <a:gd name="adj1" fmla="val -75512"/>
              <a:gd name="adj2" fmla="val -93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Turning proportion from link </a:t>
            </a:r>
            <a:r>
              <a:rPr lang="en-US" dirty="0" err="1" smtClean="0"/>
              <a:t>i</a:t>
            </a:r>
            <a:r>
              <a:rPr lang="en-US" dirty="0" smtClean="0"/>
              <a:t> to j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6477000" y="3352800"/>
            <a:ext cx="1676400" cy="2133600"/>
          </a:xfrm>
          <a:prstGeom prst="wedgeRectCallout">
            <a:avLst>
              <a:gd name="adj1" fmla="val -109215"/>
              <a:gd name="adj2" fmla="val -89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variable indicating whether movement from link </a:t>
            </a:r>
            <a:r>
              <a:rPr lang="en-US" dirty="0" err="1" smtClean="0"/>
              <a:t>i</a:t>
            </a:r>
            <a:r>
              <a:rPr lang="en-US" dirty="0" smtClean="0"/>
              <a:t> to j uses lane group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0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9399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1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2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3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4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5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6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7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8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39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0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1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2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3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4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745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228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9718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Departure Process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523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3419475"/>
            <a:ext cx="5534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ular Callout 33"/>
          <p:cNvSpPr/>
          <p:nvPr/>
        </p:nvSpPr>
        <p:spPr>
          <a:xfrm>
            <a:off x="762000" y="1828800"/>
            <a:ext cx="1981200" cy="1219200"/>
          </a:xfrm>
          <a:prstGeom prst="wedgeRectCallout">
            <a:avLst>
              <a:gd name="adj1" fmla="val 26648"/>
              <a:gd name="adj2" fmla="val 85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potentially depart from link </a:t>
            </a:r>
            <a:r>
              <a:rPr lang="en-US" dirty="0" err="1" smtClean="0"/>
              <a:t>i</a:t>
            </a:r>
            <a:r>
              <a:rPr lang="en-US" dirty="0" smtClean="0"/>
              <a:t> to j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5149850" y="1841500"/>
            <a:ext cx="1936750" cy="1219200"/>
          </a:xfrm>
          <a:prstGeom prst="wedgeRectCallout">
            <a:avLst>
              <a:gd name="adj1" fmla="val -63815"/>
              <a:gd name="adj2" fmla="val 88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Queues </a:t>
            </a:r>
            <a:r>
              <a:rPr lang="en-US" dirty="0"/>
              <a:t>of lane group m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209800" y="4495800"/>
            <a:ext cx="2940050" cy="1371600"/>
          </a:xfrm>
          <a:prstGeom prst="wedgeRectCallout">
            <a:avLst>
              <a:gd name="adj1" fmla="val 57657"/>
              <a:gd name="adj2" fmla="val -92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Discharging capacity of lane group m at link </a:t>
            </a:r>
            <a:r>
              <a:rPr lang="en-US" dirty="0" err="1" smtClean="0"/>
              <a:t>i</a:t>
            </a:r>
            <a:r>
              <a:rPr lang="en-US" dirty="0" smtClean="0"/>
              <a:t> (</a:t>
            </a:r>
            <a:r>
              <a:rPr lang="en-US" dirty="0" err="1" smtClean="0"/>
              <a:t>vehs</a:t>
            </a:r>
            <a:r>
              <a:rPr lang="en-US" dirty="0"/>
              <a:t>) 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5334000" y="4495800"/>
            <a:ext cx="1676400" cy="2133600"/>
          </a:xfrm>
          <a:prstGeom prst="wedgeRectCallout">
            <a:avLst>
              <a:gd name="adj1" fmla="val -15759"/>
              <a:gd name="adj2" fmla="val -75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value indicating whether signal phase p of intersection n is set to green at step k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7302500" y="4495800"/>
            <a:ext cx="1676400" cy="2133600"/>
          </a:xfrm>
          <a:prstGeom prst="wedgeRectCallout">
            <a:avLst>
              <a:gd name="adj1" fmla="val -69821"/>
              <a:gd name="adj2" fmla="val -72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Percentage of traffic in lane group m going from link </a:t>
            </a:r>
            <a:r>
              <a:rPr lang="en-US" dirty="0" err="1" smtClean="0"/>
              <a:t>i</a:t>
            </a:r>
            <a:r>
              <a:rPr lang="en-US" dirty="0" smtClean="0"/>
              <a:t> to j</a:t>
            </a:r>
            <a:endParaRPr lang="en-US" dirty="0"/>
          </a:p>
        </p:txBody>
      </p:sp>
      <p:sp>
        <p:nvSpPr>
          <p:cNvPr id="39" name="Rectangular Callout 38"/>
          <p:cNvSpPr/>
          <p:nvPr/>
        </p:nvSpPr>
        <p:spPr>
          <a:xfrm>
            <a:off x="2971800" y="1828800"/>
            <a:ext cx="1828800" cy="1219200"/>
          </a:xfrm>
          <a:prstGeom prst="wedgeRectCallout">
            <a:avLst>
              <a:gd name="adj1" fmla="val 13006"/>
              <a:gd name="adj2" fmla="val 89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joining </a:t>
            </a:r>
            <a:r>
              <a:rPr lang="en-US" dirty="0" smtClean="0"/>
              <a:t>the queue of lane </a:t>
            </a:r>
            <a:r>
              <a:rPr lang="en-US" dirty="0"/>
              <a:t>group m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09800"/>
            <a:ext cx="2571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9718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Departure Process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3581400" y="3873500"/>
            <a:ext cx="1600200" cy="2133600"/>
          </a:xfrm>
          <a:prstGeom prst="wedgeRectCallout">
            <a:avLst>
              <a:gd name="adj1" fmla="val 7393"/>
              <a:gd name="adj2" fmla="val -81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variable indicating whether movement from link </a:t>
            </a:r>
            <a:r>
              <a:rPr lang="en-US" dirty="0" err="1"/>
              <a:t>i</a:t>
            </a:r>
            <a:r>
              <a:rPr lang="en-US" dirty="0"/>
              <a:t> to j uses lane group m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5518150" y="3873500"/>
            <a:ext cx="1676400" cy="2133600"/>
          </a:xfrm>
          <a:prstGeom prst="wedgeRectCallout">
            <a:avLst>
              <a:gd name="adj1" fmla="val -77880"/>
              <a:gd name="adj2" fmla="val -8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Turning proportion from link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smtClean="0"/>
              <a:t>j at step k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1676400" y="3886200"/>
            <a:ext cx="1676400" cy="2133600"/>
          </a:xfrm>
          <a:prstGeom prst="wedgeRectCallout">
            <a:avLst>
              <a:gd name="adj1" fmla="val 49118"/>
              <a:gd name="adj2" fmla="val -89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Percentage of traffic in lane group m going from link </a:t>
            </a:r>
            <a:r>
              <a:rPr lang="en-US" dirty="0" err="1" smtClean="0"/>
              <a:t>i</a:t>
            </a:r>
            <a:r>
              <a:rPr lang="en-US" dirty="0" smtClean="0"/>
              <a:t> to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37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72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9718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Departure Process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3581400" y="3873500"/>
            <a:ext cx="1600200" cy="2133600"/>
          </a:xfrm>
          <a:prstGeom prst="wedgeRectCallout">
            <a:avLst>
              <a:gd name="adj1" fmla="val -11655"/>
              <a:gd name="adj2" fmla="val -102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potentially depart from link </a:t>
            </a:r>
            <a:r>
              <a:rPr lang="en-US" dirty="0" err="1"/>
              <a:t>i</a:t>
            </a:r>
            <a:r>
              <a:rPr lang="en-US" dirty="0"/>
              <a:t> to j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5518150" y="3873500"/>
            <a:ext cx="1676400" cy="2133600"/>
          </a:xfrm>
          <a:prstGeom prst="wedgeRectCallout">
            <a:avLst>
              <a:gd name="adj1" fmla="val -46062"/>
              <a:gd name="adj2" fmla="val -89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downstream capacity allocated for flows from link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1219200" y="3886200"/>
            <a:ext cx="1676400" cy="2133600"/>
          </a:xfrm>
          <a:prstGeom prst="wedgeRectCallout">
            <a:avLst>
              <a:gd name="adj1" fmla="val 5936"/>
              <a:gd name="adj2" fmla="val -97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actually depart from link </a:t>
            </a:r>
            <a:r>
              <a:rPr lang="en-US" dirty="0" err="1" smtClean="0"/>
              <a:t>i</a:t>
            </a:r>
            <a:r>
              <a:rPr lang="en-US" dirty="0" smtClean="0"/>
              <a:t> to j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03750" y="2959100"/>
            <a:ext cx="21018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3042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2981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9718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Departure Process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3581400" y="3873500"/>
            <a:ext cx="1600200" cy="2133600"/>
          </a:xfrm>
          <a:prstGeom prst="wedgeRectCallout">
            <a:avLst>
              <a:gd name="adj1" fmla="val 9774"/>
              <a:gd name="adj2" fmla="val -10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actually depart from link </a:t>
            </a:r>
            <a:r>
              <a:rPr lang="en-US" dirty="0" err="1"/>
              <a:t>i</a:t>
            </a:r>
            <a:r>
              <a:rPr lang="en-US" dirty="0"/>
              <a:t> to j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5518150" y="3873500"/>
            <a:ext cx="1676400" cy="2133600"/>
          </a:xfrm>
          <a:prstGeom prst="wedgeRectCallout">
            <a:avLst>
              <a:gd name="adj1" fmla="val -68032"/>
              <a:gd name="adj2" fmla="val -10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variable indicating whether movement from link </a:t>
            </a:r>
            <a:r>
              <a:rPr lang="en-US" dirty="0" err="1"/>
              <a:t>i</a:t>
            </a:r>
            <a:r>
              <a:rPr lang="en-US" dirty="0"/>
              <a:t> to j uses lane group m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1219200" y="3886200"/>
            <a:ext cx="1676400" cy="2133600"/>
          </a:xfrm>
          <a:prstGeom prst="wedgeRectCallout">
            <a:avLst>
              <a:gd name="adj1" fmla="val 66542"/>
              <a:gd name="adj2" fmla="val -9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Flows actually depart from lane group m of link </a:t>
            </a:r>
            <a:r>
              <a:rPr lang="en-US" dirty="0" err="1" smtClean="0"/>
              <a:t>i</a:t>
            </a:r>
            <a:r>
              <a:rPr lang="en-US" dirty="0" smtClean="0"/>
              <a:t> at step k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4472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Formulations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77" name="Rectangle 76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4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89399"/>
                </p:ext>
              </p:extLst>
            </p:nvPr>
          </p:nvGraphicFramePr>
          <p:xfrm>
            <a:off x="1409700" y="2667000"/>
            <a:ext cx="2143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5" name="Equation" r:id="rId6" imgW="2171520" imgH="215640" progId="Equation.3">
                    <p:embed/>
                  </p:oleObj>
                </mc:Choice>
                <mc:Fallback>
                  <p:oleObj name="Equation" r:id="rId6" imgW="2171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2667000"/>
                          <a:ext cx="21431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6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7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8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59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0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1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2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3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4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5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6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7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8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69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2228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Flow Conservation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6258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743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ular Callout 33"/>
          <p:cNvSpPr/>
          <p:nvPr/>
        </p:nvSpPr>
        <p:spPr>
          <a:xfrm>
            <a:off x="1079500" y="3124200"/>
            <a:ext cx="1358900" cy="1676400"/>
          </a:xfrm>
          <a:prstGeom prst="wedgeRectCallout">
            <a:avLst>
              <a:gd name="adj1" fmla="val 61748"/>
              <a:gd name="adj2" fmla="val -87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Queues of lane group m of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k+1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781300" y="3124200"/>
            <a:ext cx="1257300" cy="1676400"/>
          </a:xfrm>
          <a:prstGeom prst="wedgeRectCallout">
            <a:avLst>
              <a:gd name="adj1" fmla="val 44319"/>
              <a:gd name="adj2" fmla="val -87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Queues of lane group m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4386262" y="3136900"/>
            <a:ext cx="1447800" cy="1905000"/>
          </a:xfrm>
          <a:prstGeom prst="wedgeRectCallout">
            <a:avLst>
              <a:gd name="adj1" fmla="val -19978"/>
              <a:gd name="adj2" fmla="val -83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joining the queue of lane group m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096000" y="3124200"/>
            <a:ext cx="1676400" cy="1689100"/>
          </a:xfrm>
          <a:prstGeom prst="wedgeRectCallout">
            <a:avLst>
              <a:gd name="adj1" fmla="val -54670"/>
              <a:gd name="adj2" fmla="val -8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actually depart from lane group m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617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905000"/>
            <a:ext cx="2838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Flow Conservation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2438400" y="3124200"/>
            <a:ext cx="1358900" cy="1676400"/>
          </a:xfrm>
          <a:prstGeom prst="wedgeRectCallout">
            <a:avLst>
              <a:gd name="adj1" fmla="val 38384"/>
              <a:gd name="adj2" fmla="val -90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number of vehicles queued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k+1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4800600" y="3124200"/>
            <a:ext cx="1257300" cy="1676400"/>
          </a:xfrm>
          <a:prstGeom prst="wedgeRectCallout">
            <a:avLst>
              <a:gd name="adj1" fmla="val -36489"/>
              <a:gd name="adj2" fmla="val -86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Queues of lane group m of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k+1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097794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905000"/>
            <a:ext cx="4029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Flow Conservation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1600200" y="3124200"/>
            <a:ext cx="1358900" cy="1676400"/>
          </a:xfrm>
          <a:prstGeom prst="wedgeRectCallout">
            <a:avLst>
              <a:gd name="adj1" fmla="val 38384"/>
              <a:gd name="adj2" fmla="val -90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number of vehicles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k+1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3208337" y="3136900"/>
            <a:ext cx="1257300" cy="1676400"/>
          </a:xfrm>
          <a:prstGeom prst="wedgeRectCallout">
            <a:avLst>
              <a:gd name="adj1" fmla="val -4166"/>
              <a:gd name="adj2" fmla="val -90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vehicles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19624" y="3136900"/>
            <a:ext cx="1400175" cy="2044700"/>
          </a:xfrm>
          <a:prstGeom prst="wedgeRectCallout">
            <a:avLst>
              <a:gd name="adj1" fmla="val -37499"/>
              <a:gd name="adj2" fmla="val -81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actually depart from </a:t>
            </a:r>
            <a:r>
              <a:rPr lang="en-US" dirty="0" smtClean="0"/>
              <a:t>upstream </a:t>
            </a:r>
            <a:r>
              <a:rPr lang="en-US" dirty="0"/>
              <a:t>to </a:t>
            </a:r>
            <a:r>
              <a:rPr lang="en-US" dirty="0" smtClean="0"/>
              <a:t>link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96000" y="3136900"/>
            <a:ext cx="1676400" cy="1816100"/>
          </a:xfrm>
          <a:prstGeom prst="wedgeRectCallout">
            <a:avLst>
              <a:gd name="adj1" fmla="val -61742"/>
              <a:gd name="adj2" fmla="val -89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actually depart from link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smtClean="0"/>
              <a:t>downstream </a:t>
            </a:r>
            <a:r>
              <a:rPr lang="en-US" dirty="0"/>
              <a:t>at step 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295450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981200"/>
            <a:ext cx="2686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1: Arterial Network Flow Formulations</a:t>
            </a:r>
            <a:endParaRPr lang="en-US" sz="28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7432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Flow Conservation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2063750" y="3124200"/>
            <a:ext cx="1358900" cy="1676400"/>
          </a:xfrm>
          <a:prstGeom prst="wedgeRectCallout">
            <a:avLst>
              <a:gd name="adj1" fmla="val 38384"/>
              <a:gd name="adj2" fmla="val -90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space of link </a:t>
            </a:r>
            <a:r>
              <a:rPr lang="en-US" dirty="0" err="1" smtClean="0"/>
              <a:t>i</a:t>
            </a:r>
            <a:r>
              <a:rPr lang="en-US" dirty="0" smtClean="0"/>
              <a:t> at step k+1 (</a:t>
            </a:r>
            <a:r>
              <a:rPr lang="en-US" dirty="0" err="1" smtClean="0"/>
              <a:t>vehs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3911600" y="3136900"/>
            <a:ext cx="1257300" cy="1676400"/>
          </a:xfrm>
          <a:prstGeom prst="wedgeRectCallout">
            <a:avLst>
              <a:gd name="adj1" fmla="val -26388"/>
              <a:gd name="adj2" fmla="val -86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space of </a:t>
            </a:r>
            <a:r>
              <a:rPr lang="en-US" dirty="0"/>
              <a:t>link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vehs</a:t>
            </a:r>
            <a:r>
              <a:rPr lang="en-US" dirty="0"/>
              <a:t>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410200" y="3124200"/>
            <a:ext cx="1257300" cy="1676400"/>
          </a:xfrm>
          <a:prstGeom prst="wedgeRectCallout">
            <a:avLst>
              <a:gd name="adj1" fmla="val -71843"/>
              <a:gd name="adj2" fmla="val -86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vehicles at link </a:t>
            </a:r>
            <a:r>
              <a:rPr lang="en-US" dirty="0" err="1"/>
              <a:t>i</a:t>
            </a:r>
            <a:r>
              <a:rPr lang="en-US" dirty="0"/>
              <a:t> at step k+1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236564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ltGray">
          <a:xfrm>
            <a:off x="4648200" y="1524000"/>
            <a:ext cx="3886200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Why?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The storage capacity of the intersection approach lane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Lane group queue interaction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620000" cy="534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029200" y="41910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Further Enhancement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 account for queue interaction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4038600"/>
            <a:ext cx="609600" cy="381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" y="3581400"/>
            <a:ext cx="258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Right-through lane group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438400" y="4953000"/>
            <a:ext cx="6096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0" y="5410200"/>
            <a:ext cx="208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Left turn lane group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000" y="3200400"/>
            <a:ext cx="10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Blockage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5943600" y="2819400"/>
            <a:ext cx="6096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958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810000" cy="109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21" y="5143500"/>
            <a:ext cx="381957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3" name="Group 59"/>
          <p:cNvGrpSpPr/>
          <p:nvPr/>
        </p:nvGrpSpPr>
        <p:grpSpPr>
          <a:xfrm>
            <a:off x="4495800" y="1295400"/>
            <a:ext cx="3582988" cy="2973388"/>
            <a:chOff x="4572000" y="3276600"/>
            <a:chExt cx="3582988" cy="2973388"/>
          </a:xfrm>
        </p:grpSpPr>
        <p:grpSp>
          <p:nvGrpSpPr>
            <p:cNvPr id="4" name="Group 35"/>
            <p:cNvGrpSpPr/>
            <p:nvPr/>
          </p:nvGrpSpPr>
          <p:grpSpPr>
            <a:xfrm>
              <a:off x="4572000" y="3276600"/>
              <a:ext cx="3582988" cy="2973388"/>
              <a:chOff x="685800" y="3733800"/>
              <a:chExt cx="3582988" cy="297338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373188" y="41910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115094" y="5447506"/>
                <a:ext cx="251460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371600" y="67056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010694" y="5371306"/>
                <a:ext cx="251460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114800" y="41148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114800" y="66294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hape 119"/>
              <p:cNvCxnSpPr/>
              <p:nvPr/>
            </p:nvCxnSpPr>
            <p:spPr>
              <a:xfrm flipV="1">
                <a:off x="838200" y="4495800"/>
                <a:ext cx="308975" cy="381000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685800" y="5943600"/>
                <a:ext cx="540707" cy="457200"/>
                <a:chOff x="685800" y="5562600"/>
                <a:chExt cx="540707" cy="457200"/>
              </a:xfrm>
            </p:grpSpPr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685800" y="55626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914400" y="5791200"/>
                  <a:ext cx="308975" cy="228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685800" y="57912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hape 121"/>
              <p:cNvCxnSpPr/>
              <p:nvPr/>
            </p:nvCxnSpPr>
            <p:spPr>
              <a:xfrm flipV="1">
                <a:off x="2057400" y="3733800"/>
                <a:ext cx="308975" cy="381000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28"/>
              <p:cNvGrpSpPr/>
              <p:nvPr/>
            </p:nvGrpSpPr>
            <p:grpSpPr>
              <a:xfrm>
                <a:off x="3352800" y="3733800"/>
                <a:ext cx="540707" cy="457200"/>
                <a:chOff x="685800" y="5562600"/>
                <a:chExt cx="540707" cy="457200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685800" y="55626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>
                  <a:off x="914400" y="5791200"/>
                  <a:ext cx="308975" cy="228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685800" y="57912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" name="Rectangle 109"/>
            <p:cNvSpPr/>
            <p:nvPr/>
          </p:nvSpPr>
          <p:spPr>
            <a:xfrm>
              <a:off x="5638800" y="4038600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Spillback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10400" y="3962400"/>
              <a:ext cx="10155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Partial </a:t>
              </a:r>
            </a:p>
            <a:p>
              <a:pPr algn="ctr"/>
              <a:r>
                <a:rPr lang="en-US" dirty="0" smtClean="0"/>
                <a:t>Blockage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38800" y="5410200"/>
              <a:ext cx="11459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Complete </a:t>
              </a:r>
            </a:p>
            <a:p>
              <a:pPr algn="ctr"/>
              <a:r>
                <a:rPr lang="en-US" dirty="0" smtClean="0"/>
                <a:t>Blockage</a:t>
              </a:r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10400" y="5562600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Spillback</a:t>
              </a:r>
              <a:endParaRPr lang="en-US" dirty="0"/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2057400" y="3733800"/>
            <a:ext cx="1828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562600" y="1981200"/>
            <a:ext cx="990600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219200" y="4038600"/>
            <a:ext cx="8382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934200" y="1981200"/>
            <a:ext cx="990600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81000" y="4038600"/>
            <a:ext cx="914400" cy="533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638800" y="3505200"/>
            <a:ext cx="990600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990600" y="5562600"/>
            <a:ext cx="7620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34200" y="3505200"/>
            <a:ext cx="990600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219200" y="5867400"/>
            <a:ext cx="3810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419600" y="33528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752600" y="5562600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 Box 13"/>
          <p:cNvSpPr txBox="1">
            <a:spLocks noChangeArrowheads="1"/>
          </p:cNvSpPr>
          <p:nvPr/>
        </p:nvSpPr>
        <p:spPr bwMode="ltGray">
          <a:xfrm>
            <a:off x="4495800" y="4800600"/>
            <a:ext cx="3886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Propose the concept of “Blocking Matrix” to model the dynamic interaction between various lane group queues</a:t>
            </a:r>
          </a:p>
        </p:txBody>
      </p:sp>
      <p:sp>
        <p:nvSpPr>
          <p:cNvPr id="143" name="下箭头 92"/>
          <p:cNvSpPr/>
          <p:nvPr/>
        </p:nvSpPr>
        <p:spPr>
          <a:xfrm>
            <a:off x="6096000" y="43434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/>
      <p:bldP spid="1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3810000" cy="109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21" y="5143500"/>
            <a:ext cx="381957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3" name="Group 59"/>
          <p:cNvGrpSpPr/>
          <p:nvPr/>
        </p:nvGrpSpPr>
        <p:grpSpPr>
          <a:xfrm>
            <a:off x="4495800" y="1295400"/>
            <a:ext cx="3582988" cy="2973388"/>
            <a:chOff x="4572000" y="3276600"/>
            <a:chExt cx="3582988" cy="2973388"/>
          </a:xfrm>
        </p:grpSpPr>
        <p:grpSp>
          <p:nvGrpSpPr>
            <p:cNvPr id="4" name="Group 35"/>
            <p:cNvGrpSpPr/>
            <p:nvPr/>
          </p:nvGrpSpPr>
          <p:grpSpPr>
            <a:xfrm>
              <a:off x="4572000" y="3276600"/>
              <a:ext cx="3582988" cy="2973388"/>
              <a:chOff x="685800" y="3733800"/>
              <a:chExt cx="3582988" cy="297338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73188" y="41910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115094" y="5447506"/>
                <a:ext cx="251460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371600" y="67056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3010694" y="5371306"/>
                <a:ext cx="251460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41148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114800" y="6629400"/>
                <a:ext cx="150812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hape 45"/>
              <p:cNvCxnSpPr/>
              <p:nvPr/>
            </p:nvCxnSpPr>
            <p:spPr>
              <a:xfrm flipV="1">
                <a:off x="838200" y="4495800"/>
                <a:ext cx="308975" cy="381000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685800" y="5943600"/>
                <a:ext cx="540707" cy="457200"/>
                <a:chOff x="685800" y="5562600"/>
                <a:chExt cx="540707" cy="45720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85800" y="55626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914400" y="5791200"/>
                  <a:ext cx="308975" cy="228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685800" y="57912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hape 47"/>
              <p:cNvCxnSpPr/>
              <p:nvPr/>
            </p:nvCxnSpPr>
            <p:spPr>
              <a:xfrm flipV="1">
                <a:off x="2057400" y="3733800"/>
                <a:ext cx="308975" cy="381000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28"/>
              <p:cNvGrpSpPr/>
              <p:nvPr/>
            </p:nvGrpSpPr>
            <p:grpSpPr>
              <a:xfrm>
                <a:off x="3352800" y="3733800"/>
                <a:ext cx="540707" cy="457200"/>
                <a:chOff x="685800" y="5562600"/>
                <a:chExt cx="540707" cy="45720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685800" y="55626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914400" y="5791200"/>
                  <a:ext cx="308975" cy="2286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685800" y="5791200"/>
                  <a:ext cx="540707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Rectangle 55"/>
            <p:cNvSpPr/>
            <p:nvPr/>
          </p:nvSpPr>
          <p:spPr>
            <a:xfrm>
              <a:off x="5638800" y="4038600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Spillback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10400" y="3962400"/>
              <a:ext cx="10155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Partial </a:t>
              </a:r>
            </a:p>
            <a:p>
              <a:pPr algn="ctr"/>
              <a:r>
                <a:rPr lang="en-US" dirty="0" smtClean="0"/>
                <a:t>Blockage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38800" y="5410200"/>
              <a:ext cx="11459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Complete </a:t>
              </a:r>
            </a:p>
            <a:p>
              <a:pPr algn="ctr"/>
              <a:r>
                <a:rPr lang="en-US" dirty="0" smtClean="0"/>
                <a:t>Blockage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10400" y="5562600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Spillback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114800" y="4800600"/>
            <a:ext cx="4800600" cy="1143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4572000" y="4876800"/>
          <a:ext cx="3962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90" name="Equation" r:id="rId6" imgW="4165600" imgH="990600" progId="Equation.3">
                  <p:embed/>
                </p:oleObj>
              </mc:Choice>
              <mc:Fallback>
                <p:oleObj name="Equation" r:id="rId6" imgW="4165600" imgH="990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39624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4114800" y="5681246"/>
            <a:ext cx="2280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 value between 0 and 1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5400000" flipH="1" flipV="1">
            <a:off x="4686300" y="4229100"/>
            <a:ext cx="1143000" cy="762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953000" y="4114800"/>
            <a:ext cx="2362200" cy="1143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4876800" y="2743200"/>
            <a:ext cx="2514600" cy="2514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ular Callout 34"/>
          <p:cNvSpPr/>
          <p:nvPr/>
        </p:nvSpPr>
        <p:spPr>
          <a:xfrm>
            <a:off x="228600" y="3708400"/>
            <a:ext cx="2133600" cy="2743200"/>
          </a:xfrm>
          <a:prstGeom prst="wedgeRectCallout">
            <a:avLst>
              <a:gd name="adj1" fmla="val 38384"/>
              <a:gd name="adj2" fmla="val -90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percentage of merging capacity reduction for lane group m due to the queue spillback at lane group m’ at step k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2590800" y="3441700"/>
            <a:ext cx="1524000" cy="2501900"/>
          </a:xfrm>
          <a:prstGeom prst="wedgeRectCallout">
            <a:avLst>
              <a:gd name="adj1" fmla="val -17118"/>
              <a:gd name="adj2" fmla="val -85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Constant parameter related to driver’s response to lane blockage and geometry features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41750" y="2743200"/>
            <a:ext cx="730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1905000"/>
            <a:ext cx="1524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ular Callout 44"/>
          <p:cNvSpPr/>
          <p:nvPr/>
        </p:nvSpPr>
        <p:spPr>
          <a:xfrm>
            <a:off x="4800600" y="3387725"/>
            <a:ext cx="1828800" cy="2273300"/>
          </a:xfrm>
          <a:prstGeom prst="wedgeRectCallout">
            <a:avLst>
              <a:gd name="adj1" fmla="val -56739"/>
              <a:gd name="adj2" fmla="val -78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Approximates the fraction of merging lanes occupied by the overflowed traffic from lane group m’</a:t>
            </a:r>
            <a:endParaRPr lang="en-US" dirty="0"/>
          </a:p>
        </p:txBody>
      </p:sp>
      <p:sp>
        <p:nvSpPr>
          <p:cNvPr id="42" name="Rectangular Callout 41"/>
          <p:cNvSpPr/>
          <p:nvPr/>
        </p:nvSpPr>
        <p:spPr>
          <a:xfrm>
            <a:off x="4267200" y="3441700"/>
            <a:ext cx="1828800" cy="2273300"/>
          </a:xfrm>
          <a:prstGeom prst="wedgeRectCallout">
            <a:avLst>
              <a:gd name="adj1" fmla="val -56739"/>
              <a:gd name="adj2" fmla="val -78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flows may merge into group m </a:t>
            </a:r>
            <a:r>
              <a:rPr lang="en-US" dirty="0"/>
              <a:t>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(</a:t>
            </a:r>
            <a:r>
              <a:rPr lang="en-US" dirty="0" err="1" smtClean="0"/>
              <a:t>vehs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49938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8" grpId="0" animBg="1"/>
      <p:bldP spid="45" grpId="0" animBg="1"/>
      <p:bldP spid="42" grpId="0" animBg="1"/>
      <p:bldP spid="4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600200"/>
            <a:ext cx="3762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457200" y="2787650"/>
            <a:ext cx="1752600" cy="1968500"/>
          </a:xfrm>
          <a:prstGeom prst="wedgeRectCallout">
            <a:avLst>
              <a:gd name="adj1" fmla="val 73283"/>
              <a:gd name="adj2" fmla="val -84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flows may merge into group m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362200" y="2813050"/>
            <a:ext cx="1524000" cy="2501900"/>
          </a:xfrm>
          <a:prstGeom prst="wedgeRectCallout">
            <a:avLst>
              <a:gd name="adj1" fmla="val 25382"/>
              <a:gd name="adj2" fmla="val -7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vehicles bound to lane group m but queued outside at link </a:t>
            </a:r>
            <a:r>
              <a:rPr lang="en-US" dirty="0" err="1" smtClean="0"/>
              <a:t>i</a:t>
            </a:r>
            <a:r>
              <a:rPr lang="en-US" dirty="0" smtClean="0"/>
              <a:t> due to blockage at step k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4114800" y="2819400"/>
            <a:ext cx="1295400" cy="2438400"/>
          </a:xfrm>
          <a:prstGeom prst="wedgeRectCallout">
            <a:avLst>
              <a:gd name="adj1" fmla="val -12849"/>
              <a:gd name="adj2" fmla="val -75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Flows arriving at the end of queue of link </a:t>
            </a:r>
            <a:r>
              <a:rPr lang="en-US" dirty="0" err="1"/>
              <a:t>i</a:t>
            </a:r>
            <a:r>
              <a:rPr lang="en-US" dirty="0"/>
              <a:t> at step k (</a:t>
            </a:r>
            <a:r>
              <a:rPr lang="en-US" dirty="0" err="1"/>
              <a:t>vehs</a:t>
            </a:r>
            <a:r>
              <a:rPr lang="en-US" dirty="0"/>
              <a:t>)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486400" y="2819400"/>
            <a:ext cx="1219200" cy="1447800"/>
          </a:xfrm>
          <a:prstGeom prst="wedgeRectCallout">
            <a:avLst>
              <a:gd name="adj1" fmla="val -75512"/>
              <a:gd name="adj2" fmla="val -93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Turning proportion from link </a:t>
            </a:r>
            <a:r>
              <a:rPr lang="en-US" dirty="0" err="1" smtClean="0"/>
              <a:t>i</a:t>
            </a:r>
            <a:r>
              <a:rPr lang="en-US" dirty="0" smtClean="0"/>
              <a:t> to j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6858000" y="2819400"/>
            <a:ext cx="1676400" cy="2133600"/>
          </a:xfrm>
          <a:prstGeom prst="wedgeRectCallout">
            <a:avLst>
              <a:gd name="adj1" fmla="val -109215"/>
              <a:gd name="adj2" fmla="val -89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variable indicating whether movement from link </a:t>
            </a:r>
            <a:r>
              <a:rPr lang="en-US" dirty="0" err="1" smtClean="0"/>
              <a:t>i</a:t>
            </a:r>
            <a:r>
              <a:rPr lang="en-US" dirty="0" smtClean="0"/>
              <a:t> to j uses lane group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021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1498937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Critical issues in developing an integrated traffic control system for non-recurrent congestion management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85800" y="16383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Findings of Literature Review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Primary Research Tasks and Modelling Framework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90600" y="434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Model Development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Summary and Future Research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0386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Enhancement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209800" y="1905000"/>
            <a:ext cx="6705600" cy="4648994"/>
            <a:chOff x="1219200" y="1828800"/>
            <a:chExt cx="6705600" cy="4648994"/>
          </a:xfrm>
        </p:grpSpPr>
        <p:sp>
          <p:nvSpPr>
            <p:cNvPr id="68" name="Rectangle 67"/>
            <p:cNvSpPr/>
            <p:nvPr/>
          </p:nvSpPr>
          <p:spPr>
            <a:xfrm>
              <a:off x="1295400" y="1828800"/>
              <a:ext cx="6629400" cy="4648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1371600" y="2209800"/>
            <a:ext cx="20955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1" name="Equation" r:id="rId4" imgW="2286000" imgH="431800" progId="Equation.3">
                    <p:embed/>
                  </p:oleObj>
                </mc:Choice>
                <mc:Fallback>
                  <p:oleObj name="Equation" r:id="rId4" imgW="22860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209800"/>
                          <a:ext cx="20955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3"/>
            <p:cNvGraphicFramePr>
              <a:graphicFrameLocks noChangeAspect="1"/>
            </p:cNvGraphicFramePr>
            <p:nvPr/>
          </p:nvGraphicFramePr>
          <p:xfrm>
            <a:off x="1371600" y="2667000"/>
            <a:ext cx="22193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2" name="Equation" r:id="rId6" imgW="2247900" imgH="215900" progId="Equation.3">
                    <p:embed/>
                  </p:oleObj>
                </mc:Choice>
                <mc:Fallback>
                  <p:oleObj name="Equation" r:id="rId6" imgW="2247900" imgH="2159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667000"/>
                          <a:ext cx="221932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5"/>
            <p:cNvGraphicFramePr>
              <a:graphicFrameLocks noChangeAspect="1"/>
            </p:cNvGraphicFramePr>
            <p:nvPr/>
          </p:nvGraphicFramePr>
          <p:xfrm>
            <a:off x="1371600" y="3352800"/>
            <a:ext cx="1314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3" name="Equation" r:id="rId8" imgW="1358900" imgH="279400" progId="Equation.3">
                    <p:embed/>
                  </p:oleObj>
                </mc:Choice>
                <mc:Fallback>
                  <p:oleObj name="Equation" r:id="rId8" imgW="1358900" imgH="279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352800"/>
                          <a:ext cx="1314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"/>
            <p:cNvGraphicFramePr>
              <a:graphicFrameLocks noChangeAspect="1"/>
            </p:cNvGraphicFramePr>
            <p:nvPr/>
          </p:nvGraphicFramePr>
          <p:xfrm>
            <a:off x="1371600" y="3657600"/>
            <a:ext cx="1114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4" name="Equation" r:id="rId10" imgW="1104900" imgH="241300" progId="Equation.3">
                    <p:embed/>
                  </p:oleObj>
                </mc:Choice>
                <mc:Fallback>
                  <p:oleObj name="Equation" r:id="rId10" imgW="1104900" imgH="2413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657600"/>
                          <a:ext cx="111442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9"/>
            <p:cNvGraphicFramePr>
              <a:graphicFrameLocks noChangeAspect="1"/>
            </p:cNvGraphicFramePr>
            <p:nvPr/>
          </p:nvGraphicFramePr>
          <p:xfrm>
            <a:off x="1371600" y="4181475"/>
            <a:ext cx="24479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5" name="Equation" r:id="rId12" imgW="2578100" imgH="584200" progId="Equation.3">
                    <p:embed/>
                  </p:oleObj>
                </mc:Choice>
                <mc:Fallback>
                  <p:oleObj name="Equation" r:id="rId12" imgW="2578100" imgH="584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181475"/>
                          <a:ext cx="24479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1"/>
            <p:cNvGraphicFramePr>
              <a:graphicFrameLocks noChangeAspect="1"/>
            </p:cNvGraphicFramePr>
            <p:nvPr/>
          </p:nvGraphicFramePr>
          <p:xfrm>
            <a:off x="1371600" y="4714875"/>
            <a:ext cx="12858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6" name="Equation" r:id="rId14" imgW="1396394" imgH="634725" progId="Equation.3">
                    <p:embed/>
                  </p:oleObj>
                </mc:Choice>
                <mc:Fallback>
                  <p:oleObj name="Equation" r:id="rId14" imgW="1396394" imgH="63472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714875"/>
                          <a:ext cx="12858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3"/>
            <p:cNvGraphicFramePr>
              <a:graphicFrameLocks noChangeAspect="1"/>
            </p:cNvGraphicFramePr>
            <p:nvPr/>
          </p:nvGraphicFramePr>
          <p:xfrm>
            <a:off x="1371600" y="5324475"/>
            <a:ext cx="28479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7" name="Equation" r:id="rId16" imgW="2959100" imgH="241300" progId="Equation.3">
                    <p:embed/>
                  </p:oleObj>
                </mc:Choice>
                <mc:Fallback>
                  <p:oleObj name="Equation" r:id="rId16" imgW="29591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5324475"/>
                          <a:ext cx="28479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5"/>
            <p:cNvGraphicFramePr>
              <a:graphicFrameLocks noChangeAspect="1"/>
            </p:cNvGraphicFramePr>
            <p:nvPr/>
          </p:nvGraphicFramePr>
          <p:xfrm>
            <a:off x="1371600" y="6019800"/>
            <a:ext cx="175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8" name="Equation" r:id="rId18" imgW="1930400" imgH="368300" progId="Equation.3">
                    <p:embed/>
                  </p:oleObj>
                </mc:Choice>
                <mc:Fallback>
                  <p:oleObj name="Equation" r:id="rId18" imgW="1930400" imgH="3683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6019800"/>
                          <a:ext cx="1752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7"/>
            <p:cNvGraphicFramePr>
              <a:graphicFrameLocks noChangeAspect="1"/>
            </p:cNvGraphicFramePr>
            <p:nvPr/>
          </p:nvGraphicFramePr>
          <p:xfrm>
            <a:off x="4572000" y="2286000"/>
            <a:ext cx="3314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59" name="Equation" r:id="rId20" imgW="3162300" imgH="368300" progId="Equation.3">
                    <p:embed/>
                  </p:oleObj>
                </mc:Choice>
                <mc:Fallback>
                  <p:oleObj name="Equation" r:id="rId20" imgW="3162300" imgH="3683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314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9"/>
            <p:cNvGraphicFramePr>
              <a:graphicFrameLocks noChangeAspect="1"/>
            </p:cNvGraphicFramePr>
            <p:nvPr/>
          </p:nvGraphicFramePr>
          <p:xfrm>
            <a:off x="4572000" y="2667000"/>
            <a:ext cx="1343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0" name="Equation" r:id="rId22" imgW="1459866" imgH="622030" progId="Equation.3">
                    <p:embed/>
                  </p:oleObj>
                </mc:Choice>
                <mc:Fallback>
                  <p:oleObj name="Equation" r:id="rId22" imgW="1459866" imgH="62203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67000"/>
                          <a:ext cx="1343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21"/>
            <p:cNvGraphicFramePr>
              <a:graphicFrameLocks noChangeAspect="1"/>
            </p:cNvGraphicFramePr>
            <p:nvPr/>
          </p:nvGraphicFramePr>
          <p:xfrm>
            <a:off x="4572000" y="3200400"/>
            <a:ext cx="32480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1" name="Equation" r:id="rId24" imgW="3263900" imgH="609600" progId="Equation.3">
                    <p:embed/>
                  </p:oleObj>
                </mc:Choice>
                <mc:Fallback>
                  <p:oleObj name="Equation" r:id="rId24" imgW="3263900" imgH="609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324802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3"/>
            <p:cNvGraphicFramePr>
              <a:graphicFrameLocks noChangeAspect="1"/>
            </p:cNvGraphicFramePr>
            <p:nvPr/>
          </p:nvGraphicFramePr>
          <p:xfrm>
            <a:off x="4572000" y="3886200"/>
            <a:ext cx="15525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2" name="Equation" r:id="rId26" imgW="1460500" imgH="368300" progId="Equation.3">
                    <p:embed/>
                  </p:oleObj>
                </mc:Choice>
                <mc:Fallback>
                  <p:oleObj name="Equation" r:id="rId26" imgW="1460500" imgH="3683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886200"/>
                          <a:ext cx="155257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5"/>
            <p:cNvGraphicFramePr>
              <a:graphicFrameLocks noChangeAspect="1"/>
            </p:cNvGraphicFramePr>
            <p:nvPr/>
          </p:nvGraphicFramePr>
          <p:xfrm>
            <a:off x="4572000" y="4800600"/>
            <a:ext cx="2228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3" name="Equation" r:id="rId28" imgW="2108200" imgH="241300" progId="Equation.3">
                    <p:embed/>
                  </p:oleObj>
                </mc:Choice>
                <mc:Fallback>
                  <p:oleObj name="Equation" r:id="rId28" imgW="2108200" imgH="2413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800600"/>
                          <a:ext cx="2228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7"/>
            <p:cNvGraphicFramePr>
              <a:graphicFrameLocks noChangeAspect="1"/>
            </p:cNvGraphicFramePr>
            <p:nvPr/>
          </p:nvGraphicFramePr>
          <p:xfrm>
            <a:off x="4572000" y="5181600"/>
            <a:ext cx="14763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4" name="Equation" r:id="rId30" imgW="1460500" imgH="368300" progId="Equation.3">
                    <p:embed/>
                  </p:oleObj>
                </mc:Choice>
                <mc:Fallback>
                  <p:oleObj name="Equation" r:id="rId30" imgW="1460500" imgH="3683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181600"/>
                          <a:ext cx="147637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29"/>
            <p:cNvGraphicFramePr>
              <a:graphicFrameLocks noChangeAspect="1"/>
            </p:cNvGraphicFramePr>
            <p:nvPr/>
          </p:nvGraphicFramePr>
          <p:xfrm>
            <a:off x="4572000" y="5638800"/>
            <a:ext cx="2333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5" name="Equation" r:id="rId32" imgW="2540000" imgH="368300" progId="Equation.3">
                    <p:embed/>
                  </p:oleObj>
                </mc:Choice>
                <mc:Fallback>
                  <p:oleObj name="Equation" r:id="rId32" imgW="2540000" imgH="3683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5638800"/>
                          <a:ext cx="233362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31"/>
            <p:cNvGraphicFramePr>
              <a:graphicFrameLocks noChangeAspect="1"/>
            </p:cNvGraphicFramePr>
            <p:nvPr/>
          </p:nvGraphicFramePr>
          <p:xfrm>
            <a:off x="4572000" y="6096000"/>
            <a:ext cx="1533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6" name="Equation" r:id="rId34" imgW="1536700" imgH="228600" progId="Equation.3">
                    <p:embed/>
                  </p:oleObj>
                </mc:Choice>
                <mc:Fallback>
                  <p:oleObj name="Equation" r:id="rId34" imgW="15367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096000"/>
                          <a:ext cx="1533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Connector 84"/>
            <p:cNvCxnSpPr/>
            <p:nvPr/>
          </p:nvCxnSpPr>
          <p:spPr>
            <a:xfrm>
              <a:off x="1295400" y="2971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1943100" y="4152900"/>
              <a:ext cx="464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267200" y="4267200"/>
              <a:ext cx="3657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295400" y="39624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95400" y="5638800"/>
              <a:ext cx="2971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>
              <a:off x="1295400" y="1828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Demand Origins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1371600" y="2971800"/>
              <a:ext cx="1600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Upstream Arrivals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2" name="Title 1"/>
            <p:cNvSpPr txBox="1">
              <a:spLocks/>
            </p:cNvSpPr>
            <p:nvPr/>
          </p:nvSpPr>
          <p:spPr>
            <a:xfrm>
              <a:off x="1371600" y="3962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Approach the End of Queue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>
            <a:xfrm>
              <a:off x="1219200" y="563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Merge into Lane Groups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4267200" y="18288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5" name="Title 1"/>
            <p:cNvSpPr txBox="1">
              <a:spLocks/>
            </p:cNvSpPr>
            <p:nvPr/>
          </p:nvSpPr>
          <p:spPr>
            <a:xfrm>
              <a:off x="4267200" y="4343400"/>
              <a:ext cx="23622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Flow Conservation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362200" y="6096000"/>
            <a:ext cx="1828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6"/>
          <p:cNvGrpSpPr/>
          <p:nvPr/>
        </p:nvGrpSpPr>
        <p:grpSpPr>
          <a:xfrm>
            <a:off x="228600" y="3962400"/>
            <a:ext cx="4800600" cy="990600"/>
            <a:chOff x="304800" y="4495800"/>
            <a:chExt cx="4800600" cy="990600"/>
          </a:xfrm>
        </p:grpSpPr>
        <p:sp>
          <p:nvSpPr>
            <p:cNvPr id="98" name="Rectangle 97"/>
            <p:cNvSpPr/>
            <p:nvPr/>
          </p:nvSpPr>
          <p:spPr>
            <a:xfrm>
              <a:off x="304800" y="4495800"/>
              <a:ext cx="4800600" cy="9906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9" name="Object 49"/>
            <p:cNvGraphicFramePr>
              <a:graphicFrameLocks noChangeAspect="1"/>
            </p:cNvGraphicFramePr>
            <p:nvPr/>
          </p:nvGraphicFramePr>
          <p:xfrm>
            <a:off x="609600" y="4800600"/>
            <a:ext cx="36957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67" name="Equation" r:id="rId36" imgW="3898900" imgH="558800" progId="Equation.3">
                    <p:embed/>
                  </p:oleObj>
                </mc:Choice>
                <mc:Fallback>
                  <p:oleObj name="Equation" r:id="rId36" imgW="3898900" imgH="5588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800600"/>
                          <a:ext cx="36957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99"/>
            <p:cNvSpPr/>
            <p:nvPr/>
          </p:nvSpPr>
          <p:spPr>
            <a:xfrm>
              <a:off x="381000" y="4495800"/>
              <a:ext cx="19361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Enhanced Formulations</a:t>
              </a:r>
            </a:p>
          </p:txBody>
        </p:sp>
      </p:grpSp>
      <p:cxnSp>
        <p:nvCxnSpPr>
          <p:cNvPr id="101" name="Shape 100"/>
          <p:cNvCxnSpPr>
            <a:stCxn id="96" idx="1"/>
          </p:cNvCxnSpPr>
          <p:nvPr/>
        </p:nvCxnSpPr>
        <p:spPr>
          <a:xfrm rot="10800000">
            <a:off x="1143000" y="4953000"/>
            <a:ext cx="1219200" cy="1295400"/>
          </a:xfrm>
          <a:prstGeom prst="bent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24062"/>
            <a:ext cx="6905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Capturing Local Bottlenecks</a:t>
            </a:r>
            <a:endParaRPr lang="en-US" sz="2800" dirty="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190500" y="3756025"/>
            <a:ext cx="1752600" cy="1968500"/>
          </a:xfrm>
          <a:prstGeom prst="wedgeRectCallout">
            <a:avLst>
              <a:gd name="adj1" fmla="val 29261"/>
              <a:gd name="adj2" fmla="val -99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vehicles allowed to merge </a:t>
            </a:r>
            <a:r>
              <a:rPr lang="en-US" dirty="0"/>
              <a:t>into group m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819400" y="3756025"/>
            <a:ext cx="1524000" cy="2501900"/>
          </a:xfrm>
          <a:prstGeom prst="wedgeRectCallout">
            <a:avLst>
              <a:gd name="adj1" fmla="val 2257"/>
              <a:gd name="adj2" fmla="val -8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storage capacity of lane group m at step k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5257800" y="3756025"/>
            <a:ext cx="2209800" cy="2438400"/>
          </a:xfrm>
          <a:prstGeom prst="wedgeRectCallout">
            <a:avLst>
              <a:gd name="adj1" fmla="val -12849"/>
              <a:gd name="adj2" fmla="val -75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vehicles allowed to merge into group m at link </a:t>
            </a:r>
            <a:r>
              <a:rPr lang="en-US" dirty="0" err="1"/>
              <a:t>i</a:t>
            </a:r>
            <a:r>
              <a:rPr lang="en-US" dirty="0"/>
              <a:t> at step </a:t>
            </a:r>
            <a:r>
              <a:rPr lang="en-US" dirty="0" smtClean="0"/>
              <a:t>k considering the blockage effect </a:t>
            </a:r>
            <a:r>
              <a:rPr lang="en-US" dirty="0"/>
              <a:t>(</a:t>
            </a:r>
            <a:r>
              <a:rPr lang="en-US" dirty="0" err="1"/>
              <a:t>vehs</a:t>
            </a:r>
            <a:r>
              <a:rPr lang="en-US" dirty="0"/>
              <a:t>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3200" y="1219200"/>
            <a:ext cx="30480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Enhancement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2743200"/>
            <a:ext cx="1981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0480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5775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 - An Enhanced Arterial Signal Optimization Model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15240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Network Enhancement Approach to account for Local Bottlenecks (Queue Interactions and Blockages)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419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>
            <a:off x="1676400" y="36576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Arrow Connector 27"/>
          <p:cNvCxnSpPr>
            <a:endCxn id="17" idx="3"/>
          </p:cNvCxnSpPr>
          <p:nvPr/>
        </p:nvCxnSpPr>
        <p:spPr>
          <a:xfrm rot="10800000">
            <a:off x="3657600" y="2476500"/>
            <a:ext cx="4699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3"/>
          </p:cNvCxnSpPr>
          <p:nvPr/>
        </p:nvCxnSpPr>
        <p:spPr>
          <a:xfrm rot="10800000">
            <a:off x="3657600" y="5448300"/>
            <a:ext cx="4445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399672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215019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222 " pathEditMode="relative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2: An Enhanced Signal Optimization Model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29200" y="1447800"/>
            <a:ext cx="2590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Control Objectives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3886200"/>
            <a:ext cx="34290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Minimize total travel time and queue time – under saturated conditions</a:t>
            </a:r>
          </a:p>
          <a:p>
            <a:pPr marL="342900" lvl="1" indent="-342900">
              <a:lnSpc>
                <a:spcPct val="90000"/>
              </a:lnSpc>
              <a:buAutoNum type="arabicPeriod"/>
            </a:pPr>
            <a:endParaRPr lang="en-US" altLang="zh-CN" dirty="0" smtClean="0">
              <a:sym typeface="Wingdings" pitchFamily="2" charset="2"/>
            </a:endParaRPr>
          </a:p>
          <a:p>
            <a:pPr marL="342900" lvl="1" indent="-342900">
              <a:lnSpc>
                <a:spcPct val="90000"/>
              </a:lnSpc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Maximize total throughput – oversaturated conditions</a:t>
            </a:r>
          </a:p>
          <a:p>
            <a:pPr marL="0" lvl="1">
              <a:lnSpc>
                <a:spcPct val="90000"/>
              </a:lnSpc>
            </a:pPr>
            <a:endParaRPr lang="en-US" altLang="zh-CN" dirty="0" smtClean="0">
              <a:sym typeface="Wingdings" pitchFamily="2" charset="2"/>
            </a:endParaRPr>
          </a:p>
        </p:txBody>
      </p:sp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2724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2: An Enhanced Signal Optimization Model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3733800"/>
            <a:ext cx="2590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Experimental Design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33600"/>
            <a:ext cx="5029200" cy="351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20" name="Rectangle 19"/>
          <p:cNvSpPr/>
          <p:nvPr/>
        </p:nvSpPr>
        <p:spPr>
          <a:xfrm>
            <a:off x="228600" y="4267200"/>
            <a:ext cx="3429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1. A hypothetical arterial</a:t>
            </a:r>
          </a:p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2. Three traffic demand levels</a:t>
            </a:r>
          </a:p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3. Comparison with TRANSYT-7F with the turning bay spillover factor set</a:t>
            </a:r>
          </a:p>
          <a:p>
            <a:pPr marL="0" lvl="1">
              <a:lnSpc>
                <a:spcPct val="90000"/>
              </a:lnSpc>
            </a:pPr>
            <a:endParaRPr lang="en-US" altLang="zh-CN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2: An Enhanced Signal Optimization Model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3733800"/>
            <a:ext cx="2590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Control Plans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267200"/>
            <a:ext cx="304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The proposed model tends to select shorter cycle length to reduce the chance of blockages</a:t>
            </a:r>
          </a:p>
          <a:p>
            <a:pPr marL="342900" lvl="1" indent="-342900">
              <a:lnSpc>
                <a:spcPct val="90000"/>
              </a:lnSpc>
              <a:buAutoNum type="arabicPeriod"/>
            </a:pPr>
            <a:endParaRPr lang="en-US" altLang="zh-CN" dirty="0" smtClean="0">
              <a:sym typeface="Wingdings" pitchFamily="2" charset="2"/>
            </a:endParaRPr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5638800" cy="3525838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</p:pic>
      <p:cxnSp>
        <p:nvCxnSpPr>
          <p:cNvPr id="8" name="Straight Arrow Connector 7"/>
          <p:cNvCxnSpPr/>
          <p:nvPr/>
        </p:nvCxnSpPr>
        <p:spPr>
          <a:xfrm rot="5400000">
            <a:off x="4228703" y="2781697"/>
            <a:ext cx="19057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028803" y="3200797"/>
            <a:ext cx="10675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3000" y="1447800"/>
            <a:ext cx="212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The proposed model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86400" y="2209800"/>
            <a:ext cx="132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TRANSYT-7F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29200" y="4191000"/>
            <a:ext cx="685800" cy="21336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Task 2: An Enhanced Signal Optimization Model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5240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Traffic Signal Timing Enhancement for Local Bottleneck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3733800"/>
            <a:ext cx="2590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Control Performance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5638800" cy="427551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228600" y="4267200"/>
            <a:ext cx="3429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1. Low- and medium demand scenario: less total delay and total queue time but less total throughput</a:t>
            </a:r>
          </a:p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2. High-demand scenario: less total queue time and more total throughput</a:t>
            </a:r>
          </a:p>
          <a:p>
            <a:pPr marL="0" lvl="1">
              <a:lnSpc>
                <a:spcPct val="90000"/>
              </a:lnSpc>
            </a:pPr>
            <a:endParaRPr lang="en-US" altLang="zh-CN" dirty="0" smtClean="0"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29600" y="3352800"/>
            <a:ext cx="685800" cy="23622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29600" y="5867400"/>
            <a:ext cx="685800" cy="736600"/>
          </a:xfrm>
          <a:prstGeom prst="round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066800" y="1828800"/>
            <a:ext cx="7010400" cy="35052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000" b="1" dirty="0" smtClean="0"/>
              <a:t>Summary 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proposed model outperforms TRANSYT-7F in terms of total system queue time for all experimental demand scenarios</a:t>
            </a:r>
          </a:p>
          <a:p>
            <a:pPr marL="457200" indent="-457200">
              <a:buAutoNum type="arabicPeriod"/>
            </a:pPr>
            <a:endParaRPr lang="en-US" altLang="zh-CN" sz="2000" b="1" dirty="0" smtClean="0"/>
          </a:p>
          <a:p>
            <a:pPr marL="457200" indent="-457200">
              <a:buFontTx/>
              <a:buAutoNum type="arabicPeriod"/>
            </a:pPr>
            <a:r>
              <a:rPr lang="en-US" sz="2000" b="1" dirty="0" smtClean="0"/>
              <a:t>For oversaturated traffic conditions, in terms of the total system queue time and total system throughput, the proposed model can mitigate the congestion and blockage more effectively than TRANSYT-7F due to the use of enhanced network flow formulations.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438400" cy="1752600"/>
          </a:xfrm>
          <a:prstGeom prst="rect">
            <a:avLst/>
          </a:prstGeom>
          <a:solidFill>
            <a:srgbClr val="7DC7FF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Arterial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 rot="18900000">
            <a:off x="2138222" y="3497870"/>
            <a:ext cx="457200" cy="6335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16002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814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下箭头 92"/>
          <p:cNvSpPr/>
          <p:nvPr/>
        </p:nvSpPr>
        <p:spPr>
          <a:xfrm rot="2246580">
            <a:off x="5846144" y="3507575"/>
            <a:ext cx="457200" cy="5863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70866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Overall Corridor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4114800" y="54864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6" grpId="0" animBg="1"/>
      <p:bldP spid="31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438400" cy="1752600"/>
          </a:xfrm>
          <a:prstGeom prst="rect">
            <a:avLst/>
          </a:prstGeom>
          <a:solidFill>
            <a:srgbClr val="7DC7FF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Arterial Model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(done)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 rot="18900000">
            <a:off x="2138222" y="3497870"/>
            <a:ext cx="457200" cy="6335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16002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814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下箭头 92"/>
          <p:cNvSpPr/>
          <p:nvPr/>
        </p:nvSpPr>
        <p:spPr>
          <a:xfrm rot="2246580">
            <a:off x="5846144" y="3507575"/>
            <a:ext cx="457200" cy="5863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70866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Overall Corridor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4114800" y="54864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667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6" grpId="0" animBg="1"/>
      <p:bldP spid="31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 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38400" y="22098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</a:t>
            </a:r>
          </a:p>
          <a:p>
            <a:pPr algn="ctr"/>
            <a:endParaRPr lang="en-US" altLang="zh-CN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4384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71800" y="25908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27432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400" y="2895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886200" y="30480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isometricRightUp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9" grpId="0" animBg="1"/>
      <p:bldP spid="11" grpId="0" animBg="1"/>
      <p:bldP spid="12" grpId="0" animBg="1"/>
      <p:bldP spid="13" grpId="0" animBg="1"/>
      <p:bldP spid="10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8100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METANET Model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Messmer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Papageorgiou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1990)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958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Discrete Time Steps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Dynamic State Equations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Sub-sections of freeway mainline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00400" y="4495800"/>
            <a:ext cx="53340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Extension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981200"/>
            <a:ext cx="6500812" cy="25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505200" y="4953000"/>
            <a:ext cx="4724400" cy="1828800"/>
            <a:chOff x="3505200" y="4953000"/>
            <a:chExt cx="47244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3505200" y="4953000"/>
              <a:ext cx="4724400" cy="1828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4191000" y="4953000"/>
              <a:ext cx="34290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Sections near the off-ramp and on-ramp 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89107" name="Object 19"/>
            <p:cNvGraphicFramePr>
              <a:graphicFrameLocks noChangeAspect="1"/>
            </p:cNvGraphicFramePr>
            <p:nvPr/>
          </p:nvGraphicFramePr>
          <p:xfrm>
            <a:off x="3581400" y="5410200"/>
            <a:ext cx="45243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69" name="Equation" r:id="rId5" imgW="4406900" imgH="254000" progId="Equation.3">
                    <p:embed/>
                  </p:oleObj>
                </mc:Choice>
                <mc:Fallback>
                  <p:oleObj name="Equation" r:id="rId5" imgW="4406900" imgH="2540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410200"/>
                          <a:ext cx="45243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9" name="Object 21"/>
            <p:cNvGraphicFramePr>
              <a:graphicFrameLocks noChangeAspect="1"/>
            </p:cNvGraphicFramePr>
            <p:nvPr/>
          </p:nvGraphicFramePr>
          <p:xfrm>
            <a:off x="3581400" y="5867400"/>
            <a:ext cx="16859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70" name="Equation" r:id="rId7" imgW="1637589" imgH="253890" progId="Equation.3">
                    <p:embed/>
                  </p:oleObj>
                </mc:Choice>
                <mc:Fallback>
                  <p:oleObj name="Equation" r:id="rId7" imgW="1637589" imgH="25389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867400"/>
                          <a:ext cx="168592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Object 23"/>
            <p:cNvGraphicFramePr>
              <a:graphicFrameLocks noChangeAspect="1"/>
            </p:cNvGraphicFramePr>
            <p:nvPr/>
          </p:nvGraphicFramePr>
          <p:xfrm>
            <a:off x="3581400" y="6324600"/>
            <a:ext cx="16287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71" name="Equation" r:id="rId9" imgW="1587500" imgH="241300" progId="Equation.3">
                    <p:embed/>
                  </p:oleObj>
                </mc:Choice>
                <mc:Fallback>
                  <p:oleObj name="Equation" r:id="rId9" imgW="1587500" imgH="2413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6324600"/>
                          <a:ext cx="16287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962275"/>
            <a:ext cx="829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Sections near the off-ramp and on-ramp 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152400" y="4330700"/>
            <a:ext cx="1905000" cy="1968500"/>
          </a:xfrm>
          <a:prstGeom prst="wedgeRectCallout">
            <a:avLst>
              <a:gd name="adj1" fmla="val 1153"/>
              <a:gd name="adj2" fmla="val -9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flow rate leaving from the freeway link right before the off-ramp at time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20" name="Rectangular Callout 19"/>
          <p:cNvSpPr/>
          <p:nvPr/>
        </p:nvSpPr>
        <p:spPr>
          <a:xfrm>
            <a:off x="4724400" y="4279900"/>
            <a:ext cx="1524000" cy="1250950"/>
          </a:xfrm>
          <a:prstGeom prst="wedgeRectCallout">
            <a:avLst>
              <a:gd name="adj1" fmla="val 49757"/>
              <a:gd name="adj2" fmla="val -108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exit rate for off-ramp during interval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21" name="Rectangular Callout 20"/>
          <p:cNvSpPr/>
          <p:nvPr/>
        </p:nvSpPr>
        <p:spPr>
          <a:xfrm>
            <a:off x="6400800" y="4267200"/>
            <a:ext cx="1295400" cy="1600200"/>
          </a:xfrm>
          <a:prstGeom prst="wedgeRectCallout">
            <a:avLst>
              <a:gd name="adj1" fmla="val -16526"/>
              <a:gd name="adj2" fmla="val -96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 compliance rate to the detour operation</a:t>
            </a:r>
            <a:endParaRPr lang="en-US" dirty="0"/>
          </a:p>
        </p:txBody>
      </p:sp>
      <p:sp>
        <p:nvSpPr>
          <p:cNvPr id="22" name="Rectangular Callout 21"/>
          <p:cNvSpPr/>
          <p:nvPr/>
        </p:nvSpPr>
        <p:spPr>
          <a:xfrm>
            <a:off x="7772400" y="4267200"/>
            <a:ext cx="1371600" cy="1447800"/>
          </a:xfrm>
          <a:prstGeom prst="wedgeRectCallout">
            <a:avLst>
              <a:gd name="adj1" fmla="val -74818"/>
              <a:gd name="adj2" fmla="val -104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Diversion rate </a:t>
            </a:r>
            <a:r>
              <a:rPr lang="en-US" dirty="0"/>
              <a:t>for off-ramp during interval </a:t>
            </a:r>
            <a:r>
              <a:rPr lang="en-US" i="1" dirty="0"/>
              <a:t>h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7239000" y="571500"/>
            <a:ext cx="1676400" cy="2133600"/>
          </a:xfrm>
          <a:prstGeom prst="wedgeRectCallout">
            <a:avLst>
              <a:gd name="adj1" fmla="val -3533"/>
              <a:gd name="adj2" fmla="val 67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entering flow rate into off-ramp at time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25" name="Rectangular Callout 24"/>
          <p:cNvSpPr/>
          <p:nvPr/>
        </p:nvSpPr>
        <p:spPr>
          <a:xfrm>
            <a:off x="1905000" y="2133600"/>
            <a:ext cx="1295400" cy="749300"/>
          </a:xfrm>
          <a:prstGeom prst="wedgeRectCallout">
            <a:avLst>
              <a:gd name="adj1" fmla="val -7118"/>
              <a:gd name="adj2" fmla="val 83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Density at time t</a:t>
            </a:r>
            <a:endParaRPr lang="en-US" dirty="0"/>
          </a:p>
        </p:txBody>
      </p:sp>
      <p:sp>
        <p:nvSpPr>
          <p:cNvPr id="26" name="Rectangular Callout 25"/>
          <p:cNvSpPr/>
          <p:nvPr/>
        </p:nvSpPr>
        <p:spPr>
          <a:xfrm>
            <a:off x="3352800" y="2133600"/>
            <a:ext cx="1181100" cy="749300"/>
          </a:xfrm>
          <a:prstGeom prst="wedgeRectCallout">
            <a:avLst>
              <a:gd name="adj1" fmla="val -18993"/>
              <a:gd name="adj2" fmla="val 9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Speed at </a:t>
            </a:r>
          </a:p>
          <a:p>
            <a:pPr algn="ctr"/>
            <a:r>
              <a:rPr lang="en-US" dirty="0" smtClean="0"/>
              <a:t>time t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4619625" y="2133600"/>
            <a:ext cx="1181100" cy="749300"/>
          </a:xfrm>
          <a:prstGeom prst="wedgeRectCallout">
            <a:avLst>
              <a:gd name="adj1" fmla="val -18993"/>
              <a:gd name="adj2" fmla="val 9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</a:t>
            </a:r>
            <a:r>
              <a:rPr lang="en-US" dirty="0"/>
              <a:t> </a:t>
            </a:r>
            <a:r>
              <a:rPr lang="en-US" dirty="0" smtClean="0"/>
              <a:t>of lanes</a:t>
            </a:r>
          </a:p>
        </p:txBody>
      </p:sp>
    </p:spTree>
    <p:extLst>
      <p:ext uri="{BB962C8B-B14F-4D97-AF65-F5344CB8AC3E}">
        <p14:creationId xmlns:p14="http://schemas.microsoft.com/office/powerpoint/2010/main" val="127769723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8100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METANET Model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Messmer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Papageorgiou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1990)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958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Discrete Time Steps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Dynamic State Equations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Sub-sections of freeway mainline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00400" y="4495800"/>
            <a:ext cx="53340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Extension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981200"/>
            <a:ext cx="6500812" cy="25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505200" y="4953000"/>
            <a:ext cx="4724400" cy="1828800"/>
            <a:chOff x="3505200" y="4953000"/>
            <a:chExt cx="47244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3505200" y="4953000"/>
              <a:ext cx="4724400" cy="1828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4191000" y="4953000"/>
              <a:ext cx="34290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Sections near the off-ramp and on-ramp 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89107" name="Object 19"/>
            <p:cNvGraphicFramePr>
              <a:graphicFrameLocks noChangeAspect="1"/>
            </p:cNvGraphicFramePr>
            <p:nvPr/>
          </p:nvGraphicFramePr>
          <p:xfrm>
            <a:off x="3581400" y="5410200"/>
            <a:ext cx="45243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65" name="Equation" r:id="rId5" imgW="4406900" imgH="254000" progId="Equation.3">
                    <p:embed/>
                  </p:oleObj>
                </mc:Choice>
                <mc:Fallback>
                  <p:oleObj name="Equation" r:id="rId5" imgW="44069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410200"/>
                          <a:ext cx="45243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9" name="Object 21"/>
            <p:cNvGraphicFramePr>
              <a:graphicFrameLocks noChangeAspect="1"/>
            </p:cNvGraphicFramePr>
            <p:nvPr/>
          </p:nvGraphicFramePr>
          <p:xfrm>
            <a:off x="3581400" y="5867400"/>
            <a:ext cx="16859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66" name="Equation" r:id="rId7" imgW="1637589" imgH="253890" progId="Equation.3">
                    <p:embed/>
                  </p:oleObj>
                </mc:Choice>
                <mc:Fallback>
                  <p:oleObj name="Equation" r:id="rId7" imgW="163758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867400"/>
                          <a:ext cx="168592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Object 23"/>
            <p:cNvGraphicFramePr>
              <a:graphicFrameLocks noChangeAspect="1"/>
            </p:cNvGraphicFramePr>
            <p:nvPr/>
          </p:nvGraphicFramePr>
          <p:xfrm>
            <a:off x="3581400" y="6324600"/>
            <a:ext cx="16287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67" name="Equation" r:id="rId9" imgW="1587500" imgH="241300" progId="Equation.3">
                    <p:embed/>
                  </p:oleObj>
                </mc:Choice>
                <mc:Fallback>
                  <p:oleObj name="Equation" r:id="rId9" imgW="1587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6324600"/>
                          <a:ext cx="16287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80695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362200"/>
            <a:ext cx="4305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Sections near the off-ramp and on-ramp 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1447800" y="4083050"/>
            <a:ext cx="1905000" cy="1968500"/>
          </a:xfrm>
          <a:prstGeom prst="wedgeRectCallout">
            <a:avLst>
              <a:gd name="adj1" fmla="val 25653"/>
              <a:gd name="adj2" fmla="val -94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flow rate entering the freeway link right after the off-ramp at time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20" name="Rectangular Callout 19"/>
          <p:cNvSpPr/>
          <p:nvPr/>
        </p:nvSpPr>
        <p:spPr>
          <a:xfrm>
            <a:off x="3657600" y="3962400"/>
            <a:ext cx="1600200" cy="1981200"/>
          </a:xfrm>
          <a:prstGeom prst="wedgeRectCallout">
            <a:avLst>
              <a:gd name="adj1" fmla="val -13785"/>
              <a:gd name="adj2" fmla="val -8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flow rate leaving from the freeway link right before the off-ramp at time </a:t>
            </a:r>
            <a:r>
              <a:rPr lang="en-US" i="1" dirty="0"/>
              <a:t>t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486400" y="4073525"/>
            <a:ext cx="1600200" cy="1600200"/>
          </a:xfrm>
          <a:prstGeom prst="wedgeRectCallout">
            <a:avLst>
              <a:gd name="adj1" fmla="val -46673"/>
              <a:gd name="adj2" fmla="val -106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entering flow rate into off-ramp at time </a:t>
            </a:r>
            <a:r>
              <a:rPr lang="en-US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420281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8100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METANET Model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Messmer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Papageorgiou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1990)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958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Discrete Time Steps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Dynamic State Equations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Sub-sections of freeway mainline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00400" y="4495800"/>
            <a:ext cx="53340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Extension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981200"/>
            <a:ext cx="6500812" cy="25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505200" y="4953000"/>
            <a:ext cx="4724400" cy="1828800"/>
            <a:chOff x="3505200" y="4953000"/>
            <a:chExt cx="47244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3505200" y="4953000"/>
              <a:ext cx="4724400" cy="1828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4191000" y="4953000"/>
              <a:ext cx="34290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Sections near the off-ramp and on-ramp 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89107" name="Object 19"/>
            <p:cNvGraphicFramePr>
              <a:graphicFrameLocks noChangeAspect="1"/>
            </p:cNvGraphicFramePr>
            <p:nvPr/>
          </p:nvGraphicFramePr>
          <p:xfrm>
            <a:off x="3581400" y="5410200"/>
            <a:ext cx="45243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89" name="Equation" r:id="rId5" imgW="4406900" imgH="254000" progId="Equation.3">
                    <p:embed/>
                  </p:oleObj>
                </mc:Choice>
                <mc:Fallback>
                  <p:oleObj name="Equation" r:id="rId5" imgW="44069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410200"/>
                          <a:ext cx="45243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9" name="Object 21"/>
            <p:cNvGraphicFramePr>
              <a:graphicFrameLocks noChangeAspect="1"/>
            </p:cNvGraphicFramePr>
            <p:nvPr/>
          </p:nvGraphicFramePr>
          <p:xfrm>
            <a:off x="3581400" y="5867400"/>
            <a:ext cx="16859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90" name="Equation" r:id="rId7" imgW="1637589" imgH="253890" progId="Equation.3">
                    <p:embed/>
                  </p:oleObj>
                </mc:Choice>
                <mc:Fallback>
                  <p:oleObj name="Equation" r:id="rId7" imgW="163758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867400"/>
                          <a:ext cx="168592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Object 23"/>
            <p:cNvGraphicFramePr>
              <a:graphicFrameLocks noChangeAspect="1"/>
            </p:cNvGraphicFramePr>
            <p:nvPr/>
          </p:nvGraphicFramePr>
          <p:xfrm>
            <a:off x="3581400" y="6324600"/>
            <a:ext cx="16287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91" name="Equation" r:id="rId9" imgW="1587500" imgH="241300" progId="Equation.3">
                    <p:embed/>
                  </p:oleObj>
                </mc:Choice>
                <mc:Fallback>
                  <p:oleObj name="Equation" r:id="rId9" imgW="1587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6324600"/>
                          <a:ext cx="16287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80695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214563"/>
            <a:ext cx="3867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Freeway Model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Sections near the off-ramp and on-ramp 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1419225" y="3810000"/>
            <a:ext cx="1905000" cy="1968500"/>
          </a:xfrm>
          <a:prstGeom prst="wedgeRectCallout">
            <a:avLst>
              <a:gd name="adj1" fmla="val 25653"/>
              <a:gd name="adj2" fmla="val -94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flow rate entering the freeway link right after the on-ramp at time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20" name="Rectangular Callout 19"/>
          <p:cNvSpPr/>
          <p:nvPr/>
        </p:nvSpPr>
        <p:spPr>
          <a:xfrm>
            <a:off x="3543300" y="3810000"/>
            <a:ext cx="1600200" cy="1981200"/>
          </a:xfrm>
          <a:prstGeom prst="wedgeRectCallout">
            <a:avLst>
              <a:gd name="adj1" fmla="val -8428"/>
              <a:gd name="adj2" fmla="val -9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flow rate leaving from the freeway link right before the </a:t>
            </a:r>
            <a:r>
              <a:rPr lang="en-US" dirty="0" smtClean="0"/>
              <a:t>on-ramp </a:t>
            </a:r>
            <a:r>
              <a:rPr lang="en-US" dirty="0"/>
              <a:t>at time </a:t>
            </a:r>
            <a:r>
              <a:rPr lang="en-US" i="1" dirty="0"/>
              <a:t>t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438775" y="3810000"/>
            <a:ext cx="1600200" cy="1600200"/>
          </a:xfrm>
          <a:prstGeom prst="wedgeRectCallout">
            <a:avLst>
              <a:gd name="adj1" fmla="val -53221"/>
              <a:gd name="adj2" fmla="val -107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</a:t>
            </a:r>
            <a:r>
              <a:rPr lang="en-US" dirty="0" smtClean="0"/>
              <a:t>merging </a:t>
            </a:r>
            <a:r>
              <a:rPr lang="en-US" dirty="0"/>
              <a:t>flow rate into </a:t>
            </a:r>
            <a:r>
              <a:rPr lang="en-US" dirty="0" smtClean="0"/>
              <a:t>freeway from on-ramp </a:t>
            </a:r>
            <a:r>
              <a:rPr lang="en-US" dirty="0"/>
              <a:t>at time </a:t>
            </a:r>
            <a:r>
              <a:rPr lang="en-US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1293653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438400" cy="1752600"/>
          </a:xfrm>
          <a:prstGeom prst="rect">
            <a:avLst/>
          </a:prstGeom>
          <a:solidFill>
            <a:srgbClr val="7DC7FF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Arterial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 rot="18900000">
            <a:off x="2138222" y="3497870"/>
            <a:ext cx="457200" cy="6335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16002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814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下箭头 92"/>
          <p:cNvSpPr/>
          <p:nvPr/>
        </p:nvSpPr>
        <p:spPr>
          <a:xfrm rot="2246580">
            <a:off x="5846144" y="3507575"/>
            <a:ext cx="457200" cy="5863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70866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Overall Corridor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4114800" y="54864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9400" y="1143000"/>
            <a:ext cx="4800600" cy="2514600"/>
            <a:chOff x="2819400" y="1143000"/>
            <a:chExt cx="4800600" cy="25146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8000" y="1524000"/>
              <a:ext cx="609600" cy="5334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3048000" y="2743200"/>
              <a:ext cx="609600" cy="6096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2819400" y="1143000"/>
              <a:ext cx="41148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en-US" sz="20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A. On-off Ramps</a:t>
              </a:r>
              <a:endPara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505200" y="2971800"/>
              <a:ext cx="41148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en-US" sz="20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B. The impact of detour traffic</a:t>
              </a:r>
              <a:endPara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833 -0.3 " pathEditMode="relative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31" grpId="0" animBg="1"/>
      <p:bldP spid="31" grpId="1" animBg="1"/>
      <p:bldP spid="11" grpId="0" animBg="1"/>
      <p:bldP spid="11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8486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On-ramp Model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365" y="3430411"/>
            <a:ext cx="3927635" cy="34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On-off Ramps (On-ramp)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35052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03860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Model ramps as simplified arterial links with the lane-group concept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Modify departure process for on-ramp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Modify arrival process for off-ramp</a:t>
            </a:r>
          </a:p>
        </p:txBody>
      </p:sp>
      <p:cxnSp>
        <p:nvCxnSpPr>
          <p:cNvPr id="18" name="Elbow Connector 17"/>
          <p:cNvCxnSpPr>
            <a:stCxn id="14" idx="3"/>
          </p:cNvCxnSpPr>
          <p:nvPr/>
        </p:nvCxnSpPr>
        <p:spPr>
          <a:xfrm flipV="1">
            <a:off x="2971800" y="4038600"/>
            <a:ext cx="4724400" cy="1292662"/>
          </a:xfrm>
          <a:prstGeom prst="bentConnector3">
            <a:avLst>
              <a:gd name="adj1" fmla="val 44355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429000" y="2057400"/>
            <a:ext cx="4724400" cy="1371600"/>
            <a:chOff x="3505200" y="4953000"/>
            <a:chExt cx="47244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3505200" y="4953000"/>
              <a:ext cx="4724400" cy="13716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191000" y="4953000"/>
              <a:ext cx="34290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Revised departure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154629" name="Object 5"/>
            <p:cNvGraphicFramePr>
              <a:graphicFrameLocks noChangeAspect="1"/>
            </p:cNvGraphicFramePr>
            <p:nvPr/>
          </p:nvGraphicFramePr>
          <p:xfrm>
            <a:off x="3657600" y="5334000"/>
            <a:ext cx="4486275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49" name="Equation" r:id="rId5" imgW="4368800" imgH="889000" progId="Equation.3">
                    <p:embed/>
                  </p:oleObj>
                </mc:Choice>
                <mc:Fallback>
                  <p:oleObj name="Equation" r:id="rId5" imgW="4368800" imgH="889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334000"/>
                          <a:ext cx="4486275" cy="904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981200"/>
            <a:ext cx="8524875" cy="18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8486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On-ramp Model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On-off Ramps (On-ramp)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190500" y="4356100"/>
            <a:ext cx="1752600" cy="1968500"/>
          </a:xfrm>
          <a:prstGeom prst="wedgeRectCallout">
            <a:avLst>
              <a:gd name="adj1" fmla="val -630"/>
              <a:gd name="adj2" fmla="val -112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flow rate allowed to merge into freeway from on-ramp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2209800" y="4356100"/>
            <a:ext cx="2286000" cy="1968500"/>
          </a:xfrm>
          <a:prstGeom prst="wedgeRectCallout">
            <a:avLst>
              <a:gd name="adj1" fmla="val -20659"/>
              <a:gd name="adj2" fmla="val -117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number of vehicles to merge into freeways (</a:t>
            </a:r>
            <a:r>
              <a:rPr lang="en-US" dirty="0" err="1" smtClean="0"/>
              <a:t>waiting+arrival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4629150" y="4340225"/>
            <a:ext cx="1390650" cy="1984375"/>
          </a:xfrm>
          <a:prstGeom prst="wedgeRectCallout">
            <a:avLst>
              <a:gd name="adj1" fmla="val -21818"/>
              <a:gd name="adj2" fmla="val -9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Discharging capacity under the ramp metering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09800" y="2971800"/>
            <a:ext cx="2362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1999" y="3200400"/>
            <a:ext cx="9620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4025" y="33528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6705599" y="4340225"/>
            <a:ext cx="1600201" cy="1984375"/>
          </a:xfrm>
          <a:prstGeom prst="wedgeRectCallout">
            <a:avLst>
              <a:gd name="adj1" fmla="val -16256"/>
              <a:gd name="adj2" fmla="val -92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downstream freeway capacity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720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9248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Off-ramp Model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74611"/>
            <a:ext cx="3758329" cy="33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On-off Ramps (Off-ramp)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35052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03860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Model ramps as simplified arterial links with the lane-group concept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Modify departure process for on-ramp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Modify arrival process for off-ramp</a:t>
            </a:r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2819400" y="4038600"/>
            <a:ext cx="3200400" cy="220980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4724400" cy="1371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95800" y="2057400"/>
            <a:ext cx="3429000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Revised arrival process</a:t>
            </a:r>
            <a:endParaRPr kumimoji="0" lang="en-US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4191000" y="2362200"/>
          <a:ext cx="3886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7" name="Equation" r:id="rId5" imgW="3784600" imgH="914400" progId="Equation.3">
                  <p:embed/>
                </p:oleObj>
              </mc:Choice>
              <mc:Fallback>
                <p:oleObj name="Equation" r:id="rId5" imgW="378460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2200"/>
                        <a:ext cx="38862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proper control boundaries?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36097"/>
            <a:ext cx="6118769" cy="406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1" name="Rectangle 10"/>
          <p:cNvSpPr/>
          <p:nvPr/>
        </p:nvSpPr>
        <p:spPr>
          <a:xfrm rot="1660864">
            <a:off x="4542230" y="3807070"/>
            <a:ext cx="3342961" cy="12192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9" idx="2"/>
          </p:cNvCxnSpPr>
          <p:nvPr/>
        </p:nvCxnSpPr>
        <p:spPr>
          <a:xfrm rot="16200000" flipH="1">
            <a:off x="1771650" y="3371850"/>
            <a:ext cx="838200" cy="1562100"/>
          </a:xfrm>
          <a:prstGeom prst="bentConnector2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67000" y="1284982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Incident nature, available corridor capacity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Trade-off between freeway and arterial system</a:t>
            </a:r>
            <a:endParaRPr lang="en-GB" sz="16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11" grpId="0" animBg="1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9248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Off-ramp Model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622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On-off Ramps (Off-ramp)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14600"/>
            <a:ext cx="5915025" cy="49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4263"/>
            <a:ext cx="2800350" cy="10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190500" y="4356100"/>
            <a:ext cx="1752600" cy="1968500"/>
          </a:xfrm>
          <a:prstGeom prst="wedgeRectCallout">
            <a:avLst>
              <a:gd name="adj1" fmla="val -35413"/>
              <a:gd name="adj2" fmla="val -114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flow rate entered the off-ramp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2209800" y="4356100"/>
            <a:ext cx="2286000" cy="1968500"/>
          </a:xfrm>
          <a:prstGeom prst="wedgeRectCallout">
            <a:avLst>
              <a:gd name="adj1" fmla="val -20659"/>
              <a:gd name="adj2" fmla="val -117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flow rate to enter the off-ramp (</a:t>
            </a:r>
            <a:r>
              <a:rPr lang="en-US" dirty="0" err="1" smtClean="0"/>
              <a:t>normal+detour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5191125" y="4340224"/>
            <a:ext cx="1390650" cy="1984375"/>
          </a:xfrm>
          <a:prstGeom prst="wedgeRectCallout">
            <a:avLst>
              <a:gd name="adj1" fmla="val 13798"/>
              <a:gd name="adj2" fmla="val -113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Off-ramp capacity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2971800"/>
            <a:ext cx="441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86451" y="2971800"/>
            <a:ext cx="4810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4600" y="3048000"/>
            <a:ext cx="23788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7162800" y="4348162"/>
            <a:ext cx="1600201" cy="1984375"/>
          </a:xfrm>
          <a:prstGeom prst="wedgeRectCallout">
            <a:avLst>
              <a:gd name="adj1" fmla="val -12089"/>
              <a:gd name="adj2" fmla="val -11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Available space at the off-ramp (</a:t>
            </a:r>
            <a:r>
              <a:rPr lang="en-US" dirty="0" err="1" smtClean="0"/>
              <a:t>veh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23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01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Impact of Detour Traffic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B. The impact of detour traffic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3352800"/>
            <a:ext cx="16764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Concept</a:t>
            </a:r>
            <a:endParaRPr kumimoji="0" lang="en-US" sz="20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86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Integrate the “sub-flow” concept with the lane-group-based arterial model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2855568" y="1905000"/>
            <a:ext cx="6288432" cy="2362200"/>
            <a:chOff x="2855568" y="1905000"/>
            <a:chExt cx="6288432" cy="2362200"/>
          </a:xfrm>
        </p:grpSpPr>
        <p:sp>
          <p:nvSpPr>
            <p:cNvPr id="66" name="Title 1"/>
            <p:cNvSpPr txBox="1">
              <a:spLocks/>
            </p:cNvSpPr>
            <p:nvPr/>
          </p:nvSpPr>
          <p:spPr>
            <a:xfrm>
              <a:off x="4495800" y="2057400"/>
              <a:ext cx="3429000" cy="3810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Revised arrival process</a:t>
              </a:r>
              <a:endParaRPr kumimoji="0" lang="en-US" sz="14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5568" y="1905000"/>
              <a:ext cx="628843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cxnSp>
          <p:nvCxnSpPr>
            <p:cNvPr id="68" name="Straight Arrow Connector 67"/>
            <p:cNvCxnSpPr/>
            <p:nvPr/>
          </p:nvCxnSpPr>
          <p:spPr>
            <a:xfrm>
              <a:off x="3200400" y="32004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365500" y="33401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91000" y="33528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334000" y="33528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962400" y="32004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648200" y="32004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5867400" y="3124200"/>
              <a:ext cx="3048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867400" y="33528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5867400" y="3429000"/>
              <a:ext cx="3048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276600" y="22860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276600" y="2514600"/>
              <a:ext cx="5334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565900" y="2921000"/>
              <a:ext cx="482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553200" y="32004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553200" y="33528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578600" y="34925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5200" y="3225800"/>
              <a:ext cx="457200" cy="762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5334000" y="32004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6172200" y="2895600"/>
              <a:ext cx="3048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3810000" y="2094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Detour Traffic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10000" y="2362200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Arterial Traffic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477000" y="3124200"/>
              <a:ext cx="1143000" cy="457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77000" y="2832100"/>
              <a:ext cx="1143000" cy="2286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7620000" y="3416300"/>
              <a:ext cx="5334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620000" y="3276600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7467600" y="3505200"/>
              <a:ext cx="457200" cy="381000"/>
            </a:xfrm>
            <a:prstGeom prst="arc">
              <a:avLst>
                <a:gd name="adj1" fmla="val 16200000"/>
                <a:gd name="adj2" fmla="val 427501"/>
              </a:avLst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 flipV="1">
              <a:off x="7391400" y="2590800"/>
              <a:ext cx="533400" cy="381000"/>
            </a:xfrm>
            <a:prstGeom prst="arc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Impact of Detour Traffic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14478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0" y="1295400"/>
            <a:ext cx="4114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B. The impact of detour traffic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4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5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5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5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84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1828800" y="1981200"/>
            <a:ext cx="7086600" cy="4648994"/>
            <a:chOff x="1828800" y="1981200"/>
            <a:chExt cx="7086600" cy="4648994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28800" y="1981200"/>
              <a:ext cx="7086600" cy="4648994"/>
              <a:chOff x="2057400" y="2209006"/>
              <a:chExt cx="7086600" cy="464899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057400" y="2209006"/>
                <a:ext cx="7086600" cy="46482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8" name="Object 17"/>
              <p:cNvGraphicFramePr>
                <a:graphicFrameLocks noChangeAspect="1"/>
              </p:cNvGraphicFramePr>
              <p:nvPr/>
            </p:nvGraphicFramePr>
            <p:xfrm>
              <a:off x="5791200" y="2666206"/>
              <a:ext cx="331470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4" name="Equation" r:id="rId4" imgW="3162300" imgH="368300" progId="Equation.3">
                      <p:embed/>
                    </p:oleObj>
                  </mc:Choice>
                  <mc:Fallback>
                    <p:oleObj name="Equation" r:id="rId4" imgW="3162300" imgH="36830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2666206"/>
                            <a:ext cx="3314700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Connector 55"/>
              <p:cNvCxnSpPr/>
              <p:nvPr/>
            </p:nvCxnSpPr>
            <p:spPr>
              <a:xfrm>
                <a:off x="2057400" y="3352800"/>
                <a:ext cx="3581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315494" y="4533106"/>
                <a:ext cx="4648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638800" y="4953000"/>
                <a:ext cx="3505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57400" y="4191000"/>
                <a:ext cx="3581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057400" y="6019800"/>
                <a:ext cx="3581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2133600" y="3352800"/>
                <a:ext cx="16002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Upstream Arrivals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63" name="Title 1"/>
              <p:cNvSpPr txBox="1">
                <a:spLocks/>
              </p:cNvSpPr>
              <p:nvPr/>
            </p:nvSpPr>
            <p:spPr>
              <a:xfrm>
                <a:off x="2057400" y="4267200"/>
                <a:ext cx="23622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Approach the End of Queue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64" name="Title 1"/>
              <p:cNvSpPr txBox="1">
                <a:spLocks/>
              </p:cNvSpPr>
              <p:nvPr/>
            </p:nvSpPr>
            <p:spPr>
              <a:xfrm>
                <a:off x="2133600" y="6019800"/>
                <a:ext cx="23622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Merge into Lane Groups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65" name="Title 1"/>
              <p:cNvSpPr txBox="1">
                <a:spLocks/>
              </p:cNvSpPr>
              <p:nvPr/>
            </p:nvSpPr>
            <p:spPr>
              <a:xfrm>
                <a:off x="5334000" y="2209800"/>
                <a:ext cx="23622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Departure Process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715000" y="4953000"/>
                <a:ext cx="23622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Flow Conservation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graphicFrame>
            <p:nvGraphicFramePr>
              <p:cNvPr id="188434" name="Object 18"/>
              <p:cNvGraphicFramePr>
                <a:graphicFrameLocks noChangeAspect="1"/>
              </p:cNvGraphicFramePr>
              <p:nvPr/>
            </p:nvGraphicFramePr>
            <p:xfrm>
              <a:off x="2209800" y="3733800"/>
              <a:ext cx="2133600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5" name="Equation" r:id="rId6" imgW="2413000" imgH="304800" progId="Equation.3">
                      <p:embed/>
                    </p:oleObj>
                  </mc:Choice>
                  <mc:Fallback>
                    <p:oleObj name="Equation" r:id="rId6" imgW="2413000" imgH="304800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9800" y="3733800"/>
                            <a:ext cx="2133600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36" name="Object 20"/>
              <p:cNvGraphicFramePr>
                <a:graphicFrameLocks noChangeAspect="1"/>
              </p:cNvGraphicFramePr>
              <p:nvPr/>
            </p:nvGraphicFramePr>
            <p:xfrm>
              <a:off x="2133600" y="4724400"/>
              <a:ext cx="1876425" cy="666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6" name="Equation" r:id="rId8" imgW="1943100" imgH="685800" progId="Equation.3">
                      <p:embed/>
                    </p:oleObj>
                  </mc:Choice>
                  <mc:Fallback>
                    <p:oleObj name="Equation" r:id="rId8" imgW="1943100" imgH="68580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00" y="4724400"/>
                            <a:ext cx="1876425" cy="666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38" name="Object 22"/>
              <p:cNvGraphicFramePr>
                <a:graphicFrameLocks noChangeAspect="1"/>
              </p:cNvGraphicFramePr>
              <p:nvPr/>
            </p:nvGraphicFramePr>
            <p:xfrm>
              <a:off x="2133600" y="5486400"/>
              <a:ext cx="3400425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7" name="Equation" r:id="rId10" imgW="3530600" imgH="266700" progId="Equation.3">
                      <p:embed/>
                    </p:oleObj>
                  </mc:Choice>
                  <mc:Fallback>
                    <p:oleObj name="Equation" r:id="rId10" imgW="3530600" imgH="26670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00" y="5486400"/>
                            <a:ext cx="3400425" cy="266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40" name="Object 24"/>
              <p:cNvGraphicFramePr>
                <a:graphicFrameLocks noChangeAspect="1"/>
              </p:cNvGraphicFramePr>
              <p:nvPr/>
            </p:nvGraphicFramePr>
            <p:xfrm>
              <a:off x="2133600" y="6457950"/>
              <a:ext cx="31623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8" name="Equation" r:id="rId12" imgW="3517900" imgH="393700" progId="Equation.3">
                      <p:embed/>
                    </p:oleObj>
                  </mc:Choice>
                  <mc:Fallback>
                    <p:oleObj name="Equation" r:id="rId12" imgW="3517900" imgH="3937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00" y="6457950"/>
                            <a:ext cx="316230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42" name="Object 26"/>
              <p:cNvGraphicFramePr>
                <a:graphicFrameLocks noChangeAspect="1"/>
              </p:cNvGraphicFramePr>
              <p:nvPr/>
            </p:nvGraphicFramePr>
            <p:xfrm>
              <a:off x="5791200" y="2971800"/>
              <a:ext cx="2857500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09" name="Equation" r:id="rId14" imgW="2832100" imgH="647700" progId="Equation.3">
                      <p:embed/>
                    </p:oleObj>
                  </mc:Choice>
                  <mc:Fallback>
                    <p:oleObj name="Equation" r:id="rId14" imgW="2832100" imgH="6477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2971800"/>
                            <a:ext cx="2857500" cy="657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44" name="Object 28"/>
              <p:cNvGraphicFramePr>
                <a:graphicFrameLocks noChangeAspect="1"/>
              </p:cNvGraphicFramePr>
              <p:nvPr/>
            </p:nvGraphicFramePr>
            <p:xfrm>
              <a:off x="5791200" y="3581400"/>
              <a:ext cx="2828925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0" name="Equation" r:id="rId16" imgW="2806700" imgH="635000" progId="Equation.3">
                      <p:embed/>
                    </p:oleObj>
                  </mc:Choice>
                  <mc:Fallback>
                    <p:oleObj name="Equation" r:id="rId16" imgW="2806700" imgH="635000" progId="Equation.3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3581400"/>
                            <a:ext cx="2828925" cy="647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46" name="Object 30"/>
              <p:cNvGraphicFramePr>
                <a:graphicFrameLocks noChangeAspect="1"/>
              </p:cNvGraphicFramePr>
              <p:nvPr/>
            </p:nvGraphicFramePr>
            <p:xfrm>
              <a:off x="5791200" y="4267200"/>
              <a:ext cx="1514475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1" name="Equation" r:id="rId18" imgW="1358310" imgH="253890" progId="Equation.3">
                      <p:embed/>
                    </p:oleObj>
                  </mc:Choice>
                  <mc:Fallback>
                    <p:oleObj name="Equation" r:id="rId18" imgW="1358310" imgH="253890" progId="Equation.3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4267200"/>
                            <a:ext cx="1514475" cy="257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48" name="Object 32"/>
              <p:cNvGraphicFramePr>
                <a:graphicFrameLocks noChangeAspect="1"/>
              </p:cNvGraphicFramePr>
              <p:nvPr/>
            </p:nvGraphicFramePr>
            <p:xfrm>
              <a:off x="5791200" y="4648200"/>
              <a:ext cx="2228850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2" name="Equation" r:id="rId20" imgW="1993900" imgH="279400" progId="Equation.3">
                      <p:embed/>
                    </p:oleObj>
                  </mc:Choice>
                  <mc:Fallback>
                    <p:oleObj name="Equation" r:id="rId20" imgW="1993900" imgH="279400" progId="Equation.3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4648200"/>
                            <a:ext cx="2228850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50" name="Object 34"/>
              <p:cNvGraphicFramePr>
                <a:graphicFrameLocks noChangeAspect="1"/>
              </p:cNvGraphicFramePr>
              <p:nvPr/>
            </p:nvGraphicFramePr>
            <p:xfrm>
              <a:off x="5791200" y="5334000"/>
              <a:ext cx="2409825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3" name="Equation" r:id="rId22" imgW="2616200" imgH="368300" progId="Equation.3">
                      <p:embed/>
                    </p:oleObj>
                  </mc:Choice>
                  <mc:Fallback>
                    <p:oleObj name="Equation" r:id="rId22" imgW="2616200" imgH="368300" progId="Equation.3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5334000"/>
                            <a:ext cx="2409825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52" name="Object 36"/>
              <p:cNvGraphicFramePr>
                <a:graphicFrameLocks noChangeAspect="1"/>
              </p:cNvGraphicFramePr>
              <p:nvPr/>
            </p:nvGraphicFramePr>
            <p:xfrm>
              <a:off x="5791200" y="5638800"/>
              <a:ext cx="286702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4" name="Equation" r:id="rId24" imgW="2946400" imgH="393700" progId="Equation.3">
                      <p:embed/>
                    </p:oleObj>
                  </mc:Choice>
                  <mc:Fallback>
                    <p:oleObj name="Equation" r:id="rId24" imgW="2946400" imgH="393700" progId="Equation.3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5638800"/>
                            <a:ext cx="2867025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54" name="Object 38"/>
              <p:cNvGraphicFramePr>
                <a:graphicFrameLocks noChangeAspect="1"/>
              </p:cNvGraphicFramePr>
              <p:nvPr/>
            </p:nvGraphicFramePr>
            <p:xfrm>
              <a:off x="5791200" y="6019800"/>
              <a:ext cx="2428875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5" name="Equation" r:id="rId26" imgW="2311400" imgH="266700" progId="Equation.3">
                      <p:embed/>
                    </p:oleObj>
                  </mc:Choice>
                  <mc:Fallback>
                    <p:oleObj name="Equation" r:id="rId26" imgW="2311400" imgH="266700" progId="Equation.3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6019800"/>
                            <a:ext cx="2428875" cy="276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456" name="Object 40"/>
              <p:cNvGraphicFramePr>
                <a:graphicFrameLocks noChangeAspect="1"/>
              </p:cNvGraphicFramePr>
              <p:nvPr/>
            </p:nvGraphicFramePr>
            <p:xfrm>
              <a:off x="5791200" y="6391275"/>
              <a:ext cx="2019300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16" name="Equation" r:id="rId28" imgW="2070100" imgH="482600" progId="Equation.3">
                      <p:embed/>
                    </p:oleObj>
                  </mc:Choice>
                  <mc:Fallback>
                    <p:oleObj name="Equation" r:id="rId28" imgW="2070100" imgH="482600" progId="Equation.3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1200" y="6391275"/>
                            <a:ext cx="2019300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" name="Title 1"/>
              <p:cNvSpPr txBox="1">
                <a:spLocks/>
              </p:cNvSpPr>
              <p:nvPr/>
            </p:nvSpPr>
            <p:spPr>
              <a:xfrm>
                <a:off x="2438400" y="2514600"/>
                <a:ext cx="2819400" cy="4572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rgbClr val="FFC000"/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Model Extensions</a:t>
                </a:r>
                <a:endParaRPr kumimoji="0" lang="en-US" sz="20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3276600" y="3429000"/>
              <a:ext cx="9144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819400" y="4419600"/>
              <a:ext cx="6096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343400" y="5181600"/>
              <a:ext cx="6096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114800" y="6172200"/>
              <a:ext cx="6096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315200" y="2667000"/>
              <a:ext cx="9144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410200" y="4343400"/>
              <a:ext cx="9144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86400" y="5410200"/>
              <a:ext cx="9144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239000" y="5791200"/>
              <a:ext cx="9144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410200" y="6172200"/>
              <a:ext cx="9144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362200" y="3429000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286000" y="44196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10000" y="51816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352800" y="61722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553200" y="2667000"/>
              <a:ext cx="762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410200" y="39624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486400" y="50292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77000" y="57912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Overall Corridor Model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438400" cy="1752600"/>
          </a:xfrm>
          <a:prstGeom prst="rect">
            <a:avLst/>
          </a:prstGeom>
          <a:solidFill>
            <a:srgbClr val="7DC7FF"/>
          </a:solidFill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Arterial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下箭头 92"/>
          <p:cNvSpPr/>
          <p:nvPr/>
        </p:nvSpPr>
        <p:spPr>
          <a:xfrm rot="18900000">
            <a:off x="2290622" y="3497870"/>
            <a:ext cx="457200" cy="6335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1600200"/>
            <a:ext cx="2438400" cy="1752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Freeway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81400"/>
            <a:ext cx="2438400" cy="1752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Interaction between freeway and arterial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下箭头 92"/>
          <p:cNvSpPr/>
          <p:nvPr/>
        </p:nvSpPr>
        <p:spPr>
          <a:xfrm rot="2246580">
            <a:off x="5769944" y="3507576"/>
            <a:ext cx="457200" cy="5863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70866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Overall Corridor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4114800" y="54864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3429000"/>
            <a:ext cx="2362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On-off Ramps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67400" y="3505200"/>
            <a:ext cx="3505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impact of detour traffic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4800" y="15240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Model - Integrated Control of a Single Corridor Segment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4419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Extended Model - Integrated Control of a Multi-segment Corridor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1676400" y="36576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84644"/>
            <a:ext cx="3626902" cy="21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7" name="Straight Arrow Connector 16"/>
          <p:cNvCxnSpPr>
            <a:stCxn id="220163" idx="1"/>
            <a:endCxn id="23" idx="3"/>
          </p:cNvCxnSpPr>
          <p:nvPr/>
        </p:nvCxnSpPr>
        <p:spPr>
          <a:xfrm rot="10800000">
            <a:off x="3657600" y="2476500"/>
            <a:ext cx="4572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0164" idx="1"/>
            <a:endCxn id="24" idx="3"/>
          </p:cNvCxnSpPr>
          <p:nvPr/>
        </p:nvCxnSpPr>
        <p:spPr>
          <a:xfrm rot="10800000" flipV="1">
            <a:off x="3657600" y="5443522"/>
            <a:ext cx="990600" cy="477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52400" y="13716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Model - Integrated Control of a Single Corridor Segment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77136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ltGray">
          <a:xfrm>
            <a:off x="4191000" y="1524000"/>
            <a:ext cx="4572000" cy="1923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 Output: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Diversion rates at the off-ramp</a:t>
            </a:r>
            <a:endParaRPr lang="en-US" altLang="zh-CN" dirty="0" smtClean="0">
              <a:sym typeface="Wingdings" pitchFamily="2" charset="2"/>
            </a:endParaRP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Arterial signal timings: cycle length, offsets, and splits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Incident upstream on-ramp metering rates</a:t>
            </a:r>
            <a:endParaRPr lang="en-US" altLang="zh-CN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52400" y="13716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Model - Integrated Control of a Single Corridor Segment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0" name="Group 20"/>
          <p:cNvGrpSpPr/>
          <p:nvPr/>
        </p:nvGrpSpPr>
        <p:grpSpPr>
          <a:xfrm>
            <a:off x="3657600" y="1143000"/>
            <a:ext cx="5334000" cy="2743200"/>
            <a:chOff x="3429000" y="3200400"/>
            <a:chExt cx="5334000" cy="2743200"/>
          </a:xfrm>
        </p:grpSpPr>
        <p:grpSp>
          <p:nvGrpSpPr>
            <p:cNvPr id="41" name="Group 59"/>
            <p:cNvGrpSpPr/>
            <p:nvPr/>
          </p:nvGrpSpPr>
          <p:grpSpPr>
            <a:xfrm>
              <a:off x="3429000" y="3962400"/>
              <a:ext cx="5334000" cy="1981200"/>
              <a:chOff x="3429000" y="3962400"/>
              <a:chExt cx="5334000" cy="19812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429000" y="3962400"/>
                <a:ext cx="5334000" cy="19812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8" name="Object 5"/>
              <p:cNvGraphicFramePr>
                <a:graphicFrameLocks noChangeAspect="1"/>
              </p:cNvGraphicFramePr>
              <p:nvPr/>
            </p:nvGraphicFramePr>
            <p:xfrm>
              <a:off x="3581400" y="4038600"/>
              <a:ext cx="1638300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595" name="Equation" r:id="rId4" imgW="1637589" imgH="482391" progId="Equation.3">
                      <p:embed/>
                    </p:oleObj>
                  </mc:Choice>
                  <mc:Fallback>
                    <p:oleObj name="Equation" r:id="rId4" imgW="1637589" imgH="482391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400" y="4038600"/>
                            <a:ext cx="1638300" cy="485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11"/>
              <p:cNvGraphicFramePr>
                <a:graphicFrameLocks noChangeAspect="1"/>
              </p:cNvGraphicFramePr>
              <p:nvPr/>
            </p:nvGraphicFramePr>
            <p:xfrm>
              <a:off x="3581400" y="5638800"/>
              <a:ext cx="2505075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596" name="Equation" r:id="rId6" imgW="2501900" imgH="266700" progId="Equation.3">
                      <p:embed/>
                    </p:oleObj>
                  </mc:Choice>
                  <mc:Fallback>
                    <p:oleObj name="Equation" r:id="rId6" imgW="2501900" imgH="2667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400" y="5638800"/>
                            <a:ext cx="2505075" cy="266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4724400" y="3200400"/>
              <a:ext cx="2362200" cy="6858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kumimoji="0" lang="en-US" sz="2000" b="1" i="0" u="none" strike="noStrike" kern="1200" cap="none" spc="0" normalizeH="0" baseline="0" noProof="0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Key Formulations</a:t>
              </a:r>
              <a:endParaRPr lang="en-US" sz="2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 rot="10800000">
            <a:off x="4114800" y="2743200"/>
            <a:ext cx="3048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3"/>
          </p:cNvCxnSpPr>
          <p:nvPr/>
        </p:nvCxnSpPr>
        <p:spPr>
          <a:xfrm rot="5400000">
            <a:off x="3240532" y="2953354"/>
            <a:ext cx="1084422" cy="6657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4343400" y="3200400"/>
            <a:ext cx="1524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772694" y="3543300"/>
            <a:ext cx="913606" cy="229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04800" y="3657600"/>
            <a:ext cx="31450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/>
              <a:t>Max. Total Corridor Throughput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4800" y="4114800"/>
            <a:ext cx="38397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/>
              <a:t>Min. Total Spent Time by Detour Traffic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2400" y="4724400"/>
            <a:ext cx="5334000" cy="1981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752600" y="4800600"/>
            <a:ext cx="1953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Operational Constraints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8" name="Object 12"/>
          <p:cNvGraphicFramePr>
            <a:graphicFrameLocks noChangeAspect="1"/>
          </p:cNvGraphicFramePr>
          <p:nvPr/>
        </p:nvGraphicFramePr>
        <p:xfrm>
          <a:off x="381000" y="5257800"/>
          <a:ext cx="11525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97" name="Equation" r:id="rId8" imgW="1091726" imgH="203112" progId="Equation.3">
                  <p:embed/>
                </p:oleObj>
              </mc:Choice>
              <mc:Fallback>
                <p:oleObj name="Equation" r:id="rId8" imgW="1091726" imgH="203112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11525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4"/>
          <p:cNvGraphicFramePr>
            <a:graphicFrameLocks noChangeAspect="1"/>
          </p:cNvGraphicFramePr>
          <p:nvPr/>
        </p:nvGraphicFramePr>
        <p:xfrm>
          <a:off x="381000" y="5562600"/>
          <a:ext cx="279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98" name="Equation" r:id="rId10" imgW="2654300" imgH="254000" progId="Equation.3">
                  <p:embed/>
                </p:oleObj>
              </mc:Choice>
              <mc:Fallback>
                <p:oleObj name="Equation" r:id="rId10" imgW="2654300" imgH="254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2790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6"/>
          <p:cNvGraphicFramePr>
            <a:graphicFrameLocks noChangeAspect="1"/>
          </p:cNvGraphicFramePr>
          <p:nvPr/>
        </p:nvGraphicFramePr>
        <p:xfrm>
          <a:off x="381000" y="5867400"/>
          <a:ext cx="2924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99" name="Equation" r:id="rId12" imgW="2781300" imgH="368300" progId="Equation.3">
                  <p:embed/>
                </p:oleObj>
              </mc:Choice>
              <mc:Fallback>
                <p:oleObj name="Equation" r:id="rId12" imgW="2781300" imgH="3683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867400"/>
                        <a:ext cx="29241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8"/>
          <p:cNvGraphicFramePr>
            <a:graphicFrameLocks noChangeAspect="1"/>
          </p:cNvGraphicFramePr>
          <p:nvPr/>
        </p:nvGraphicFramePr>
        <p:xfrm>
          <a:off x="381000" y="6324600"/>
          <a:ext cx="21907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0" name="Equation" r:id="rId14" imgW="2082800" imgH="241300" progId="Equation.3">
                  <p:embed/>
                </p:oleObj>
              </mc:Choice>
              <mc:Fallback>
                <p:oleObj name="Equation" r:id="rId14" imgW="2082800" imgH="2413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24600"/>
                        <a:ext cx="21907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0"/>
          <p:cNvGraphicFramePr>
            <a:graphicFrameLocks noChangeAspect="1"/>
          </p:cNvGraphicFramePr>
          <p:nvPr/>
        </p:nvGraphicFramePr>
        <p:xfrm>
          <a:off x="3429000" y="5257800"/>
          <a:ext cx="16573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1" name="Equation" r:id="rId16" imgW="1574117" imgH="266584" progId="Equation.3">
                  <p:embed/>
                </p:oleObj>
              </mc:Choice>
              <mc:Fallback>
                <p:oleObj name="Equation" r:id="rId16" imgW="1574117" imgH="266584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16573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/>
        </p:nvGraphicFramePr>
        <p:xfrm>
          <a:off x="3429000" y="5562600"/>
          <a:ext cx="1895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2" name="Equation" r:id="rId18" imgW="1803400" imgH="254000" progId="Equation.3">
                  <p:embed/>
                </p:oleObj>
              </mc:Choice>
              <mc:Fallback>
                <p:oleObj name="Equation" r:id="rId18" imgW="1803400" imgH="2540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62600"/>
                        <a:ext cx="18954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 rot="5400000">
            <a:off x="5607050" y="5683250"/>
            <a:ext cx="3937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13400" y="5676900"/>
            <a:ext cx="381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248400" y="5486400"/>
            <a:ext cx="2667000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477000" y="5562600"/>
            <a:ext cx="21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Network Flow Constraints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8" name="Group 53"/>
          <p:cNvGrpSpPr/>
          <p:nvPr/>
        </p:nvGrpSpPr>
        <p:grpSpPr>
          <a:xfrm>
            <a:off x="6553200" y="3732212"/>
            <a:ext cx="534194" cy="1220788"/>
            <a:chOff x="6553200" y="3276600"/>
            <a:chExt cx="534194" cy="1906588"/>
          </a:xfrm>
        </p:grpSpPr>
        <p:cxnSp>
          <p:nvCxnSpPr>
            <p:cNvPr id="79" name="Straight Arrow Connector 78"/>
            <p:cNvCxnSpPr/>
            <p:nvPr/>
          </p:nvCxnSpPr>
          <p:spPr>
            <a:xfrm rot="10800000">
              <a:off x="6553200" y="5181600"/>
              <a:ext cx="5334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07188" y="3276600"/>
              <a:ext cx="379412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6134100" y="4229100"/>
              <a:ext cx="190500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9402" name="Object 26"/>
          <p:cNvGraphicFramePr>
            <a:graphicFrameLocks noChangeAspect="1"/>
          </p:cNvGraphicFramePr>
          <p:nvPr/>
        </p:nvGraphicFramePr>
        <p:xfrm>
          <a:off x="3810000" y="2486025"/>
          <a:ext cx="2943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3" name="Equation" r:id="rId20" imgW="2946400" imgH="482600" progId="Equation.3">
                  <p:embed/>
                </p:oleObj>
              </mc:Choice>
              <mc:Fallback>
                <p:oleObj name="Equation" r:id="rId20" imgW="2946400" imgH="482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86025"/>
                        <a:ext cx="29432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9404" name="Object 28"/>
          <p:cNvGraphicFramePr>
            <a:graphicFrameLocks noChangeAspect="1"/>
          </p:cNvGraphicFramePr>
          <p:nvPr/>
        </p:nvGraphicFramePr>
        <p:xfrm>
          <a:off x="3810000" y="3019425"/>
          <a:ext cx="3286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04" name="Equation" r:id="rId22" imgW="3289300" imgH="482600" progId="Equation.3">
                  <p:embed/>
                </p:oleObj>
              </mc:Choice>
              <mc:Fallback>
                <p:oleObj name="Equation" r:id="rId22" imgW="3289300" imgH="482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19425"/>
                        <a:ext cx="32861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1371600" y="1524000"/>
            <a:ext cx="6400800" cy="3429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61633" y="1524000"/>
            <a:ext cx="1953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Operational Constraints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116359"/>
              </p:ext>
            </p:extLst>
          </p:nvPr>
        </p:nvGraphicFramePr>
        <p:xfrm>
          <a:off x="1447800" y="1981200"/>
          <a:ext cx="11525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2" name="Equation" r:id="rId4" imgW="1091726" imgH="203112" progId="Equation.3">
                  <p:embed/>
                </p:oleObj>
              </mc:Choice>
              <mc:Fallback>
                <p:oleObj name="Equation" r:id="rId4" imgW="109172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152525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70452"/>
              </p:ext>
            </p:extLst>
          </p:nvPr>
        </p:nvGraphicFramePr>
        <p:xfrm>
          <a:off x="1447800" y="2424113"/>
          <a:ext cx="2790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3" name="Equation" r:id="rId6" imgW="2654300" imgH="254000" progId="Equation.3">
                  <p:embed/>
                </p:oleObj>
              </mc:Choice>
              <mc:Fallback>
                <p:oleObj name="Equation" r:id="rId6" imgW="2654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24113"/>
                        <a:ext cx="2790825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75947"/>
              </p:ext>
            </p:extLst>
          </p:nvPr>
        </p:nvGraphicFramePr>
        <p:xfrm>
          <a:off x="1447800" y="2957513"/>
          <a:ext cx="29241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4" name="Equation" r:id="rId8" imgW="2781300" imgH="368300" progId="Equation.3">
                  <p:embed/>
                </p:oleObj>
              </mc:Choice>
              <mc:Fallback>
                <p:oleObj name="Equation" r:id="rId8" imgW="2781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57513"/>
                        <a:ext cx="2924175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43207"/>
              </p:ext>
            </p:extLst>
          </p:nvPr>
        </p:nvGraphicFramePr>
        <p:xfrm>
          <a:off x="1447800" y="3567113"/>
          <a:ext cx="21907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5" name="Equation" r:id="rId10" imgW="2082800" imgH="241300" progId="Equation.3">
                  <p:embed/>
                </p:oleObj>
              </mc:Choice>
              <mc:Fallback>
                <p:oleObj name="Equation" r:id="rId10" imgW="2082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67113"/>
                        <a:ext cx="2190750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83875"/>
              </p:ext>
            </p:extLst>
          </p:nvPr>
        </p:nvGraphicFramePr>
        <p:xfrm>
          <a:off x="1447800" y="4010025"/>
          <a:ext cx="16573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6" name="Equation" r:id="rId12" imgW="1574117" imgH="266584" progId="Equation.3">
                  <p:embed/>
                </p:oleObj>
              </mc:Choice>
              <mc:Fallback>
                <p:oleObj name="Equation" r:id="rId12" imgW="157411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10025"/>
                        <a:ext cx="16573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91473"/>
              </p:ext>
            </p:extLst>
          </p:nvPr>
        </p:nvGraphicFramePr>
        <p:xfrm>
          <a:off x="1447800" y="4467225"/>
          <a:ext cx="1895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77" name="Equation" r:id="rId14" imgW="1803400" imgH="254000" progId="Equation.3">
                  <p:embed/>
                </p:oleObj>
              </mc:Choice>
              <mc:Fallback>
                <p:oleObj name="Equation" r:id="rId14" imgW="1803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67225"/>
                        <a:ext cx="18954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82736" y="19020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Cycle length constraint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76228" y="2362200"/>
            <a:ext cx="1809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Green time constraint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8475" y="2819400"/>
            <a:ext cx="3500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sum of green times and clearance times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should be equal to cycle length.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62849" y="3505200"/>
            <a:ext cx="1429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Offset constraint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49126" y="3965377"/>
            <a:ext cx="19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Metering rate constraint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41308" y="4428531"/>
            <a:ext cx="2014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Diversion rate constraint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9655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2" grpId="0"/>
      <p:bldP spid="4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4800" y="1524000"/>
            <a:ext cx="3352800" cy="19050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1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Model - Integrated Control of a Single Corridor Segment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4419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Extended Model - Integrated Control of a Multi-segment Corridor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下箭头 92"/>
          <p:cNvSpPr/>
          <p:nvPr/>
        </p:nvSpPr>
        <p:spPr>
          <a:xfrm>
            <a:off x="1676400" y="36576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84644"/>
            <a:ext cx="3626902" cy="21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7" name="Straight Arrow Connector 16"/>
          <p:cNvCxnSpPr>
            <a:stCxn id="220163" idx="1"/>
            <a:endCxn id="23" idx="3"/>
          </p:cNvCxnSpPr>
          <p:nvPr/>
        </p:nvCxnSpPr>
        <p:spPr>
          <a:xfrm rot="10800000">
            <a:off x="3657600" y="2476500"/>
            <a:ext cx="4572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0164" idx="1"/>
            <a:endCxn id="24" idx="3"/>
          </p:cNvCxnSpPr>
          <p:nvPr/>
        </p:nvCxnSpPr>
        <p:spPr>
          <a:xfrm rot="10800000" flipV="1">
            <a:off x="3657600" y="5443522"/>
            <a:ext cx="990600" cy="477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222 " pathEditMode="relative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ltGray">
          <a:xfrm>
            <a:off x="6172200" y="2895600"/>
            <a:ext cx="2743200" cy="386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 Output: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Control boundaries for detour operations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Detour plans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Diversion rates at each off-ramp</a:t>
            </a:r>
            <a:endParaRPr lang="en-US" altLang="zh-CN" dirty="0" smtClean="0">
              <a:sym typeface="Wingdings" pitchFamily="2" charset="2"/>
            </a:endParaRP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Arterial signal timings: cycle length, offsets, and splits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Incident upstream on-ramp metering rates</a:t>
            </a:r>
            <a:endParaRPr lang="en-US" altLang="zh-CN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Extended Model - Integrated Control of a Multi-segment Corridor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788497"/>
            <a:ext cx="6118769" cy="4069503"/>
            <a:chOff x="304800" y="2788497"/>
            <a:chExt cx="6118769" cy="406950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788497"/>
              <a:ext cx="6118769" cy="4069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0"/>
            </a:effectLst>
          </p:spPr>
        </p:pic>
        <p:sp>
          <p:nvSpPr>
            <p:cNvPr id="10" name="Rectangle 9"/>
            <p:cNvSpPr/>
            <p:nvPr/>
          </p:nvSpPr>
          <p:spPr>
            <a:xfrm rot="2020477">
              <a:off x="1984015" y="4281915"/>
              <a:ext cx="3995142" cy="1219200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286000" y="3505200"/>
            <a:ext cx="3048000" cy="2514600"/>
            <a:chOff x="3886200" y="1371600"/>
            <a:chExt cx="3048000" cy="2514600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V="1">
              <a:off x="3886200" y="1371600"/>
              <a:ext cx="304800" cy="304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886200" y="1828800"/>
              <a:ext cx="4572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4038600" y="2057400"/>
              <a:ext cx="4572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4495800" y="2514600"/>
              <a:ext cx="533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5029200" y="2971800"/>
              <a:ext cx="6858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638800" y="3048000"/>
              <a:ext cx="457200" cy="304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6019800" y="2946400"/>
              <a:ext cx="228600" cy="2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4533900" y="1943100"/>
              <a:ext cx="457200" cy="762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95800" y="2209800"/>
              <a:ext cx="304800" cy="304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33900" y="2476500"/>
              <a:ext cx="495300" cy="4191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029200" y="2895600"/>
              <a:ext cx="698500" cy="4826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15000" y="3352800"/>
              <a:ext cx="457200" cy="304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6134100" y="3695700"/>
              <a:ext cx="228600" cy="1524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324600" y="3505200"/>
              <a:ext cx="38100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705600" y="3505200"/>
              <a:ext cx="2286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362200" y="3505200"/>
            <a:ext cx="2286000" cy="2057400"/>
            <a:chOff x="2349500" y="3505200"/>
            <a:chExt cx="2286000" cy="2057400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317750" y="3536950"/>
              <a:ext cx="304800" cy="241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286000" y="3962400"/>
              <a:ext cx="4572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2438400" y="4191000"/>
              <a:ext cx="4572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2895600" y="4648200"/>
              <a:ext cx="533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429000" y="4800600"/>
              <a:ext cx="304800" cy="304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3733800" y="4724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V="1">
              <a:off x="2933700" y="4076700"/>
              <a:ext cx="457200" cy="762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2921000" y="4356100"/>
              <a:ext cx="292100" cy="2667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959100" y="4622800"/>
              <a:ext cx="495300" cy="4572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29000" y="5105400"/>
              <a:ext cx="698500" cy="4445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038600" y="5181600"/>
              <a:ext cx="457200" cy="3048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419600" y="5067300"/>
              <a:ext cx="215900" cy="381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  <p:cxnSp>
        <p:nvCxnSpPr>
          <p:cNvPr id="17" name="Elbow Connector 12"/>
          <p:cNvCxnSpPr/>
          <p:nvPr/>
        </p:nvCxnSpPr>
        <p:spPr>
          <a:xfrm rot="16200000" flipH="1">
            <a:off x="1771650" y="3371850"/>
            <a:ext cx="838200" cy="1562100"/>
          </a:xfrm>
          <a:prstGeom prst="bentConnector2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98215"/>
            <a:ext cx="3124200" cy="23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647" y="4724400"/>
            <a:ext cx="36293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667000" y="1371600"/>
            <a:ext cx="647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Interaction with Control Variables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Traffic State Prediction and Estimation (constraints)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System Performance (objective function)</a:t>
            </a:r>
          </a:p>
          <a:p>
            <a:endParaRPr lang="en-US" sz="1600" dirty="0" smtClean="0">
              <a:solidFill>
                <a:srgbClr val="EAEAE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 4.44444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 – The Integrated Corridor Control Model</a:t>
            </a:r>
            <a:endParaRPr lang="en-US" sz="2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953000" y="1219200"/>
            <a:ext cx="2362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Formulations</a:t>
            </a:r>
            <a:endParaRPr lang="en-US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1" y="3505200"/>
            <a:ext cx="32765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/>
              <a:t>Additional set of decision variables for detour route choice</a:t>
            </a:r>
            <a:endParaRPr lang="en-US" altLang="zh-CN" i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28600" y="1371600"/>
            <a:ext cx="3352800" cy="20574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2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Extended Model - Integrated Control of a Multi-segment Corridor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657600" y="1905000"/>
            <a:ext cx="5334000" cy="1981200"/>
            <a:chOff x="3657600" y="1905000"/>
            <a:chExt cx="5334000" cy="1981200"/>
          </a:xfrm>
        </p:grpSpPr>
        <p:sp>
          <p:nvSpPr>
            <p:cNvPr id="25" name="Rectangle 24"/>
            <p:cNvSpPr/>
            <p:nvPr/>
          </p:nvSpPr>
          <p:spPr>
            <a:xfrm>
              <a:off x="3657600" y="1905000"/>
              <a:ext cx="5334000" cy="19812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3810000" y="1981200"/>
            <a:ext cx="16383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790" name="Equation" r:id="rId4" imgW="1637589" imgH="482391" progId="Equation.3">
                    <p:embed/>
                  </p:oleObj>
                </mc:Choice>
                <mc:Fallback>
                  <p:oleObj name="Equation" r:id="rId4" imgW="1637589" imgH="482391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1981200"/>
                          <a:ext cx="163830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6172200" y="35814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3810000" y="2514600"/>
          <a:ext cx="2943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1" name="Equation" r:id="rId6" imgW="2946400" imgH="482600" progId="Equation.3">
                  <p:embed/>
                </p:oleObj>
              </mc:Choice>
              <mc:Fallback>
                <p:oleObj name="Equation" r:id="rId6" imgW="2946400" imgH="482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14600"/>
                        <a:ext cx="29432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3810000" y="3048000"/>
          <a:ext cx="3971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2" name="Equation" r:id="rId8" imgW="3975100" imgH="533400" progId="Equation.3">
                  <p:embed/>
                </p:oleObj>
              </mc:Choice>
              <mc:Fallback>
                <p:oleObj name="Equation" r:id="rId8" imgW="3975100" imgH="533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0"/>
                        <a:ext cx="39719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13" name="Object 13"/>
          <p:cNvGraphicFramePr>
            <a:graphicFrameLocks noChangeAspect="1"/>
          </p:cNvGraphicFramePr>
          <p:nvPr/>
        </p:nvGraphicFramePr>
        <p:xfrm>
          <a:off x="3838575" y="3581400"/>
          <a:ext cx="31718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3" name="Equation" r:id="rId10" imgW="3175000" imgH="254000" progId="Equation.3">
                  <p:embed/>
                </p:oleObj>
              </mc:Choice>
              <mc:Fallback>
                <p:oleObj name="Equation" r:id="rId10" imgW="3175000" imgH="254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3581400"/>
                        <a:ext cx="31718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52400" y="4114800"/>
            <a:ext cx="8382000" cy="2590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4191000"/>
            <a:ext cx="2876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Enhanced Network Flow Constraints</a:t>
            </a:r>
            <a:endParaRPr lang="en-US" sz="1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3429000" y="3810000"/>
            <a:ext cx="289718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4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21" name="Object 21"/>
          <p:cNvGraphicFramePr>
            <a:graphicFrameLocks noChangeAspect="1"/>
          </p:cNvGraphicFramePr>
          <p:nvPr/>
        </p:nvGraphicFramePr>
        <p:xfrm>
          <a:off x="228600" y="4572000"/>
          <a:ext cx="2209800" cy="23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4" name="Equation" r:id="rId12" imgW="2781300" imgH="292100" progId="Equation.3">
                  <p:embed/>
                </p:oleObj>
              </mc:Choice>
              <mc:Fallback>
                <p:oleObj name="Equation" r:id="rId12" imgW="2781300" imgH="2921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0"/>
                        <a:ext cx="2209800" cy="239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23" name="Object 23"/>
          <p:cNvGraphicFramePr>
            <a:graphicFrameLocks noChangeAspect="1"/>
          </p:cNvGraphicFramePr>
          <p:nvPr/>
        </p:nvGraphicFramePr>
        <p:xfrm>
          <a:off x="228600" y="4876800"/>
          <a:ext cx="1981200" cy="62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5" name="Equation" r:id="rId14" imgW="2298700" imgH="723900" progId="Equation.3">
                  <p:embed/>
                </p:oleObj>
              </mc:Choice>
              <mc:Fallback>
                <p:oleObj name="Equation" r:id="rId14" imgW="2298700" imgH="7239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1981200" cy="621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25" name="Object 25"/>
          <p:cNvGraphicFramePr>
            <a:graphicFrameLocks noChangeAspect="1"/>
          </p:cNvGraphicFramePr>
          <p:nvPr/>
        </p:nvGraphicFramePr>
        <p:xfrm>
          <a:off x="228601" y="5486400"/>
          <a:ext cx="3581400" cy="27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6" name="Equation" r:id="rId16" imgW="3898900" imgH="292100" progId="Equation.3">
                  <p:embed/>
                </p:oleObj>
              </mc:Choice>
              <mc:Fallback>
                <p:oleObj name="Equation" r:id="rId16" imgW="3898900" imgH="2921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5486400"/>
                        <a:ext cx="3581400" cy="271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27" name="Object 27"/>
          <p:cNvGraphicFramePr>
            <a:graphicFrameLocks noChangeAspect="1"/>
          </p:cNvGraphicFramePr>
          <p:nvPr/>
        </p:nvGraphicFramePr>
        <p:xfrm>
          <a:off x="228600" y="5638800"/>
          <a:ext cx="3429000" cy="48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7" name="Equation" r:id="rId18" imgW="4254500" imgH="533400" progId="Equation.3">
                  <p:embed/>
                </p:oleObj>
              </mc:Choice>
              <mc:Fallback>
                <p:oleObj name="Equation" r:id="rId18" imgW="4254500" imgH="5334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3429000" cy="486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29" name="Object 29"/>
          <p:cNvGraphicFramePr>
            <a:graphicFrameLocks noChangeAspect="1"/>
          </p:cNvGraphicFramePr>
          <p:nvPr/>
        </p:nvGraphicFramePr>
        <p:xfrm>
          <a:off x="5410200" y="4495800"/>
          <a:ext cx="271848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8" name="Equation" r:id="rId20" imgW="3479800" imgH="1066800" progId="Equation.3">
                  <p:embed/>
                </p:oleObj>
              </mc:Choice>
              <mc:Fallback>
                <p:oleObj name="Equation" r:id="rId20" imgW="3479800" imgH="1066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271848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31" name="Object 31"/>
          <p:cNvGraphicFramePr>
            <a:graphicFrameLocks noChangeAspect="1"/>
          </p:cNvGraphicFramePr>
          <p:nvPr/>
        </p:nvGraphicFramePr>
        <p:xfrm>
          <a:off x="5413830" y="5334000"/>
          <a:ext cx="266337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9" name="Equation" r:id="rId22" imgW="3441700" imgH="787400" progId="Equation.3">
                  <p:embed/>
                </p:oleObj>
              </mc:Choice>
              <mc:Fallback>
                <p:oleObj name="Equation" r:id="rId22" imgW="3441700" imgH="7874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830" y="5334000"/>
                        <a:ext cx="266337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33" name="Object 33"/>
          <p:cNvGraphicFramePr>
            <a:graphicFrameLocks noChangeAspect="1"/>
          </p:cNvGraphicFramePr>
          <p:nvPr/>
        </p:nvGraphicFramePr>
        <p:xfrm>
          <a:off x="5867400" y="6002400"/>
          <a:ext cx="2562225" cy="58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0" name="Equation" r:id="rId24" imgW="3479800" imgH="787400" progId="Equation.3">
                  <p:embed/>
                </p:oleObj>
              </mc:Choice>
              <mc:Fallback>
                <p:oleObj name="Equation" r:id="rId24" imgW="3479800" imgH="7874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02400"/>
                        <a:ext cx="2562225" cy="58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35" name="Object 35"/>
          <p:cNvGraphicFramePr>
            <a:graphicFrameLocks noChangeAspect="1"/>
          </p:cNvGraphicFramePr>
          <p:nvPr/>
        </p:nvGraphicFramePr>
        <p:xfrm>
          <a:off x="228600" y="6096001"/>
          <a:ext cx="1219200" cy="20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1" name="Equation" r:id="rId26" imgW="1358310" imgH="253890" progId="Equation.3">
                  <p:embed/>
                </p:oleObj>
              </mc:Choice>
              <mc:Fallback>
                <p:oleObj name="Equation" r:id="rId26" imgW="1358310" imgH="25389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1"/>
                        <a:ext cx="1219200" cy="207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3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37" name="Object 37"/>
          <p:cNvGraphicFramePr>
            <a:graphicFrameLocks noChangeAspect="1"/>
          </p:cNvGraphicFramePr>
          <p:nvPr/>
        </p:nvGraphicFramePr>
        <p:xfrm>
          <a:off x="228600" y="6411335"/>
          <a:ext cx="1752600" cy="21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2" name="Equation" r:id="rId28" imgW="1854200" imgH="254000" progId="Equation.3">
                  <p:embed/>
                </p:oleObj>
              </mc:Choice>
              <mc:Fallback>
                <p:oleObj name="Equation" r:id="rId28" imgW="1854200" imgH="2540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411335"/>
                        <a:ext cx="1752600" cy="218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39" name="Object 39"/>
          <p:cNvGraphicFramePr>
            <a:graphicFrameLocks noChangeAspect="1"/>
          </p:cNvGraphicFramePr>
          <p:nvPr/>
        </p:nvGraphicFramePr>
        <p:xfrm>
          <a:off x="2590801" y="4572000"/>
          <a:ext cx="214206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3" name="Equation" r:id="rId30" imgW="2616200" imgH="368300" progId="Equation.3">
                  <p:embed/>
                </p:oleObj>
              </mc:Choice>
              <mc:Fallback>
                <p:oleObj name="Equation" r:id="rId30" imgW="2616200" imgH="3683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4572000"/>
                        <a:ext cx="214206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41" name="Object 41"/>
          <p:cNvGraphicFramePr>
            <a:graphicFrameLocks noChangeAspect="1"/>
          </p:cNvGraphicFramePr>
          <p:nvPr/>
        </p:nvGraphicFramePr>
        <p:xfrm>
          <a:off x="2590800" y="4882359"/>
          <a:ext cx="2590800" cy="29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4" name="Equation" r:id="rId32" imgW="3213100" imgH="368300" progId="Equation.3">
                  <p:embed/>
                </p:oleObj>
              </mc:Choice>
              <mc:Fallback>
                <p:oleObj name="Equation" r:id="rId32" imgW="3213100" imgH="3683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82359"/>
                        <a:ext cx="2590800" cy="299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43" name="Object 43"/>
          <p:cNvGraphicFramePr>
            <a:graphicFrameLocks noChangeAspect="1"/>
          </p:cNvGraphicFramePr>
          <p:nvPr/>
        </p:nvGraphicFramePr>
        <p:xfrm>
          <a:off x="2590800" y="5153090"/>
          <a:ext cx="2362200" cy="25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5" name="Equation" r:id="rId34" imgW="2667000" imgH="292100" progId="Equation.3">
                  <p:embed/>
                </p:oleObj>
              </mc:Choice>
              <mc:Fallback>
                <p:oleObj name="Equation" r:id="rId34" imgW="2667000" imgH="2921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3090"/>
                        <a:ext cx="2362200" cy="257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45" name="Object 45"/>
          <p:cNvGraphicFramePr>
            <a:graphicFrameLocks noChangeAspect="1"/>
          </p:cNvGraphicFramePr>
          <p:nvPr/>
        </p:nvGraphicFramePr>
        <p:xfrm>
          <a:off x="1981200" y="6096000"/>
          <a:ext cx="1981200" cy="42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6" name="Equation" r:id="rId36" imgW="2425700" imgH="520700" progId="Equation.3">
                  <p:embed/>
                </p:oleObj>
              </mc:Choice>
              <mc:Fallback>
                <p:oleObj name="Equation" r:id="rId36" imgW="2425700" imgH="5207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096000"/>
                        <a:ext cx="1981200" cy="423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4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0447" name="Object 47"/>
          <p:cNvGraphicFramePr>
            <a:graphicFrameLocks noChangeAspect="1"/>
          </p:cNvGraphicFramePr>
          <p:nvPr/>
        </p:nvGraphicFramePr>
        <p:xfrm>
          <a:off x="4038600" y="6096000"/>
          <a:ext cx="1752600" cy="41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7" name="Equation" r:id="rId38" imgW="2222500" imgH="520700" progId="Equation.3">
                  <p:embed/>
                </p:oleObj>
              </mc:Choice>
              <mc:Fallback>
                <p:oleObj name="Equation" r:id="rId38" imgW="2222500" imgH="5207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0"/>
                        <a:ext cx="1752600" cy="413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Part III – Solution Algorithms for Integrated Control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52400" y="1371600"/>
            <a:ext cx="3352800" cy="4800600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Module I: A compromised GA to solve the proposed bi-objective model (Gen and Cheng, 1998)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67200" y="1371600"/>
            <a:ext cx="4724400" cy="480060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Module II: A successive optimization framework for real-time application with variable rolling time window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04800" y="2819400"/>
            <a:ext cx="3018336" cy="2743200"/>
            <a:chOff x="533400" y="2286000"/>
            <a:chExt cx="3018336" cy="2743200"/>
          </a:xfrm>
        </p:grpSpPr>
        <p:pic>
          <p:nvPicPr>
            <p:cNvPr id="15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286000"/>
              <a:ext cx="301833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6" name="Oval 23"/>
            <p:cNvSpPr>
              <a:spLocks noChangeArrowheads="1"/>
            </p:cNvSpPr>
            <p:nvPr/>
          </p:nvSpPr>
          <p:spPr bwMode="ltGray">
            <a:xfrm>
              <a:off x="990600" y="4267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ltGray">
            <a:xfrm>
              <a:off x="533400" y="3528536"/>
              <a:ext cx="762000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Ideally best point</a:t>
              </a: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ltGray">
            <a:xfrm>
              <a:off x="1295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ltGray">
            <a:xfrm>
              <a:off x="1371600" y="3733800"/>
              <a:ext cx="9906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Solution</a:t>
              </a:r>
            </a:p>
          </p:txBody>
        </p:sp>
        <p:cxnSp>
          <p:nvCxnSpPr>
            <p:cNvPr id="21" name="Straight Arrow Connector 20"/>
            <p:cNvCxnSpPr>
              <a:stCxn id="16" idx="5"/>
              <a:endCxn id="20" idx="0"/>
            </p:cNvCxnSpPr>
            <p:nvPr/>
          </p:nvCxnSpPr>
          <p:spPr>
            <a:xfrm rot="5400000" flipH="1" flipV="1">
              <a:off x="1009649" y="4008391"/>
              <a:ext cx="369841" cy="277859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>
            <a:off x="3810000" y="3352800"/>
            <a:ext cx="3048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811588" y="3351212"/>
            <a:ext cx="303212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2819400"/>
            <a:ext cx="451595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ltGray">
          <a:xfrm>
            <a:off x="2209800" y="2286000"/>
            <a:ext cx="4572000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Difficulties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/>
              <a:t>Dynamic, discrete-time and complex system</a:t>
            </a:r>
            <a:endParaRPr lang="en-US" altLang="zh-CN" sz="2000" dirty="0" smtClean="0">
              <a:sym typeface="Wingdings" pitchFamily="2" charset="2"/>
            </a:endParaRP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ym typeface="Wingdings" pitchFamily="2" charset="2"/>
              </a:rPr>
              <a:t>Non-linear constraints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ym typeface="Wingdings" pitchFamily="2" charset="2"/>
              </a:rPr>
              <a:t>Time-consuming process to obtain the Pareto solution set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ym typeface="Wingdings" pitchFamily="2" charset="2"/>
              </a:rPr>
              <a:t>Large-scale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ym typeface="Wingdings" pitchFamily="2" charset="2"/>
              </a:rPr>
              <a:t>Dramatic traffic patte</a:t>
            </a:r>
            <a:r>
              <a:rPr lang="en-US" altLang="zh-CN" dirty="0" smtClean="0">
                <a:sym typeface="Wingdings" pitchFamily="2" charset="2"/>
              </a:rPr>
              <a:t>rn changes</a:t>
            </a:r>
            <a:endParaRPr lang="en-US" altLang="zh-CN" dirty="0" smtClean="0"/>
          </a:p>
        </p:txBody>
      </p:sp>
      <p:graphicFrame>
        <p:nvGraphicFramePr>
          <p:cNvPr id="270337" name="Object 1"/>
          <p:cNvGraphicFramePr>
            <a:graphicFrameLocks noChangeAspect="1"/>
          </p:cNvGraphicFramePr>
          <p:nvPr/>
        </p:nvGraphicFramePr>
        <p:xfrm>
          <a:off x="457200" y="3087408"/>
          <a:ext cx="2819400" cy="36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7" name="Equation" r:id="rId6" imgW="4356100" imgH="558800" progId="Equation.3">
                  <p:embed/>
                </p:oleObj>
              </mc:Choice>
              <mc:Fallback>
                <p:oleObj name="Equation" r:id="rId6" imgW="4356100" imgH="558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87408"/>
                        <a:ext cx="2819400" cy="364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On-line Estimation of Diversion Compliance Rates </a:t>
            </a:r>
            <a:endParaRPr lang="en-US" sz="2800" dirty="0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4724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6" name="Rectangle 25"/>
          <p:cNvSpPr/>
          <p:nvPr/>
        </p:nvSpPr>
        <p:spPr>
          <a:xfrm>
            <a:off x="838200" y="4419600"/>
            <a:ext cx="3886200" cy="838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96805"/>
              </p:ext>
            </p:extLst>
          </p:nvPr>
        </p:nvGraphicFramePr>
        <p:xfrm>
          <a:off x="990599" y="4648200"/>
          <a:ext cx="345112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8" name="Equation" r:id="rId5" imgW="2171700" imgH="292100" progId="Equation.3">
                  <p:embed/>
                </p:oleObj>
              </mc:Choice>
              <mc:Fallback>
                <p:oleObj name="Equation" r:id="rId5" imgW="2171700" imgH="292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648200"/>
                        <a:ext cx="345112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下箭头 92"/>
          <p:cNvSpPr/>
          <p:nvPr/>
        </p:nvSpPr>
        <p:spPr>
          <a:xfrm>
            <a:off x="2514600" y="39624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ular Callout 7"/>
          <p:cNvSpPr/>
          <p:nvPr/>
        </p:nvSpPr>
        <p:spPr>
          <a:xfrm>
            <a:off x="0" y="5410200"/>
            <a:ext cx="1333500" cy="1295400"/>
          </a:xfrm>
          <a:prstGeom prst="wedgeRectCallout">
            <a:avLst>
              <a:gd name="adj1" fmla="val 32444"/>
              <a:gd name="adj2" fmla="val -7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Estimation of compliance rate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1333500" y="5410200"/>
            <a:ext cx="1447800" cy="1295400"/>
          </a:xfrm>
          <a:prstGeom prst="wedgeRectCallout">
            <a:avLst>
              <a:gd name="adj1" fmla="val -12867"/>
              <a:gd name="adj2" fmla="val -75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Measurement of flow rate at the off-ramp</a:t>
            </a:r>
            <a:endParaRPr lang="en-US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2819400" y="5410200"/>
            <a:ext cx="1371600" cy="1305847"/>
          </a:xfrm>
          <a:prstGeom prst="wedgeRectCallout">
            <a:avLst>
              <a:gd name="adj1" fmla="val -51016"/>
              <a:gd name="adj2" fmla="val -75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Measurement of flow rate at the </a:t>
            </a:r>
            <a:r>
              <a:rPr lang="en-US" sz="1600" dirty="0" smtClean="0"/>
              <a:t>freeway upstream</a:t>
            </a:r>
            <a:endParaRPr lang="en-US" sz="1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343400" y="5399753"/>
            <a:ext cx="1217544" cy="1305847"/>
          </a:xfrm>
          <a:prstGeom prst="wedgeRectCallout">
            <a:avLst>
              <a:gd name="adj1" fmla="val -89538"/>
              <a:gd name="adj2" fmla="val -75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exit rate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715000" y="5399752"/>
            <a:ext cx="1217544" cy="1305847"/>
          </a:xfrm>
          <a:prstGeom prst="wedgeRectCallout">
            <a:avLst>
              <a:gd name="adj1" fmla="val -151341"/>
              <a:gd name="adj2" fmla="val -86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Applied diversion rate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524000"/>
            <a:ext cx="4572000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Design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/>
              <a:t>I-95 corridor northbound</a:t>
            </a:r>
            <a:endParaRPr lang="en-US" altLang="zh-CN" dirty="0" smtClean="0">
              <a:sym typeface="Wingdings" pitchFamily="2" charset="2"/>
            </a:endParaRP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MD198 and MD216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6 arterial intersections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2 traffic demand levels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2 levels of incident effect</a:t>
            </a:r>
          </a:p>
          <a:p>
            <a:pPr marL="342900" lvl="2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dirty="0" smtClean="0">
                <a:sym typeface="Wingdings" pitchFamily="2" charset="2"/>
              </a:rPr>
              <a:t>35-min control period</a:t>
            </a:r>
            <a:endParaRPr lang="en-US" altLang="zh-CN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1219200"/>
            <a:ext cx="5448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85925"/>
            <a:ext cx="54102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8" name="Rectangle 27"/>
          <p:cNvSpPr/>
          <p:nvPr/>
        </p:nvSpPr>
        <p:spPr>
          <a:xfrm>
            <a:off x="152400" y="1981200"/>
            <a:ext cx="29718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" y="2819400"/>
            <a:ext cx="29718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152400" y="1981200"/>
            <a:ext cx="7848600" cy="2286000"/>
            <a:chOff x="152400" y="1981200"/>
            <a:chExt cx="7848600" cy="2286000"/>
          </a:xfrm>
        </p:grpSpPr>
        <p:grpSp>
          <p:nvGrpSpPr>
            <p:cNvPr id="4" name="Group 22"/>
            <p:cNvGrpSpPr/>
            <p:nvPr/>
          </p:nvGrpSpPr>
          <p:grpSpPr>
            <a:xfrm>
              <a:off x="4267200" y="1981200"/>
              <a:ext cx="3733800" cy="914400"/>
              <a:chOff x="-228600" y="4267200"/>
              <a:chExt cx="3733800" cy="914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00" y="4267200"/>
                <a:ext cx="3352800" cy="9144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-228600" y="4724400"/>
                <a:ext cx="32766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II. Peak hour (high demand level) 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76200" y="4343400"/>
                <a:ext cx="34290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I. Off-peak hour</a:t>
                </a:r>
                <a:r>
                  <a:rPr kumimoji="0" lang="en-US" sz="1400" b="1" i="0" u="none" strike="noStrike" kern="1200" cap="none" spc="0" normalizeH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 (low traffic demand level)</a:t>
                </a: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5" name="Group 23"/>
            <p:cNvGrpSpPr/>
            <p:nvPr/>
          </p:nvGrpSpPr>
          <p:grpSpPr>
            <a:xfrm>
              <a:off x="4191000" y="3352800"/>
              <a:ext cx="3810000" cy="914400"/>
              <a:chOff x="-304800" y="4267200"/>
              <a:chExt cx="3810000" cy="914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00" y="4267200"/>
                <a:ext cx="3352800" cy="9144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-228600" y="4724400"/>
                <a:ext cx="32766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II. 2 lanes blocked due to incident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-304800" y="4343400"/>
                <a:ext cx="3429000" cy="381000"/>
              </a:xfrm>
              <a:prstGeom prst="rect">
                <a:avLst/>
              </a:prstGeom>
            </p:spPr>
            <p:txBody>
              <a:bodyPr vert="horz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I. 1 lane blocked</a:t>
                </a:r>
                <a:r>
                  <a:rPr kumimoji="0" lang="en-US" sz="1400" b="1" i="0" u="none" strike="noStrike" kern="1200" cap="none" spc="0" normalizeH="0" noProof="0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+mj-lt"/>
                    <a:ea typeface="+mj-ea"/>
                    <a:cs typeface="+mj-cs"/>
                  </a:rPr>
                  <a:t> due to incident</a:t>
                </a:r>
                <a:endParaRPr kumimoji="0" lang="en-US" sz="1400" b="1" i="0" u="none" strike="noStrike" kern="1200" cap="none" spc="0" normalizeH="0" baseline="0" noProof="0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52400" y="3276600"/>
              <a:ext cx="2971800" cy="685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124200" y="3810000"/>
              <a:ext cx="144780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124200" y="2590800"/>
              <a:ext cx="1447800" cy="8397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下箭头 92"/>
          <p:cNvSpPr/>
          <p:nvPr/>
        </p:nvSpPr>
        <p:spPr>
          <a:xfrm>
            <a:off x="6019800" y="4419600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4572000" y="4876800"/>
            <a:ext cx="3505200" cy="1981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81600" y="4953000"/>
            <a:ext cx="2178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 test scenarios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8200" y="5257800"/>
            <a:ext cx="3254289" cy="1449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1: Off-peak with 1 lane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2: Off-peak with 2 lanes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3: Peak with 1 lane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4: Peak with 2 lanes blocked</a:t>
            </a:r>
          </a:p>
        </p:txBody>
      </p:sp>
      <p:grpSp>
        <p:nvGrpSpPr>
          <p:cNvPr id="6" name="Group 48"/>
          <p:cNvGrpSpPr/>
          <p:nvPr/>
        </p:nvGrpSpPr>
        <p:grpSpPr>
          <a:xfrm>
            <a:off x="152400" y="4038600"/>
            <a:ext cx="4953000" cy="2015285"/>
            <a:chOff x="152400" y="4038600"/>
            <a:chExt cx="4953000" cy="2015285"/>
          </a:xfrm>
        </p:grpSpPr>
        <p:sp>
          <p:nvSpPr>
            <p:cNvPr id="30" name="Rectangle 29"/>
            <p:cNvSpPr/>
            <p:nvPr/>
          </p:nvSpPr>
          <p:spPr>
            <a:xfrm>
              <a:off x="152400" y="4038600"/>
              <a:ext cx="2971800" cy="381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524000" y="5257800"/>
              <a:ext cx="762000" cy="7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143794" y="4876006"/>
              <a:ext cx="762000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7"/>
            <p:cNvGrpSpPr/>
            <p:nvPr/>
          </p:nvGrpSpPr>
          <p:grpSpPr>
            <a:xfrm>
              <a:off x="2317760" y="4724400"/>
              <a:ext cx="2787640" cy="1329485"/>
              <a:chOff x="304800" y="5452315"/>
              <a:chExt cx="2787640" cy="132948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14400" y="5715000"/>
                <a:ext cx="21780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en-US" sz="1600" b="1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rgbClr val="FFC000"/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Plan C</a:t>
                </a:r>
                <a:endParaRPr lang="en-US" sz="1600" b="1" dirty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4800" y="5452315"/>
                <a:ext cx="2590800" cy="117708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9600" y="5526072"/>
                <a:ext cx="2173357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en-US" altLang="zh-CN" sz="1400" b="1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5-min normal operation</a:t>
                </a:r>
              </a:p>
              <a:p>
                <a:pPr marL="0" lvl="1">
                  <a:lnSpc>
                    <a:spcPct val="90000"/>
                  </a:lnSpc>
                </a:pPr>
                <a:endPara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lvl="1">
                  <a:lnSpc>
                    <a:spcPct val="90000"/>
                  </a:lnSpc>
                </a:pPr>
                <a:r>
                  <a:rPr lang="en-US" altLang="zh-CN" sz="1400" b="1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20-min incident period</a:t>
                </a:r>
              </a:p>
              <a:p>
                <a:pPr marL="0" lvl="1">
                  <a:lnSpc>
                    <a:spcPct val="90000"/>
                  </a:lnSpc>
                </a:pPr>
                <a:endPara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lvl="1">
                  <a:lnSpc>
                    <a:spcPct val="90000"/>
                  </a:lnSpc>
                </a:pPr>
                <a:r>
                  <a:rPr lang="en-US" altLang="zh-CN" sz="1400" b="1" dirty="0" smtClean="0">
                    <a:ln w="6350">
                      <a:solidFill>
                        <a:schemeClr val="accent1">
                          <a:shade val="43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26000" dist="26000" dir="145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10-min incident recovery</a:t>
                </a:r>
              </a:p>
              <a:p>
                <a:pPr marL="0" lvl="1">
                  <a:lnSpc>
                    <a:spcPct val="90000"/>
                  </a:lnSpc>
                </a:pPr>
                <a:endPara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5" grpId="0" animBg="1"/>
      <p:bldP spid="35" grpId="1" animBg="1"/>
      <p:bldP spid="38" grpId="0" animBg="1"/>
      <p:bldP spid="38" grpId="1" animBg="1"/>
      <p:bldP spid="39" grpId="0"/>
      <p:bldP spid="39" grpId="1"/>
      <p:bldP spid="40" grpId="0"/>
      <p:bldP spid="40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343400" y="1371600"/>
            <a:ext cx="3886200" cy="502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2400" y="1371600"/>
            <a:ext cx="3886200" cy="502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39624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</a:t>
            </a:r>
          </a:p>
          <a:p>
            <a:pPr>
              <a:spcBef>
                <a:spcPct val="0"/>
              </a:spcBef>
              <a:defRPr/>
            </a:pPr>
            <a:r>
              <a:rPr lang="en-US" sz="1600" dirty="0" smtClean="0"/>
              <a:t>Evaluate the performance of the proposed model with systematically varied weights to </a:t>
            </a:r>
            <a:r>
              <a:rPr lang="en-US" altLang="zh-CN" sz="1600" dirty="0" smtClean="0">
                <a:solidFill>
                  <a:schemeClr val="lt1"/>
                </a:solidFill>
              </a:rPr>
              <a:t>provide operational guidelines for decision makers in best weighting importance between both control objectives under a given scenario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ltGray">
          <a:xfrm>
            <a:off x="4343400" y="1447800"/>
            <a:ext cx="40386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Step- 2: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600" dirty="0" smtClean="0">
                <a:solidFill>
                  <a:schemeClr val="lt1"/>
                </a:solidFill>
              </a:rPr>
              <a:t>With a set of properly selected weights from Step - 1, compare the model performance with other two strategies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381000" y="3886200"/>
            <a:ext cx="3276600" cy="2517776"/>
            <a:chOff x="2743200" y="2514600"/>
            <a:chExt cx="3276600" cy="2517776"/>
          </a:xfrm>
        </p:grpSpPr>
        <p:sp>
          <p:nvSpPr>
            <p:cNvPr id="368642" name="AutoShape 2"/>
            <p:cNvSpPr>
              <a:spLocks noChangeAspect="1" noChangeArrowheads="1"/>
            </p:cNvSpPr>
            <p:nvPr/>
          </p:nvSpPr>
          <p:spPr bwMode="auto">
            <a:xfrm>
              <a:off x="2743200" y="2519363"/>
              <a:ext cx="3276600" cy="251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3" name="Line 3"/>
            <p:cNvSpPr>
              <a:spLocks noChangeShapeType="1"/>
            </p:cNvSpPr>
            <p:nvPr/>
          </p:nvSpPr>
          <p:spPr bwMode="auto">
            <a:xfrm flipV="1">
              <a:off x="4381500" y="2668588"/>
              <a:ext cx="3175" cy="1874838"/>
            </a:xfrm>
            <a:prstGeom prst="line">
              <a:avLst/>
            </a:prstGeom>
            <a:noFill/>
            <a:ln w="25400" cap="rnd">
              <a:solidFill>
                <a:srgbClr val="99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4" name="Freeform 4"/>
            <p:cNvSpPr>
              <a:spLocks/>
            </p:cNvSpPr>
            <p:nvPr/>
          </p:nvSpPr>
          <p:spPr bwMode="auto">
            <a:xfrm>
              <a:off x="4329113" y="2514600"/>
              <a:ext cx="111125" cy="16668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35" y="0"/>
                </a:cxn>
                <a:cxn ang="0">
                  <a:pos x="70" y="105"/>
                </a:cxn>
                <a:cxn ang="0">
                  <a:pos x="0" y="105"/>
                </a:cxn>
              </a:cxnLst>
              <a:rect l="0" t="0" r="r" b="b"/>
              <a:pathLst>
                <a:path w="70" h="105">
                  <a:moveTo>
                    <a:pt x="0" y="105"/>
                  </a:moveTo>
                  <a:lnTo>
                    <a:pt x="35" y="0"/>
                  </a:lnTo>
                  <a:lnTo>
                    <a:pt x="7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5" name="Rectangle 5"/>
            <p:cNvSpPr>
              <a:spLocks noChangeArrowheads="1"/>
            </p:cNvSpPr>
            <p:nvPr/>
          </p:nvSpPr>
          <p:spPr bwMode="auto">
            <a:xfrm>
              <a:off x="4248150" y="3021013"/>
              <a:ext cx="273050" cy="5413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6" name="Rectangle 6"/>
            <p:cNvSpPr>
              <a:spLocks noChangeArrowheads="1"/>
            </p:cNvSpPr>
            <p:nvPr/>
          </p:nvSpPr>
          <p:spPr bwMode="auto">
            <a:xfrm>
              <a:off x="4248150" y="3021013"/>
              <a:ext cx="273050" cy="54133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7" name="Rectangle 7"/>
            <p:cNvSpPr>
              <a:spLocks noChangeArrowheads="1"/>
            </p:cNvSpPr>
            <p:nvPr/>
          </p:nvSpPr>
          <p:spPr bwMode="auto">
            <a:xfrm>
              <a:off x="4283075" y="3055938"/>
              <a:ext cx="203200" cy="47307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8" name="Freeform 8"/>
            <p:cNvSpPr>
              <a:spLocks/>
            </p:cNvSpPr>
            <p:nvPr/>
          </p:nvSpPr>
          <p:spPr bwMode="auto">
            <a:xfrm>
              <a:off x="4322763" y="3095625"/>
              <a:ext cx="123825" cy="12223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09" y="0"/>
                </a:cxn>
                <a:cxn ang="0">
                  <a:pos x="218" y="109"/>
                </a:cxn>
                <a:cxn ang="0">
                  <a:pos x="218" y="109"/>
                </a:cxn>
                <a:cxn ang="0">
                  <a:pos x="109" y="218"/>
                </a:cxn>
                <a:cxn ang="0">
                  <a:pos x="0" y="109"/>
                </a:cxn>
              </a:cxnLst>
              <a:rect l="0" t="0" r="r" b="b"/>
              <a:pathLst>
                <a:path w="218" h="21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69"/>
                    <a:pt x="169" y="218"/>
                    <a:pt x="109" y="218"/>
                  </a:cubicBezTo>
                  <a:cubicBezTo>
                    <a:pt x="49" y="218"/>
                    <a:pt x="0" y="169"/>
                    <a:pt x="0" y="109"/>
                  </a:cubicBez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9" name="Freeform 9"/>
            <p:cNvSpPr>
              <a:spLocks/>
            </p:cNvSpPr>
            <p:nvPr/>
          </p:nvSpPr>
          <p:spPr bwMode="auto">
            <a:xfrm>
              <a:off x="4322763" y="3095625"/>
              <a:ext cx="123825" cy="1222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9" y="0"/>
                </a:cxn>
                <a:cxn ang="0">
                  <a:pos x="78" y="38"/>
                </a:cxn>
                <a:cxn ang="0">
                  <a:pos x="78" y="38"/>
                </a:cxn>
                <a:cxn ang="0">
                  <a:pos x="39" y="77"/>
                </a:cxn>
                <a:cxn ang="0">
                  <a:pos x="0" y="38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59"/>
                    <a:pt x="60" y="77"/>
                    <a:pt x="39" y="77"/>
                  </a:cubicBezTo>
                  <a:cubicBezTo>
                    <a:pt x="18" y="77"/>
                    <a:pt x="0" y="59"/>
                    <a:pt x="0" y="38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0" name="Freeform 10"/>
            <p:cNvSpPr>
              <a:spLocks/>
            </p:cNvSpPr>
            <p:nvPr/>
          </p:nvSpPr>
          <p:spPr bwMode="auto">
            <a:xfrm>
              <a:off x="4322763" y="3230563"/>
              <a:ext cx="123825" cy="12223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09" y="0"/>
                </a:cxn>
                <a:cxn ang="0">
                  <a:pos x="218" y="109"/>
                </a:cxn>
                <a:cxn ang="0">
                  <a:pos x="218" y="109"/>
                </a:cxn>
                <a:cxn ang="0">
                  <a:pos x="109" y="218"/>
                </a:cxn>
                <a:cxn ang="0">
                  <a:pos x="0" y="109"/>
                </a:cxn>
              </a:cxnLst>
              <a:rect l="0" t="0" r="r" b="b"/>
              <a:pathLst>
                <a:path w="218" h="21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69"/>
                    <a:pt x="169" y="218"/>
                    <a:pt x="109" y="218"/>
                  </a:cubicBezTo>
                  <a:cubicBezTo>
                    <a:pt x="49" y="218"/>
                    <a:pt x="0" y="169"/>
                    <a:pt x="0" y="109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1" name="Freeform 11"/>
            <p:cNvSpPr>
              <a:spLocks/>
            </p:cNvSpPr>
            <p:nvPr/>
          </p:nvSpPr>
          <p:spPr bwMode="auto">
            <a:xfrm>
              <a:off x="4322763" y="3230563"/>
              <a:ext cx="123825" cy="12223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78" y="39"/>
                </a:cxn>
                <a:cxn ang="0">
                  <a:pos x="78" y="39"/>
                </a:cxn>
                <a:cxn ang="0">
                  <a:pos x="39" y="77"/>
                </a:cxn>
                <a:cxn ang="0">
                  <a:pos x="0" y="39"/>
                </a:cxn>
              </a:cxnLst>
              <a:rect l="0" t="0" r="r" b="b"/>
              <a:pathLst>
                <a:path w="78" h="77">
                  <a:moveTo>
                    <a:pt x="0" y="39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60" y="0"/>
                    <a:pt x="78" y="17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2" name="Freeform 12"/>
            <p:cNvSpPr>
              <a:spLocks/>
            </p:cNvSpPr>
            <p:nvPr/>
          </p:nvSpPr>
          <p:spPr bwMode="auto">
            <a:xfrm>
              <a:off x="4322763" y="3365500"/>
              <a:ext cx="123825" cy="12223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09" y="0"/>
                </a:cxn>
                <a:cxn ang="0">
                  <a:pos x="218" y="109"/>
                </a:cxn>
                <a:cxn ang="0">
                  <a:pos x="218" y="109"/>
                </a:cxn>
                <a:cxn ang="0">
                  <a:pos x="109" y="218"/>
                </a:cxn>
                <a:cxn ang="0">
                  <a:pos x="0" y="109"/>
                </a:cxn>
              </a:cxnLst>
              <a:rect l="0" t="0" r="r" b="b"/>
              <a:pathLst>
                <a:path w="218" h="21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69"/>
                    <a:pt x="169" y="218"/>
                    <a:pt x="109" y="218"/>
                  </a:cubicBezTo>
                  <a:cubicBezTo>
                    <a:pt x="49" y="218"/>
                    <a:pt x="0" y="169"/>
                    <a:pt x="0" y="109"/>
                  </a:cubicBezTo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3" name="Freeform 13"/>
            <p:cNvSpPr>
              <a:spLocks/>
            </p:cNvSpPr>
            <p:nvPr/>
          </p:nvSpPr>
          <p:spPr bwMode="auto">
            <a:xfrm>
              <a:off x="4322763" y="3365500"/>
              <a:ext cx="123825" cy="12223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78" y="39"/>
                </a:cxn>
                <a:cxn ang="0">
                  <a:pos x="78" y="39"/>
                </a:cxn>
                <a:cxn ang="0">
                  <a:pos x="39" y="77"/>
                </a:cxn>
                <a:cxn ang="0">
                  <a:pos x="0" y="39"/>
                </a:cxn>
              </a:cxnLst>
              <a:rect l="0" t="0" r="r" b="b"/>
              <a:pathLst>
                <a:path w="78" h="77">
                  <a:moveTo>
                    <a:pt x="0" y="39"/>
                  </a:moveTo>
                  <a:cubicBezTo>
                    <a:pt x="0" y="18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5" name="Rectangle 15"/>
            <p:cNvSpPr>
              <a:spLocks noChangeArrowheads="1"/>
            </p:cNvSpPr>
            <p:nvPr/>
          </p:nvSpPr>
          <p:spPr bwMode="auto">
            <a:xfrm>
              <a:off x="5334000" y="4495800"/>
              <a:ext cx="4119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ea typeface="??" charset="-122"/>
                  <a:cs typeface="Arial" pitchFamily="34" charset="0"/>
                </a:rPr>
                <a:t>Equity</a:t>
              </a:r>
              <a:endPara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56" name="Line 16"/>
            <p:cNvSpPr>
              <a:spLocks noChangeShapeType="1"/>
            </p:cNvSpPr>
            <p:nvPr/>
          </p:nvSpPr>
          <p:spPr bwMode="auto">
            <a:xfrm>
              <a:off x="4548188" y="3359150"/>
              <a:ext cx="1019175" cy="1588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>
              <a:off x="5567363" y="3359150"/>
              <a:ext cx="1588" cy="338138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8" name="Line 18"/>
            <p:cNvSpPr>
              <a:spLocks noChangeShapeType="1"/>
            </p:cNvSpPr>
            <p:nvPr/>
          </p:nvSpPr>
          <p:spPr bwMode="auto">
            <a:xfrm flipH="1">
              <a:off x="3189288" y="3359150"/>
              <a:ext cx="1019175" cy="1588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9" name="Line 19"/>
            <p:cNvSpPr>
              <a:spLocks noChangeShapeType="1"/>
            </p:cNvSpPr>
            <p:nvPr/>
          </p:nvSpPr>
          <p:spPr bwMode="auto">
            <a:xfrm>
              <a:off x="3189288" y="3359150"/>
              <a:ext cx="1588" cy="338138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60" name="Rectangle 20"/>
            <p:cNvSpPr>
              <a:spLocks noChangeArrowheads="1"/>
            </p:cNvSpPr>
            <p:nvPr/>
          </p:nvSpPr>
          <p:spPr bwMode="auto">
            <a:xfrm>
              <a:off x="2819400" y="4495800"/>
              <a:ext cx="6416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  <a:ea typeface="??" charset="-122"/>
                  <a:cs typeface="Arial" pitchFamily="34" charset="0"/>
                </a:rPr>
                <a:t>Efficiency</a:t>
              </a:r>
              <a:endPara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66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5108575" y="3709988"/>
              <a:ext cx="911225" cy="681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68662" name="Rectangle 22"/>
            <p:cNvSpPr>
              <a:spLocks noChangeArrowheads="1"/>
            </p:cNvSpPr>
            <p:nvPr/>
          </p:nvSpPr>
          <p:spPr bwMode="ltGray">
            <a:xfrm>
              <a:off x="5105400" y="3719513"/>
              <a:ext cx="901700" cy="677863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8663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2752725" y="3738563"/>
              <a:ext cx="884238" cy="674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68664" name="Rectangle 24"/>
            <p:cNvSpPr>
              <a:spLocks noChangeArrowheads="1"/>
            </p:cNvSpPr>
            <p:nvPr/>
          </p:nvSpPr>
          <p:spPr bwMode="ltGray">
            <a:xfrm>
              <a:off x="2743200" y="3729038"/>
              <a:ext cx="901700" cy="687388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866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2279241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2400" y="1371600"/>
            <a:ext cx="4038600" cy="5032376"/>
            <a:chOff x="152400" y="1371600"/>
            <a:chExt cx="4038600" cy="5032376"/>
          </a:xfrm>
        </p:grpSpPr>
        <p:sp>
          <p:nvSpPr>
            <p:cNvPr id="54" name="Rectangle 53"/>
            <p:cNvSpPr/>
            <p:nvPr/>
          </p:nvSpPr>
          <p:spPr>
            <a:xfrm>
              <a:off x="152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ltGray">
            <a:xfrm>
              <a:off x="228600" y="1447800"/>
              <a:ext cx="3962400" cy="1877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Step- 1: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1600" dirty="0" smtClean="0"/>
                <a:t>Evaluate the performance of the proposed model with systematically varied weights to </a:t>
              </a:r>
              <a:r>
                <a:rPr lang="en-US" altLang="zh-CN" sz="1600" dirty="0" smtClean="0">
                  <a:solidFill>
                    <a:schemeClr val="lt1"/>
                  </a:solidFill>
                </a:rPr>
                <a:t>provide operational guidelines for decision makers in best weighting importance between both control objectives under a given scenario</a:t>
              </a:r>
            </a:p>
          </p:txBody>
        </p:sp>
        <p:grpSp>
          <p:nvGrpSpPr>
            <p:cNvPr id="3" name="Group 52"/>
            <p:cNvGrpSpPr/>
            <p:nvPr/>
          </p:nvGrpSpPr>
          <p:grpSpPr>
            <a:xfrm>
              <a:off x="381000" y="3886200"/>
              <a:ext cx="3276600" cy="2517776"/>
              <a:chOff x="2743200" y="2514600"/>
              <a:chExt cx="3276600" cy="2517776"/>
            </a:xfrm>
          </p:grpSpPr>
          <p:sp>
            <p:nvSpPr>
              <p:cNvPr id="368642" name="AutoShape 2"/>
              <p:cNvSpPr>
                <a:spLocks noChangeAspect="1" noChangeArrowheads="1"/>
              </p:cNvSpPr>
              <p:nvPr/>
            </p:nvSpPr>
            <p:spPr bwMode="auto">
              <a:xfrm>
                <a:off x="2743200" y="2519363"/>
                <a:ext cx="3276600" cy="251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3" name="Line 3"/>
              <p:cNvSpPr>
                <a:spLocks noChangeShapeType="1"/>
              </p:cNvSpPr>
              <p:nvPr/>
            </p:nvSpPr>
            <p:spPr bwMode="auto">
              <a:xfrm flipV="1">
                <a:off x="4381500" y="2668588"/>
                <a:ext cx="3175" cy="1874838"/>
              </a:xfrm>
              <a:prstGeom prst="line">
                <a:avLst/>
              </a:prstGeom>
              <a:noFill/>
              <a:ln w="25400" cap="rnd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4" name="Freeform 4"/>
              <p:cNvSpPr>
                <a:spLocks/>
              </p:cNvSpPr>
              <p:nvPr/>
            </p:nvSpPr>
            <p:spPr bwMode="auto">
              <a:xfrm>
                <a:off x="4329113" y="2514600"/>
                <a:ext cx="111125" cy="166688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35" y="0"/>
                  </a:cxn>
                  <a:cxn ang="0">
                    <a:pos x="70" y="105"/>
                  </a:cxn>
                  <a:cxn ang="0">
                    <a:pos x="0" y="105"/>
                  </a:cxn>
                </a:cxnLst>
                <a:rect l="0" t="0" r="r" b="b"/>
                <a:pathLst>
                  <a:path w="70" h="105">
                    <a:moveTo>
                      <a:pt x="0" y="105"/>
                    </a:moveTo>
                    <a:lnTo>
                      <a:pt x="35" y="0"/>
                    </a:lnTo>
                    <a:lnTo>
                      <a:pt x="7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5" name="Rectangle 5"/>
              <p:cNvSpPr>
                <a:spLocks noChangeArrowheads="1"/>
              </p:cNvSpPr>
              <p:nvPr/>
            </p:nvSpPr>
            <p:spPr bwMode="auto">
              <a:xfrm>
                <a:off x="4248150" y="3021013"/>
                <a:ext cx="273050" cy="5413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6" name="Rectangle 6"/>
              <p:cNvSpPr>
                <a:spLocks noChangeArrowheads="1"/>
              </p:cNvSpPr>
              <p:nvPr/>
            </p:nvSpPr>
            <p:spPr bwMode="auto">
              <a:xfrm>
                <a:off x="4248150" y="3021013"/>
                <a:ext cx="273050" cy="54133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7" name="Rectangle 7"/>
              <p:cNvSpPr>
                <a:spLocks noChangeArrowheads="1"/>
              </p:cNvSpPr>
              <p:nvPr/>
            </p:nvSpPr>
            <p:spPr bwMode="auto">
              <a:xfrm>
                <a:off x="4283075" y="3055938"/>
                <a:ext cx="203200" cy="47307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8" name="Freeform 8"/>
              <p:cNvSpPr>
                <a:spLocks/>
              </p:cNvSpPr>
              <p:nvPr/>
            </p:nvSpPr>
            <p:spPr bwMode="auto">
              <a:xfrm>
                <a:off x="4322763" y="3095625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9" name="Freeform 9"/>
              <p:cNvSpPr>
                <a:spLocks/>
              </p:cNvSpPr>
              <p:nvPr/>
            </p:nvSpPr>
            <p:spPr bwMode="auto">
              <a:xfrm>
                <a:off x="4322763" y="3095625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9" y="0"/>
                  </a:cxn>
                  <a:cxn ang="0">
                    <a:pos x="78" y="38"/>
                  </a:cxn>
                  <a:cxn ang="0">
                    <a:pos x="78" y="38"/>
                  </a:cxn>
                  <a:cxn ang="0">
                    <a:pos x="39" y="77"/>
                  </a:cxn>
                  <a:cxn ang="0">
                    <a:pos x="0" y="38"/>
                  </a:cxn>
                </a:cxnLst>
                <a:rect l="0" t="0" r="r" b="b"/>
                <a:pathLst>
                  <a:path w="78" h="77">
                    <a:moveTo>
                      <a:pt x="0" y="38"/>
                    </a:moveTo>
                    <a:cubicBezTo>
                      <a:pt x="0" y="17"/>
                      <a:pt x="18" y="0"/>
                      <a:pt x="39" y="0"/>
                    </a:cubicBezTo>
                    <a:cubicBezTo>
                      <a:pt x="60" y="0"/>
                      <a:pt x="78" y="17"/>
                      <a:pt x="78" y="38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59"/>
                      <a:pt x="60" y="77"/>
                      <a:pt x="39" y="77"/>
                    </a:cubicBezTo>
                    <a:cubicBezTo>
                      <a:pt x="18" y="77"/>
                      <a:pt x="0" y="59"/>
                      <a:pt x="0" y="3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0" name="Freeform 10"/>
              <p:cNvSpPr>
                <a:spLocks/>
              </p:cNvSpPr>
              <p:nvPr/>
            </p:nvSpPr>
            <p:spPr bwMode="auto">
              <a:xfrm>
                <a:off x="4322763" y="3230563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1" name="Freeform 11"/>
              <p:cNvSpPr>
                <a:spLocks/>
              </p:cNvSpPr>
              <p:nvPr/>
            </p:nvSpPr>
            <p:spPr bwMode="auto">
              <a:xfrm>
                <a:off x="4322763" y="3230563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78" y="39"/>
                  </a:cxn>
                  <a:cxn ang="0">
                    <a:pos x="78" y="39"/>
                  </a:cxn>
                  <a:cxn ang="0">
                    <a:pos x="39" y="77"/>
                  </a:cxn>
                  <a:cxn ang="0">
                    <a:pos x="0" y="39"/>
                  </a:cxn>
                </a:cxnLst>
                <a:rect l="0" t="0" r="r" b="b"/>
                <a:pathLst>
                  <a:path w="78" h="77">
                    <a:moveTo>
                      <a:pt x="0" y="39"/>
                    </a:moveTo>
                    <a:cubicBezTo>
                      <a:pt x="0" y="17"/>
                      <a:pt x="18" y="0"/>
                      <a:pt x="39" y="0"/>
                    </a:cubicBezTo>
                    <a:cubicBezTo>
                      <a:pt x="60" y="0"/>
                      <a:pt x="78" y="17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60"/>
                      <a:pt x="60" y="77"/>
                      <a:pt x="39" y="77"/>
                    </a:cubicBezTo>
                    <a:cubicBezTo>
                      <a:pt x="18" y="77"/>
                      <a:pt x="0" y="60"/>
                      <a:pt x="0" y="3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2" name="Freeform 12"/>
              <p:cNvSpPr>
                <a:spLocks/>
              </p:cNvSpPr>
              <p:nvPr/>
            </p:nvSpPr>
            <p:spPr bwMode="auto">
              <a:xfrm>
                <a:off x="4322763" y="3365500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3" name="Freeform 13"/>
              <p:cNvSpPr>
                <a:spLocks/>
              </p:cNvSpPr>
              <p:nvPr/>
            </p:nvSpPr>
            <p:spPr bwMode="auto">
              <a:xfrm>
                <a:off x="4322763" y="3365500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78" y="39"/>
                  </a:cxn>
                  <a:cxn ang="0">
                    <a:pos x="78" y="39"/>
                  </a:cxn>
                  <a:cxn ang="0">
                    <a:pos x="39" y="77"/>
                  </a:cxn>
                  <a:cxn ang="0">
                    <a:pos x="0" y="39"/>
                  </a:cxn>
                </a:cxnLst>
                <a:rect l="0" t="0" r="r" b="b"/>
                <a:pathLst>
                  <a:path w="78" h="77">
                    <a:moveTo>
                      <a:pt x="0" y="39"/>
                    </a:moveTo>
                    <a:cubicBezTo>
                      <a:pt x="0" y="18"/>
                      <a:pt x="18" y="0"/>
                      <a:pt x="39" y="0"/>
                    </a:cubicBezTo>
                    <a:cubicBezTo>
                      <a:pt x="60" y="0"/>
                      <a:pt x="78" y="18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60"/>
                      <a:pt x="60" y="77"/>
                      <a:pt x="39" y="77"/>
                    </a:cubicBezTo>
                    <a:cubicBezTo>
                      <a:pt x="18" y="77"/>
                      <a:pt x="0" y="60"/>
                      <a:pt x="0" y="3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5" name="Rectangle 15"/>
              <p:cNvSpPr>
                <a:spLocks noChangeArrowheads="1"/>
              </p:cNvSpPr>
              <p:nvPr/>
            </p:nvSpPr>
            <p:spPr bwMode="auto">
              <a:xfrm>
                <a:off x="5334000" y="4495800"/>
                <a:ext cx="41197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??" charset="-122"/>
                    <a:cs typeface="Arial" pitchFamily="34" charset="0"/>
                  </a:rPr>
                  <a:t>Equity</a:t>
                </a:r>
                <a:endPara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656" name="Line 16"/>
              <p:cNvSpPr>
                <a:spLocks noChangeShapeType="1"/>
              </p:cNvSpPr>
              <p:nvPr/>
            </p:nvSpPr>
            <p:spPr bwMode="auto">
              <a:xfrm>
                <a:off x="4548188" y="3359150"/>
                <a:ext cx="1019175" cy="158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7" name="Line 17"/>
              <p:cNvSpPr>
                <a:spLocks noChangeShapeType="1"/>
              </p:cNvSpPr>
              <p:nvPr/>
            </p:nvSpPr>
            <p:spPr bwMode="auto">
              <a:xfrm>
                <a:off x="5567363" y="3359150"/>
                <a:ext cx="1588" cy="33813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8" name="Line 18"/>
              <p:cNvSpPr>
                <a:spLocks noChangeShapeType="1"/>
              </p:cNvSpPr>
              <p:nvPr/>
            </p:nvSpPr>
            <p:spPr bwMode="auto">
              <a:xfrm flipH="1">
                <a:off x="3189288" y="3359150"/>
                <a:ext cx="1019175" cy="158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9" name="Line 19"/>
              <p:cNvSpPr>
                <a:spLocks noChangeShapeType="1"/>
              </p:cNvSpPr>
              <p:nvPr/>
            </p:nvSpPr>
            <p:spPr bwMode="auto">
              <a:xfrm>
                <a:off x="3189288" y="3359150"/>
                <a:ext cx="1588" cy="33813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60" name="Rectangle 20"/>
              <p:cNvSpPr>
                <a:spLocks noChangeArrowheads="1"/>
              </p:cNvSpPr>
              <p:nvPr/>
            </p:nvSpPr>
            <p:spPr bwMode="auto">
              <a:xfrm>
                <a:off x="2819400" y="4495800"/>
                <a:ext cx="64165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??" charset="-122"/>
                    <a:cs typeface="Arial" pitchFamily="34" charset="0"/>
                  </a:rPr>
                  <a:t>Efficiency</a:t>
                </a:r>
                <a:endPara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68661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5108575" y="3709988"/>
                <a:ext cx="911225" cy="6810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8662" name="Rectangle 22"/>
              <p:cNvSpPr>
                <a:spLocks noChangeArrowheads="1"/>
              </p:cNvSpPr>
              <p:nvPr/>
            </p:nvSpPr>
            <p:spPr bwMode="ltGray">
              <a:xfrm>
                <a:off x="5105400" y="3719513"/>
                <a:ext cx="901700" cy="677863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6866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ltGray">
              <a:xfrm>
                <a:off x="2752725" y="3738563"/>
                <a:ext cx="884238" cy="6746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8664" name="Rectangle 24"/>
              <p:cNvSpPr>
                <a:spLocks noChangeArrowheads="1"/>
              </p:cNvSpPr>
              <p:nvPr/>
            </p:nvSpPr>
            <p:spPr bwMode="ltGray">
              <a:xfrm>
                <a:off x="2743200" y="3729038"/>
                <a:ext cx="901700" cy="687388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343400" y="1371600"/>
            <a:ext cx="4038600" cy="5029200"/>
            <a:chOff x="4343400" y="1371600"/>
            <a:chExt cx="4038600" cy="5029200"/>
          </a:xfrm>
        </p:grpSpPr>
        <p:sp>
          <p:nvSpPr>
            <p:cNvPr id="56" name="Rectangle 55"/>
            <p:cNvSpPr/>
            <p:nvPr/>
          </p:nvSpPr>
          <p:spPr>
            <a:xfrm>
              <a:off x="4343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ltGray">
            <a:xfrm>
              <a:off x="4343400" y="1447800"/>
              <a:ext cx="4038600" cy="1138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Step- 2: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With a set of properly selected weights from Step - 1, compare the model performance with other two strategies</a:t>
              </a:r>
            </a:p>
          </p:txBody>
        </p:sp>
        <p:pic>
          <p:nvPicPr>
            <p:cNvPr id="368667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4191000"/>
              <a:ext cx="2279241" cy="169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68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Objective function values under different weight assignment (w1/w2)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5562600" cy="332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438400"/>
            <a:ext cx="5486400" cy="33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438400"/>
            <a:ext cx="5791200" cy="344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438400"/>
            <a:ext cx="5638800" cy="32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14" name="Rectangle 13"/>
          <p:cNvSpPr/>
          <p:nvPr/>
        </p:nvSpPr>
        <p:spPr>
          <a:xfrm>
            <a:off x="2209800" y="2057400"/>
            <a:ext cx="39644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Scenario 1: Off-peak with 1 lane blocked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2057400"/>
            <a:ext cx="40542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Scenario 2: Off-peak with 2 lanes blocked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2057400"/>
            <a:ext cx="35950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Scenario 3: Peak with 1 lane blocked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2057400"/>
            <a:ext cx="36847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Scenario 4: Peak with 2 lanes blocked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693" y="2438400"/>
            <a:ext cx="2533507" cy="19467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693" y="2819400"/>
            <a:ext cx="2470942" cy="18664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151" y="3276600"/>
            <a:ext cx="2419051" cy="1600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2438400" cy="16764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Travel Time (Detour Route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v.s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Freeway Mainline)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4340" y="6488668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Scenario 2</a:t>
            </a:r>
            <a:endParaRPr lang="en-US" dirty="0"/>
          </a:p>
        </p:txBody>
      </p:sp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009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225" y="1828800"/>
            <a:ext cx="2009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下箭头 92"/>
          <p:cNvSpPr/>
          <p:nvPr/>
        </p:nvSpPr>
        <p:spPr>
          <a:xfrm rot="16200000">
            <a:off x="2286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92"/>
          <p:cNvSpPr/>
          <p:nvPr/>
        </p:nvSpPr>
        <p:spPr>
          <a:xfrm rot="16200000">
            <a:off x="4572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92"/>
          <p:cNvSpPr/>
          <p:nvPr/>
        </p:nvSpPr>
        <p:spPr>
          <a:xfrm rot="16200000">
            <a:off x="6858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17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5175" y="3581400"/>
            <a:ext cx="202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下箭头 92"/>
          <p:cNvSpPr/>
          <p:nvPr/>
        </p:nvSpPr>
        <p:spPr>
          <a:xfrm>
            <a:off x="8001000" y="32766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17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581400"/>
            <a:ext cx="2000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581400"/>
            <a:ext cx="1990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581400"/>
            <a:ext cx="2000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257800"/>
            <a:ext cx="20383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5257800"/>
            <a:ext cx="2019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5257800"/>
            <a:ext cx="2019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下箭头 92"/>
          <p:cNvSpPr/>
          <p:nvPr/>
        </p:nvSpPr>
        <p:spPr>
          <a:xfrm rot="5400000">
            <a:off x="67818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92"/>
          <p:cNvSpPr/>
          <p:nvPr/>
        </p:nvSpPr>
        <p:spPr>
          <a:xfrm rot="5400000">
            <a:off x="4572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92"/>
          <p:cNvSpPr/>
          <p:nvPr/>
        </p:nvSpPr>
        <p:spPr>
          <a:xfrm rot="5400000">
            <a:off x="2286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92"/>
          <p:cNvSpPr/>
          <p:nvPr/>
        </p:nvSpPr>
        <p:spPr>
          <a:xfrm>
            <a:off x="1143000" y="5029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92"/>
          <p:cNvSpPr/>
          <p:nvPr/>
        </p:nvSpPr>
        <p:spPr>
          <a:xfrm rot="16200000">
            <a:off x="2286001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92"/>
          <p:cNvSpPr/>
          <p:nvPr/>
        </p:nvSpPr>
        <p:spPr>
          <a:xfrm rot="16200000">
            <a:off x="4572000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1"/>
          <p:cNvSpPr/>
          <p:nvPr/>
        </p:nvSpPr>
        <p:spPr>
          <a:xfrm>
            <a:off x="228600" y="1828800"/>
            <a:ext cx="2133600" cy="14478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Travel Time (Detour Route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v.s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Freeway Mainline)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4340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Scenario 3</a:t>
            </a:r>
            <a:endParaRPr lang="en-US" dirty="0"/>
          </a:p>
        </p:txBody>
      </p:sp>
      <p:sp>
        <p:nvSpPr>
          <p:cNvPr id="15" name="下箭头 92"/>
          <p:cNvSpPr/>
          <p:nvPr/>
        </p:nvSpPr>
        <p:spPr>
          <a:xfrm rot="16200000">
            <a:off x="2286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92"/>
          <p:cNvSpPr/>
          <p:nvPr/>
        </p:nvSpPr>
        <p:spPr>
          <a:xfrm rot="16200000">
            <a:off x="4572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92"/>
          <p:cNvSpPr/>
          <p:nvPr/>
        </p:nvSpPr>
        <p:spPr>
          <a:xfrm rot="16200000">
            <a:off x="6858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92"/>
          <p:cNvSpPr/>
          <p:nvPr/>
        </p:nvSpPr>
        <p:spPr>
          <a:xfrm>
            <a:off x="8001000" y="32766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92"/>
          <p:cNvSpPr/>
          <p:nvPr/>
        </p:nvSpPr>
        <p:spPr>
          <a:xfrm rot="5400000">
            <a:off x="67818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92"/>
          <p:cNvSpPr/>
          <p:nvPr/>
        </p:nvSpPr>
        <p:spPr>
          <a:xfrm rot="5400000">
            <a:off x="4572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92"/>
          <p:cNvSpPr/>
          <p:nvPr/>
        </p:nvSpPr>
        <p:spPr>
          <a:xfrm rot="5400000">
            <a:off x="2286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92"/>
          <p:cNvSpPr/>
          <p:nvPr/>
        </p:nvSpPr>
        <p:spPr>
          <a:xfrm>
            <a:off x="1143000" y="51054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92"/>
          <p:cNvSpPr/>
          <p:nvPr/>
        </p:nvSpPr>
        <p:spPr>
          <a:xfrm rot="16200000">
            <a:off x="2286001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92"/>
          <p:cNvSpPr/>
          <p:nvPr/>
        </p:nvSpPr>
        <p:spPr>
          <a:xfrm rot="16200000">
            <a:off x="4572000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1981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1990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1971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781175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2325" y="3657600"/>
            <a:ext cx="1971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657600"/>
            <a:ext cx="19716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1" y="3657600"/>
            <a:ext cx="1981200" cy="142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624470"/>
            <a:ext cx="2057400" cy="14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956" y="5353050"/>
            <a:ext cx="207304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5381625"/>
            <a:ext cx="203500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5362575"/>
            <a:ext cx="20636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086600" y="3657600"/>
            <a:ext cx="2057400" cy="14478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Travel Time (Detour Route </a:t>
            </a:r>
            <a:r>
              <a:rPr lang="en-US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v.s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Freeway Mainline)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4340" y="64886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Scenario 4</a:t>
            </a:r>
            <a:endParaRPr lang="en-US" dirty="0"/>
          </a:p>
        </p:txBody>
      </p:sp>
      <p:sp>
        <p:nvSpPr>
          <p:cNvPr id="15" name="下箭头 92"/>
          <p:cNvSpPr/>
          <p:nvPr/>
        </p:nvSpPr>
        <p:spPr>
          <a:xfrm rot="16200000">
            <a:off x="2286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92"/>
          <p:cNvSpPr/>
          <p:nvPr/>
        </p:nvSpPr>
        <p:spPr>
          <a:xfrm rot="16200000">
            <a:off x="4572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92"/>
          <p:cNvSpPr/>
          <p:nvPr/>
        </p:nvSpPr>
        <p:spPr>
          <a:xfrm rot="16200000">
            <a:off x="6858000" y="2362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92"/>
          <p:cNvSpPr/>
          <p:nvPr/>
        </p:nvSpPr>
        <p:spPr>
          <a:xfrm>
            <a:off x="8001000" y="32766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92"/>
          <p:cNvSpPr/>
          <p:nvPr/>
        </p:nvSpPr>
        <p:spPr>
          <a:xfrm rot="5400000">
            <a:off x="67818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92"/>
          <p:cNvSpPr/>
          <p:nvPr/>
        </p:nvSpPr>
        <p:spPr>
          <a:xfrm rot="5400000">
            <a:off x="4572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92"/>
          <p:cNvSpPr/>
          <p:nvPr/>
        </p:nvSpPr>
        <p:spPr>
          <a:xfrm rot="5400000">
            <a:off x="2286000" y="41910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92"/>
          <p:cNvSpPr/>
          <p:nvPr/>
        </p:nvSpPr>
        <p:spPr>
          <a:xfrm>
            <a:off x="1143000" y="51054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92"/>
          <p:cNvSpPr/>
          <p:nvPr/>
        </p:nvSpPr>
        <p:spPr>
          <a:xfrm rot="16200000">
            <a:off x="2286001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92"/>
          <p:cNvSpPr/>
          <p:nvPr/>
        </p:nvSpPr>
        <p:spPr>
          <a:xfrm rot="16200000">
            <a:off x="4572000" y="5791200"/>
            <a:ext cx="304800" cy="3048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4826000" y="3657600"/>
            <a:ext cx="2057400" cy="1447800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2000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1847850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657600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7275" y="3657600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657600"/>
            <a:ext cx="19716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657600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410200"/>
            <a:ext cx="1971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5419725"/>
            <a:ext cx="1990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4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5419725"/>
            <a:ext cx="1981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Critical Issues of the Integrated Control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 – How to choose  proper control boundaries?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9718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 – How to update ramp metering and signal timing plans to prevent the formation of local bottlenecks?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9718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C00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 – How to model dynamic traffic flow evolutions along the corridor network?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15000" y="1371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00B0F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III – How to capture the interaction between freeway and arterial?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92D05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IV – How to design diversion control strategies in response to time-varying traffic conditions?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15000" y="4038600"/>
            <a:ext cx="2362200" cy="2362200"/>
          </a:xfrm>
          <a:prstGeom prst="rect">
            <a:avLst/>
          </a:prstGeom>
          <a:solidFill>
            <a:schemeClr val="bg2">
              <a:alpha val="75000"/>
            </a:schemeClr>
          </a:solidFill>
          <a:ln w="44450">
            <a:solidFill>
              <a:srgbClr val="7030A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VI – How to solve the optimization model efficiently for real-time operations?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33210"/>
            <a:ext cx="6619875" cy="29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9" name="Elbow Connector 8"/>
          <p:cNvCxnSpPr>
            <a:endCxn id="2050" idx="0"/>
          </p:cNvCxnSpPr>
          <p:nvPr/>
        </p:nvCxnSpPr>
        <p:spPr>
          <a:xfrm>
            <a:off x="2565400" y="2601310"/>
            <a:ext cx="3106738" cy="1231900"/>
          </a:xfrm>
          <a:prstGeom prst="bentConnector2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Flow exchange at on-ramps and off-ramps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429000" y="4800600"/>
            <a:ext cx="533400" cy="381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353300" y="4686300"/>
            <a:ext cx="533400" cy="457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6527128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EAEAE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Project the time-varying impact of detoured traffic on existing traffic patterns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6 0.01112 " pathEditMode="relative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4" grpId="0"/>
      <p:bldP spid="14" grpId="1"/>
      <p:bldP spid="2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066800" y="2362200"/>
            <a:ext cx="7010400" cy="29718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altLang="zh-CN" sz="2000" b="1" dirty="0" smtClean="0"/>
              <a:t>Single control objective may effectively maximize the utilization of corridor capacity under light traffic and incident conditions, however it may cause unbalanced traffic conditions under over-saturated conditions which will degrade the diversion compliance rates</a:t>
            </a:r>
          </a:p>
          <a:p>
            <a:pPr marL="457200" indent="-457200">
              <a:buAutoNum type="arabicPeriod"/>
            </a:pPr>
            <a:endParaRPr lang="en-US" altLang="zh-CN" sz="20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Traffic operators need to properly select the weighting factors between two control objectives to achieve the best operational efficiency while balancing the traffic conditions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grpSp>
        <p:nvGrpSpPr>
          <p:cNvPr id="3" name="Group 30"/>
          <p:cNvGrpSpPr/>
          <p:nvPr/>
        </p:nvGrpSpPr>
        <p:grpSpPr>
          <a:xfrm>
            <a:off x="152400" y="1371600"/>
            <a:ext cx="4038600" cy="5032376"/>
            <a:chOff x="152400" y="1371600"/>
            <a:chExt cx="4038600" cy="5032376"/>
          </a:xfrm>
        </p:grpSpPr>
        <p:sp>
          <p:nvSpPr>
            <p:cNvPr id="54" name="Rectangle 53"/>
            <p:cNvSpPr/>
            <p:nvPr/>
          </p:nvSpPr>
          <p:spPr>
            <a:xfrm>
              <a:off x="152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ltGray">
            <a:xfrm>
              <a:off x="228600" y="1447800"/>
              <a:ext cx="3962400" cy="1877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Step- 1: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sz="1600" dirty="0" smtClean="0"/>
                <a:t>Evaluate the performance of the proposed model with systematically varied weights to </a:t>
              </a:r>
              <a:r>
                <a:rPr lang="en-US" altLang="zh-CN" sz="1600" dirty="0" smtClean="0">
                  <a:solidFill>
                    <a:schemeClr val="lt1"/>
                  </a:solidFill>
                </a:rPr>
                <a:t>provide operational guidelines for decision makers in best weighting importance between both control objectives under a given scenario</a:t>
              </a:r>
            </a:p>
          </p:txBody>
        </p:sp>
        <p:grpSp>
          <p:nvGrpSpPr>
            <p:cNvPr id="4" name="Group 52"/>
            <p:cNvGrpSpPr/>
            <p:nvPr/>
          </p:nvGrpSpPr>
          <p:grpSpPr>
            <a:xfrm>
              <a:off x="381000" y="3886200"/>
              <a:ext cx="3276600" cy="2517776"/>
              <a:chOff x="2743200" y="2514600"/>
              <a:chExt cx="3276600" cy="2517776"/>
            </a:xfrm>
          </p:grpSpPr>
          <p:sp>
            <p:nvSpPr>
              <p:cNvPr id="368642" name="AutoShape 2"/>
              <p:cNvSpPr>
                <a:spLocks noChangeAspect="1" noChangeArrowheads="1"/>
              </p:cNvSpPr>
              <p:nvPr/>
            </p:nvSpPr>
            <p:spPr bwMode="auto">
              <a:xfrm>
                <a:off x="2743200" y="2519363"/>
                <a:ext cx="3276600" cy="251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3" name="Line 3"/>
              <p:cNvSpPr>
                <a:spLocks noChangeShapeType="1"/>
              </p:cNvSpPr>
              <p:nvPr/>
            </p:nvSpPr>
            <p:spPr bwMode="auto">
              <a:xfrm flipV="1">
                <a:off x="4381500" y="2668588"/>
                <a:ext cx="3175" cy="1874838"/>
              </a:xfrm>
              <a:prstGeom prst="line">
                <a:avLst/>
              </a:prstGeom>
              <a:noFill/>
              <a:ln w="25400" cap="rnd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4" name="Freeform 4"/>
              <p:cNvSpPr>
                <a:spLocks/>
              </p:cNvSpPr>
              <p:nvPr/>
            </p:nvSpPr>
            <p:spPr bwMode="auto">
              <a:xfrm>
                <a:off x="4329113" y="2514600"/>
                <a:ext cx="111125" cy="166688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35" y="0"/>
                  </a:cxn>
                  <a:cxn ang="0">
                    <a:pos x="70" y="105"/>
                  </a:cxn>
                  <a:cxn ang="0">
                    <a:pos x="0" y="105"/>
                  </a:cxn>
                </a:cxnLst>
                <a:rect l="0" t="0" r="r" b="b"/>
                <a:pathLst>
                  <a:path w="70" h="105">
                    <a:moveTo>
                      <a:pt x="0" y="105"/>
                    </a:moveTo>
                    <a:lnTo>
                      <a:pt x="35" y="0"/>
                    </a:lnTo>
                    <a:lnTo>
                      <a:pt x="7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5" name="Rectangle 5"/>
              <p:cNvSpPr>
                <a:spLocks noChangeArrowheads="1"/>
              </p:cNvSpPr>
              <p:nvPr/>
            </p:nvSpPr>
            <p:spPr bwMode="auto">
              <a:xfrm>
                <a:off x="4248150" y="3021013"/>
                <a:ext cx="273050" cy="5413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6" name="Rectangle 6"/>
              <p:cNvSpPr>
                <a:spLocks noChangeArrowheads="1"/>
              </p:cNvSpPr>
              <p:nvPr/>
            </p:nvSpPr>
            <p:spPr bwMode="auto">
              <a:xfrm>
                <a:off x="4248150" y="3021013"/>
                <a:ext cx="273050" cy="54133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7" name="Rectangle 7"/>
              <p:cNvSpPr>
                <a:spLocks noChangeArrowheads="1"/>
              </p:cNvSpPr>
              <p:nvPr/>
            </p:nvSpPr>
            <p:spPr bwMode="auto">
              <a:xfrm>
                <a:off x="4283075" y="3055938"/>
                <a:ext cx="203200" cy="47307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8" name="Freeform 8"/>
              <p:cNvSpPr>
                <a:spLocks/>
              </p:cNvSpPr>
              <p:nvPr/>
            </p:nvSpPr>
            <p:spPr bwMode="auto">
              <a:xfrm>
                <a:off x="4322763" y="3095625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49" name="Freeform 9"/>
              <p:cNvSpPr>
                <a:spLocks/>
              </p:cNvSpPr>
              <p:nvPr/>
            </p:nvSpPr>
            <p:spPr bwMode="auto">
              <a:xfrm>
                <a:off x="4322763" y="3095625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9" y="0"/>
                  </a:cxn>
                  <a:cxn ang="0">
                    <a:pos x="78" y="38"/>
                  </a:cxn>
                  <a:cxn ang="0">
                    <a:pos x="78" y="38"/>
                  </a:cxn>
                  <a:cxn ang="0">
                    <a:pos x="39" y="77"/>
                  </a:cxn>
                  <a:cxn ang="0">
                    <a:pos x="0" y="38"/>
                  </a:cxn>
                </a:cxnLst>
                <a:rect l="0" t="0" r="r" b="b"/>
                <a:pathLst>
                  <a:path w="78" h="77">
                    <a:moveTo>
                      <a:pt x="0" y="38"/>
                    </a:moveTo>
                    <a:cubicBezTo>
                      <a:pt x="0" y="17"/>
                      <a:pt x="18" y="0"/>
                      <a:pt x="39" y="0"/>
                    </a:cubicBezTo>
                    <a:cubicBezTo>
                      <a:pt x="60" y="0"/>
                      <a:pt x="78" y="17"/>
                      <a:pt x="78" y="38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59"/>
                      <a:pt x="60" y="77"/>
                      <a:pt x="39" y="77"/>
                    </a:cubicBezTo>
                    <a:cubicBezTo>
                      <a:pt x="18" y="77"/>
                      <a:pt x="0" y="59"/>
                      <a:pt x="0" y="3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0" name="Freeform 10"/>
              <p:cNvSpPr>
                <a:spLocks/>
              </p:cNvSpPr>
              <p:nvPr/>
            </p:nvSpPr>
            <p:spPr bwMode="auto">
              <a:xfrm>
                <a:off x="4322763" y="3230563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1" name="Freeform 11"/>
              <p:cNvSpPr>
                <a:spLocks/>
              </p:cNvSpPr>
              <p:nvPr/>
            </p:nvSpPr>
            <p:spPr bwMode="auto">
              <a:xfrm>
                <a:off x="4322763" y="3230563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78" y="39"/>
                  </a:cxn>
                  <a:cxn ang="0">
                    <a:pos x="78" y="39"/>
                  </a:cxn>
                  <a:cxn ang="0">
                    <a:pos x="39" y="77"/>
                  </a:cxn>
                  <a:cxn ang="0">
                    <a:pos x="0" y="39"/>
                  </a:cxn>
                </a:cxnLst>
                <a:rect l="0" t="0" r="r" b="b"/>
                <a:pathLst>
                  <a:path w="78" h="77">
                    <a:moveTo>
                      <a:pt x="0" y="39"/>
                    </a:moveTo>
                    <a:cubicBezTo>
                      <a:pt x="0" y="17"/>
                      <a:pt x="18" y="0"/>
                      <a:pt x="39" y="0"/>
                    </a:cubicBezTo>
                    <a:cubicBezTo>
                      <a:pt x="60" y="0"/>
                      <a:pt x="78" y="17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60"/>
                      <a:pt x="60" y="77"/>
                      <a:pt x="39" y="77"/>
                    </a:cubicBezTo>
                    <a:cubicBezTo>
                      <a:pt x="18" y="77"/>
                      <a:pt x="0" y="60"/>
                      <a:pt x="0" y="3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2" name="Freeform 12"/>
              <p:cNvSpPr>
                <a:spLocks/>
              </p:cNvSpPr>
              <p:nvPr/>
            </p:nvSpPr>
            <p:spPr bwMode="auto">
              <a:xfrm>
                <a:off x="4322763" y="3365500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9" y="0"/>
                  </a:cxn>
                  <a:cxn ang="0">
                    <a:pos x="218" y="109"/>
                  </a:cxn>
                  <a:cxn ang="0">
                    <a:pos x="218" y="109"/>
                  </a:cxn>
                  <a:cxn ang="0">
                    <a:pos x="109" y="218"/>
                  </a:cxn>
                  <a:cxn ang="0">
                    <a:pos x="0" y="109"/>
                  </a:cxn>
                </a:cxnLst>
                <a:rect l="0" t="0" r="r" b="b"/>
                <a:pathLst>
                  <a:path w="218" h="218">
                    <a:moveTo>
                      <a:pt x="0" y="109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169" y="0"/>
                      <a:pt x="218" y="49"/>
                      <a:pt x="218" y="109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69"/>
                      <a:pt x="169" y="218"/>
                      <a:pt x="109" y="218"/>
                    </a:cubicBezTo>
                    <a:cubicBezTo>
                      <a:pt x="49" y="218"/>
                      <a:pt x="0" y="169"/>
                      <a:pt x="0" y="109"/>
                    </a:cubicBezTo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3" name="Freeform 13"/>
              <p:cNvSpPr>
                <a:spLocks/>
              </p:cNvSpPr>
              <p:nvPr/>
            </p:nvSpPr>
            <p:spPr bwMode="auto">
              <a:xfrm>
                <a:off x="4322763" y="3365500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39" y="0"/>
                  </a:cxn>
                  <a:cxn ang="0">
                    <a:pos x="78" y="39"/>
                  </a:cxn>
                  <a:cxn ang="0">
                    <a:pos x="78" y="39"/>
                  </a:cxn>
                  <a:cxn ang="0">
                    <a:pos x="39" y="77"/>
                  </a:cxn>
                  <a:cxn ang="0">
                    <a:pos x="0" y="39"/>
                  </a:cxn>
                </a:cxnLst>
                <a:rect l="0" t="0" r="r" b="b"/>
                <a:pathLst>
                  <a:path w="78" h="77">
                    <a:moveTo>
                      <a:pt x="0" y="39"/>
                    </a:moveTo>
                    <a:cubicBezTo>
                      <a:pt x="0" y="18"/>
                      <a:pt x="18" y="0"/>
                      <a:pt x="39" y="0"/>
                    </a:cubicBezTo>
                    <a:cubicBezTo>
                      <a:pt x="60" y="0"/>
                      <a:pt x="78" y="18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60"/>
                      <a:pt x="60" y="77"/>
                      <a:pt x="39" y="77"/>
                    </a:cubicBezTo>
                    <a:cubicBezTo>
                      <a:pt x="18" y="77"/>
                      <a:pt x="0" y="60"/>
                      <a:pt x="0" y="3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5" name="Rectangle 15"/>
              <p:cNvSpPr>
                <a:spLocks noChangeArrowheads="1"/>
              </p:cNvSpPr>
              <p:nvPr/>
            </p:nvSpPr>
            <p:spPr bwMode="auto">
              <a:xfrm>
                <a:off x="5334000" y="4495800"/>
                <a:ext cx="41197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??" charset="-122"/>
                    <a:cs typeface="Arial" pitchFamily="34" charset="0"/>
                  </a:rPr>
                  <a:t>Equity</a:t>
                </a:r>
                <a:endPara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656" name="Line 16"/>
              <p:cNvSpPr>
                <a:spLocks noChangeShapeType="1"/>
              </p:cNvSpPr>
              <p:nvPr/>
            </p:nvSpPr>
            <p:spPr bwMode="auto">
              <a:xfrm>
                <a:off x="4548188" y="3359150"/>
                <a:ext cx="1019175" cy="158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7" name="Line 17"/>
              <p:cNvSpPr>
                <a:spLocks noChangeShapeType="1"/>
              </p:cNvSpPr>
              <p:nvPr/>
            </p:nvSpPr>
            <p:spPr bwMode="auto">
              <a:xfrm>
                <a:off x="5567363" y="3359150"/>
                <a:ext cx="1588" cy="33813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8" name="Line 18"/>
              <p:cNvSpPr>
                <a:spLocks noChangeShapeType="1"/>
              </p:cNvSpPr>
              <p:nvPr/>
            </p:nvSpPr>
            <p:spPr bwMode="auto">
              <a:xfrm flipH="1">
                <a:off x="3189288" y="3359150"/>
                <a:ext cx="1019175" cy="158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59" name="Line 19"/>
              <p:cNvSpPr>
                <a:spLocks noChangeShapeType="1"/>
              </p:cNvSpPr>
              <p:nvPr/>
            </p:nvSpPr>
            <p:spPr bwMode="auto">
              <a:xfrm>
                <a:off x="3189288" y="3359150"/>
                <a:ext cx="1588" cy="338138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60" name="Rectangle 20"/>
              <p:cNvSpPr>
                <a:spLocks noChangeArrowheads="1"/>
              </p:cNvSpPr>
              <p:nvPr/>
            </p:nvSpPr>
            <p:spPr bwMode="auto">
              <a:xfrm>
                <a:off x="2819400" y="4495800"/>
                <a:ext cx="64165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  <a:ea typeface="??" charset="-122"/>
                    <a:cs typeface="Arial" pitchFamily="34" charset="0"/>
                  </a:rPr>
                  <a:t>Efficiency</a:t>
                </a:r>
                <a:endPara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68661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5108575" y="3709988"/>
                <a:ext cx="911225" cy="6810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8662" name="Rectangle 22"/>
              <p:cNvSpPr>
                <a:spLocks noChangeArrowheads="1"/>
              </p:cNvSpPr>
              <p:nvPr/>
            </p:nvSpPr>
            <p:spPr bwMode="ltGray">
              <a:xfrm>
                <a:off x="5105400" y="3719513"/>
                <a:ext cx="901700" cy="677863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6866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ltGray">
              <a:xfrm>
                <a:off x="2752725" y="3738563"/>
                <a:ext cx="884238" cy="6746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8664" name="Rectangle 24"/>
              <p:cNvSpPr>
                <a:spLocks noChangeArrowheads="1"/>
              </p:cNvSpPr>
              <p:nvPr/>
            </p:nvSpPr>
            <p:spPr bwMode="ltGray">
              <a:xfrm>
                <a:off x="2743200" y="3729038"/>
                <a:ext cx="901700" cy="687388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31"/>
          <p:cNvGrpSpPr/>
          <p:nvPr/>
        </p:nvGrpSpPr>
        <p:grpSpPr>
          <a:xfrm>
            <a:off x="4343400" y="1371600"/>
            <a:ext cx="4038600" cy="5029200"/>
            <a:chOff x="4343400" y="1371600"/>
            <a:chExt cx="4038600" cy="5029200"/>
          </a:xfrm>
        </p:grpSpPr>
        <p:sp>
          <p:nvSpPr>
            <p:cNvPr id="56" name="Rectangle 55"/>
            <p:cNvSpPr/>
            <p:nvPr/>
          </p:nvSpPr>
          <p:spPr>
            <a:xfrm>
              <a:off x="4343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ltGray">
            <a:xfrm>
              <a:off x="4343400" y="1447800"/>
              <a:ext cx="4038600" cy="1138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Step- 2: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With a set of properly selected weights from Step - 1, compare the model performance with other two strategies</a:t>
              </a:r>
            </a:p>
          </p:txBody>
        </p:sp>
        <p:pic>
          <p:nvPicPr>
            <p:cNvPr id="368667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4191000"/>
              <a:ext cx="2279241" cy="169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953000" y="3200400"/>
            <a:ext cx="3505200" cy="19812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35" name="下箭头 92"/>
          <p:cNvSpPr/>
          <p:nvPr/>
        </p:nvSpPr>
        <p:spPr>
          <a:xfrm rot="18488529">
            <a:off x="4347065" y="2587135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5"/>
          <p:cNvGrpSpPr/>
          <p:nvPr/>
        </p:nvGrpSpPr>
        <p:grpSpPr>
          <a:xfrm>
            <a:off x="609600" y="2362200"/>
            <a:ext cx="3505200" cy="609600"/>
            <a:chOff x="304800" y="1981200"/>
            <a:chExt cx="3505200" cy="609600"/>
          </a:xfrm>
        </p:grpSpPr>
        <p:sp>
          <p:nvSpPr>
            <p:cNvPr id="38" name="Rectangle 37"/>
            <p:cNvSpPr/>
            <p:nvPr/>
          </p:nvSpPr>
          <p:spPr>
            <a:xfrm>
              <a:off x="304800" y="1981200"/>
              <a:ext cx="3505200" cy="6096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400" y="1981200"/>
              <a:ext cx="2178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16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Plan A</a:t>
              </a:r>
              <a:endParaRPr lang="en-US" sz="1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43000" y="2286000"/>
              <a:ext cx="1822294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No Control – base line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09600" y="3200400"/>
            <a:ext cx="3505200" cy="1828800"/>
            <a:chOff x="304800" y="3048000"/>
            <a:chExt cx="3505200" cy="1828800"/>
          </a:xfrm>
        </p:grpSpPr>
        <p:sp>
          <p:nvSpPr>
            <p:cNvPr id="10" name="Rectangle 9"/>
            <p:cNvSpPr/>
            <p:nvPr/>
          </p:nvSpPr>
          <p:spPr>
            <a:xfrm>
              <a:off x="304800" y="3048000"/>
              <a:ext cx="3505200" cy="1828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" y="3121660"/>
              <a:ext cx="2178040" cy="32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16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Plan B</a:t>
              </a:r>
              <a:endParaRPr lang="en-US" sz="1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1" y="3416300"/>
              <a:ext cx="3352800" cy="140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 algn="ctr">
                <a:lnSpc>
                  <a:spcPct val="90000"/>
                </a:lnSpc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Local Responsive Control</a:t>
              </a:r>
            </a:p>
            <a:p>
              <a:pPr marL="342900" lvl="1" indent="-342900" algn="ctr">
                <a:lnSpc>
                  <a:spcPct val="90000"/>
                </a:lnSpc>
              </a:pPr>
              <a:endPara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marL="342900" lvl="1" indent="-342900">
                <a:lnSpc>
                  <a:spcPct val="90000"/>
                </a:lnSpc>
                <a:buAutoNum type="arabicPeriod"/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Detour – Static User Equilibrium (UE)</a:t>
              </a:r>
            </a:p>
            <a:p>
              <a:pPr marL="342900" lvl="1" indent="-342900">
                <a:lnSpc>
                  <a:spcPct val="90000"/>
                </a:lnSpc>
                <a:buAutoNum type="arabicPeriod"/>
              </a:pPr>
              <a:endPara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marL="342900" lvl="1" indent="-342900">
                <a:lnSpc>
                  <a:spcPct val="90000"/>
                </a:lnSpc>
                <a:buAutoNum type="arabicPeriod"/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On-ramp metering – ALINEA</a:t>
              </a:r>
            </a:p>
            <a:p>
              <a:pPr marL="342900" lvl="1" indent="-342900">
                <a:lnSpc>
                  <a:spcPct val="90000"/>
                </a:lnSpc>
                <a:buAutoNum type="arabicPeriod"/>
              </a:pPr>
              <a:endPara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marL="342900" lvl="1" indent="-342900">
                <a:lnSpc>
                  <a:spcPct val="90000"/>
                </a:lnSpc>
                <a:buAutoNum type="arabicPeriod"/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Arterial signal timing – TRANSYT-7F</a:t>
              </a: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09600" y="5257800"/>
            <a:ext cx="3505200" cy="609600"/>
            <a:chOff x="304800" y="5943600"/>
            <a:chExt cx="3505200" cy="609600"/>
          </a:xfrm>
        </p:grpSpPr>
        <p:sp>
          <p:nvSpPr>
            <p:cNvPr id="13" name="Rectangle 12"/>
            <p:cNvSpPr/>
            <p:nvPr/>
          </p:nvSpPr>
          <p:spPr>
            <a:xfrm>
              <a:off x="304800" y="5943600"/>
              <a:ext cx="3505200" cy="6096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943600"/>
              <a:ext cx="2178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16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Plan C</a:t>
              </a:r>
              <a:endParaRPr lang="en-US" sz="1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200" y="6248400"/>
              <a:ext cx="2287293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altLang="zh-CN" sz="14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The Proposed control model</a:t>
              </a:r>
            </a:p>
          </p:txBody>
        </p:sp>
      </p:grpSp>
      <p:sp>
        <p:nvSpPr>
          <p:cNvPr id="24" name="下箭头 92"/>
          <p:cNvSpPr/>
          <p:nvPr/>
        </p:nvSpPr>
        <p:spPr>
          <a:xfrm rot="16200000">
            <a:off x="4347065" y="3958735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92"/>
          <p:cNvSpPr/>
          <p:nvPr/>
        </p:nvSpPr>
        <p:spPr>
          <a:xfrm rot="13388013">
            <a:off x="4288024" y="5198927"/>
            <a:ext cx="457200" cy="46453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Step- 2: Comparison with other strategies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61111" y="3276600"/>
            <a:ext cx="2178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 test scenarios</a:t>
            </a:r>
            <a:endParaRPr lang="en-US" sz="1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7711" y="3581400"/>
            <a:ext cx="3254289" cy="1449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1: Off-peak with 1 lane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2: Off-peak with 2 lanes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3: Peak with 1 lane blocked</a:t>
            </a:r>
          </a:p>
          <a:p>
            <a:pPr marL="0" lvl="1">
              <a:lnSpc>
                <a:spcPct val="90000"/>
              </a:lnSpc>
            </a:pPr>
            <a:endParaRPr lang="en-US" altLang="zh-CN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1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Scenario 4: Peak with 2 lanes blocked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219200"/>
            <a:ext cx="8458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MOE -1. Accumulated Total Travel Time Savings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1</a:t>
            </a:r>
          </a:p>
          <a:p>
            <a:pPr algn="ctr"/>
            <a:r>
              <a:rPr lang="en-US" sz="1400" dirty="0" smtClean="0">
                <a:sym typeface="Wingdings" pitchFamily="2" charset="2"/>
              </a:rPr>
              <a:t>w1/w2=10/0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848600" y="266700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2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w1/w2=10/0</a:t>
            </a:r>
            <a:endParaRPr lang="en-US" altLang="zh-CN" sz="1400" dirty="0"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5105400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3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w1/w2=6/4</a:t>
            </a:r>
            <a:endParaRPr lang="en-US" altLang="zh-CN" sz="1400" dirty="0"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2308" y="5105400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4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w1/w2=5/5</a:t>
            </a:r>
            <a:endParaRPr lang="en-US" altLang="zh-CN" sz="1400" dirty="0">
              <a:sym typeface="Wingdings" pitchFamily="2" charset="2"/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324601"/>
            <a:ext cx="6400800" cy="3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23" name="Group 22"/>
          <p:cNvGrpSpPr/>
          <p:nvPr/>
        </p:nvGrpSpPr>
        <p:grpSpPr>
          <a:xfrm>
            <a:off x="1295400" y="1752600"/>
            <a:ext cx="3344889" cy="2209800"/>
            <a:chOff x="1295400" y="1752600"/>
            <a:chExt cx="3344889" cy="2209800"/>
          </a:xfrm>
        </p:grpSpPr>
        <p:pic>
          <p:nvPicPr>
            <p:cNvPr id="34816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752600"/>
              <a:ext cx="3344889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1676400" y="37592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0" y="1751357"/>
            <a:ext cx="3343823" cy="2211043"/>
            <a:chOff x="4572000" y="1751357"/>
            <a:chExt cx="3343823" cy="2211043"/>
          </a:xfrm>
        </p:grpSpPr>
        <p:pic>
          <p:nvPicPr>
            <p:cNvPr id="34816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751357"/>
              <a:ext cx="3343823" cy="221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5029200" y="37592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95400" y="4114800"/>
            <a:ext cx="3352800" cy="2216978"/>
            <a:chOff x="1295400" y="4114800"/>
            <a:chExt cx="3352800" cy="2216978"/>
          </a:xfrm>
        </p:grpSpPr>
        <p:pic>
          <p:nvPicPr>
            <p:cNvPr id="34816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4114800"/>
              <a:ext cx="3352800" cy="221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1752600" y="61341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4114800"/>
            <a:ext cx="3332814" cy="2209800"/>
            <a:chOff x="4572000" y="4114800"/>
            <a:chExt cx="3332814" cy="2209800"/>
          </a:xfrm>
        </p:grpSpPr>
        <p:pic>
          <p:nvPicPr>
            <p:cNvPr id="34816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4114800"/>
              <a:ext cx="3332814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029200" y="61214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Base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219200"/>
            <a:ext cx="8458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MOE-2. Accumulated Total Corridor Throughput Increases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259080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1</a:t>
            </a:r>
          </a:p>
          <a:p>
            <a:pPr algn="ctr"/>
            <a:r>
              <a:rPr lang="en-US" sz="1400" dirty="0" smtClean="0">
                <a:sym typeface="Wingdings" pitchFamily="2" charset="2"/>
              </a:rPr>
              <a:t>w1/w2=10/0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848600" y="266700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2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w1/w2=10/0</a:t>
            </a:r>
            <a:endParaRPr lang="en-US" altLang="zh-CN" sz="1400" dirty="0"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5105400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3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w1/w2=6/4</a:t>
            </a:r>
            <a:endParaRPr lang="en-US" altLang="zh-CN" sz="1400" dirty="0"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2308" y="5105400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ym typeface="Wingdings" pitchFamily="2" charset="2"/>
              </a:rPr>
              <a:t>Scenario 4</a:t>
            </a:r>
          </a:p>
          <a:p>
            <a:pPr algn="ctr"/>
            <a:r>
              <a:rPr lang="en-US" altLang="zh-CN" sz="1400" dirty="0" smtClean="0">
                <a:sym typeface="Wingdings" pitchFamily="2" charset="2"/>
              </a:rPr>
              <a:t>w1/w2=5/5</a:t>
            </a:r>
            <a:endParaRPr lang="en-US" altLang="zh-CN" sz="1400" dirty="0">
              <a:sym typeface="Wingdings" pitchFamily="2" charset="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324601"/>
            <a:ext cx="6400800" cy="3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27" name="Group 26"/>
          <p:cNvGrpSpPr/>
          <p:nvPr/>
        </p:nvGrpSpPr>
        <p:grpSpPr>
          <a:xfrm>
            <a:off x="1210851" y="1752600"/>
            <a:ext cx="3361149" cy="2222500"/>
            <a:chOff x="1210851" y="1752600"/>
            <a:chExt cx="3361149" cy="2222500"/>
          </a:xfrm>
        </p:grpSpPr>
        <p:pic>
          <p:nvPicPr>
            <p:cNvPr id="3491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0851" y="1752600"/>
              <a:ext cx="3361149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676400" y="37719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1752600"/>
            <a:ext cx="3341944" cy="2209800"/>
            <a:chOff x="4572000" y="1752600"/>
            <a:chExt cx="3341944" cy="2209800"/>
          </a:xfrm>
        </p:grpSpPr>
        <p:pic>
          <p:nvPicPr>
            <p:cNvPr id="34918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752600"/>
              <a:ext cx="3341944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5054600" y="37592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0" y="4114800"/>
            <a:ext cx="3352800" cy="2223052"/>
            <a:chOff x="4572000" y="4114800"/>
            <a:chExt cx="3352800" cy="2223052"/>
          </a:xfrm>
        </p:grpSpPr>
        <p:pic>
          <p:nvPicPr>
            <p:cNvPr id="34918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114800"/>
              <a:ext cx="3352800" cy="222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5029200" y="61341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200" y="4114800"/>
            <a:ext cx="3352800" cy="2223052"/>
            <a:chOff x="1219200" y="4114800"/>
            <a:chExt cx="3352800" cy="2223052"/>
          </a:xfrm>
        </p:grpSpPr>
        <p:pic>
          <p:nvPicPr>
            <p:cNvPr id="34918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4114800"/>
              <a:ext cx="3352800" cy="222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1676400" y="6134100"/>
              <a:ext cx="2286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3200400"/>
            <a:ext cx="8229600" cy="16002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altLang="zh-CN" sz="2000" b="1" dirty="0" smtClean="0"/>
              <a:t>The proposed integrated control model outperforms other control strategies under all experimental scenarios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524000"/>
            <a:ext cx="7848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Design: A 12-mile hypothetical corridor with 12 exits and 36 arterial intersections</a:t>
            </a:r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6248400" cy="42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343400" y="1371600"/>
            <a:ext cx="3886200" cy="502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2400" y="1371600"/>
            <a:ext cx="3886200" cy="502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39624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600" dirty="0" smtClean="0">
                <a:solidFill>
                  <a:schemeClr val="lt1"/>
                </a:solidFill>
              </a:rPr>
              <a:t>Investigate the control area variation with respect to different weight assignment settings, and its impact on the system </a:t>
            </a:r>
            <a:r>
              <a:rPr lang="en-US" altLang="zh-CN" sz="1600" dirty="0" err="1" smtClean="0">
                <a:solidFill>
                  <a:schemeClr val="lt1"/>
                </a:solidFill>
              </a:rPr>
              <a:t>MOEs</a:t>
            </a:r>
            <a:endParaRPr lang="en-US" altLang="zh-CN" sz="1600" dirty="0" smtClean="0">
              <a:solidFill>
                <a:schemeClr val="lt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ltGray">
          <a:xfrm>
            <a:off x="4343400" y="1447800"/>
            <a:ext cx="4038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Step- 2: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600" dirty="0" smtClean="0">
                <a:solidFill>
                  <a:schemeClr val="lt1"/>
                </a:solidFill>
              </a:rPr>
              <a:t>Compare the performance of the extended model with the base model under the same incident scenario and the same control objective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218622" cy="21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32" name="Rectangle 31"/>
          <p:cNvSpPr/>
          <p:nvPr/>
        </p:nvSpPr>
        <p:spPr>
          <a:xfrm rot="1660864">
            <a:off x="1264005" y="3532151"/>
            <a:ext cx="1571161" cy="579986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43" y="2971800"/>
            <a:ext cx="27146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371600"/>
            <a:ext cx="4038600" cy="5029200"/>
            <a:chOff x="152400" y="1371600"/>
            <a:chExt cx="4038600" cy="5029200"/>
          </a:xfrm>
        </p:grpSpPr>
        <p:sp>
          <p:nvSpPr>
            <p:cNvPr id="54" name="Rectangle 53"/>
            <p:cNvSpPr/>
            <p:nvPr/>
          </p:nvSpPr>
          <p:spPr>
            <a:xfrm>
              <a:off x="152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ltGray">
            <a:xfrm>
              <a:off x="228600" y="1447800"/>
              <a:ext cx="3962400" cy="1138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Step- 1: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Investigate the control area variation with respect to different weight assignment settings, and its impact on the system </a:t>
              </a:r>
              <a:r>
                <a:rPr lang="en-US" altLang="zh-CN" sz="1600" dirty="0" err="1" smtClean="0">
                  <a:solidFill>
                    <a:schemeClr val="lt1"/>
                  </a:solidFill>
                </a:rPr>
                <a:t>MOEs</a:t>
              </a:r>
              <a:endParaRPr lang="en-US" altLang="zh-CN" sz="1600" dirty="0" smtClean="0">
                <a:solidFill>
                  <a:schemeClr val="lt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895600"/>
              <a:ext cx="3218622" cy="214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0"/>
            </a:effectLst>
          </p:spPr>
        </p:pic>
        <p:sp>
          <p:nvSpPr>
            <p:cNvPr id="32" name="Rectangle 31"/>
            <p:cNvSpPr/>
            <p:nvPr/>
          </p:nvSpPr>
          <p:spPr>
            <a:xfrm rot="1660864">
              <a:off x="1264005" y="3532151"/>
              <a:ext cx="1571161" cy="579986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3400" y="1371600"/>
            <a:ext cx="4038600" cy="5029200"/>
            <a:chOff x="4343400" y="1371600"/>
            <a:chExt cx="4038600" cy="5029200"/>
          </a:xfrm>
        </p:grpSpPr>
        <p:sp>
          <p:nvSpPr>
            <p:cNvPr id="56" name="Rectangle 55"/>
            <p:cNvSpPr/>
            <p:nvPr/>
          </p:nvSpPr>
          <p:spPr>
            <a:xfrm>
              <a:off x="4343400" y="1371600"/>
              <a:ext cx="3886200" cy="50292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ltGray">
            <a:xfrm>
              <a:off x="4343400" y="1447800"/>
              <a:ext cx="4038600" cy="13849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 b="1" dirty="0" smtClean="0">
                  <a:ln w="6350">
                    <a:solidFill>
                      <a:schemeClr val="accent1">
                        <a:shade val="43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26000" dist="26000" dir="145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Step- 2: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en-US" altLang="zh-CN" sz="1600" dirty="0" smtClean="0">
                  <a:solidFill>
                    <a:schemeClr val="lt1"/>
                  </a:solidFill>
                </a:rPr>
                <a:t>Compare the performance of the extended model with the base model under the same incident scenario and the same control objective</a:t>
              </a:r>
            </a:p>
          </p:txBody>
        </p:sp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43" y="2971800"/>
              <a:ext cx="271465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0"/>
            </a:effec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68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The variation of control boundaries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8923" y="2057400"/>
            <a:ext cx="22188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w1/w2=10/0 and 9/1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029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14400"/>
            <a:ext cx="1622323" cy="1143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514600"/>
            <a:ext cx="5029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057400"/>
            <a:ext cx="1635512" cy="1143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514600"/>
            <a:ext cx="5029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00400"/>
            <a:ext cx="1676400" cy="117475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32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25146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4419600"/>
            <a:ext cx="1676400" cy="11684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328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2514600"/>
            <a:ext cx="4972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5638800"/>
            <a:ext cx="1676400" cy="117861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" name="Rectangle 27"/>
          <p:cNvSpPr/>
          <p:nvPr/>
        </p:nvSpPr>
        <p:spPr>
          <a:xfrm>
            <a:off x="3008696" y="2057400"/>
            <a:ext cx="2553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w1/w2=5/5, 4/6, and 3/7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0" y="2057400"/>
            <a:ext cx="20617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w1/w2=2/8 and 1/9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0" y="2057400"/>
            <a:ext cx="13949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w1/w2=0/10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08696" y="2057400"/>
            <a:ext cx="2553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w1/w2=8/2, 7/3, and 6/4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1905000"/>
            <a:ext cx="6553200" cy="3886200"/>
          </a:xfrm>
          <a:prstGeom prst="rect">
            <a:avLst/>
          </a:prstGeom>
          <a:solidFill>
            <a:srgbClr val="92D050">
              <a:alpha val="75000"/>
            </a:srgbClr>
          </a:solidFill>
          <a:ln w="444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schemeClr val="accent2">
                <a:lumMod val="20000"/>
                <a:lumOff val="80000"/>
                <a:alpha val="4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zh-CN" sz="2000" b="1" dirty="0" smtClean="0"/>
              <a:t>Preliminary Findings:</a:t>
            </a:r>
          </a:p>
          <a:p>
            <a:pPr marL="457200" indent="-457200"/>
            <a:endParaRPr lang="en-US" altLang="zh-CN" sz="2000" b="1" dirty="0" smtClean="0"/>
          </a:p>
          <a:p>
            <a:pPr marL="457200" indent="-457200">
              <a:buAutoNum type="arabicPeriod"/>
            </a:pPr>
            <a:r>
              <a:rPr lang="en-US" altLang="zh-CN" sz="2000" b="1" dirty="0" smtClean="0"/>
              <a:t>The control boundaries shrink </a:t>
            </a:r>
            <a:r>
              <a:rPr lang="en-US" sz="2000" b="1" dirty="0" smtClean="0"/>
              <a:t>with the weight assignment between two control objectives varying from 10/0 to 0/10</a:t>
            </a:r>
          </a:p>
          <a:p>
            <a:pPr marL="457200" indent="-457200">
              <a:buAutoNum type="arabicPeriod"/>
            </a:pPr>
            <a:endParaRPr lang="en-US" altLang="zh-CN" sz="2000" b="1" dirty="0" smtClean="0"/>
          </a:p>
          <a:p>
            <a:pPr marL="457200" indent="-457200">
              <a:buAutoNum type="arabicPeriod"/>
            </a:pPr>
            <a:r>
              <a:rPr lang="en-US" altLang="zh-CN" sz="2000" b="1" dirty="0" smtClean="0"/>
              <a:t>There exists a critical control area beyond which the total corridor throughput no longer increases.</a:t>
            </a:r>
          </a:p>
          <a:p>
            <a:pPr marL="457200" indent="-457200">
              <a:buAutoNum type="arabicPeriod"/>
            </a:pPr>
            <a:endParaRPr lang="en-US" altLang="zh-CN" sz="2000" b="1" dirty="0" smtClean="0"/>
          </a:p>
          <a:p>
            <a:pPr marL="457200" indent="-457200">
              <a:buAutoNum type="arabicPeriod"/>
            </a:pPr>
            <a:r>
              <a:rPr lang="en-US" altLang="zh-CN" sz="2000" b="1" dirty="0" smtClean="0"/>
              <a:t>The number of incident downstream on-ramps used to divert traffic back to the freeway is less than that of incident upstream off-ramps.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4533900" y="3848100"/>
            <a:ext cx="48006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1362075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Case Studies – The Extended Model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ltGray">
          <a:xfrm>
            <a:off x="228600" y="14478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Step- 1: Determine the proper control boundaries</a:t>
            </a:r>
            <a:endParaRPr lang="en-US" altLang="zh-CN" dirty="0" smtClean="0">
              <a:solidFill>
                <a:schemeClr val="lt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893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199" y="2133600"/>
            <a:ext cx="39252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35" name="Rectangle 34"/>
          <p:cNvSpPr/>
          <p:nvPr/>
        </p:nvSpPr>
        <p:spPr>
          <a:xfrm>
            <a:off x="1600200" y="1828800"/>
            <a:ext cx="143500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w1/w2=10/0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19800" y="1828800"/>
            <a:ext cx="127791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w1/w2=8/2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05200" y="5334000"/>
            <a:ext cx="3048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096802" y="5142198"/>
            <a:ext cx="379412" cy="1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2286000" y="5334000"/>
            <a:ext cx="121977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438400" y="5410200"/>
            <a:ext cx="487691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Total corridor throughput decreases only 3.2%</a:t>
            </a:r>
          </a:p>
          <a:p>
            <a:pPr marL="0" lvl="1">
              <a:lnSpc>
                <a:spcPct val="90000"/>
              </a:lnSpc>
            </a:pPr>
            <a:r>
              <a:rPr lang="en-US" altLang="zh-CN" dirty="0" smtClean="0">
                <a:sym typeface="Wingdings" pitchFamily="2" charset="2"/>
              </a:rPr>
              <a:t>Total spent time by detour traffic decreases 19.8%</a:t>
            </a:r>
          </a:p>
        </p:txBody>
      </p:sp>
      <p:grpSp>
        <p:nvGrpSpPr>
          <p:cNvPr id="15" name="Group 44"/>
          <p:cNvGrpSpPr/>
          <p:nvPr/>
        </p:nvGrpSpPr>
        <p:grpSpPr>
          <a:xfrm>
            <a:off x="5029200" y="4114800"/>
            <a:ext cx="228600" cy="381000"/>
            <a:chOff x="3810000" y="228600"/>
            <a:chExt cx="228600" cy="381000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3810000" y="457200"/>
              <a:ext cx="1524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803650" y="374650"/>
              <a:ext cx="381000" cy="88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8039</TotalTime>
  <Words>5389</Words>
  <Application>Microsoft Office PowerPoint</Application>
  <PresentationFormat>On-screen Show (4:3)</PresentationFormat>
  <Paragraphs>966</Paragraphs>
  <Slides>111</Slides>
  <Notes>110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Verve</vt:lpstr>
      <vt:lpstr>Equation</vt:lpstr>
      <vt:lpstr>An Integrated Traffic Control System for Urban Freeway Corridors under Non-recurrent Congestion</vt:lpstr>
      <vt:lpstr>Non-recurrent Congestion &amp; Potential Solutions</vt:lpstr>
      <vt:lpstr>New Problems Arising !</vt:lpstr>
      <vt:lpstr>Outline</vt:lpstr>
      <vt:lpstr>Outline</vt:lpstr>
      <vt:lpstr>Critical Issues of the Integrated Control</vt:lpstr>
      <vt:lpstr>Critical Issues of the Integrated Control</vt:lpstr>
      <vt:lpstr>Critical Issues of the Integrated Control</vt:lpstr>
      <vt:lpstr>Critical Issues of the Integrated Control</vt:lpstr>
      <vt:lpstr>Critical Issues of the Integrated Control</vt:lpstr>
      <vt:lpstr>Critical Issues of the Integrated Control</vt:lpstr>
      <vt:lpstr>Outline</vt:lpstr>
      <vt:lpstr>Findings of Literature Review</vt:lpstr>
      <vt:lpstr>Outline</vt:lpstr>
      <vt:lpstr>Primary Research Tasks and Modeling Framework</vt:lpstr>
      <vt:lpstr>Outline</vt:lpstr>
      <vt:lpstr>Part I - An Enhanced Arterial Signal Optimization Model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Task 1: Arterial Network Flow Formulations</vt:lpstr>
      <vt:lpstr>Capturing Local Bottlenecks</vt:lpstr>
      <vt:lpstr>Capturing Local Bottlenecks</vt:lpstr>
      <vt:lpstr>Capturing Local Bottlenecks</vt:lpstr>
      <vt:lpstr>Capturing Local Bottlenecks</vt:lpstr>
      <vt:lpstr>Capturing Local Bottlenecks</vt:lpstr>
      <vt:lpstr>Capturing Local Bottlenecks</vt:lpstr>
      <vt:lpstr>Capturing Local Bottlenecks</vt:lpstr>
      <vt:lpstr>Part I - An Enhanced Arterial Signal Optimization Model</vt:lpstr>
      <vt:lpstr>Task 2: An Enhanced Signal Optimization Model</vt:lpstr>
      <vt:lpstr>Task 2: An Enhanced Signal Optimization Model</vt:lpstr>
      <vt:lpstr>Task 2: An Enhanced Signal Optimization Model</vt:lpstr>
      <vt:lpstr>Task 2: An Enhanced Signal Optimization Model</vt:lpstr>
      <vt:lpstr>PowerPoint Presentation</vt:lpstr>
      <vt:lpstr>Part II – The Integrated Corridor Control Model</vt:lpstr>
      <vt:lpstr>Part II – The Integrated Corridor Control Model</vt:lpstr>
      <vt:lpstr>The Freeway Model</vt:lpstr>
      <vt:lpstr>The Freeway Model</vt:lpstr>
      <vt:lpstr>The Freeway Model</vt:lpstr>
      <vt:lpstr>The Freeway Model</vt:lpstr>
      <vt:lpstr>The Freeway Model</vt:lpstr>
      <vt:lpstr>The Freeway Model</vt:lpstr>
      <vt:lpstr>Part II – The Integrated Corridor Control Model</vt:lpstr>
      <vt:lpstr>The On-ramp Model</vt:lpstr>
      <vt:lpstr>The On-ramp Model</vt:lpstr>
      <vt:lpstr>The Off-ramp Model</vt:lpstr>
      <vt:lpstr>The Off-ramp Model</vt:lpstr>
      <vt:lpstr>The Impact of Detour Traffic</vt:lpstr>
      <vt:lpstr>The Impact of Detour Traffic</vt:lpstr>
      <vt:lpstr>The Overall Corridor Model</vt:lpstr>
      <vt:lpstr>Part II – The Integrated Corridor Control Model</vt:lpstr>
      <vt:lpstr>Part II – The Integrated Corridor Control Model</vt:lpstr>
      <vt:lpstr>Part II – The Integrated Corridor Control Model</vt:lpstr>
      <vt:lpstr>Part II – The Integrated Corridor Control Model</vt:lpstr>
      <vt:lpstr>Part II – The Integrated Corridor Control Model</vt:lpstr>
      <vt:lpstr>Part II – The Integrated Corridor Control Model</vt:lpstr>
      <vt:lpstr>Part II – The Integrated Corridor Control Model</vt:lpstr>
      <vt:lpstr>Part III – Solution Algorithms for Integrated Control</vt:lpstr>
      <vt:lpstr>On-line Estimation of Diversion Compliance Rates </vt:lpstr>
      <vt:lpstr>Case Studies – The Base Model</vt:lpstr>
      <vt:lpstr>Case Studies – The Base Model</vt:lpstr>
      <vt:lpstr>Case Studies – The Base Model</vt:lpstr>
      <vt:lpstr>Case Studies – The Base Model</vt:lpstr>
      <vt:lpstr>Case Studies – The Base Model</vt:lpstr>
      <vt:lpstr>Case Studies – The Base Model</vt:lpstr>
      <vt:lpstr>Case Studies – The Base Model</vt:lpstr>
      <vt:lpstr>PowerPoint Presentation</vt:lpstr>
      <vt:lpstr>Case Studies – The Base Model</vt:lpstr>
      <vt:lpstr>Case Studies – The Base Model</vt:lpstr>
      <vt:lpstr>Case Studies – The Base Model</vt:lpstr>
      <vt:lpstr>Case Studies – The Base Model</vt:lpstr>
      <vt:lpstr>Case Studies – The Extended Model</vt:lpstr>
      <vt:lpstr>Case Studies – The Extended Model</vt:lpstr>
      <vt:lpstr>Case Studies – The Extended Model</vt:lpstr>
      <vt:lpstr>Case Studies – The Extended Model</vt:lpstr>
      <vt:lpstr>Case Studies – The Extended Model</vt:lpstr>
      <vt:lpstr>Case Studies – The Extended Model</vt:lpstr>
      <vt:lpstr>Case Studies – The Extended Model</vt:lpstr>
      <vt:lpstr>Case Studies – The Extended Model</vt:lpstr>
      <vt:lpstr>Outline</vt:lpstr>
      <vt:lpstr>Summary of Contributions</vt:lpstr>
      <vt:lpstr>Summary of Contributions</vt:lpstr>
      <vt:lpstr>Summary of Contributions</vt:lpstr>
      <vt:lpstr>Summary of Contributions</vt:lpstr>
      <vt:lpstr>Future Research</vt:lpstr>
      <vt:lpstr>Thanks for your attention! Q &amp; C?</vt:lpstr>
      <vt:lpstr>Computational Performance</vt:lpstr>
      <vt:lpstr>System 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 Emergency Evacuation  System for DC Area</dc:title>
  <dc:creator>troyliuyue</dc:creator>
  <cp:lastModifiedBy>Yang Carl Lu</cp:lastModifiedBy>
  <cp:revision>594</cp:revision>
  <dcterms:created xsi:type="dcterms:W3CDTF">2009-02-04T15:57:38Z</dcterms:created>
  <dcterms:modified xsi:type="dcterms:W3CDTF">2014-02-18T20:41:02Z</dcterms:modified>
</cp:coreProperties>
</file>