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64" r:id="rId4"/>
    <p:sldId id="267" r:id="rId5"/>
    <p:sldId id="265" r:id="rId6"/>
    <p:sldId id="266" r:id="rId7"/>
    <p:sldId id="270" r:id="rId8"/>
    <p:sldId id="274" r:id="rId9"/>
    <p:sldId id="27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2" d="100"/>
          <a:sy n="122" d="100"/>
        </p:scale>
        <p:origin x="39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40C39FD-AE1C-4243-8ACB-24C728345922}" type="datetimeFigureOut">
              <a:rPr lang="en-US" smtClean="0"/>
              <a:t>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BCCD7-F20C-4EA7-947B-BEFF02A14D3B}" type="slidenum">
              <a:rPr lang="en-US" smtClean="0"/>
              <a:t>‹#›</a:t>
            </a:fld>
            <a:endParaRPr lang="en-US"/>
          </a:p>
        </p:txBody>
      </p:sp>
    </p:spTree>
    <p:extLst>
      <p:ext uri="{BB962C8B-B14F-4D97-AF65-F5344CB8AC3E}">
        <p14:creationId xmlns:p14="http://schemas.microsoft.com/office/powerpoint/2010/main" val="1378444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0C39FD-AE1C-4243-8ACB-24C728345922}" type="datetimeFigureOut">
              <a:rPr lang="en-US" smtClean="0"/>
              <a:t>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BCCD7-F20C-4EA7-947B-BEFF02A14D3B}" type="slidenum">
              <a:rPr lang="en-US" smtClean="0"/>
              <a:t>‹#›</a:t>
            </a:fld>
            <a:endParaRPr lang="en-US"/>
          </a:p>
        </p:txBody>
      </p:sp>
    </p:spTree>
    <p:extLst>
      <p:ext uri="{BB962C8B-B14F-4D97-AF65-F5344CB8AC3E}">
        <p14:creationId xmlns:p14="http://schemas.microsoft.com/office/powerpoint/2010/main" val="2162934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0C39FD-AE1C-4243-8ACB-24C728345922}" type="datetimeFigureOut">
              <a:rPr lang="en-US" smtClean="0"/>
              <a:t>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BCCD7-F20C-4EA7-947B-BEFF02A14D3B}" type="slidenum">
              <a:rPr lang="en-US" smtClean="0"/>
              <a:t>‹#›</a:t>
            </a:fld>
            <a:endParaRPr lang="en-US"/>
          </a:p>
        </p:txBody>
      </p:sp>
    </p:spTree>
    <p:extLst>
      <p:ext uri="{BB962C8B-B14F-4D97-AF65-F5344CB8AC3E}">
        <p14:creationId xmlns:p14="http://schemas.microsoft.com/office/powerpoint/2010/main" val="3314987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0C39FD-AE1C-4243-8ACB-24C728345922}" type="datetimeFigureOut">
              <a:rPr lang="en-US" smtClean="0"/>
              <a:t>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BCCD7-F20C-4EA7-947B-BEFF02A14D3B}" type="slidenum">
              <a:rPr lang="en-US" smtClean="0"/>
              <a:t>‹#›</a:t>
            </a:fld>
            <a:endParaRPr lang="en-US"/>
          </a:p>
        </p:txBody>
      </p:sp>
    </p:spTree>
    <p:extLst>
      <p:ext uri="{BB962C8B-B14F-4D97-AF65-F5344CB8AC3E}">
        <p14:creationId xmlns:p14="http://schemas.microsoft.com/office/powerpoint/2010/main" val="290967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0C39FD-AE1C-4243-8ACB-24C728345922}" type="datetimeFigureOut">
              <a:rPr lang="en-US" smtClean="0"/>
              <a:t>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BCCD7-F20C-4EA7-947B-BEFF02A14D3B}" type="slidenum">
              <a:rPr lang="en-US" smtClean="0"/>
              <a:t>‹#›</a:t>
            </a:fld>
            <a:endParaRPr lang="en-US"/>
          </a:p>
        </p:txBody>
      </p:sp>
    </p:spTree>
    <p:extLst>
      <p:ext uri="{BB962C8B-B14F-4D97-AF65-F5344CB8AC3E}">
        <p14:creationId xmlns:p14="http://schemas.microsoft.com/office/powerpoint/2010/main" val="3683113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40C39FD-AE1C-4243-8ACB-24C728345922}" type="datetimeFigureOut">
              <a:rPr lang="en-US" smtClean="0"/>
              <a:t>2/19/2016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1BCCD7-F20C-4EA7-947B-BEFF02A14D3B}" type="slidenum">
              <a:rPr lang="en-US" smtClean="0"/>
              <a:t>‹#›</a:t>
            </a:fld>
            <a:endParaRPr lang="en-US"/>
          </a:p>
        </p:txBody>
      </p:sp>
    </p:spTree>
    <p:extLst>
      <p:ext uri="{BB962C8B-B14F-4D97-AF65-F5344CB8AC3E}">
        <p14:creationId xmlns:p14="http://schemas.microsoft.com/office/powerpoint/2010/main" val="747078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40C39FD-AE1C-4243-8ACB-24C728345922}" type="datetimeFigureOut">
              <a:rPr lang="en-US" smtClean="0"/>
              <a:t>2/19/2016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1BCCD7-F20C-4EA7-947B-BEFF02A14D3B}" type="slidenum">
              <a:rPr lang="en-US" smtClean="0"/>
              <a:t>‹#›</a:t>
            </a:fld>
            <a:endParaRPr lang="en-US"/>
          </a:p>
        </p:txBody>
      </p:sp>
    </p:spTree>
    <p:extLst>
      <p:ext uri="{BB962C8B-B14F-4D97-AF65-F5344CB8AC3E}">
        <p14:creationId xmlns:p14="http://schemas.microsoft.com/office/powerpoint/2010/main" val="342532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40C39FD-AE1C-4243-8ACB-24C728345922}" type="datetimeFigureOut">
              <a:rPr lang="en-US" smtClean="0"/>
              <a:t>2/19/2016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1BCCD7-F20C-4EA7-947B-BEFF02A14D3B}" type="slidenum">
              <a:rPr lang="en-US" smtClean="0"/>
              <a:t>‹#›</a:t>
            </a:fld>
            <a:endParaRPr lang="en-US"/>
          </a:p>
        </p:txBody>
      </p:sp>
    </p:spTree>
    <p:extLst>
      <p:ext uri="{BB962C8B-B14F-4D97-AF65-F5344CB8AC3E}">
        <p14:creationId xmlns:p14="http://schemas.microsoft.com/office/powerpoint/2010/main" val="3158532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0C39FD-AE1C-4243-8ACB-24C728345922}" type="datetimeFigureOut">
              <a:rPr lang="en-US" smtClean="0"/>
              <a:t>2/19/2016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1BCCD7-F20C-4EA7-947B-BEFF02A14D3B}" type="slidenum">
              <a:rPr lang="en-US" smtClean="0"/>
              <a:t>‹#›</a:t>
            </a:fld>
            <a:endParaRPr lang="en-US"/>
          </a:p>
        </p:txBody>
      </p:sp>
    </p:spTree>
    <p:extLst>
      <p:ext uri="{BB962C8B-B14F-4D97-AF65-F5344CB8AC3E}">
        <p14:creationId xmlns:p14="http://schemas.microsoft.com/office/powerpoint/2010/main" val="835288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0C39FD-AE1C-4243-8ACB-24C728345922}" type="datetimeFigureOut">
              <a:rPr lang="en-US" smtClean="0"/>
              <a:t>2/19/2016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1BCCD7-F20C-4EA7-947B-BEFF02A14D3B}" type="slidenum">
              <a:rPr lang="en-US" smtClean="0"/>
              <a:t>‹#›</a:t>
            </a:fld>
            <a:endParaRPr lang="en-US"/>
          </a:p>
        </p:txBody>
      </p:sp>
    </p:spTree>
    <p:extLst>
      <p:ext uri="{BB962C8B-B14F-4D97-AF65-F5344CB8AC3E}">
        <p14:creationId xmlns:p14="http://schemas.microsoft.com/office/powerpoint/2010/main" val="1190358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0C39FD-AE1C-4243-8ACB-24C728345922}" type="datetimeFigureOut">
              <a:rPr lang="en-US" smtClean="0"/>
              <a:t>2/19/2016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1BCCD7-F20C-4EA7-947B-BEFF02A14D3B}" type="slidenum">
              <a:rPr lang="en-US" smtClean="0"/>
              <a:t>‹#›</a:t>
            </a:fld>
            <a:endParaRPr lang="en-US"/>
          </a:p>
        </p:txBody>
      </p:sp>
    </p:spTree>
    <p:extLst>
      <p:ext uri="{BB962C8B-B14F-4D97-AF65-F5344CB8AC3E}">
        <p14:creationId xmlns:p14="http://schemas.microsoft.com/office/powerpoint/2010/main" val="2417949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0C39FD-AE1C-4243-8ACB-24C728345922}" type="datetimeFigureOut">
              <a:rPr lang="en-US" smtClean="0"/>
              <a:t>2/19/2016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1BCCD7-F20C-4EA7-947B-BEFF02A14D3B}" type="slidenum">
              <a:rPr lang="en-US" smtClean="0"/>
              <a:t>‹#›</a:t>
            </a:fld>
            <a:endParaRPr lang="en-US"/>
          </a:p>
        </p:txBody>
      </p:sp>
    </p:spTree>
    <p:extLst>
      <p:ext uri="{BB962C8B-B14F-4D97-AF65-F5344CB8AC3E}">
        <p14:creationId xmlns:p14="http://schemas.microsoft.com/office/powerpoint/2010/main" val="32226359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TW" dirty="0" smtClean="0"/>
              <a:t>A Summary of </a:t>
            </a:r>
            <a:br>
              <a:rPr lang="en-US" altLang="zh-TW" dirty="0" smtClean="0"/>
            </a:br>
            <a:r>
              <a:rPr lang="en-US" altLang="zh-TW" dirty="0" smtClean="0"/>
              <a:t>Drone Applications</a:t>
            </a:r>
            <a:endParaRPr lang="en-US" dirty="0"/>
          </a:p>
        </p:txBody>
      </p:sp>
      <p:sp>
        <p:nvSpPr>
          <p:cNvPr id="3" name="Subtitle 2"/>
          <p:cNvSpPr>
            <a:spLocks noGrp="1"/>
          </p:cNvSpPr>
          <p:nvPr>
            <p:ph type="subTitle" idx="1"/>
          </p:nvPr>
        </p:nvSpPr>
        <p:spPr>
          <a:xfrm>
            <a:off x="1143000" y="5494215"/>
            <a:ext cx="6858000" cy="951523"/>
          </a:xfrm>
        </p:spPr>
        <p:txBody>
          <a:bodyPr/>
          <a:lstStyle/>
          <a:p>
            <a:pPr algn="r"/>
            <a:r>
              <a:rPr lang="en-US" dirty="0" smtClean="0"/>
              <a:t>Yen-Yu Chen</a:t>
            </a:r>
          </a:p>
          <a:p>
            <a:pPr algn="r"/>
            <a:r>
              <a:rPr lang="en-US" dirty="0" smtClean="0"/>
              <a:t>2016/02/12</a:t>
            </a:r>
            <a:endParaRPr lang="en-US" dirty="0"/>
          </a:p>
        </p:txBody>
      </p:sp>
    </p:spTree>
    <p:extLst>
      <p:ext uri="{BB962C8B-B14F-4D97-AF65-F5344CB8AC3E}">
        <p14:creationId xmlns:p14="http://schemas.microsoft.com/office/powerpoint/2010/main" val="5189076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Drone Applications</a:t>
            </a:r>
            <a:endParaRPr lang="en-US" dirty="0"/>
          </a:p>
        </p:txBody>
      </p:sp>
      <p:sp>
        <p:nvSpPr>
          <p:cNvPr id="3" name="Content Placeholder 2"/>
          <p:cNvSpPr>
            <a:spLocks noGrp="1"/>
          </p:cNvSpPr>
          <p:nvPr>
            <p:ph idx="1"/>
          </p:nvPr>
        </p:nvSpPr>
        <p:spPr/>
        <p:txBody>
          <a:bodyPr>
            <a:normAutofit/>
          </a:bodyPr>
          <a:lstStyle/>
          <a:p>
            <a:r>
              <a:rPr lang="en-US" dirty="0"/>
              <a:t>Traffic Surveillance </a:t>
            </a:r>
          </a:p>
          <a:p>
            <a:r>
              <a:rPr lang="en-US" dirty="0"/>
              <a:t>Traffic Simulation </a:t>
            </a:r>
            <a:endParaRPr lang="en-US" dirty="0" smtClean="0"/>
          </a:p>
          <a:p>
            <a:r>
              <a:rPr lang="en-US" dirty="0"/>
              <a:t>Monitoring of Structures </a:t>
            </a:r>
          </a:p>
          <a:p>
            <a:r>
              <a:rPr lang="en-US" dirty="0" smtClean="0"/>
              <a:t>Safety </a:t>
            </a:r>
            <a:r>
              <a:rPr lang="en-US" dirty="0"/>
              <a:t>Inspection </a:t>
            </a:r>
            <a:r>
              <a:rPr lang="en-US" dirty="0" smtClean="0"/>
              <a:t>on </a:t>
            </a:r>
            <a:r>
              <a:rPr lang="en-US" dirty="0"/>
              <a:t>Construction </a:t>
            </a:r>
            <a:r>
              <a:rPr lang="en-US" dirty="0" smtClean="0"/>
              <a:t>Sites </a:t>
            </a:r>
          </a:p>
          <a:p>
            <a:r>
              <a:rPr lang="en-US" dirty="0"/>
              <a:t>Detect and track roadway </a:t>
            </a:r>
            <a:r>
              <a:rPr lang="en-US" dirty="0" smtClean="0"/>
              <a:t>assets</a:t>
            </a:r>
            <a:endParaRPr lang="en-US" dirty="0"/>
          </a:p>
          <a:p>
            <a:endParaRPr lang="en-US" dirty="0"/>
          </a:p>
          <a:p>
            <a:endParaRPr lang="en-US" dirty="0"/>
          </a:p>
        </p:txBody>
      </p:sp>
    </p:spTree>
    <p:extLst>
      <p:ext uri="{BB962C8B-B14F-4D97-AF65-F5344CB8AC3E}">
        <p14:creationId xmlns:p14="http://schemas.microsoft.com/office/powerpoint/2010/main" val="31501284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Traffic Surveillance </a:t>
            </a:r>
          </a:p>
        </p:txBody>
      </p:sp>
      <p:sp>
        <p:nvSpPr>
          <p:cNvPr id="3" name="Content Placeholder 2"/>
          <p:cNvSpPr>
            <a:spLocks noGrp="1"/>
          </p:cNvSpPr>
          <p:nvPr>
            <p:ph idx="1"/>
          </p:nvPr>
        </p:nvSpPr>
        <p:spPr>
          <a:xfrm>
            <a:off x="628650" y="1825625"/>
            <a:ext cx="7886700" cy="4919052"/>
          </a:xfrm>
        </p:spPr>
        <p:txBody>
          <a:bodyPr>
            <a:normAutofit fontScale="92500" lnSpcReduction="10000"/>
          </a:bodyPr>
          <a:lstStyle/>
          <a:p>
            <a:r>
              <a:rPr lang="en-US" dirty="0" smtClean="0"/>
              <a:t>Freeway/Arterial conditions</a:t>
            </a:r>
          </a:p>
          <a:p>
            <a:pPr lvl="1"/>
            <a:r>
              <a:rPr lang="en-US" altLang="zh-TW" dirty="0" smtClean="0"/>
              <a:t>O</a:t>
            </a:r>
            <a:r>
              <a:rPr lang="en-US" dirty="0" smtClean="0"/>
              <a:t>bserving </a:t>
            </a:r>
            <a:r>
              <a:rPr lang="en-US" dirty="0"/>
              <a:t>flows, speeds, densities, off-ramp weaving, and vehicle trajectories</a:t>
            </a:r>
            <a:endParaRPr lang="en-US" dirty="0" smtClean="0"/>
          </a:p>
          <a:p>
            <a:r>
              <a:rPr lang="en-US" dirty="0" smtClean="0"/>
              <a:t>Intersection movements / </a:t>
            </a:r>
            <a:r>
              <a:rPr lang="en-US" altLang="zh-TW" dirty="0"/>
              <a:t>Evaluate the performance of an </a:t>
            </a:r>
            <a:r>
              <a:rPr lang="en-US" altLang="zh-TW" dirty="0" smtClean="0"/>
              <a:t>intersection</a:t>
            </a:r>
            <a:endParaRPr lang="en-US" dirty="0" smtClean="0"/>
          </a:p>
          <a:p>
            <a:pPr lvl="1"/>
            <a:r>
              <a:rPr lang="en-US" dirty="0" smtClean="0"/>
              <a:t>Observing </a:t>
            </a:r>
            <a:r>
              <a:rPr lang="en-US" dirty="0"/>
              <a:t>flows, turning movements, </a:t>
            </a:r>
            <a:r>
              <a:rPr lang="en-US" dirty="0" smtClean="0"/>
              <a:t>queue lengths, </a:t>
            </a:r>
            <a:r>
              <a:rPr lang="en-US" dirty="0"/>
              <a:t>delay, headway and saturation flow rates</a:t>
            </a:r>
            <a:r>
              <a:rPr lang="en-US" dirty="0" smtClean="0"/>
              <a:t>.</a:t>
            </a:r>
            <a:endParaRPr lang="en-US" dirty="0"/>
          </a:p>
          <a:p>
            <a:r>
              <a:rPr lang="en-US" dirty="0"/>
              <a:t>N</a:t>
            </a:r>
            <a:r>
              <a:rPr lang="en-US" dirty="0" smtClean="0"/>
              <a:t>etwork paths</a:t>
            </a:r>
          </a:p>
          <a:p>
            <a:pPr lvl="1"/>
            <a:r>
              <a:rPr lang="en-US" dirty="0" smtClean="0"/>
              <a:t>Observing </a:t>
            </a:r>
            <a:r>
              <a:rPr lang="en-US" dirty="0"/>
              <a:t>path flows, speeds, densities, queue lengths, and vehicle trajectories</a:t>
            </a:r>
            <a:endParaRPr lang="en-US" dirty="0" smtClean="0"/>
          </a:p>
          <a:p>
            <a:r>
              <a:rPr lang="en-US" dirty="0" smtClean="0"/>
              <a:t>Parking </a:t>
            </a:r>
            <a:r>
              <a:rPr lang="en-US" dirty="0"/>
              <a:t>lot </a:t>
            </a:r>
            <a:r>
              <a:rPr lang="en-US" dirty="0" smtClean="0"/>
              <a:t>monitoring</a:t>
            </a:r>
          </a:p>
          <a:p>
            <a:pPr lvl="1"/>
            <a:r>
              <a:rPr lang="en-US" dirty="0"/>
              <a:t>assessing </a:t>
            </a:r>
            <a:r>
              <a:rPr lang="en-US" dirty="0" smtClean="0"/>
              <a:t>utilization of parking lots</a:t>
            </a:r>
          </a:p>
          <a:p>
            <a:r>
              <a:rPr lang="en-US" dirty="0" smtClean="0"/>
              <a:t>Visualization </a:t>
            </a:r>
            <a:r>
              <a:rPr lang="en-US" dirty="0"/>
              <a:t>and parameter estimation </a:t>
            </a:r>
            <a:r>
              <a:rPr lang="en-US" dirty="0" smtClean="0"/>
              <a:t>of traffic flows</a:t>
            </a:r>
          </a:p>
          <a:p>
            <a:endParaRPr lang="en-US" dirty="0"/>
          </a:p>
        </p:txBody>
      </p:sp>
    </p:spTree>
    <p:extLst>
      <p:ext uri="{BB962C8B-B14F-4D97-AF65-F5344CB8AC3E}">
        <p14:creationId xmlns:p14="http://schemas.microsoft.com/office/powerpoint/2010/main" val="41821102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Traffic Surveillance </a:t>
            </a:r>
            <a:r>
              <a:rPr lang="en-US" dirty="0" smtClean="0"/>
              <a:t>(Cont.)</a:t>
            </a:r>
            <a:endParaRPr lang="en-US" dirty="0"/>
          </a:p>
        </p:txBody>
      </p:sp>
      <p:sp>
        <p:nvSpPr>
          <p:cNvPr id="3" name="Content Placeholder 2"/>
          <p:cNvSpPr>
            <a:spLocks noGrp="1"/>
          </p:cNvSpPr>
          <p:nvPr>
            <p:ph idx="1"/>
          </p:nvPr>
        </p:nvSpPr>
        <p:spPr/>
        <p:txBody>
          <a:bodyPr/>
          <a:lstStyle/>
          <a:p>
            <a:r>
              <a:rPr lang="en-US" dirty="0"/>
              <a:t>Monitor roadway </a:t>
            </a:r>
            <a:r>
              <a:rPr lang="en-US" dirty="0" smtClean="0"/>
              <a:t>incident</a:t>
            </a:r>
          </a:p>
          <a:p>
            <a:pPr lvl="1"/>
            <a:r>
              <a:rPr lang="en-US" dirty="0"/>
              <a:t>UAVs can also be used for crash scene documentation. This information was made available to the incident command center as soon as the </a:t>
            </a:r>
            <a:r>
              <a:rPr lang="en-US" dirty="0" err="1"/>
              <a:t>hexacopter</a:t>
            </a:r>
            <a:r>
              <a:rPr lang="en-US" dirty="0"/>
              <a:t> landed.</a:t>
            </a:r>
          </a:p>
          <a:p>
            <a:pPr lvl="1"/>
            <a:endParaRPr lang="en-US" dirty="0"/>
          </a:p>
        </p:txBody>
      </p:sp>
      <p:pic>
        <p:nvPicPr>
          <p:cNvPr id="4" name="Picture 3"/>
          <p:cNvPicPr>
            <a:picLocks noChangeAspect="1"/>
          </p:cNvPicPr>
          <p:nvPr/>
        </p:nvPicPr>
        <p:blipFill>
          <a:blip r:embed="rId2"/>
          <a:stretch>
            <a:fillRect/>
          </a:stretch>
        </p:blipFill>
        <p:spPr>
          <a:xfrm>
            <a:off x="1136498" y="3632636"/>
            <a:ext cx="6745957" cy="2389193"/>
          </a:xfrm>
          <a:prstGeom prst="rect">
            <a:avLst/>
          </a:prstGeom>
        </p:spPr>
      </p:pic>
      <p:sp>
        <p:nvSpPr>
          <p:cNvPr id="5" name="TextBox 4"/>
          <p:cNvSpPr txBox="1"/>
          <p:nvPr/>
        </p:nvSpPr>
        <p:spPr>
          <a:xfrm>
            <a:off x="3996929" y="6021829"/>
            <a:ext cx="4107625" cy="276999"/>
          </a:xfrm>
          <a:prstGeom prst="rect">
            <a:avLst/>
          </a:prstGeom>
          <a:noFill/>
        </p:spPr>
        <p:txBody>
          <a:bodyPr wrap="square" rtlCol="0">
            <a:spAutoFit/>
          </a:bodyPr>
          <a:lstStyle/>
          <a:p>
            <a:r>
              <a:rPr lang="de-DE" sz="1200" dirty="0" smtClean="0"/>
              <a:t>[Source: Lee</a:t>
            </a:r>
            <a:r>
              <a:rPr lang="de-DE" sz="1200" dirty="0"/>
              <a:t>, Zhong, Kim, Dimitrijevic, Du, and </a:t>
            </a:r>
            <a:r>
              <a:rPr lang="de-DE" sz="1200" dirty="0" smtClean="0"/>
              <a:t>Gutesa (2015).]</a:t>
            </a:r>
            <a:endParaRPr lang="en-US" sz="1200" dirty="0"/>
          </a:p>
        </p:txBody>
      </p:sp>
    </p:spTree>
    <p:extLst>
      <p:ext uri="{BB962C8B-B14F-4D97-AF65-F5344CB8AC3E}">
        <p14:creationId xmlns:p14="http://schemas.microsoft.com/office/powerpoint/2010/main" val="2729554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Traffic Simulation</a:t>
            </a:r>
            <a:endParaRPr lang="en-US" dirty="0"/>
          </a:p>
        </p:txBody>
      </p:sp>
      <p:sp>
        <p:nvSpPr>
          <p:cNvPr id="3" name="Content Placeholder 2"/>
          <p:cNvSpPr>
            <a:spLocks noGrp="1"/>
          </p:cNvSpPr>
          <p:nvPr>
            <p:ph idx="1"/>
          </p:nvPr>
        </p:nvSpPr>
        <p:spPr/>
        <p:txBody>
          <a:bodyPr>
            <a:normAutofit/>
          </a:bodyPr>
          <a:lstStyle/>
          <a:p>
            <a:r>
              <a:rPr lang="en-US" dirty="0"/>
              <a:t>Traffic simulation models rely on routinely collected data in real-time </a:t>
            </a:r>
            <a:r>
              <a:rPr lang="en-US" dirty="0" smtClean="0"/>
              <a:t>and process </a:t>
            </a:r>
            <a:r>
              <a:rPr lang="en-US" dirty="0"/>
              <a:t>such data to determine origin-destination flows and to evaluate traffic patterns </a:t>
            </a:r>
            <a:r>
              <a:rPr lang="en-US" dirty="0" smtClean="0"/>
              <a:t>for emergency response.</a:t>
            </a:r>
            <a:r>
              <a:rPr lang="en-US" altLang="zh-TW" dirty="0" smtClean="0"/>
              <a:t>(</a:t>
            </a:r>
            <a:r>
              <a:rPr lang="en-US" dirty="0"/>
              <a:t>Irizarry, J. , and Johnson, E. N</a:t>
            </a:r>
            <a:r>
              <a:rPr lang="en-US" dirty="0" smtClean="0"/>
              <a:t>., 2014</a:t>
            </a:r>
            <a:r>
              <a:rPr lang="en-US" altLang="zh-TW" dirty="0" smtClean="0"/>
              <a:t>)</a:t>
            </a:r>
            <a:endParaRPr lang="en-US" dirty="0" smtClean="0"/>
          </a:p>
          <a:p>
            <a:r>
              <a:rPr lang="en-US" dirty="0" err="1"/>
              <a:t>Puri</a:t>
            </a:r>
            <a:r>
              <a:rPr lang="en-US" dirty="0"/>
              <a:t> et al. (2007) </a:t>
            </a:r>
            <a:r>
              <a:rPr lang="en-US" dirty="0" smtClean="0"/>
              <a:t>adopts UAVs to collect real-time traffic data </a:t>
            </a:r>
            <a:r>
              <a:rPr lang="en-US" dirty="0"/>
              <a:t>and </a:t>
            </a:r>
            <a:r>
              <a:rPr lang="en-US" dirty="0" smtClean="0"/>
              <a:t>these </a:t>
            </a:r>
            <a:r>
              <a:rPr lang="en-US" dirty="0"/>
              <a:t>data </a:t>
            </a:r>
            <a:r>
              <a:rPr lang="en-US" dirty="0" smtClean="0"/>
              <a:t>are used to calculate simulation models.</a:t>
            </a:r>
            <a:endParaRPr lang="en-US" dirty="0"/>
          </a:p>
        </p:txBody>
      </p:sp>
    </p:spTree>
    <p:extLst>
      <p:ext uri="{BB962C8B-B14F-4D97-AF65-F5344CB8AC3E}">
        <p14:creationId xmlns:p14="http://schemas.microsoft.com/office/powerpoint/2010/main" val="1793711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of Structures</a:t>
            </a:r>
          </a:p>
        </p:txBody>
      </p:sp>
      <p:sp>
        <p:nvSpPr>
          <p:cNvPr id="3" name="Content Placeholder 2"/>
          <p:cNvSpPr>
            <a:spLocks noGrp="1"/>
          </p:cNvSpPr>
          <p:nvPr>
            <p:ph idx="1"/>
          </p:nvPr>
        </p:nvSpPr>
        <p:spPr/>
        <p:txBody>
          <a:bodyPr>
            <a:normAutofit lnSpcReduction="10000"/>
          </a:bodyPr>
          <a:lstStyle/>
          <a:p>
            <a:r>
              <a:rPr lang="en-US" dirty="0" smtClean="0"/>
              <a:t>Bridge </a:t>
            </a:r>
            <a:r>
              <a:rPr lang="en-US" dirty="0"/>
              <a:t>Asset Management and Condition </a:t>
            </a:r>
            <a:r>
              <a:rPr lang="en-US" dirty="0" smtClean="0"/>
              <a:t>Assessment</a:t>
            </a:r>
          </a:p>
          <a:p>
            <a:pPr lvl="1"/>
            <a:r>
              <a:rPr lang="en-US" dirty="0"/>
              <a:t>Structure from Motion (</a:t>
            </a:r>
            <a:r>
              <a:rPr lang="en-US" dirty="0" err="1"/>
              <a:t>SfM</a:t>
            </a:r>
            <a:r>
              <a:rPr lang="en-US" dirty="0"/>
              <a:t>) techniques were employed to create 3D models and fused with thermal data for a complete evaluation of bridge condition through automated detections of surface and sub-surface defects.</a:t>
            </a:r>
            <a:r>
              <a:rPr lang="en-US" b="1" dirty="0"/>
              <a:t> </a:t>
            </a:r>
          </a:p>
          <a:p>
            <a:r>
              <a:rPr lang="en-US" dirty="0"/>
              <a:t>Inspecting and monitoring </a:t>
            </a:r>
            <a:r>
              <a:rPr lang="en-US" dirty="0" smtClean="0"/>
              <a:t>infrastructures </a:t>
            </a:r>
            <a:r>
              <a:rPr lang="en-US" dirty="0"/>
              <a:t>such as roads, pipelines, </a:t>
            </a:r>
            <a:r>
              <a:rPr lang="en-US" dirty="0" smtClean="0"/>
              <a:t>aqueducts, rivers</a:t>
            </a:r>
            <a:r>
              <a:rPr lang="en-US" dirty="0"/>
              <a:t>, and </a:t>
            </a:r>
            <a:r>
              <a:rPr lang="en-US" dirty="0" smtClean="0"/>
              <a:t>canals</a:t>
            </a:r>
          </a:p>
          <a:p>
            <a:pPr lvl="1"/>
            <a:r>
              <a:rPr lang="en-US" dirty="0"/>
              <a:t>Zhang and </a:t>
            </a:r>
            <a:r>
              <a:rPr lang="en-US" dirty="0" err="1"/>
              <a:t>Elaksher</a:t>
            </a:r>
            <a:r>
              <a:rPr lang="en-US" dirty="0"/>
              <a:t> (2012) introduced an innovative UAV-based digital imaging system for aerial assessment of surface condition data over rural roads</a:t>
            </a:r>
            <a:r>
              <a:rPr lang="en-US" dirty="0" smtClean="0"/>
              <a:t>.</a:t>
            </a:r>
            <a:endParaRPr lang="en-US" dirty="0"/>
          </a:p>
        </p:txBody>
      </p:sp>
    </p:spTree>
    <p:extLst>
      <p:ext uri="{BB962C8B-B14F-4D97-AF65-F5344CB8AC3E}">
        <p14:creationId xmlns:p14="http://schemas.microsoft.com/office/powerpoint/2010/main" val="258355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Inspection </a:t>
            </a:r>
            <a:r>
              <a:rPr lang="en-US" dirty="0" smtClean="0"/>
              <a:t>on </a:t>
            </a:r>
            <a:r>
              <a:rPr lang="en-US" dirty="0"/>
              <a:t>Construction Sites </a:t>
            </a:r>
          </a:p>
        </p:txBody>
      </p:sp>
      <p:sp>
        <p:nvSpPr>
          <p:cNvPr id="3" name="Content Placeholder 2"/>
          <p:cNvSpPr>
            <a:spLocks noGrp="1"/>
          </p:cNvSpPr>
          <p:nvPr>
            <p:ph idx="1"/>
          </p:nvPr>
        </p:nvSpPr>
        <p:spPr/>
        <p:txBody>
          <a:bodyPr>
            <a:normAutofit/>
          </a:bodyPr>
          <a:lstStyle/>
          <a:p>
            <a:r>
              <a:rPr lang="en-US" dirty="0" smtClean="0"/>
              <a:t>An </a:t>
            </a:r>
            <a:r>
              <a:rPr lang="en-US" dirty="0"/>
              <a:t>aerial drone quadrotor </a:t>
            </a:r>
            <a:r>
              <a:rPr lang="en-US" dirty="0" smtClean="0"/>
              <a:t>helicopter (</a:t>
            </a:r>
            <a:r>
              <a:rPr lang="en-US" dirty="0" err="1" smtClean="0"/>
              <a:t>AR.Drone</a:t>
            </a:r>
            <a:r>
              <a:rPr lang="en-US" dirty="0" smtClean="0"/>
              <a:t> </a:t>
            </a:r>
            <a:r>
              <a:rPr lang="en-US" dirty="0" err="1"/>
              <a:t>quadricopter</a:t>
            </a:r>
            <a:r>
              <a:rPr lang="en-US" dirty="0"/>
              <a:t>) </a:t>
            </a:r>
            <a:r>
              <a:rPr lang="en-US" dirty="0" smtClean="0"/>
              <a:t>is flied </a:t>
            </a:r>
            <a:r>
              <a:rPr lang="en-US" dirty="0"/>
              <a:t>all around the construction jobsite </a:t>
            </a:r>
            <a:r>
              <a:rPr lang="en-US" dirty="0" smtClean="0"/>
              <a:t>and provide </a:t>
            </a:r>
            <a:r>
              <a:rPr lang="en-US" dirty="0"/>
              <a:t>the safety managers with real time information about what is happening on </a:t>
            </a:r>
            <a:r>
              <a:rPr lang="en-US" dirty="0" smtClean="0"/>
              <a:t>the construction site</a:t>
            </a:r>
            <a:r>
              <a:rPr lang="en-US" dirty="0"/>
              <a:t>.(Irizarry et al</a:t>
            </a:r>
            <a:r>
              <a:rPr lang="en-US" dirty="0" smtClean="0"/>
              <a:t>., 2012</a:t>
            </a:r>
            <a:r>
              <a:rPr lang="en-US" altLang="zh-TW" dirty="0" smtClean="0"/>
              <a:t>)</a:t>
            </a:r>
            <a:endParaRPr lang="en-US" dirty="0" smtClean="0"/>
          </a:p>
          <a:p>
            <a:r>
              <a:rPr lang="en-US" dirty="0"/>
              <a:t>Confined Space </a:t>
            </a:r>
            <a:r>
              <a:rPr lang="en-US" dirty="0" smtClean="0"/>
              <a:t>Inspection</a:t>
            </a:r>
          </a:p>
          <a:p>
            <a:pPr lvl="1"/>
            <a:r>
              <a:rPr lang="en-US" dirty="0"/>
              <a:t>Micro-UAVs with camera and sensor attachments can be flown in confined spaces, such as pump stations and culverts, to determine if they are safe enough to send a person into</a:t>
            </a:r>
            <a:r>
              <a:rPr lang="en-US" dirty="0" smtClean="0"/>
              <a:t>.</a:t>
            </a:r>
            <a:endParaRPr lang="en-US" dirty="0"/>
          </a:p>
          <a:p>
            <a:pPr lvl="1"/>
            <a:endParaRPr lang="en-US" dirty="0"/>
          </a:p>
        </p:txBody>
      </p:sp>
      <p:pic>
        <p:nvPicPr>
          <p:cNvPr id="4" name="Picture 3"/>
          <p:cNvPicPr>
            <a:picLocks noChangeAspect="1"/>
          </p:cNvPicPr>
          <p:nvPr/>
        </p:nvPicPr>
        <p:blipFill rotWithShape="1">
          <a:blip r:embed="rId2"/>
          <a:srcRect l="51578" t="51570" r="38867" b="28906"/>
          <a:stretch/>
        </p:blipFill>
        <p:spPr>
          <a:xfrm>
            <a:off x="3465833" y="5775168"/>
            <a:ext cx="1191551" cy="913071"/>
          </a:xfrm>
          <a:prstGeom prst="rect">
            <a:avLst/>
          </a:prstGeom>
        </p:spPr>
      </p:pic>
      <p:pic>
        <p:nvPicPr>
          <p:cNvPr id="5" name="Picture 4"/>
          <p:cNvPicPr>
            <a:picLocks noChangeAspect="1"/>
          </p:cNvPicPr>
          <p:nvPr/>
        </p:nvPicPr>
        <p:blipFill rotWithShape="1">
          <a:blip r:embed="rId2"/>
          <a:srcRect l="61104" t="51570" r="18685" b="28906"/>
          <a:stretch/>
        </p:blipFill>
        <p:spPr>
          <a:xfrm>
            <a:off x="4657384" y="5775169"/>
            <a:ext cx="2520573" cy="913071"/>
          </a:xfrm>
          <a:prstGeom prst="rect">
            <a:avLst/>
          </a:prstGeom>
        </p:spPr>
      </p:pic>
      <p:sp>
        <p:nvSpPr>
          <p:cNvPr id="6" name="TextBox 5"/>
          <p:cNvSpPr txBox="1"/>
          <p:nvPr/>
        </p:nvSpPr>
        <p:spPr>
          <a:xfrm>
            <a:off x="5693995" y="6635706"/>
            <a:ext cx="3352800" cy="276999"/>
          </a:xfrm>
          <a:prstGeom prst="rect">
            <a:avLst/>
          </a:prstGeom>
          <a:noFill/>
        </p:spPr>
        <p:txBody>
          <a:bodyPr wrap="square" rtlCol="0">
            <a:spAutoFit/>
          </a:bodyPr>
          <a:lstStyle/>
          <a:p>
            <a:r>
              <a:rPr lang="en-US" sz="1200" dirty="0" smtClean="0"/>
              <a:t>[Source: http://www.mtri.org/mdot_uav.html]</a:t>
            </a:r>
            <a:endParaRPr lang="en-US" sz="1200" dirty="0"/>
          </a:p>
        </p:txBody>
      </p:sp>
    </p:spTree>
    <p:extLst>
      <p:ext uri="{BB962C8B-B14F-4D97-AF65-F5344CB8AC3E}">
        <p14:creationId xmlns:p14="http://schemas.microsoft.com/office/powerpoint/2010/main" val="783106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3569"/>
            <a:ext cx="7886700" cy="3676043"/>
          </a:xfrm>
        </p:spPr>
        <p:txBody>
          <a:bodyPr/>
          <a:lstStyle/>
          <a:p>
            <a:r>
              <a:rPr lang="en-US" dirty="0" smtClean="0"/>
              <a:t>From </a:t>
            </a:r>
            <a:r>
              <a:rPr lang="en-US" dirty="0"/>
              <a:t>the UAV imagery, feature based algorithms and classifiers can be “trained” to detect and track roadway assets. The tracker is generalized such that any type of roadway assets could be detected and tracked; e.g., different types of signs and indicators, guard rails, and lamps.</a:t>
            </a:r>
          </a:p>
        </p:txBody>
      </p:sp>
      <p:pic>
        <p:nvPicPr>
          <p:cNvPr id="5" name="Picture 4"/>
          <p:cNvPicPr>
            <a:picLocks noChangeAspect="1"/>
          </p:cNvPicPr>
          <p:nvPr/>
        </p:nvPicPr>
        <p:blipFill rotWithShape="1">
          <a:blip r:embed="rId2"/>
          <a:srcRect l="53400" t="29048" r="20373" b="23893"/>
          <a:stretch/>
        </p:blipFill>
        <p:spPr>
          <a:xfrm>
            <a:off x="2701656" y="3668510"/>
            <a:ext cx="4402529" cy="2962195"/>
          </a:xfrm>
          <a:prstGeom prst="rect">
            <a:avLst/>
          </a:prstGeom>
        </p:spPr>
      </p:pic>
      <p:sp>
        <p:nvSpPr>
          <p:cNvPr id="6" name="TextBox 5"/>
          <p:cNvSpPr txBox="1"/>
          <p:nvPr/>
        </p:nvSpPr>
        <p:spPr>
          <a:xfrm>
            <a:off x="5877169" y="6581001"/>
            <a:ext cx="3352800" cy="276999"/>
          </a:xfrm>
          <a:prstGeom prst="rect">
            <a:avLst/>
          </a:prstGeom>
          <a:noFill/>
        </p:spPr>
        <p:txBody>
          <a:bodyPr wrap="square" rtlCol="0">
            <a:spAutoFit/>
          </a:bodyPr>
          <a:lstStyle/>
          <a:p>
            <a:r>
              <a:rPr lang="en-US" sz="1200" dirty="0" smtClean="0"/>
              <a:t>[Source: http://www.mtri.org/mdot_uav.html]</a:t>
            </a:r>
            <a:endParaRPr lang="en-US" sz="1200" dirty="0"/>
          </a:p>
        </p:txBody>
      </p:sp>
      <p:sp>
        <p:nvSpPr>
          <p:cNvPr id="7" name="Title 1"/>
          <p:cNvSpPr>
            <a:spLocks noGrp="1"/>
          </p:cNvSpPr>
          <p:nvPr>
            <p:ph type="title"/>
          </p:nvPr>
        </p:nvSpPr>
        <p:spPr>
          <a:xfrm>
            <a:off x="487973" y="-2997"/>
            <a:ext cx="7886700" cy="1325563"/>
          </a:xfrm>
        </p:spPr>
        <p:txBody>
          <a:bodyPr/>
          <a:lstStyle/>
          <a:p>
            <a:r>
              <a:rPr lang="en-US" dirty="0"/>
              <a:t>Detect and track roadway assets</a:t>
            </a:r>
          </a:p>
        </p:txBody>
      </p:sp>
    </p:spTree>
    <p:extLst>
      <p:ext uri="{BB962C8B-B14F-4D97-AF65-F5344CB8AC3E}">
        <p14:creationId xmlns:p14="http://schemas.microsoft.com/office/powerpoint/2010/main" val="30099984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a:t>
            </a:r>
            <a:endParaRPr lang="en-US" dirty="0"/>
          </a:p>
        </p:txBody>
      </p:sp>
      <p:sp>
        <p:nvSpPr>
          <p:cNvPr id="3" name="Content Placeholder 2"/>
          <p:cNvSpPr>
            <a:spLocks noGrp="1"/>
          </p:cNvSpPr>
          <p:nvPr>
            <p:ph idx="1"/>
          </p:nvPr>
        </p:nvSpPr>
        <p:spPr>
          <a:xfrm>
            <a:off x="691173" y="1770917"/>
            <a:ext cx="7886700" cy="4351338"/>
          </a:xfrm>
        </p:spPr>
        <p:txBody>
          <a:bodyPr>
            <a:normAutofit fontScale="85000" lnSpcReduction="10000"/>
          </a:bodyPr>
          <a:lstStyle/>
          <a:p>
            <a:r>
              <a:rPr lang="en-US" sz="1800" dirty="0" err="1"/>
              <a:t>C.Brooks</a:t>
            </a:r>
            <a:r>
              <a:rPr lang="en-US" sz="1800" dirty="0"/>
              <a:t>, </a:t>
            </a:r>
            <a:r>
              <a:rPr lang="en-US" sz="1800" dirty="0" err="1"/>
              <a:t>R.Dobson</a:t>
            </a:r>
            <a:r>
              <a:rPr lang="en-US" sz="1800" dirty="0"/>
              <a:t>, </a:t>
            </a:r>
            <a:r>
              <a:rPr lang="en-US" sz="1800" dirty="0" err="1"/>
              <a:t>D.Banach</a:t>
            </a:r>
            <a:r>
              <a:rPr lang="en-US" sz="1800" dirty="0"/>
              <a:t>, D. Dean, </a:t>
            </a:r>
            <a:r>
              <a:rPr lang="en-US" sz="1800" dirty="0" err="1"/>
              <a:t>T.Oommen</a:t>
            </a:r>
            <a:r>
              <a:rPr lang="en-US" sz="1800" dirty="0"/>
              <a:t>, </a:t>
            </a:r>
            <a:r>
              <a:rPr lang="en-US" sz="1800" dirty="0" err="1"/>
              <a:t>R.Wolf</a:t>
            </a:r>
            <a:r>
              <a:rPr lang="en-US" sz="1800" dirty="0"/>
              <a:t>, </a:t>
            </a:r>
            <a:r>
              <a:rPr lang="en-US" sz="1800" dirty="0" err="1"/>
              <a:t>T.Havens</a:t>
            </a:r>
            <a:r>
              <a:rPr lang="en-US" sz="1800" dirty="0"/>
              <a:t>, T. Ahlborn, </a:t>
            </a:r>
            <a:r>
              <a:rPr lang="en-US" sz="1800" dirty="0" err="1"/>
              <a:t>B.Hart</a:t>
            </a:r>
            <a:r>
              <a:rPr lang="en-US" sz="1800" dirty="0"/>
              <a:t> and </a:t>
            </a:r>
            <a:r>
              <a:rPr lang="en-US" sz="1800" dirty="0" smtClean="0"/>
              <a:t>Michigan</a:t>
            </a:r>
            <a:r>
              <a:rPr lang="zh-TW" altLang="en-US" sz="1800" dirty="0" smtClean="0"/>
              <a:t> </a:t>
            </a:r>
            <a:r>
              <a:rPr lang="en-US" altLang="zh-TW" sz="1800" dirty="0" smtClean="0"/>
              <a:t>(2015).</a:t>
            </a:r>
            <a:r>
              <a:rPr lang="en-US" sz="1800" dirty="0" smtClean="0"/>
              <a:t> “</a:t>
            </a:r>
            <a:r>
              <a:rPr lang="en-US" sz="1800" dirty="0"/>
              <a:t>Evaluating the Use of Unmanned Aerial Vehicles for Transportation </a:t>
            </a:r>
            <a:r>
              <a:rPr lang="en-US" sz="1800" dirty="0" smtClean="0"/>
              <a:t>Purposes.” </a:t>
            </a:r>
            <a:r>
              <a:rPr lang="en-US" sz="1800" dirty="0"/>
              <a:t>Technological University and the Michigan Department of </a:t>
            </a:r>
            <a:r>
              <a:rPr lang="en-US" sz="1800" dirty="0" smtClean="0"/>
              <a:t>Transportation.</a:t>
            </a:r>
          </a:p>
          <a:p>
            <a:r>
              <a:rPr lang="en-US" sz="1800" dirty="0" err="1"/>
              <a:t>Coifman</a:t>
            </a:r>
            <a:r>
              <a:rPr lang="en-US" sz="1800" dirty="0"/>
              <a:t>, B. , McCord, M. , </a:t>
            </a:r>
            <a:r>
              <a:rPr lang="en-US" sz="1800" dirty="0" err="1"/>
              <a:t>Mishalani</a:t>
            </a:r>
            <a:r>
              <a:rPr lang="en-US" sz="1800" dirty="0"/>
              <a:t>, M. , and </a:t>
            </a:r>
            <a:r>
              <a:rPr lang="en-US" sz="1800" dirty="0" err="1"/>
              <a:t>Redmill</a:t>
            </a:r>
            <a:r>
              <a:rPr lang="en-US" sz="1800" dirty="0"/>
              <a:t>, K. (2004). “Surface transportation surveillance from unmanned aerial vehicles.” </a:t>
            </a:r>
            <a:r>
              <a:rPr lang="en-US" sz="1800" i="1" dirty="0"/>
              <a:t>Proc</a:t>
            </a:r>
            <a:r>
              <a:rPr lang="en-US" sz="1800" i="1" dirty="0" smtClean="0"/>
              <a:t>. of </a:t>
            </a:r>
            <a:r>
              <a:rPr lang="en-US" sz="1800" i="1" dirty="0"/>
              <a:t>83rd Annual Meeting of the Transportation Research </a:t>
            </a:r>
            <a:r>
              <a:rPr lang="en-US" sz="1800" i="1" dirty="0" smtClean="0"/>
              <a:t>Board</a:t>
            </a:r>
            <a:r>
              <a:rPr lang="en-US" sz="1800" dirty="0" smtClean="0"/>
              <a:t>.</a:t>
            </a:r>
          </a:p>
          <a:p>
            <a:r>
              <a:rPr lang="en-US" sz="1800" dirty="0"/>
              <a:t>Irizarry, J. , and Johnson, E. N. (2014). </a:t>
            </a:r>
            <a:r>
              <a:rPr lang="en-US" sz="1800" dirty="0" smtClean="0"/>
              <a:t>”Feasibility </a:t>
            </a:r>
            <a:r>
              <a:rPr lang="en-US" sz="1800" dirty="0"/>
              <a:t>study to determine the economic and operational benefits of utilizing unmanned aerial vehicles (UAVs</a:t>
            </a:r>
            <a:r>
              <a:rPr lang="en-US" sz="1800" dirty="0" smtClean="0"/>
              <a:t>).” </a:t>
            </a:r>
            <a:r>
              <a:rPr lang="en-US" sz="1800" dirty="0"/>
              <a:t>Georgia Institute of Technology, Atlanta. </a:t>
            </a:r>
            <a:endParaRPr lang="en-US" sz="1800" dirty="0" smtClean="0"/>
          </a:p>
          <a:p>
            <a:r>
              <a:rPr lang="en-US" sz="1800" dirty="0" smtClean="0"/>
              <a:t>Lee</a:t>
            </a:r>
            <a:r>
              <a:rPr lang="en-US" sz="1800" dirty="0"/>
              <a:t>, </a:t>
            </a:r>
            <a:r>
              <a:rPr lang="en-US" sz="1800" dirty="0" err="1" smtClean="0"/>
              <a:t>Joyoung</a:t>
            </a:r>
            <a:r>
              <a:rPr lang="en-US" sz="1800" dirty="0" smtClean="0"/>
              <a:t>, </a:t>
            </a:r>
            <a:r>
              <a:rPr lang="en-US" sz="1800" dirty="0" err="1" smtClean="0"/>
              <a:t>Zhong</a:t>
            </a:r>
            <a:r>
              <a:rPr lang="en-US" sz="1800" dirty="0"/>
              <a:t>, </a:t>
            </a:r>
            <a:r>
              <a:rPr lang="en-US" sz="1800" dirty="0" err="1" smtClean="0"/>
              <a:t>Zijia</a:t>
            </a:r>
            <a:r>
              <a:rPr lang="en-US" sz="1800" dirty="0" smtClean="0"/>
              <a:t>, Kim</a:t>
            </a:r>
            <a:r>
              <a:rPr lang="en-US" sz="1800" dirty="0"/>
              <a:t>, </a:t>
            </a:r>
            <a:r>
              <a:rPr lang="en-US" sz="1800" dirty="0" err="1" smtClean="0"/>
              <a:t>Kitae</a:t>
            </a:r>
            <a:r>
              <a:rPr lang="en-US" sz="1800" dirty="0" smtClean="0"/>
              <a:t>, </a:t>
            </a:r>
            <a:r>
              <a:rPr lang="en-US" sz="1800" dirty="0" err="1" smtClean="0"/>
              <a:t>Dimitrijevic</a:t>
            </a:r>
            <a:r>
              <a:rPr lang="en-US" sz="1800" dirty="0"/>
              <a:t>, </a:t>
            </a:r>
            <a:r>
              <a:rPr lang="en-US" sz="1800" dirty="0" err="1" smtClean="0"/>
              <a:t>Branislav</a:t>
            </a:r>
            <a:r>
              <a:rPr lang="en-US" sz="1800" dirty="0" smtClean="0"/>
              <a:t>, Du</a:t>
            </a:r>
            <a:r>
              <a:rPr lang="en-US" sz="1800" dirty="0"/>
              <a:t>, </a:t>
            </a:r>
            <a:r>
              <a:rPr lang="en-US" sz="1800" dirty="0" smtClean="0"/>
              <a:t>Bo, </a:t>
            </a:r>
            <a:r>
              <a:rPr lang="en-US" sz="1800" dirty="0" err="1" smtClean="0"/>
              <a:t>Gutesa</a:t>
            </a:r>
            <a:r>
              <a:rPr lang="en-US" sz="1800" dirty="0"/>
              <a:t>, </a:t>
            </a:r>
            <a:r>
              <a:rPr lang="en-US" sz="1800" dirty="0" smtClean="0"/>
              <a:t>Slobodan (2015</a:t>
            </a:r>
            <a:r>
              <a:rPr lang="en-US" sz="1800" dirty="0"/>
              <a:t>). </a:t>
            </a:r>
            <a:r>
              <a:rPr lang="en-US" sz="1800" dirty="0" smtClean="0"/>
              <a:t>“Examining </a:t>
            </a:r>
            <a:r>
              <a:rPr lang="en-US" sz="1800" dirty="0"/>
              <a:t>the Applicability of Small Quadcopter Drone for Traffic Surveillance and Roadway Incident </a:t>
            </a:r>
            <a:r>
              <a:rPr lang="en-US" sz="1800" dirty="0" smtClean="0"/>
              <a:t>Monitoring.” </a:t>
            </a:r>
            <a:r>
              <a:rPr lang="en-US" sz="1800" i="1" dirty="0"/>
              <a:t>Proc. of </a:t>
            </a:r>
            <a:r>
              <a:rPr lang="en-US" sz="1800" i="1" dirty="0" smtClean="0"/>
              <a:t>94th </a:t>
            </a:r>
            <a:r>
              <a:rPr lang="en-US" sz="1800" i="1" dirty="0"/>
              <a:t>Annual Meeting of the Transportation Research </a:t>
            </a:r>
            <a:r>
              <a:rPr lang="en-US" sz="1800" i="1" dirty="0" smtClean="0"/>
              <a:t>Board</a:t>
            </a:r>
          </a:p>
          <a:p>
            <a:r>
              <a:rPr lang="en-US" sz="1800" dirty="0" err="1"/>
              <a:t>Puri</a:t>
            </a:r>
            <a:r>
              <a:rPr lang="en-US" sz="1800" dirty="0"/>
              <a:t>, A., </a:t>
            </a:r>
            <a:r>
              <a:rPr lang="en-US" sz="1800" dirty="0" err="1"/>
              <a:t>Valavanis</a:t>
            </a:r>
            <a:r>
              <a:rPr lang="en-US" sz="1800" dirty="0"/>
              <a:t>, K., and </a:t>
            </a:r>
            <a:r>
              <a:rPr lang="en-US" sz="1800" dirty="0" err="1"/>
              <a:t>Kontitsis</a:t>
            </a:r>
            <a:r>
              <a:rPr lang="en-US" sz="1800" dirty="0"/>
              <a:t>, M. (2007). "Generating traffic statistical </a:t>
            </a:r>
            <a:r>
              <a:rPr lang="en-US" sz="1800" dirty="0" smtClean="0"/>
              <a:t>profiles using </a:t>
            </a:r>
            <a:r>
              <a:rPr lang="en-US" sz="1800" dirty="0"/>
              <a:t>unmanned helicopter-based video data." </a:t>
            </a:r>
            <a:r>
              <a:rPr lang="en-US" sz="1800" i="1" dirty="0"/>
              <a:t>International Conference </a:t>
            </a:r>
            <a:r>
              <a:rPr lang="en-US" sz="1800" i="1" dirty="0" smtClean="0"/>
              <a:t>on Robotics </a:t>
            </a:r>
            <a:r>
              <a:rPr lang="en-US" sz="1800" i="1" dirty="0"/>
              <a:t>and Automation</a:t>
            </a:r>
            <a:r>
              <a:rPr lang="en-US" sz="1800" i="1" dirty="0" smtClean="0"/>
              <a:t>.</a:t>
            </a:r>
            <a:r>
              <a:rPr lang="en-US" sz="1800" dirty="0" smtClean="0"/>
              <a:t>, </a:t>
            </a:r>
            <a:r>
              <a:rPr lang="en-US" sz="1800" dirty="0"/>
              <a:t>IEEE, Roma, Italy, 870-876</a:t>
            </a:r>
            <a:r>
              <a:rPr lang="en-US" sz="1800" dirty="0" smtClean="0"/>
              <a:t>.</a:t>
            </a:r>
          </a:p>
          <a:p>
            <a:r>
              <a:rPr lang="en-US" sz="1800" dirty="0"/>
              <a:t>Zhang, C., and </a:t>
            </a:r>
            <a:r>
              <a:rPr lang="en-US" sz="1800" dirty="0" err="1"/>
              <a:t>Elaksher</a:t>
            </a:r>
            <a:r>
              <a:rPr lang="en-US" sz="1800" dirty="0"/>
              <a:t>, A. (2012). "An Unmanned Aerial Vehicle‐Based </a:t>
            </a:r>
            <a:r>
              <a:rPr lang="en-US" sz="1800" dirty="0" smtClean="0"/>
              <a:t>Imaging System </a:t>
            </a:r>
            <a:r>
              <a:rPr lang="en-US" sz="1800" dirty="0"/>
              <a:t>for 3D Measurement of Unpaved Road Surface Distresses1</a:t>
            </a:r>
            <a:r>
              <a:rPr lang="en-US" sz="1800" i="1" dirty="0"/>
              <a:t>." </a:t>
            </a:r>
            <a:r>
              <a:rPr lang="en-US" sz="1800" i="1" dirty="0" smtClean="0"/>
              <a:t>Computer‐Aided </a:t>
            </a:r>
            <a:r>
              <a:rPr lang="en-US" sz="1800" i="1" dirty="0"/>
              <a:t>Civil and Infrastructure Engineering</a:t>
            </a:r>
            <a:r>
              <a:rPr lang="en-US" sz="1800" dirty="0"/>
              <a:t>, 27(2), 118-129.</a:t>
            </a:r>
            <a:br>
              <a:rPr lang="en-US" sz="1800" dirty="0"/>
            </a:br>
            <a:endParaRPr lang="en-US" sz="1800" dirty="0"/>
          </a:p>
        </p:txBody>
      </p:sp>
    </p:spTree>
    <p:extLst>
      <p:ext uri="{BB962C8B-B14F-4D97-AF65-F5344CB8AC3E}">
        <p14:creationId xmlns:p14="http://schemas.microsoft.com/office/powerpoint/2010/main" val="30890864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188</TotalTime>
  <Words>496</Words>
  <Application>Microsoft Office PowerPoint</Application>
  <PresentationFormat>On-screen Show (4:3)</PresentationFormat>
  <Paragraphs>46</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新細明體</vt:lpstr>
      <vt:lpstr>Arial</vt:lpstr>
      <vt:lpstr>Calibri</vt:lpstr>
      <vt:lpstr>Calibri Light</vt:lpstr>
      <vt:lpstr>Office Theme</vt:lpstr>
      <vt:lpstr>A Summary of  Drone Applications</vt:lpstr>
      <vt:lpstr>Drone Applications</vt:lpstr>
      <vt:lpstr>Traffic Surveillance </vt:lpstr>
      <vt:lpstr>Traffic Surveillance (Cont.)</vt:lpstr>
      <vt:lpstr>Traffic Simulation</vt:lpstr>
      <vt:lpstr>Monitoring of Structures</vt:lpstr>
      <vt:lpstr>Safety Inspection on Construction Sites </vt:lpstr>
      <vt:lpstr>Detect and track roadway assets</vt:lpstr>
      <vt:lpstr>Reference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Drone Applications</dc:title>
  <dc:creator>yakov</dc:creator>
  <cp:lastModifiedBy>yakov</cp:lastModifiedBy>
  <cp:revision>117</cp:revision>
  <dcterms:created xsi:type="dcterms:W3CDTF">2016-02-11T18:34:29Z</dcterms:created>
  <dcterms:modified xsi:type="dcterms:W3CDTF">2016-02-19T20:13:02Z</dcterms:modified>
</cp:coreProperties>
</file>