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0" r:id="rId1"/>
  </p:sldMasterIdLst>
  <p:sldIdLst>
    <p:sldId id="256" r:id="rId2"/>
    <p:sldId id="257" r:id="rId3"/>
    <p:sldId id="258" r:id="rId4"/>
    <p:sldId id="259" r:id="rId5"/>
    <p:sldId id="308" r:id="rId6"/>
    <p:sldId id="262" r:id="rId7"/>
    <p:sldId id="260" r:id="rId8"/>
    <p:sldId id="263" r:id="rId9"/>
    <p:sldId id="267" r:id="rId10"/>
    <p:sldId id="268" r:id="rId11"/>
    <p:sldId id="269" r:id="rId12"/>
    <p:sldId id="266" r:id="rId13"/>
    <p:sldId id="271" r:id="rId14"/>
    <p:sldId id="270" r:id="rId15"/>
    <p:sldId id="273" r:id="rId16"/>
    <p:sldId id="274" r:id="rId17"/>
    <p:sldId id="275" r:id="rId18"/>
    <p:sldId id="280" r:id="rId19"/>
    <p:sldId id="279" r:id="rId20"/>
    <p:sldId id="281" r:id="rId21"/>
    <p:sldId id="278" r:id="rId22"/>
    <p:sldId id="313" r:id="rId23"/>
    <p:sldId id="283" r:id="rId24"/>
    <p:sldId id="284" r:id="rId25"/>
    <p:sldId id="285" r:id="rId26"/>
    <p:sldId id="286" r:id="rId27"/>
    <p:sldId id="289" r:id="rId28"/>
    <p:sldId id="290" r:id="rId29"/>
    <p:sldId id="314" r:id="rId30"/>
    <p:sldId id="287" r:id="rId31"/>
    <p:sldId id="288" r:id="rId32"/>
    <p:sldId id="295" r:id="rId33"/>
    <p:sldId id="311" r:id="rId34"/>
    <p:sldId id="296" r:id="rId35"/>
    <p:sldId id="292" r:id="rId36"/>
    <p:sldId id="293" r:id="rId37"/>
    <p:sldId id="294" r:id="rId38"/>
    <p:sldId id="297" r:id="rId39"/>
    <p:sldId id="298" r:id="rId40"/>
    <p:sldId id="299" r:id="rId41"/>
    <p:sldId id="300" r:id="rId42"/>
    <p:sldId id="301" r:id="rId43"/>
    <p:sldId id="306" r:id="rId44"/>
    <p:sldId id="304" r:id="rId45"/>
    <p:sldId id="305" r:id="rId46"/>
    <p:sldId id="310" r:id="rId47"/>
    <p:sldId id="312" r:id="rId48"/>
    <p:sldId id="282"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ACEC"/>
    <a:srgbClr val="92D050"/>
    <a:srgbClr val="D9D9D9"/>
    <a:srgbClr val="55B050"/>
    <a:srgbClr val="83CDF4"/>
    <a:srgbClr val="F4F4F4"/>
    <a:srgbClr val="FFFFFF"/>
    <a:srgbClr val="318BCB"/>
    <a:srgbClr val="FFB000"/>
    <a:srgbClr val="757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snapToGrid="0">
      <p:cViewPr varScale="1">
        <p:scale>
          <a:sx n="94" d="100"/>
          <a:sy n="94" d="100"/>
        </p:scale>
        <p:origin x="936" y="5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ublic.Hazy\Dropbox\master%20thesis\case%20study%20new.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ublic.Hazy\Dropbox\master%20thesis\case%20study%20new.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ublic.Hazy\Dropbox\master%20thesis\case%20study%20new.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ublic.Hazy\Dropbox\master%20thesis\case%20study%20new.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ublic.Hazy\Dropbox\master%20thesis\case%20study%20new.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ublic.Hazy\Dropbox\master%20thesis\case%20study%20new.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ublic.Hazy\Dropbox\master%20thesis\case%20study%20new.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public.Hazy\Dropbox\master%20thesis\case%20study%20new.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'avg PC delay'!$A$1:$A$4</c:f>
              <c:strCache>
                <c:ptCount val="4"/>
                <c:pt idx="0">
                  <c:v>Model-1</c:v>
                </c:pt>
                <c:pt idx="1">
                  <c:v>Model-2</c:v>
                </c:pt>
                <c:pt idx="2">
                  <c:v>Model-4</c:v>
                </c:pt>
                <c:pt idx="3">
                  <c:v>Model-5</c:v>
                </c:pt>
              </c:strCache>
            </c:strRef>
          </c:cat>
          <c:val>
            <c:numRef>
              <c:f>'avg PC delay'!$B$1:$B$4</c:f>
              <c:numCache>
                <c:formatCode>General</c:formatCode>
                <c:ptCount val="4"/>
                <c:pt idx="0">
                  <c:v>135.16666666666666</c:v>
                </c:pt>
                <c:pt idx="1">
                  <c:v>117.71666666666665</c:v>
                </c:pt>
                <c:pt idx="2">
                  <c:v>147.54999999999998</c:v>
                </c:pt>
                <c:pt idx="3">
                  <c:v>113.9667</c:v>
                </c:pt>
              </c:numCache>
            </c:numRef>
          </c:val>
        </c:ser>
        <c:dLbls>
          <c:showLegendKey val="0"/>
          <c:showVal val="0"/>
          <c:showCatName val="0"/>
          <c:showSerName val="0"/>
          <c:showPercent val="0"/>
          <c:showBubbleSize val="0"/>
        </c:dLbls>
        <c:gapWidth val="199"/>
        <c:axId val="188556760"/>
        <c:axId val="188559112"/>
      </c:barChart>
      <c:catAx>
        <c:axId val="188556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188559112"/>
        <c:crosses val="autoZero"/>
        <c:auto val="1"/>
        <c:lblAlgn val="ctr"/>
        <c:lblOffset val="100"/>
        <c:noMultiLvlLbl val="0"/>
      </c:catAx>
      <c:valAx>
        <c:axId val="188559112"/>
        <c:scaling>
          <c:orientation val="minMax"/>
          <c:min val="6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Avg. Passenger</a:t>
                </a:r>
                <a:r>
                  <a:rPr lang="en-US" baseline="0"/>
                  <a:t> Car</a:t>
                </a:r>
                <a:r>
                  <a:rPr lang="en-US"/>
                  <a:t> Delay (sec)</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556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'avg bus delay'!$A$1:$A$4</c:f>
              <c:strCache>
                <c:ptCount val="4"/>
                <c:pt idx="0">
                  <c:v>Model-1</c:v>
                </c:pt>
                <c:pt idx="1">
                  <c:v>Model-2</c:v>
                </c:pt>
                <c:pt idx="2">
                  <c:v>Model-4</c:v>
                </c:pt>
                <c:pt idx="3">
                  <c:v>Model-5</c:v>
                </c:pt>
              </c:strCache>
            </c:strRef>
          </c:cat>
          <c:val>
            <c:numRef>
              <c:f>'avg bus delay'!$B$1:$B$4</c:f>
              <c:numCache>
                <c:formatCode>General</c:formatCode>
                <c:ptCount val="4"/>
                <c:pt idx="0">
                  <c:v>189.29999999999998</c:v>
                </c:pt>
                <c:pt idx="1">
                  <c:v>131.25</c:v>
                </c:pt>
                <c:pt idx="2">
                  <c:v>107.93333333333334</c:v>
                </c:pt>
                <c:pt idx="3">
                  <c:v>127.66670000000001</c:v>
                </c:pt>
              </c:numCache>
            </c:numRef>
          </c:val>
        </c:ser>
        <c:dLbls>
          <c:showLegendKey val="0"/>
          <c:showVal val="0"/>
          <c:showCatName val="0"/>
          <c:showSerName val="0"/>
          <c:showPercent val="0"/>
          <c:showBubbleSize val="0"/>
        </c:dLbls>
        <c:gapWidth val="199"/>
        <c:axId val="188560680"/>
        <c:axId val="188561464"/>
      </c:barChart>
      <c:catAx>
        <c:axId val="188560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188561464"/>
        <c:crosses val="autoZero"/>
        <c:auto val="1"/>
        <c:lblAlgn val="ctr"/>
        <c:lblOffset val="100"/>
        <c:noMultiLvlLbl val="0"/>
      </c:catAx>
      <c:valAx>
        <c:axId val="188561464"/>
        <c:scaling>
          <c:orientation val="minMax"/>
          <c:min val="6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Avg. Bus Delay (sec)</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560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'avg person delay'!$A$1:$A$4</c:f>
              <c:strCache>
                <c:ptCount val="4"/>
                <c:pt idx="0">
                  <c:v>Model-1</c:v>
                </c:pt>
                <c:pt idx="1">
                  <c:v>Model-2</c:v>
                </c:pt>
                <c:pt idx="2">
                  <c:v>Model-4</c:v>
                </c:pt>
                <c:pt idx="3">
                  <c:v>Model-5</c:v>
                </c:pt>
              </c:strCache>
            </c:strRef>
          </c:cat>
          <c:val>
            <c:numRef>
              <c:f>'avg person delay'!$B$1:$B$4</c:f>
              <c:numCache>
                <c:formatCode>General</c:formatCode>
                <c:ptCount val="4"/>
                <c:pt idx="0">
                  <c:v>164.69393939393939</c:v>
                </c:pt>
                <c:pt idx="1">
                  <c:v>125.09848484848483</c:v>
                </c:pt>
                <c:pt idx="2">
                  <c:v>125.94090909090909</c:v>
                </c:pt>
                <c:pt idx="3">
                  <c:v>121.43940000000001</c:v>
                </c:pt>
              </c:numCache>
            </c:numRef>
          </c:val>
        </c:ser>
        <c:dLbls>
          <c:showLegendKey val="0"/>
          <c:showVal val="0"/>
          <c:showCatName val="0"/>
          <c:showSerName val="0"/>
          <c:showPercent val="0"/>
          <c:showBubbleSize val="0"/>
        </c:dLbls>
        <c:gapWidth val="199"/>
        <c:axId val="188560288"/>
        <c:axId val="188555192"/>
      </c:barChart>
      <c:catAx>
        <c:axId val="18856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188555192"/>
        <c:crosses val="autoZero"/>
        <c:auto val="1"/>
        <c:lblAlgn val="ctr"/>
        <c:lblOffset val="100"/>
        <c:noMultiLvlLbl val="0"/>
      </c:catAx>
      <c:valAx>
        <c:axId val="188555192"/>
        <c:scaling>
          <c:orientation val="minMax"/>
          <c:max val="170"/>
          <c:min val="8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Avg. per</a:t>
                </a:r>
                <a:r>
                  <a:rPr lang="en-US" baseline="0"/>
                  <a:t> person d</a:t>
                </a:r>
                <a:r>
                  <a:rPr lang="en-US"/>
                  <a:t>elay (sec)</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560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'avg # stops'!$A$1:$A$4</c:f>
              <c:strCache>
                <c:ptCount val="4"/>
                <c:pt idx="0">
                  <c:v>Model-1</c:v>
                </c:pt>
                <c:pt idx="1">
                  <c:v>Model-2</c:v>
                </c:pt>
                <c:pt idx="2">
                  <c:v>Model-4</c:v>
                </c:pt>
                <c:pt idx="3">
                  <c:v>Model-5</c:v>
                </c:pt>
              </c:strCache>
            </c:strRef>
          </c:cat>
          <c:val>
            <c:numRef>
              <c:f>'avg # stops'!$B$1:$B$4</c:f>
              <c:numCache>
                <c:formatCode>General</c:formatCode>
                <c:ptCount val="4"/>
                <c:pt idx="0">
                  <c:v>2.06</c:v>
                </c:pt>
                <c:pt idx="1">
                  <c:v>2.2000000000000002</c:v>
                </c:pt>
                <c:pt idx="2">
                  <c:v>2.125</c:v>
                </c:pt>
                <c:pt idx="3">
                  <c:v>2.0699999999999998</c:v>
                </c:pt>
              </c:numCache>
            </c:numRef>
          </c:val>
        </c:ser>
        <c:dLbls>
          <c:showLegendKey val="0"/>
          <c:showVal val="0"/>
          <c:showCatName val="0"/>
          <c:showSerName val="0"/>
          <c:showPercent val="0"/>
          <c:showBubbleSize val="0"/>
        </c:dLbls>
        <c:gapWidth val="199"/>
        <c:axId val="188561072"/>
        <c:axId val="188558328"/>
      </c:barChart>
      <c:catAx>
        <c:axId val="18856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188558328"/>
        <c:crosses val="autoZero"/>
        <c:auto val="1"/>
        <c:lblAlgn val="ctr"/>
        <c:lblOffset val="100"/>
        <c:noMultiLvlLbl val="0"/>
      </c:catAx>
      <c:valAx>
        <c:axId val="188558328"/>
        <c:scaling>
          <c:orientation val="minMax"/>
          <c:min val="1.6"/>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Avg. number</a:t>
                </a:r>
                <a:r>
                  <a:rPr lang="en-US" baseline="0"/>
                  <a:t> of stops</a:t>
                </a:r>
                <a:endParaRPr lang="en-US"/>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561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spPr>
            <a:solidFill>
              <a:schemeClr val="accent1"/>
            </a:solidFill>
            <a:ln>
              <a:noFill/>
            </a:ln>
            <a:effectLst/>
          </c:spPr>
          <c:invertIfNegative val="0"/>
          <c:cat>
            <c:numRef>
              <c:f>SA!$A$2:$A$5</c:f>
              <c:numCache>
                <c:formatCode>General</c:formatCode>
                <c:ptCount val="4"/>
                <c:pt idx="0">
                  <c:v>0.5</c:v>
                </c:pt>
                <c:pt idx="1">
                  <c:v>0.8</c:v>
                </c:pt>
                <c:pt idx="2">
                  <c:v>1.2</c:v>
                </c:pt>
                <c:pt idx="3">
                  <c:v>2</c:v>
                </c:pt>
              </c:numCache>
            </c:numRef>
          </c:cat>
          <c:val>
            <c:numRef>
              <c:f>SA!$B$2:$B$5</c:f>
              <c:numCache>
                <c:formatCode>General</c:formatCode>
                <c:ptCount val="4"/>
                <c:pt idx="0">
                  <c:v>131.30000000000001</c:v>
                </c:pt>
                <c:pt idx="1">
                  <c:v>126.25</c:v>
                </c:pt>
                <c:pt idx="2">
                  <c:v>127.66666666666667</c:v>
                </c:pt>
                <c:pt idx="3">
                  <c:v>128.29999999999998</c:v>
                </c:pt>
              </c:numCache>
            </c:numRef>
          </c:val>
        </c:ser>
        <c:dLbls>
          <c:showLegendKey val="0"/>
          <c:showVal val="0"/>
          <c:showCatName val="0"/>
          <c:showSerName val="0"/>
          <c:showPercent val="0"/>
          <c:showBubbleSize val="0"/>
        </c:dLbls>
        <c:gapWidth val="219"/>
        <c:overlap val="-27"/>
        <c:axId val="188557544"/>
        <c:axId val="188555584"/>
        <c:extLst>
          <c:ext xmlns:c15="http://schemas.microsoft.com/office/drawing/2012/chart" uri="{02D57815-91ED-43cb-92C2-25804820EDAC}">
            <c15:filteredBarSeries>
              <c15:ser>
                <c:idx val="0"/>
                <c:order val="0"/>
                <c:spPr>
                  <a:solidFill>
                    <a:schemeClr val="accent1"/>
                  </a:solidFill>
                  <a:ln>
                    <a:noFill/>
                  </a:ln>
                  <a:effectLst/>
                </c:spPr>
                <c:invertIfNegative val="0"/>
                <c:cat>
                  <c:numRef>
                    <c:extLst>
                      <c:ext uri="{02D57815-91ED-43cb-92C2-25804820EDAC}">
                        <c15:formulaRef>
                          <c15:sqref>SA!$A$2:$A$5</c15:sqref>
                        </c15:formulaRef>
                      </c:ext>
                    </c:extLst>
                    <c:numCache>
                      <c:formatCode>General</c:formatCode>
                      <c:ptCount val="4"/>
                      <c:pt idx="0">
                        <c:v>0.5</c:v>
                      </c:pt>
                      <c:pt idx="1">
                        <c:v>0.8</c:v>
                      </c:pt>
                      <c:pt idx="2">
                        <c:v>1.2</c:v>
                      </c:pt>
                      <c:pt idx="3">
                        <c:v>2</c:v>
                      </c:pt>
                    </c:numCache>
                  </c:numRef>
                </c:cat>
                <c:val>
                  <c:numRef>
                    <c:extLst>
                      <c:ext uri="{02D57815-91ED-43cb-92C2-25804820EDAC}">
                        <c15:formulaRef>
                          <c15:sqref>SA!$A$2:$A$5</c15:sqref>
                        </c15:formulaRef>
                      </c:ext>
                    </c:extLst>
                    <c:numCache>
                      <c:formatCode>General</c:formatCode>
                      <c:ptCount val="4"/>
                      <c:pt idx="0">
                        <c:v>0.5</c:v>
                      </c:pt>
                      <c:pt idx="1">
                        <c:v>0.8</c:v>
                      </c:pt>
                      <c:pt idx="2">
                        <c:v>1.2</c:v>
                      </c:pt>
                      <c:pt idx="3">
                        <c:v>2</c:v>
                      </c:pt>
                    </c:numCache>
                  </c:numRef>
                </c:val>
              </c15:ser>
            </c15:filteredBarSeries>
          </c:ext>
        </c:extLst>
      </c:barChart>
      <c:catAx>
        <c:axId val="188557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555584"/>
        <c:crosses val="autoZero"/>
        <c:auto val="1"/>
        <c:lblAlgn val="ctr"/>
        <c:lblOffset val="100"/>
        <c:noMultiLvlLbl val="0"/>
      </c:catAx>
      <c:valAx>
        <c:axId val="188555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AVG BUS DELAY (SEC)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557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numRef>
              <c:f>SA!$A$9:$A$12</c:f>
              <c:numCache>
                <c:formatCode>General</c:formatCode>
                <c:ptCount val="4"/>
                <c:pt idx="0">
                  <c:v>0.5</c:v>
                </c:pt>
                <c:pt idx="1">
                  <c:v>0.8</c:v>
                </c:pt>
                <c:pt idx="2">
                  <c:v>1.2</c:v>
                </c:pt>
                <c:pt idx="3">
                  <c:v>2</c:v>
                </c:pt>
              </c:numCache>
            </c:numRef>
          </c:cat>
          <c:val>
            <c:numRef>
              <c:f>SA!$B$9:$B$12</c:f>
              <c:numCache>
                <c:formatCode>General</c:formatCode>
                <c:ptCount val="4"/>
                <c:pt idx="0">
                  <c:v>138.30000000000001</c:v>
                </c:pt>
                <c:pt idx="1">
                  <c:v>124.366</c:v>
                </c:pt>
                <c:pt idx="2">
                  <c:v>113.96666666666665</c:v>
                </c:pt>
                <c:pt idx="3">
                  <c:v>124.89999999999999</c:v>
                </c:pt>
              </c:numCache>
            </c:numRef>
          </c:val>
        </c:ser>
        <c:dLbls>
          <c:showLegendKey val="0"/>
          <c:showVal val="0"/>
          <c:showCatName val="0"/>
          <c:showSerName val="0"/>
          <c:showPercent val="0"/>
          <c:showBubbleSize val="0"/>
        </c:dLbls>
        <c:gapWidth val="219"/>
        <c:overlap val="-27"/>
        <c:axId val="188899832"/>
        <c:axId val="188897088"/>
      </c:barChart>
      <c:catAx>
        <c:axId val="188899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897088"/>
        <c:crosses val="autoZero"/>
        <c:auto val="1"/>
        <c:lblAlgn val="ctr"/>
        <c:lblOffset val="100"/>
        <c:noMultiLvlLbl val="0"/>
      </c:catAx>
      <c:valAx>
        <c:axId val="188897088"/>
        <c:scaling>
          <c:orientation val="minMax"/>
          <c:min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AVG PASSENGER CAR DELAY (SEC)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899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numRef>
              <c:f>SA!$A$16:$A$19</c:f>
              <c:numCache>
                <c:formatCode>General</c:formatCode>
                <c:ptCount val="4"/>
                <c:pt idx="0">
                  <c:v>0.5</c:v>
                </c:pt>
                <c:pt idx="1">
                  <c:v>0.8</c:v>
                </c:pt>
                <c:pt idx="2">
                  <c:v>1.2</c:v>
                </c:pt>
                <c:pt idx="3">
                  <c:v>2</c:v>
                </c:pt>
              </c:numCache>
            </c:numRef>
          </c:cat>
          <c:val>
            <c:numRef>
              <c:f>SA!$B$16:$B$19</c:f>
              <c:numCache>
                <c:formatCode>General</c:formatCode>
                <c:ptCount val="4"/>
                <c:pt idx="0">
                  <c:v>135.96666666666667</c:v>
                </c:pt>
                <c:pt idx="1">
                  <c:v>125.20333333333332</c:v>
                </c:pt>
                <c:pt idx="2">
                  <c:v>121.43939393939392</c:v>
                </c:pt>
                <c:pt idx="3">
                  <c:v>127.16666666666667</c:v>
                </c:pt>
              </c:numCache>
            </c:numRef>
          </c:val>
        </c:ser>
        <c:dLbls>
          <c:showLegendKey val="0"/>
          <c:showVal val="0"/>
          <c:showCatName val="0"/>
          <c:showSerName val="0"/>
          <c:showPercent val="0"/>
          <c:showBubbleSize val="0"/>
        </c:dLbls>
        <c:gapWidth val="219"/>
        <c:overlap val="-27"/>
        <c:axId val="188892384"/>
        <c:axId val="188894344"/>
      </c:barChart>
      <c:catAx>
        <c:axId val="18889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894344"/>
        <c:crosses val="autoZero"/>
        <c:auto val="1"/>
        <c:lblAlgn val="ctr"/>
        <c:lblOffset val="100"/>
        <c:noMultiLvlLbl val="0"/>
      </c:catAx>
      <c:valAx>
        <c:axId val="188894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AVG PER PERSON DELAY (SEC)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892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numRef>
              <c:f>SA!$A$23:$A$26</c:f>
              <c:numCache>
                <c:formatCode>General</c:formatCode>
                <c:ptCount val="4"/>
                <c:pt idx="0">
                  <c:v>0.5</c:v>
                </c:pt>
                <c:pt idx="1">
                  <c:v>0.8</c:v>
                </c:pt>
                <c:pt idx="2">
                  <c:v>1.2</c:v>
                </c:pt>
                <c:pt idx="3">
                  <c:v>2</c:v>
                </c:pt>
              </c:numCache>
            </c:numRef>
          </c:cat>
          <c:val>
            <c:numRef>
              <c:f>SA!$B$23:$B$26</c:f>
              <c:numCache>
                <c:formatCode>General</c:formatCode>
                <c:ptCount val="4"/>
                <c:pt idx="0">
                  <c:v>2.1</c:v>
                </c:pt>
                <c:pt idx="1">
                  <c:v>2.06</c:v>
                </c:pt>
                <c:pt idx="2">
                  <c:v>2.0699999999999998</c:v>
                </c:pt>
                <c:pt idx="3">
                  <c:v>2.1033333333333335</c:v>
                </c:pt>
              </c:numCache>
            </c:numRef>
          </c:val>
        </c:ser>
        <c:dLbls>
          <c:showLegendKey val="0"/>
          <c:showVal val="0"/>
          <c:showCatName val="0"/>
          <c:showSerName val="0"/>
          <c:showPercent val="0"/>
          <c:showBubbleSize val="0"/>
        </c:dLbls>
        <c:gapWidth val="219"/>
        <c:overlap val="-27"/>
        <c:axId val="188896304"/>
        <c:axId val="188893560"/>
      </c:barChart>
      <c:catAx>
        <c:axId val="188896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893560"/>
        <c:crosses val="autoZero"/>
        <c:auto val="1"/>
        <c:lblAlgn val="ctr"/>
        <c:lblOffset val="100"/>
        <c:noMultiLvlLbl val="0"/>
      </c:catAx>
      <c:valAx>
        <c:axId val="188893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AVG NUMBER OF STOPS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896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4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53.e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 Id="rId9" Type="http://schemas.openxmlformats.org/officeDocument/2006/relationships/image" Target="../media/image6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6" Type="http://schemas.openxmlformats.org/officeDocument/2006/relationships/image" Target="../media/image77.wmf"/><Relationship Id="rId5" Type="http://schemas.openxmlformats.org/officeDocument/2006/relationships/image" Target="../media/image76.wmf"/><Relationship Id="rId4" Type="http://schemas.openxmlformats.org/officeDocument/2006/relationships/image" Target="../media/image7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image" Target="../media/image8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8.wmf"/><Relationship Id="rId7" Type="http://schemas.openxmlformats.org/officeDocument/2006/relationships/image" Target="../media/image92.wmf"/><Relationship Id="rId2" Type="http://schemas.openxmlformats.org/officeDocument/2006/relationships/image" Target="../media/image87.wmf"/><Relationship Id="rId1" Type="http://schemas.openxmlformats.org/officeDocument/2006/relationships/image" Target="../media/image86.emf"/><Relationship Id="rId6" Type="http://schemas.openxmlformats.org/officeDocument/2006/relationships/image" Target="../media/image91.wmf"/><Relationship Id="rId5" Type="http://schemas.openxmlformats.org/officeDocument/2006/relationships/image" Target="../media/image90.wmf"/><Relationship Id="rId4" Type="http://schemas.openxmlformats.org/officeDocument/2006/relationships/image" Target="../media/image8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emf"/><Relationship Id="rId4"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8.wmf"/><Relationship Id="rId5" Type="http://schemas.openxmlformats.org/officeDocument/2006/relationships/image" Target="../media/image23.wmf"/><Relationship Id="rId4"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3.wmf"/><Relationship Id="rId12" Type="http://schemas.openxmlformats.org/officeDocument/2006/relationships/image" Target="../media/image48.wmf"/><Relationship Id="rId2" Type="http://schemas.openxmlformats.org/officeDocument/2006/relationships/image" Target="../media/image38.wmf"/><Relationship Id="rId1" Type="http://schemas.openxmlformats.org/officeDocument/2006/relationships/image" Target="../media/image17.wmf"/><Relationship Id="rId6" Type="http://schemas.openxmlformats.org/officeDocument/2006/relationships/image" Target="../media/image42.wmf"/><Relationship Id="rId11" Type="http://schemas.openxmlformats.org/officeDocument/2006/relationships/image" Target="../media/image47.wmf"/><Relationship Id="rId5" Type="http://schemas.openxmlformats.org/officeDocument/2006/relationships/image" Target="../media/image41.wmf"/><Relationship Id="rId10" Type="http://schemas.openxmlformats.org/officeDocument/2006/relationships/image" Target="../media/image46.wmf"/><Relationship Id="rId4" Type="http://schemas.openxmlformats.org/officeDocument/2006/relationships/image" Target="../media/image40.wmf"/><Relationship Id="rId9" Type="http://schemas.openxmlformats.org/officeDocument/2006/relationships/image" Target="../media/image4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9E016143-E03C-4CFD-AFDC-14E5BDEA754C}" type="datetimeFigureOut">
              <a:rPr lang="en-US" smtClean="0"/>
              <a:t>12/1/2014</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4FAB73BC-B049-4115-A692-8D63A059BFB8}" type="slidenum">
              <a:rPr lang="en-US" smtClean="0"/>
              <a:pPr/>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4199269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59FD0C-5451-4CA0-86AF-E70AE3279989}" type="datetimeFigureOut">
              <a:rPr lang="en-US" smtClean="0"/>
              <a:t>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8727985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59FD0C-5451-4CA0-86AF-E70AE3279989}" type="datetimeFigureOut">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260697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59FD0C-5451-4CA0-86AF-E70AE3279989}" type="datetimeFigureOut">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7360436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59FD0C-5451-4CA0-86AF-E70AE3279989}" type="datetimeFigureOut">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1191129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59FD0C-5451-4CA0-86AF-E70AE3279989}" type="datetimeFigureOut">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6181846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59FD0C-5451-4CA0-86AF-E70AE3279989}" type="datetimeFigureOut">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5531568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27151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28062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78C94063-DF36-4330-A365-08DA1FA5B7D6}" type="datetimeFigureOut">
              <a:rPr lang="en-US" smtClean="0"/>
              <a:t>12/1/2014</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0627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90130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smtClean="0"/>
              <a:t>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23258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smtClean="0"/>
              <a:t>12/1/2014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71340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smtClean="0"/>
              <a:t>12/1/2014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06283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smtClean="0"/>
              <a:t>12/1/2014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77650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smtClean="0"/>
              <a:t>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845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smtClean="0"/>
              <a:t>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9678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E59FD0C-5451-4CA0-86AF-E70AE3279989}" type="datetimeFigureOut">
              <a:rPr lang="en-US" smtClean="0"/>
              <a:t>12/1/2014</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77960431"/>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Times New Roman" panose="02020603050405020304" pitchFamily="18" charset="0"/>
          <a:ea typeface="+mn-ea"/>
          <a:cs typeface="Times New Roman" panose="02020603050405020304" pitchFamily="18" charset="0"/>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Times New Roman" panose="02020603050405020304" pitchFamily="18" charset="0"/>
          <a:ea typeface="+mn-ea"/>
          <a:cs typeface="Times New Roman" panose="02020603050405020304" pitchFamily="18" charset="0"/>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Times New Roman" panose="02020603050405020304" pitchFamily="18" charset="0"/>
          <a:ea typeface="+mn-ea"/>
          <a:cs typeface="Times New Roman" panose="02020603050405020304" pitchFamily="18" charset="0"/>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png"/><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5.e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wmf"/><Relationship Id="rId11" Type="http://schemas.openxmlformats.org/officeDocument/2006/relationships/image" Target="../media/image19.png"/><Relationship Id="rId5" Type="http://schemas.openxmlformats.org/officeDocument/2006/relationships/oleObject" Target="../embeddings/oleObject6.bin"/><Relationship Id="rId10" Type="http://schemas.openxmlformats.org/officeDocument/2006/relationships/image" Target="../media/image19.wmf"/><Relationship Id="rId4" Type="http://schemas.openxmlformats.org/officeDocument/2006/relationships/image" Target="../media/image16.emf"/><Relationship Id="rId9"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23.wmf"/><Relationship Id="rId3" Type="http://schemas.openxmlformats.org/officeDocument/2006/relationships/image" Target="../media/image24.emf"/><Relationship Id="rId7" Type="http://schemas.openxmlformats.org/officeDocument/2006/relationships/image" Target="../media/image20.wmf"/><Relationship Id="rId12"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0.bin"/><Relationship Id="rId11" Type="http://schemas.openxmlformats.org/officeDocument/2006/relationships/image" Target="../media/image22.wmf"/><Relationship Id="rId5" Type="http://schemas.openxmlformats.org/officeDocument/2006/relationships/image" Target="../media/image18.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21.wmf"/><Relationship Id="rId14" Type="http://schemas.openxmlformats.org/officeDocument/2006/relationships/image" Target="../media/image25.emf"/></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oleObject" Target="../embeddings/oleObject18.bin"/><Relationship Id="rId3" Type="http://schemas.openxmlformats.org/officeDocument/2006/relationships/image" Target="../media/image31.emf"/><Relationship Id="rId7" Type="http://schemas.openxmlformats.org/officeDocument/2006/relationships/image" Target="../media/image27.wmf"/><Relationship Id="rId12"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5.bin"/><Relationship Id="rId11" Type="http://schemas.openxmlformats.org/officeDocument/2006/relationships/oleObject" Target="../embeddings/oleObject17.bin"/><Relationship Id="rId5" Type="http://schemas.openxmlformats.org/officeDocument/2006/relationships/image" Target="../media/image26.wmf"/><Relationship Id="rId10" Type="http://schemas.openxmlformats.org/officeDocument/2006/relationships/image" Target="../media/image28.wmf"/><Relationship Id="rId4" Type="http://schemas.openxmlformats.org/officeDocument/2006/relationships/oleObject" Target="../embeddings/oleObject14.bin"/><Relationship Id="rId9" Type="http://schemas.openxmlformats.org/officeDocument/2006/relationships/oleObject" Target="../embeddings/oleObject16.bin"/><Relationship Id="rId14" Type="http://schemas.openxmlformats.org/officeDocument/2006/relationships/image" Target="../media/image30.wmf"/></Relationships>
</file>

<file path=ppt/slides/_rels/slide17.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image" Target="../media/image39.png"/><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3.wmf"/><Relationship Id="rId11" Type="http://schemas.openxmlformats.org/officeDocument/2006/relationships/image" Target="../media/image36.emf"/><Relationship Id="rId5" Type="http://schemas.openxmlformats.org/officeDocument/2006/relationships/oleObject" Target="../embeddings/oleObject20.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22.bin"/><Relationship Id="rId14"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28.bin"/><Relationship Id="rId18" Type="http://schemas.openxmlformats.org/officeDocument/2006/relationships/image" Target="../media/image44.wmf"/><Relationship Id="rId26" Type="http://schemas.openxmlformats.org/officeDocument/2006/relationships/image" Target="../media/image48.wmf"/><Relationship Id="rId3" Type="http://schemas.openxmlformats.org/officeDocument/2006/relationships/oleObject" Target="../embeddings/oleObject23.bin"/><Relationship Id="rId21" Type="http://schemas.openxmlformats.org/officeDocument/2006/relationships/oleObject" Target="../embeddings/oleObject32.bin"/><Relationship Id="rId7" Type="http://schemas.openxmlformats.org/officeDocument/2006/relationships/oleObject" Target="../embeddings/oleObject25.bin"/><Relationship Id="rId12" Type="http://schemas.openxmlformats.org/officeDocument/2006/relationships/image" Target="../media/image41.wmf"/><Relationship Id="rId17" Type="http://schemas.openxmlformats.org/officeDocument/2006/relationships/oleObject" Target="../embeddings/oleObject30.bin"/><Relationship Id="rId25" Type="http://schemas.openxmlformats.org/officeDocument/2006/relationships/oleObject" Target="../embeddings/oleObject34.bin"/><Relationship Id="rId2" Type="http://schemas.openxmlformats.org/officeDocument/2006/relationships/slideLayout" Target="../slideLayouts/slideLayout2.xml"/><Relationship Id="rId16" Type="http://schemas.openxmlformats.org/officeDocument/2006/relationships/image" Target="../media/image43.wmf"/><Relationship Id="rId20" Type="http://schemas.openxmlformats.org/officeDocument/2006/relationships/image" Target="../media/image45.wmf"/><Relationship Id="rId1" Type="http://schemas.openxmlformats.org/officeDocument/2006/relationships/vmlDrawing" Target="../drawings/vmlDrawing9.vml"/><Relationship Id="rId6" Type="http://schemas.openxmlformats.org/officeDocument/2006/relationships/image" Target="../media/image38.wmf"/><Relationship Id="rId11" Type="http://schemas.openxmlformats.org/officeDocument/2006/relationships/oleObject" Target="../embeddings/oleObject27.bin"/><Relationship Id="rId24" Type="http://schemas.openxmlformats.org/officeDocument/2006/relationships/image" Target="../media/image47.wmf"/><Relationship Id="rId5" Type="http://schemas.openxmlformats.org/officeDocument/2006/relationships/oleObject" Target="../embeddings/oleObject24.bin"/><Relationship Id="rId15" Type="http://schemas.openxmlformats.org/officeDocument/2006/relationships/oleObject" Target="../embeddings/oleObject29.bin"/><Relationship Id="rId23" Type="http://schemas.openxmlformats.org/officeDocument/2006/relationships/oleObject" Target="../embeddings/oleObject33.bin"/><Relationship Id="rId10" Type="http://schemas.openxmlformats.org/officeDocument/2006/relationships/image" Target="../media/image40.wmf"/><Relationship Id="rId19" Type="http://schemas.openxmlformats.org/officeDocument/2006/relationships/oleObject" Target="../embeddings/oleObject31.bin"/><Relationship Id="rId4" Type="http://schemas.openxmlformats.org/officeDocument/2006/relationships/image" Target="../media/image17.wmf"/><Relationship Id="rId9" Type="http://schemas.openxmlformats.org/officeDocument/2006/relationships/oleObject" Target="../embeddings/oleObject26.bin"/><Relationship Id="rId14" Type="http://schemas.openxmlformats.org/officeDocument/2006/relationships/image" Target="../media/image42.wmf"/><Relationship Id="rId22" Type="http://schemas.openxmlformats.org/officeDocument/2006/relationships/image" Target="../media/image46.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9.wmf"/><Relationship Id="rId5" Type="http://schemas.openxmlformats.org/officeDocument/2006/relationships/oleObject" Target="../embeddings/oleObject35.bin"/><Relationship Id="rId4" Type="http://schemas.openxmlformats.org/officeDocument/2006/relationships/image" Target="../media/image5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6.bin"/><Relationship Id="rId7"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2.wmf"/><Relationship Id="rId5" Type="http://schemas.openxmlformats.org/officeDocument/2006/relationships/oleObject" Target="../embeddings/oleObject37.bin"/><Relationship Id="rId4" Type="http://schemas.openxmlformats.org/officeDocument/2006/relationships/image" Target="../media/image49.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52.wmf"/></Relationships>
</file>

<file path=ppt/slides/_rels/slide23.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43.bin"/><Relationship Id="rId18" Type="http://schemas.openxmlformats.org/officeDocument/2006/relationships/image" Target="../media/image59.wmf"/><Relationship Id="rId3" Type="http://schemas.openxmlformats.org/officeDocument/2006/relationships/oleObject" Target="../embeddings/oleObject39.bin"/><Relationship Id="rId21" Type="http://schemas.openxmlformats.org/officeDocument/2006/relationships/oleObject" Target="../embeddings/oleObject47.bin"/><Relationship Id="rId7" Type="http://schemas.openxmlformats.org/officeDocument/2006/relationships/oleObject" Target="../embeddings/oleObject40.bin"/><Relationship Id="rId12" Type="http://schemas.openxmlformats.org/officeDocument/2006/relationships/image" Target="../media/image56.wmf"/><Relationship Id="rId17" Type="http://schemas.openxmlformats.org/officeDocument/2006/relationships/oleObject" Target="../embeddings/oleObject45.bin"/><Relationship Id="rId2" Type="http://schemas.openxmlformats.org/officeDocument/2006/relationships/slideLayout" Target="../slideLayouts/slideLayout2.xml"/><Relationship Id="rId16" Type="http://schemas.openxmlformats.org/officeDocument/2006/relationships/image" Target="../media/image58.wmf"/><Relationship Id="rId20" Type="http://schemas.openxmlformats.org/officeDocument/2006/relationships/image" Target="../media/image60.wmf"/><Relationship Id="rId1" Type="http://schemas.openxmlformats.org/officeDocument/2006/relationships/vmlDrawing" Target="../drawings/vmlDrawing13.vml"/><Relationship Id="rId6" Type="http://schemas.openxmlformats.org/officeDocument/2006/relationships/image" Target="../media/image62.gif"/><Relationship Id="rId11" Type="http://schemas.openxmlformats.org/officeDocument/2006/relationships/oleObject" Target="../embeddings/oleObject42.bin"/><Relationship Id="rId5" Type="http://schemas.openxmlformats.org/officeDocument/2006/relationships/image" Target="../media/image3.png"/><Relationship Id="rId15" Type="http://schemas.openxmlformats.org/officeDocument/2006/relationships/oleObject" Target="../embeddings/oleObject44.bin"/><Relationship Id="rId10" Type="http://schemas.openxmlformats.org/officeDocument/2006/relationships/image" Target="../media/image55.wmf"/><Relationship Id="rId19" Type="http://schemas.openxmlformats.org/officeDocument/2006/relationships/oleObject" Target="../embeddings/oleObject46.bin"/><Relationship Id="rId4" Type="http://schemas.openxmlformats.org/officeDocument/2006/relationships/image" Target="../media/image53.emf"/><Relationship Id="rId9" Type="http://schemas.openxmlformats.org/officeDocument/2006/relationships/oleObject" Target="../embeddings/oleObject41.bin"/><Relationship Id="rId14" Type="http://schemas.openxmlformats.org/officeDocument/2006/relationships/image" Target="../media/image57.wmf"/><Relationship Id="rId22" Type="http://schemas.openxmlformats.org/officeDocument/2006/relationships/image" Target="../media/image61.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67.wmf"/><Relationship Id="rId3" Type="http://schemas.openxmlformats.org/officeDocument/2006/relationships/image" Target="../media/image71.png"/><Relationship Id="rId7" Type="http://schemas.openxmlformats.org/officeDocument/2006/relationships/image" Target="../media/image64.wmf"/><Relationship Id="rId12"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9.bin"/><Relationship Id="rId11" Type="http://schemas.openxmlformats.org/officeDocument/2006/relationships/image" Target="../media/image66.wmf"/><Relationship Id="rId5" Type="http://schemas.openxmlformats.org/officeDocument/2006/relationships/image" Target="../media/image63.wmf"/><Relationship Id="rId15" Type="http://schemas.openxmlformats.org/officeDocument/2006/relationships/image" Target="../media/image68.w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65.wmf"/><Relationship Id="rId14" Type="http://schemas.openxmlformats.org/officeDocument/2006/relationships/oleObject" Target="../embeddings/oleObject53.bin"/></Relationships>
</file>

<file path=ppt/slides/_rels/slide2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70.wmf"/><Relationship Id="rId5" Type="http://schemas.openxmlformats.org/officeDocument/2006/relationships/oleObject" Target="../embeddings/oleObject55.bin"/><Relationship Id="rId4" Type="http://schemas.openxmlformats.org/officeDocument/2006/relationships/image" Target="../media/image69.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oleObject" Target="../embeddings/oleObject61.bin"/><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image" Target="../media/image76.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73.wmf"/><Relationship Id="rId11" Type="http://schemas.openxmlformats.org/officeDocument/2006/relationships/oleObject" Target="../embeddings/oleObject60.bin"/><Relationship Id="rId5" Type="http://schemas.openxmlformats.org/officeDocument/2006/relationships/oleObject" Target="../embeddings/oleObject57.bin"/><Relationship Id="rId10" Type="http://schemas.openxmlformats.org/officeDocument/2006/relationships/image" Target="../media/image75.wmf"/><Relationship Id="rId4" Type="http://schemas.openxmlformats.org/officeDocument/2006/relationships/image" Target="../media/image72.wmf"/><Relationship Id="rId9" Type="http://schemas.openxmlformats.org/officeDocument/2006/relationships/oleObject" Target="../embeddings/oleObject59.bin"/><Relationship Id="rId14" Type="http://schemas.openxmlformats.org/officeDocument/2006/relationships/image" Target="../media/image77.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78.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80.wmf"/><Relationship Id="rId5" Type="http://schemas.openxmlformats.org/officeDocument/2006/relationships/oleObject" Target="../embeddings/oleObject64.bin"/><Relationship Id="rId4" Type="http://schemas.openxmlformats.org/officeDocument/2006/relationships/image" Target="../media/image79.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83.emf"/><Relationship Id="rId5" Type="http://schemas.openxmlformats.org/officeDocument/2006/relationships/oleObject" Target="../embeddings/oleObject66.bin"/><Relationship Id="rId4" Type="http://schemas.openxmlformats.org/officeDocument/2006/relationships/image" Target="../media/image82.emf"/></Relationships>
</file>

<file path=ppt/slides/_rels/slide3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49.wmf"/><Relationship Id="rId4" Type="http://schemas.openxmlformats.org/officeDocument/2006/relationships/oleObject" Target="../embeddings/oleObject68.bin"/></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72.wmf"/></Relationships>
</file>

<file path=ppt/slides/_rels/slide4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72.bin"/><Relationship Id="rId13" Type="http://schemas.openxmlformats.org/officeDocument/2006/relationships/image" Target="../media/image90.wmf"/><Relationship Id="rId18" Type="http://schemas.openxmlformats.org/officeDocument/2006/relationships/image" Target="../media/image52.png"/><Relationship Id="rId3" Type="http://schemas.openxmlformats.org/officeDocument/2006/relationships/image" Target="../media/image510.png"/><Relationship Id="rId7" Type="http://schemas.openxmlformats.org/officeDocument/2006/relationships/image" Target="../media/image87.wmf"/><Relationship Id="rId12" Type="http://schemas.openxmlformats.org/officeDocument/2006/relationships/oleObject" Target="../embeddings/oleObject74.bin"/><Relationship Id="rId17" Type="http://schemas.openxmlformats.org/officeDocument/2006/relationships/image" Target="../media/image92.wmf"/><Relationship Id="rId2" Type="http://schemas.openxmlformats.org/officeDocument/2006/relationships/slideLayout" Target="../slideLayouts/slideLayout2.xml"/><Relationship Id="rId16" Type="http://schemas.openxmlformats.org/officeDocument/2006/relationships/oleObject" Target="../embeddings/oleObject76.bin"/><Relationship Id="rId1" Type="http://schemas.openxmlformats.org/officeDocument/2006/relationships/vmlDrawing" Target="../drawings/vmlDrawing22.vml"/><Relationship Id="rId6" Type="http://schemas.openxmlformats.org/officeDocument/2006/relationships/oleObject" Target="../embeddings/oleObject71.bin"/><Relationship Id="rId11" Type="http://schemas.openxmlformats.org/officeDocument/2006/relationships/image" Target="../media/image89.wmf"/><Relationship Id="rId5" Type="http://schemas.openxmlformats.org/officeDocument/2006/relationships/image" Target="../media/image86.emf"/><Relationship Id="rId15" Type="http://schemas.openxmlformats.org/officeDocument/2006/relationships/image" Target="../media/image91.wmf"/><Relationship Id="rId10" Type="http://schemas.openxmlformats.org/officeDocument/2006/relationships/oleObject" Target="../embeddings/oleObject73.bin"/><Relationship Id="rId4" Type="http://schemas.openxmlformats.org/officeDocument/2006/relationships/oleObject" Target="../embeddings/oleObject70.bin"/><Relationship Id="rId9" Type="http://schemas.openxmlformats.org/officeDocument/2006/relationships/image" Target="../media/image88.wmf"/><Relationship Id="rId14" Type="http://schemas.openxmlformats.org/officeDocument/2006/relationships/oleObject" Target="../embeddings/oleObject75.bin"/></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oleObject" Target="../embeddings/oleObject1.bin"/><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0.emf"/><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7275" y="914401"/>
            <a:ext cx="7629525" cy="3488266"/>
          </a:xfrm>
        </p:spPr>
        <p:txBody>
          <a:bodyPr>
            <a:normAutofit/>
          </a:bodyPr>
          <a:lstStyle/>
          <a:p>
            <a:r>
              <a:rPr lang="en-US" sz="3200" dirty="0"/>
              <a:t/>
            </a:r>
            <a:br>
              <a:rPr lang="en-US" sz="3200" dirty="0"/>
            </a:br>
            <a:r>
              <a:rPr lang="en-US" sz="3200" dirty="0"/>
              <a:t>AN INTEGRATED BUS-BASED PROGRESSION SYSTEM FOR ARTERIALS </a:t>
            </a:r>
            <a:r>
              <a:rPr lang="en-US" sz="3200" dirty="0" smtClean="0"/>
              <a:t>HAVING </a:t>
            </a:r>
            <a:r>
              <a:rPr lang="en-US" sz="3200" dirty="0"/>
              <a:t>HEAVY TRANSIT FLOWS</a:t>
            </a:r>
          </a:p>
        </p:txBody>
      </p:sp>
      <p:sp>
        <p:nvSpPr>
          <p:cNvPr id="3" name="Subtitle 2"/>
          <p:cNvSpPr>
            <a:spLocks noGrp="1"/>
          </p:cNvSpPr>
          <p:nvPr>
            <p:ph type="subTitle" idx="1"/>
          </p:nvPr>
        </p:nvSpPr>
        <p:spPr>
          <a:xfrm>
            <a:off x="2924238" y="5004646"/>
            <a:ext cx="5762563" cy="1364531"/>
          </a:xfrm>
        </p:spPr>
        <p:txBody>
          <a:bodyPr/>
          <a:lstStyle/>
          <a:p>
            <a:r>
              <a:rPr lang="en-US" dirty="0" smtClean="0"/>
              <a:t>Yao Cheng</a:t>
            </a:r>
          </a:p>
          <a:p>
            <a:r>
              <a:rPr lang="en-US" dirty="0" smtClean="0"/>
              <a:t>11/25/2014</a:t>
            </a:r>
            <a:endParaRPr lang="en-US" dirty="0"/>
          </a:p>
        </p:txBody>
      </p:sp>
      <p:sp>
        <p:nvSpPr>
          <p:cNvPr id="4" name="TextBox 3"/>
          <p:cNvSpPr txBox="1"/>
          <p:nvPr/>
        </p:nvSpPr>
        <p:spPr>
          <a:xfrm>
            <a:off x="4991100" y="438150"/>
            <a:ext cx="3971925" cy="307777"/>
          </a:xfrm>
          <a:prstGeom prst="rect">
            <a:avLst/>
          </a:prstGeom>
          <a:noFill/>
        </p:spPr>
        <p:txBody>
          <a:bodyPr wrap="square" rtlCol="0">
            <a:spAutoFit/>
          </a:bodyPr>
          <a:lstStyle/>
          <a:p>
            <a:r>
              <a:rPr lang="en-US" sz="1400" dirty="0" smtClean="0"/>
              <a:t>Thesis Defense for the Degree of Master of Science</a:t>
            </a:r>
          </a:p>
        </p:txBody>
      </p:sp>
    </p:spTree>
    <p:extLst>
      <p:ext uri="{BB962C8B-B14F-4D97-AF65-F5344CB8AC3E}">
        <p14:creationId xmlns:p14="http://schemas.microsoft.com/office/powerpoint/2010/main" val="1044258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314449"/>
          </a:xfrm>
        </p:spPr>
        <p:txBody>
          <a:bodyPr/>
          <a:lstStyle/>
          <a:p>
            <a:r>
              <a:rPr lang="en-US" dirty="0" smtClean="0"/>
              <a:t>Critical issues</a:t>
            </a:r>
            <a:endParaRPr lang="en-US" dirty="0"/>
          </a:p>
        </p:txBody>
      </p:sp>
      <p:sp>
        <p:nvSpPr>
          <p:cNvPr id="4" name="Rectangle 3"/>
          <p:cNvSpPr/>
          <p:nvPr/>
        </p:nvSpPr>
        <p:spPr>
          <a:xfrm>
            <a:off x="1102658" y="3372240"/>
            <a:ext cx="1748119" cy="1506071"/>
          </a:xfrm>
          <a:prstGeom prst="rect">
            <a:avLst/>
          </a:prstGeom>
          <a:solidFill>
            <a:srgbClr val="757575">
              <a:alpha val="69804"/>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Dwell time at bus stops</a:t>
            </a:r>
            <a:endParaRPr lang="en-US" sz="2000" dirty="0"/>
          </a:p>
        </p:txBody>
      </p:sp>
      <p:sp>
        <p:nvSpPr>
          <p:cNvPr id="5" name="Rectangle 4"/>
          <p:cNvSpPr/>
          <p:nvPr/>
        </p:nvSpPr>
        <p:spPr>
          <a:xfrm>
            <a:off x="3039036" y="3372240"/>
            <a:ext cx="1748119" cy="1506071"/>
          </a:xfrm>
          <a:prstGeom prst="rect">
            <a:avLst/>
          </a:prstGeom>
          <a:solidFill>
            <a:srgbClr val="757575">
              <a:alpha val="69804"/>
            </a:srgbClr>
          </a:solidFill>
          <a:ln w="38100">
            <a:solidFill>
              <a:srgbClr val="55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Dwell time uncertainty</a:t>
            </a:r>
            <a:endParaRPr lang="en-US" sz="2000" dirty="0"/>
          </a:p>
        </p:txBody>
      </p:sp>
      <p:sp>
        <p:nvSpPr>
          <p:cNvPr id="6" name="Rectangle 5"/>
          <p:cNvSpPr/>
          <p:nvPr/>
        </p:nvSpPr>
        <p:spPr>
          <a:xfrm>
            <a:off x="4975414" y="3372240"/>
            <a:ext cx="1748119" cy="1506071"/>
          </a:xfrm>
          <a:prstGeom prst="rect">
            <a:avLst/>
          </a:prstGeom>
          <a:solidFill>
            <a:srgbClr val="757575">
              <a:alpha val="69804"/>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Bus stop capacity</a:t>
            </a:r>
            <a:endParaRPr lang="en-US" sz="2000" dirty="0"/>
          </a:p>
        </p:txBody>
      </p:sp>
      <p:sp>
        <p:nvSpPr>
          <p:cNvPr id="7" name="Rectangle 6"/>
          <p:cNvSpPr/>
          <p:nvPr/>
        </p:nvSpPr>
        <p:spPr>
          <a:xfrm>
            <a:off x="6911792" y="3372239"/>
            <a:ext cx="1748119" cy="1506071"/>
          </a:xfrm>
          <a:prstGeom prst="rect">
            <a:avLst/>
          </a:prstGeom>
          <a:solidFill>
            <a:srgbClr val="757575">
              <a:alpha val="69804"/>
            </a:srgbClr>
          </a:solidFill>
          <a:ln w="38100">
            <a:solidFill>
              <a:srgbClr val="FF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Competition between buses and PCs</a:t>
            </a:r>
            <a:endParaRPr lang="en-US" sz="2000" dirty="0"/>
          </a:p>
        </p:txBody>
      </p:sp>
      <p:sp>
        <p:nvSpPr>
          <p:cNvPr id="3" name="Rectangle 2"/>
          <p:cNvSpPr/>
          <p:nvPr/>
        </p:nvSpPr>
        <p:spPr>
          <a:xfrm>
            <a:off x="3039036" y="1330911"/>
            <a:ext cx="4251063" cy="523220"/>
          </a:xfrm>
          <a:prstGeom prst="rect">
            <a:avLst/>
          </a:prstGeom>
        </p:spPr>
        <p:txBody>
          <a:bodyPr wrap="square">
            <a:spAutoFit/>
          </a:bodyPr>
          <a:lstStyle/>
          <a:p>
            <a:r>
              <a:rPr lang="en-US" sz="2000" dirty="0" smtClean="0"/>
              <a:t>Is the </a:t>
            </a:r>
            <a:r>
              <a:rPr lang="en-US" sz="2800" dirty="0" smtClean="0">
                <a:solidFill>
                  <a:srgbClr val="FF0000"/>
                </a:solidFill>
              </a:rPr>
              <a:t>w</a:t>
            </a:r>
            <a:r>
              <a:rPr lang="en-US" sz="2800" dirty="0" smtClean="0"/>
              <a:t>ider</a:t>
            </a:r>
            <a:r>
              <a:rPr lang="en-US" sz="2000" dirty="0" smtClean="0"/>
              <a:t> band</a:t>
            </a:r>
            <a:r>
              <a:rPr lang="en-US" sz="2000" dirty="0"/>
              <a:t> </a:t>
            </a:r>
            <a:r>
              <a:rPr lang="en-US" sz="2000" dirty="0" smtClean="0"/>
              <a:t>always </a:t>
            </a:r>
            <a:r>
              <a:rPr lang="en-US" sz="2800" dirty="0" smtClean="0">
                <a:solidFill>
                  <a:srgbClr val="FF0000"/>
                </a:solidFill>
              </a:rPr>
              <a:t>b</a:t>
            </a:r>
            <a:r>
              <a:rPr lang="en-US" sz="2800" dirty="0" smtClean="0"/>
              <a:t>etter</a:t>
            </a:r>
            <a:r>
              <a:rPr lang="en-US" sz="2000" dirty="0"/>
              <a:t>?</a:t>
            </a:r>
          </a:p>
        </p:txBody>
      </p:sp>
      <p:graphicFrame>
        <p:nvGraphicFramePr>
          <p:cNvPr id="19" name="Object 18"/>
          <p:cNvGraphicFramePr>
            <a:graphicFrameLocks noChangeAspect="1"/>
          </p:cNvGraphicFramePr>
          <p:nvPr>
            <p:extLst>
              <p:ext uri="{D42A27DB-BD31-4B8C-83A1-F6EECF244321}">
                <p14:modId xmlns:p14="http://schemas.microsoft.com/office/powerpoint/2010/main" val="2218319357"/>
              </p:ext>
            </p:extLst>
          </p:nvPr>
        </p:nvGraphicFramePr>
        <p:xfrm>
          <a:off x="2362200" y="2058866"/>
          <a:ext cx="6762750" cy="4011613"/>
        </p:xfrm>
        <a:graphic>
          <a:graphicData uri="http://schemas.openxmlformats.org/presentationml/2006/ole">
            <mc:AlternateContent xmlns:mc="http://schemas.openxmlformats.org/markup-compatibility/2006">
              <mc:Choice xmlns:v="urn:schemas-microsoft-com:vml" Requires="v">
                <p:oleObj spid="_x0000_s5252" name="Visio" r:id="rId3" imgW="6886913" imgH="4011579" progId="Visio.Drawing.11">
                  <p:embed/>
                </p:oleObj>
              </mc:Choice>
              <mc:Fallback>
                <p:oleObj name="Visio" r:id="rId3" imgW="6886913" imgH="4011579" progId="Visio.Drawing.11">
                  <p:embed/>
                  <p:pic>
                    <p:nvPicPr>
                      <p:cNvPr id="0" name=""/>
                      <p:cNvPicPr>
                        <a:picLocks noChangeAspect="1" noChangeArrowheads="1"/>
                      </p:cNvPicPr>
                      <p:nvPr/>
                    </p:nvPicPr>
                    <p:blipFill>
                      <a:blip r:embed="rId4"/>
                      <a:srcRect/>
                      <a:stretch>
                        <a:fillRect/>
                      </a:stretch>
                    </p:blipFill>
                    <p:spPr bwMode="auto">
                      <a:xfrm>
                        <a:off x="2362200" y="2058866"/>
                        <a:ext cx="6762750" cy="4011613"/>
                      </a:xfrm>
                      <a:prstGeom prst="rect">
                        <a:avLst/>
                      </a:prstGeom>
                      <a:solidFill>
                        <a:schemeClr val="bg1">
                          <a:lumMod val="85000"/>
                        </a:schemeClr>
                      </a:solidFill>
                      <a:ln w="19050">
                        <a:solidFill>
                          <a:schemeClr val="bg1"/>
                        </a:solidFill>
                      </a:ln>
                      <a:effectLst/>
                    </p:spPr>
                  </p:pic>
                </p:oleObj>
              </mc:Fallback>
            </mc:AlternateContent>
          </a:graphicData>
        </a:graphic>
      </p:graphicFrame>
      <p:cxnSp>
        <p:nvCxnSpPr>
          <p:cNvPr id="31" name="Straight Connector 30"/>
          <p:cNvCxnSpPr/>
          <p:nvPr/>
        </p:nvCxnSpPr>
        <p:spPr>
          <a:xfrm>
            <a:off x="4705350" y="4383590"/>
            <a:ext cx="152704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6229350" y="2097591"/>
            <a:ext cx="1371600" cy="228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019550" y="4383591"/>
            <a:ext cx="6858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4" name="Picture 8" descr="bus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3659" y="5221791"/>
            <a:ext cx="520691" cy="530227"/>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Straight Connector 34"/>
          <p:cNvCxnSpPr/>
          <p:nvPr/>
        </p:nvCxnSpPr>
        <p:spPr>
          <a:xfrm>
            <a:off x="4857750" y="4406076"/>
            <a:ext cx="1527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381750" y="2120076"/>
            <a:ext cx="1371600" cy="228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171950" y="4406076"/>
            <a:ext cx="6858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8" name="Picture 8" descr="bus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6059" y="5244276"/>
            <a:ext cx="520691" cy="530227"/>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Connector 38"/>
          <p:cNvCxnSpPr/>
          <p:nvPr/>
        </p:nvCxnSpPr>
        <p:spPr>
          <a:xfrm flipV="1">
            <a:off x="4324350" y="4455289"/>
            <a:ext cx="685800" cy="11525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001529" y="4455289"/>
            <a:ext cx="13802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381750" y="4383591"/>
            <a:ext cx="57277" cy="716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439027" y="4383590"/>
            <a:ext cx="1141031"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7600950" y="3231065"/>
            <a:ext cx="685800" cy="11525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8298337" y="3240592"/>
            <a:ext cx="63281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8931148" y="2088065"/>
            <a:ext cx="685800" cy="11525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6" name="Picture 8" descr="bus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9084" y="5312356"/>
            <a:ext cx="520691" cy="530227"/>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p:cNvSpPr/>
          <p:nvPr/>
        </p:nvSpPr>
        <p:spPr>
          <a:xfrm>
            <a:off x="2228850" y="6152960"/>
            <a:ext cx="6793964" cy="646331"/>
          </a:xfrm>
          <a:prstGeom prst="rect">
            <a:avLst/>
          </a:prstGeom>
        </p:spPr>
        <p:txBody>
          <a:bodyPr wrap="square">
            <a:spAutoFit/>
          </a:bodyPr>
          <a:lstStyle/>
          <a:p>
            <a:r>
              <a:rPr lang="en-US" dirty="0"/>
              <a:t>T</a:t>
            </a:r>
            <a:r>
              <a:rPr lang="en-US" dirty="0" smtClean="0"/>
              <a:t>he </a:t>
            </a:r>
            <a:r>
              <a:rPr lang="en-US" dirty="0"/>
              <a:t>number of </a:t>
            </a:r>
            <a:r>
              <a:rPr lang="en-US" dirty="0" smtClean="0"/>
              <a:t>buses </a:t>
            </a:r>
            <a:r>
              <a:rPr lang="en-US" dirty="0"/>
              <a:t>in a band </a:t>
            </a:r>
            <a:r>
              <a:rPr lang="en-US" dirty="0" smtClean="0"/>
              <a:t>shall </a:t>
            </a:r>
            <a:r>
              <a:rPr lang="en-US" dirty="0"/>
              <a:t>not exceed the capacity of the bus stop to </a:t>
            </a:r>
            <a:r>
              <a:rPr lang="en-US" dirty="0" smtClean="0"/>
              <a:t>prevent the formation of bus queues.</a:t>
            </a:r>
            <a:endParaRPr lang="en-US" dirty="0"/>
          </a:p>
        </p:txBody>
      </p:sp>
    </p:spTree>
    <p:extLst>
      <p:ext uri="{BB962C8B-B14F-4D97-AF65-F5344CB8AC3E}">
        <p14:creationId xmlns:p14="http://schemas.microsoft.com/office/powerpoint/2010/main" val="152853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1.11111E-6 L -0.13143 0.15509 " pathEditMode="relative" rAng="0" ptsTypes="AA">
                                      <p:cBhvr>
                                        <p:cTn id="6" dur="1500" fill="hold"/>
                                        <p:tgtEl>
                                          <p:spTgt spid="4"/>
                                        </p:tgtEl>
                                        <p:attrNameLst>
                                          <p:attrName>ppt_x</p:attrName>
                                          <p:attrName>ppt_y</p:attrName>
                                        </p:attrNameLst>
                                      </p:cBhvr>
                                      <p:rCtr x="-6580" y="7755"/>
                                    </p:animMotion>
                                  </p:childTnLst>
                                </p:cTn>
                              </p:par>
                              <p:par>
                                <p:cTn id="7" presetID="42" presetClass="path" presetSubtype="0" accel="50000" decel="50000" fill="hold" grpId="0" nodeType="withEffect">
                                  <p:stCondLst>
                                    <p:cond delay="0"/>
                                  </p:stCondLst>
                                  <p:childTnLst>
                                    <p:animMotion origin="layout" path="M -1.38889E-6 1.11111E-6 L -0.29236 0.15486 " pathEditMode="relative" rAng="0" ptsTypes="AA">
                                      <p:cBhvr>
                                        <p:cTn id="8" dur="1500" fill="hold"/>
                                        <p:tgtEl>
                                          <p:spTgt spid="5"/>
                                        </p:tgtEl>
                                        <p:attrNameLst>
                                          <p:attrName>ppt_x</p:attrName>
                                          <p:attrName>ppt_y</p:attrName>
                                        </p:attrNameLst>
                                      </p:cBhvr>
                                      <p:rCtr x="-14618" y="7731"/>
                                    </p:animMotion>
                                  </p:childTnLst>
                                </p:cTn>
                              </p:par>
                              <p:par>
                                <p:cTn id="9" presetID="42" presetClass="path" presetSubtype="0" accel="50000" decel="50000" fill="hold" grpId="0" nodeType="withEffect">
                                  <p:stCondLst>
                                    <p:cond delay="0"/>
                                  </p:stCondLst>
                                  <p:childTnLst>
                                    <p:animMotion origin="layout" path="M -3.33333E-6 1.11111E-6 L -0.48229 -0.00046 " pathEditMode="relative" rAng="0" ptsTypes="AA">
                                      <p:cBhvr>
                                        <p:cTn id="10" dur="1500" fill="hold"/>
                                        <p:tgtEl>
                                          <p:spTgt spid="6"/>
                                        </p:tgtEl>
                                        <p:attrNameLst>
                                          <p:attrName>ppt_x</p:attrName>
                                          <p:attrName>ppt_y</p:attrName>
                                        </p:attrNameLst>
                                      </p:cBhvr>
                                      <p:rCtr x="-24115" y="-23"/>
                                    </p:animMotion>
                                  </p:childTnLst>
                                </p:cTn>
                              </p:par>
                              <p:par>
                                <p:cTn id="11" presetID="42" presetClass="path" presetSubtype="0" accel="50000" decel="50000" fill="hold" grpId="0" nodeType="withEffect">
                                  <p:stCondLst>
                                    <p:cond delay="0"/>
                                  </p:stCondLst>
                                  <p:childTnLst>
                                    <p:animMotion origin="layout" path="M 1.11111E-6 1.11111E-6 L -0.62257 0.15417 " pathEditMode="relative" rAng="0" ptsTypes="AA">
                                      <p:cBhvr>
                                        <p:cTn id="12" dur="1500" fill="hold"/>
                                        <p:tgtEl>
                                          <p:spTgt spid="7"/>
                                        </p:tgtEl>
                                        <p:attrNameLst>
                                          <p:attrName>ppt_x</p:attrName>
                                          <p:attrName>ppt_y</p:attrName>
                                        </p:attrNameLst>
                                      </p:cBhvr>
                                      <p:rCtr x="-31128" y="7708"/>
                                    </p:animMotion>
                                  </p:childTnLst>
                                </p:cTn>
                              </p:par>
                              <p:par>
                                <p:cTn id="13" presetID="6" presetClass="emph" presetSubtype="0" fill="hold" grpId="1" nodeType="withEffect">
                                  <p:stCondLst>
                                    <p:cond delay="0"/>
                                  </p:stCondLst>
                                  <p:childTnLst>
                                    <p:animScale>
                                      <p:cBhvr>
                                        <p:cTn id="14" dur="1500" fill="hold"/>
                                        <p:tgtEl>
                                          <p:spTgt spid="4"/>
                                        </p:tgtEl>
                                      </p:cBhvr>
                                      <p:by x="25000" y="25000"/>
                                    </p:animScale>
                                  </p:childTnLst>
                                </p:cTn>
                              </p:par>
                              <p:par>
                                <p:cTn id="15" presetID="6" presetClass="emph" presetSubtype="0" fill="hold" grpId="1" nodeType="withEffect">
                                  <p:stCondLst>
                                    <p:cond delay="0"/>
                                  </p:stCondLst>
                                  <p:childTnLst>
                                    <p:animScale>
                                      <p:cBhvr>
                                        <p:cTn id="16" dur="1500" fill="hold"/>
                                        <p:tgtEl>
                                          <p:spTgt spid="7"/>
                                        </p:tgtEl>
                                      </p:cBhvr>
                                      <p:by x="25000" y="25000"/>
                                    </p:animScale>
                                  </p:childTnLst>
                                </p:cTn>
                              </p:par>
                              <p:par>
                                <p:cTn id="17" presetID="6" presetClass="emph" presetSubtype="0" fill="hold" grpId="1" nodeType="withEffect">
                                  <p:stCondLst>
                                    <p:cond delay="0"/>
                                  </p:stCondLst>
                                  <p:childTnLst>
                                    <p:animScale>
                                      <p:cBhvr>
                                        <p:cTn id="18" dur="1500" fill="hold"/>
                                        <p:tgtEl>
                                          <p:spTgt spid="5"/>
                                        </p:tgtEl>
                                      </p:cBhvr>
                                      <p:by x="25000" y="25000"/>
                                    </p:animScale>
                                  </p:childTnLst>
                                </p:cTn>
                              </p:par>
                              <p:par>
                                <p:cTn id="19" presetID="10" presetClass="exit" presetSubtype="0" fill="hold" nodeType="withEffect">
                                  <p:stCondLst>
                                    <p:cond delay="0"/>
                                  </p:stCondLst>
                                  <p:childTnLst>
                                    <p:animEffect transition="out" filter="fade">
                                      <p:cBhvr>
                                        <p:cTn id="20" dur="1500"/>
                                        <p:tgtEl>
                                          <p:spTgt spid="7">
                                            <p:txEl>
                                              <p:pRg st="0" end="0"/>
                                            </p:txEl>
                                          </p:spTgt>
                                        </p:tgtEl>
                                      </p:cBhvr>
                                    </p:animEffect>
                                    <p:set>
                                      <p:cBhvr>
                                        <p:cTn id="21" dur="1" fill="hold">
                                          <p:stCondLst>
                                            <p:cond delay="1499"/>
                                          </p:stCondLst>
                                        </p:cTn>
                                        <p:tgtEl>
                                          <p:spTgt spid="7">
                                            <p:txEl>
                                              <p:pRg st="0" end="0"/>
                                            </p:txEl>
                                          </p:spTgt>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1500"/>
                                        <p:tgtEl>
                                          <p:spTgt spid="4">
                                            <p:txEl>
                                              <p:pRg st="0" end="0"/>
                                            </p:txEl>
                                          </p:spTgt>
                                        </p:tgtEl>
                                      </p:cBhvr>
                                    </p:animEffect>
                                    <p:set>
                                      <p:cBhvr>
                                        <p:cTn id="24" dur="1" fill="hold">
                                          <p:stCondLst>
                                            <p:cond delay="1499"/>
                                          </p:stCondLst>
                                        </p:cTn>
                                        <p:tgtEl>
                                          <p:spTgt spid="4">
                                            <p:txEl>
                                              <p:pRg st="0" end="0"/>
                                            </p:txEl>
                                          </p:spTgt>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1500"/>
                                        <p:tgtEl>
                                          <p:spTgt spid="5">
                                            <p:txEl>
                                              <p:pRg st="0" end="0"/>
                                            </p:txEl>
                                          </p:spTgt>
                                        </p:tgtEl>
                                      </p:cBhvr>
                                    </p:animEffect>
                                    <p:set>
                                      <p:cBhvr>
                                        <p:cTn id="27" dur="1" fill="hold">
                                          <p:stCondLst>
                                            <p:cond delay="1499"/>
                                          </p:stCondLst>
                                        </p:cTn>
                                        <p:tgtEl>
                                          <p:spTgt spid="5">
                                            <p:txEl>
                                              <p:pRg st="0" end="0"/>
                                            </p:txEl>
                                          </p:spTgt>
                                        </p:tgtEl>
                                        <p:attrNameLst>
                                          <p:attrName>style.visibility</p:attrName>
                                        </p:attrNameLst>
                                      </p:cBhvr>
                                      <p:to>
                                        <p:strVal val="hidden"/>
                                      </p:to>
                                    </p:set>
                                  </p:childTnLst>
                                </p:cTn>
                              </p:par>
                              <p:par>
                                <p:cTn id="28" presetID="42"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500"/>
                                        <p:tgtEl>
                                          <p:spTgt spid="3"/>
                                        </p:tgtEl>
                                      </p:cBhvr>
                                    </p:animEffect>
                                    <p:anim calcmode="lin" valueType="num">
                                      <p:cBhvr>
                                        <p:cTn id="31" dur="1500" fill="hold"/>
                                        <p:tgtEl>
                                          <p:spTgt spid="3"/>
                                        </p:tgtEl>
                                        <p:attrNameLst>
                                          <p:attrName>ppt_x</p:attrName>
                                        </p:attrNameLst>
                                      </p:cBhvr>
                                      <p:tavLst>
                                        <p:tav tm="0">
                                          <p:val>
                                            <p:strVal val="#ppt_x"/>
                                          </p:val>
                                        </p:tav>
                                        <p:tav tm="100000">
                                          <p:val>
                                            <p:strVal val="#ppt_x"/>
                                          </p:val>
                                        </p:tav>
                                      </p:tavLst>
                                    </p:anim>
                                    <p:anim calcmode="lin" valueType="num">
                                      <p:cBhvr>
                                        <p:cTn id="32" dur="1500" fill="hold"/>
                                        <p:tgtEl>
                                          <p:spTgt spid="3"/>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750" fill="hold"/>
                                        <p:tgtEl>
                                          <p:spTgt spid="34"/>
                                        </p:tgtEl>
                                        <p:attrNameLst>
                                          <p:attrName>ppt_x</p:attrName>
                                        </p:attrNameLst>
                                      </p:cBhvr>
                                      <p:tavLst>
                                        <p:tav tm="0">
                                          <p:val>
                                            <p:strVal val="#ppt_x"/>
                                          </p:val>
                                        </p:tav>
                                        <p:tav tm="100000">
                                          <p:val>
                                            <p:strVal val="#ppt_x"/>
                                          </p:val>
                                        </p:tav>
                                      </p:tavLst>
                                    </p:anim>
                                    <p:anim calcmode="lin" valueType="num">
                                      <p:cBhvr additive="base">
                                        <p:cTn id="42" dur="75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750"/>
                                        <p:tgtEl>
                                          <p:spTgt spid="33"/>
                                        </p:tgtEl>
                                      </p:cBhvr>
                                    </p:animEffect>
                                  </p:childTnLst>
                                </p:cTn>
                              </p:par>
                              <p:par>
                                <p:cTn id="48" presetID="42" presetClass="path" presetSubtype="0" fill="hold" nodeType="withEffect">
                                  <p:stCondLst>
                                    <p:cond delay="0"/>
                                  </p:stCondLst>
                                  <p:childTnLst>
                                    <p:animMotion origin="layout" path="M -4.44444E-6 0 L 0.075 -0.16667 " pathEditMode="relative" rAng="0" ptsTypes="AA">
                                      <p:cBhvr>
                                        <p:cTn id="49" dur="750" fill="hold"/>
                                        <p:tgtEl>
                                          <p:spTgt spid="34"/>
                                        </p:tgtEl>
                                        <p:attrNameLst>
                                          <p:attrName>ppt_x</p:attrName>
                                          <p:attrName>ppt_y</p:attrName>
                                        </p:attrNameLst>
                                      </p:cBhvr>
                                      <p:rCtr x="3750" y="-8333"/>
                                    </p:animMotion>
                                  </p:childTnLst>
                                </p:cTn>
                              </p:par>
                            </p:childTnLst>
                          </p:cTn>
                        </p:par>
                        <p:par>
                          <p:cTn id="50" fill="hold">
                            <p:stCondLst>
                              <p:cond delay="750"/>
                            </p:stCondLst>
                            <p:childTnLst>
                              <p:par>
                                <p:cTn id="51" presetID="22" presetClass="entr" presetSubtype="8"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750"/>
                                        <p:tgtEl>
                                          <p:spTgt spid="31"/>
                                        </p:tgtEl>
                                      </p:cBhvr>
                                    </p:animEffect>
                                  </p:childTnLst>
                                </p:cTn>
                              </p:par>
                              <p:par>
                                <p:cTn id="54" presetID="42" presetClass="path" presetSubtype="0" fill="hold" nodeType="withEffect">
                                  <p:stCondLst>
                                    <p:cond delay="0"/>
                                  </p:stCondLst>
                                  <p:childTnLst>
                                    <p:animMotion origin="layout" path="M 0.079 -0.1669 L 0.23733 -0.1669 " pathEditMode="relative" rAng="0" ptsTypes="AA">
                                      <p:cBhvr>
                                        <p:cTn id="55" dur="750" fill="hold"/>
                                        <p:tgtEl>
                                          <p:spTgt spid="34"/>
                                        </p:tgtEl>
                                        <p:attrNameLst>
                                          <p:attrName>ppt_x</p:attrName>
                                          <p:attrName>ppt_y</p:attrName>
                                        </p:attrNameLst>
                                      </p:cBhvr>
                                      <p:rCtr x="7917" y="0"/>
                                    </p:animMotion>
                                  </p:childTnLst>
                                </p:cTn>
                              </p:par>
                            </p:childTnLst>
                          </p:cTn>
                        </p:par>
                        <p:par>
                          <p:cTn id="56" fill="hold">
                            <p:stCondLst>
                              <p:cond delay="1500"/>
                            </p:stCondLst>
                            <p:childTnLst>
                              <p:par>
                                <p:cTn id="57" presetID="22" presetClass="entr" presetSubtype="4" fill="hold"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down)">
                                      <p:cBhvr>
                                        <p:cTn id="59" dur="750"/>
                                        <p:tgtEl>
                                          <p:spTgt spid="32"/>
                                        </p:tgtEl>
                                      </p:cBhvr>
                                    </p:animEffect>
                                  </p:childTnLst>
                                </p:cTn>
                              </p:par>
                              <p:par>
                                <p:cTn id="60" presetID="42" presetClass="path" presetSubtype="0" fill="hold" nodeType="withEffect">
                                  <p:stCondLst>
                                    <p:cond delay="0"/>
                                  </p:stCondLst>
                                  <p:childTnLst>
                                    <p:animMotion origin="layout" path="M 0.23733 -0.16667 L 0.38733 -0.5 " pathEditMode="relative" rAng="0" ptsTypes="AA">
                                      <p:cBhvr>
                                        <p:cTn id="61" dur="750" fill="hold"/>
                                        <p:tgtEl>
                                          <p:spTgt spid="34"/>
                                        </p:tgtEl>
                                        <p:attrNameLst>
                                          <p:attrName>ppt_x</p:attrName>
                                          <p:attrName>ppt_y</p:attrName>
                                        </p:attrNameLst>
                                      </p:cBhvr>
                                      <p:rCtr x="7500" y="-16667"/>
                                    </p:animMotion>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750" fill="hold"/>
                                        <p:tgtEl>
                                          <p:spTgt spid="38"/>
                                        </p:tgtEl>
                                        <p:attrNameLst>
                                          <p:attrName>ppt_x</p:attrName>
                                        </p:attrNameLst>
                                      </p:cBhvr>
                                      <p:tavLst>
                                        <p:tav tm="0">
                                          <p:val>
                                            <p:strVal val="#ppt_x"/>
                                          </p:val>
                                        </p:tav>
                                        <p:tav tm="100000">
                                          <p:val>
                                            <p:strVal val="#ppt_x"/>
                                          </p:val>
                                        </p:tav>
                                      </p:tavLst>
                                    </p:anim>
                                    <p:anim calcmode="lin" valueType="num">
                                      <p:cBhvr additive="base">
                                        <p:cTn id="67" dur="75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down)">
                                      <p:cBhvr>
                                        <p:cTn id="72" dur="750"/>
                                        <p:tgtEl>
                                          <p:spTgt spid="37"/>
                                        </p:tgtEl>
                                      </p:cBhvr>
                                    </p:animEffect>
                                  </p:childTnLst>
                                </p:cTn>
                              </p:par>
                              <p:par>
                                <p:cTn id="73" presetID="42" presetClass="path" presetSubtype="0" fill="hold" nodeType="withEffect">
                                  <p:stCondLst>
                                    <p:cond delay="0"/>
                                  </p:stCondLst>
                                  <p:childTnLst>
                                    <p:animMotion origin="layout" path="M -1.11111E-6 -7.40741E-7 L 0.075 -0.16667 " pathEditMode="relative" rAng="0" ptsTypes="AA">
                                      <p:cBhvr>
                                        <p:cTn id="74" dur="750" fill="hold"/>
                                        <p:tgtEl>
                                          <p:spTgt spid="38"/>
                                        </p:tgtEl>
                                        <p:attrNameLst>
                                          <p:attrName>ppt_x</p:attrName>
                                          <p:attrName>ppt_y</p:attrName>
                                        </p:attrNameLst>
                                      </p:cBhvr>
                                      <p:rCtr x="3750" y="-8333"/>
                                    </p:animMotion>
                                  </p:childTnLst>
                                </p:cTn>
                              </p:par>
                            </p:childTnLst>
                          </p:cTn>
                        </p:par>
                        <p:par>
                          <p:cTn id="75" fill="hold">
                            <p:stCondLst>
                              <p:cond delay="750"/>
                            </p:stCondLst>
                            <p:childTnLst>
                              <p:par>
                                <p:cTn id="76" presetID="22" presetClass="entr" presetSubtype="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left)">
                                      <p:cBhvr>
                                        <p:cTn id="78" dur="750"/>
                                        <p:tgtEl>
                                          <p:spTgt spid="35"/>
                                        </p:tgtEl>
                                      </p:cBhvr>
                                    </p:animEffect>
                                  </p:childTnLst>
                                </p:cTn>
                              </p:par>
                              <p:par>
                                <p:cTn id="79" presetID="42" presetClass="path" presetSubtype="0" fill="hold" nodeType="withEffect">
                                  <p:stCondLst>
                                    <p:cond delay="0"/>
                                  </p:stCondLst>
                                  <p:childTnLst>
                                    <p:animMotion origin="layout" path="M 0.07899 -0.1669 L 0.23733 -0.1669 " pathEditMode="relative" rAng="0" ptsTypes="AA">
                                      <p:cBhvr>
                                        <p:cTn id="80" dur="750" fill="hold"/>
                                        <p:tgtEl>
                                          <p:spTgt spid="38"/>
                                        </p:tgtEl>
                                        <p:attrNameLst>
                                          <p:attrName>ppt_x</p:attrName>
                                          <p:attrName>ppt_y</p:attrName>
                                        </p:attrNameLst>
                                      </p:cBhvr>
                                      <p:rCtr x="7917" y="0"/>
                                    </p:animMotion>
                                  </p:childTnLst>
                                </p:cTn>
                              </p:par>
                            </p:childTnLst>
                          </p:cTn>
                        </p:par>
                        <p:par>
                          <p:cTn id="81" fill="hold">
                            <p:stCondLst>
                              <p:cond delay="1500"/>
                            </p:stCondLst>
                            <p:childTnLst>
                              <p:par>
                                <p:cTn id="82" presetID="22" presetClass="entr" presetSubtype="4" fill="hold"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wipe(down)">
                                      <p:cBhvr>
                                        <p:cTn id="84" dur="750"/>
                                        <p:tgtEl>
                                          <p:spTgt spid="36"/>
                                        </p:tgtEl>
                                      </p:cBhvr>
                                    </p:animEffect>
                                  </p:childTnLst>
                                </p:cTn>
                              </p:par>
                              <p:par>
                                <p:cTn id="85" presetID="42" presetClass="path" presetSubtype="0" fill="hold" nodeType="withEffect">
                                  <p:stCondLst>
                                    <p:cond delay="0"/>
                                  </p:stCondLst>
                                  <p:childTnLst>
                                    <p:animMotion origin="layout" path="M 0.23733 -0.16667 L 0.38733 -0.5 " pathEditMode="relative" rAng="0" ptsTypes="AA">
                                      <p:cBhvr>
                                        <p:cTn id="86" dur="750" fill="hold"/>
                                        <p:tgtEl>
                                          <p:spTgt spid="38"/>
                                        </p:tgtEl>
                                        <p:attrNameLst>
                                          <p:attrName>ppt_x</p:attrName>
                                          <p:attrName>ppt_y</p:attrName>
                                        </p:attrNameLst>
                                      </p:cBhvr>
                                      <p:rCtr x="7500" y="-16667"/>
                                    </p:animMotion>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additive="base">
                                        <p:cTn id="91" dur="750" fill="hold"/>
                                        <p:tgtEl>
                                          <p:spTgt spid="46"/>
                                        </p:tgtEl>
                                        <p:attrNameLst>
                                          <p:attrName>ppt_x</p:attrName>
                                        </p:attrNameLst>
                                      </p:cBhvr>
                                      <p:tavLst>
                                        <p:tav tm="0">
                                          <p:val>
                                            <p:strVal val="#ppt_x"/>
                                          </p:val>
                                        </p:tav>
                                        <p:tav tm="100000">
                                          <p:val>
                                            <p:strVal val="#ppt_x"/>
                                          </p:val>
                                        </p:tav>
                                      </p:tavLst>
                                    </p:anim>
                                    <p:anim calcmode="lin" valueType="num">
                                      <p:cBhvr additive="base">
                                        <p:cTn id="92" dur="75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wipe(down)">
                                      <p:cBhvr>
                                        <p:cTn id="97" dur="750"/>
                                        <p:tgtEl>
                                          <p:spTgt spid="39"/>
                                        </p:tgtEl>
                                      </p:cBhvr>
                                    </p:animEffect>
                                  </p:childTnLst>
                                </p:cTn>
                              </p:par>
                              <p:par>
                                <p:cTn id="98" presetID="42" presetClass="path" presetSubtype="0" accel="50000" decel="50000" fill="hold" nodeType="withEffect">
                                  <p:stCondLst>
                                    <p:cond delay="0"/>
                                  </p:stCondLst>
                                  <p:childTnLst>
                                    <p:animMotion origin="layout" path="M 0.00069 -0.00069 L 0.0717 -0.16435 " pathEditMode="relative" rAng="0" ptsTypes="AA">
                                      <p:cBhvr>
                                        <p:cTn id="99" dur="750" fill="hold"/>
                                        <p:tgtEl>
                                          <p:spTgt spid="46"/>
                                        </p:tgtEl>
                                        <p:attrNameLst>
                                          <p:attrName>ppt_x</p:attrName>
                                          <p:attrName>ppt_y</p:attrName>
                                        </p:attrNameLst>
                                      </p:cBhvr>
                                      <p:rCtr x="3542" y="-8194"/>
                                    </p:animMotion>
                                  </p:childTnLst>
                                </p:cTn>
                              </p:par>
                            </p:childTnLst>
                          </p:cTn>
                        </p:par>
                        <p:par>
                          <p:cTn id="100" fill="hold">
                            <p:stCondLst>
                              <p:cond delay="75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750"/>
                                        <p:tgtEl>
                                          <p:spTgt spid="40"/>
                                        </p:tgtEl>
                                      </p:cBhvr>
                                    </p:animEffect>
                                  </p:childTnLst>
                                </p:cTn>
                              </p:par>
                              <p:par>
                                <p:cTn id="104" presetID="42" presetClass="path" presetSubtype="0" accel="50000" decel="50000" fill="hold" nodeType="withEffect">
                                  <p:stCondLst>
                                    <p:cond delay="0"/>
                                  </p:stCondLst>
                                  <p:childTnLst>
                                    <p:animMotion origin="layout" path="M 0.0717 -0.16365 L 0.22934 -0.16296 " pathEditMode="relative" rAng="0" ptsTypes="AA">
                                      <p:cBhvr>
                                        <p:cTn id="105" dur="750" fill="hold"/>
                                        <p:tgtEl>
                                          <p:spTgt spid="46"/>
                                        </p:tgtEl>
                                        <p:attrNameLst>
                                          <p:attrName>ppt_x</p:attrName>
                                          <p:attrName>ppt_y</p:attrName>
                                        </p:attrNameLst>
                                      </p:cBhvr>
                                      <p:rCtr x="7882" y="23"/>
                                    </p:animMotion>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nodeType="clickEffect">
                                  <p:stCondLst>
                                    <p:cond delay="0"/>
                                  </p:stCondLst>
                                  <p:childTnLst>
                                    <p:set>
                                      <p:cBhvr>
                                        <p:cTn id="109" dur="1" fill="hold">
                                          <p:stCondLst>
                                            <p:cond delay="0"/>
                                          </p:stCondLst>
                                        </p:cTn>
                                        <p:tgtEl>
                                          <p:spTgt spid="41"/>
                                        </p:tgtEl>
                                        <p:attrNameLst>
                                          <p:attrName>style.visibility</p:attrName>
                                        </p:attrNameLst>
                                      </p:cBhvr>
                                      <p:to>
                                        <p:strVal val="visible"/>
                                      </p:to>
                                    </p:set>
                                    <p:animEffect transition="in" filter="wipe(down)">
                                      <p:cBhvr>
                                        <p:cTn id="110" dur="750"/>
                                        <p:tgtEl>
                                          <p:spTgt spid="41"/>
                                        </p:tgtEl>
                                      </p:cBhvr>
                                    </p:animEffect>
                                  </p:childTnLst>
                                </p:cTn>
                              </p:par>
                              <p:par>
                                <p:cTn id="111" presetID="42" presetClass="path" presetSubtype="0" accel="50000" decel="50000" fill="hold" nodeType="withEffect">
                                  <p:stCondLst>
                                    <p:cond delay="0"/>
                                  </p:stCondLst>
                                  <p:childTnLst>
                                    <p:animMotion origin="layout" path="M 0.22934 -0.16365 L 0.23767 -0.17476 " pathEditMode="relative" rAng="0" ptsTypes="AA">
                                      <p:cBhvr>
                                        <p:cTn id="112" dur="750" fill="hold"/>
                                        <p:tgtEl>
                                          <p:spTgt spid="46"/>
                                        </p:tgtEl>
                                        <p:attrNameLst>
                                          <p:attrName>ppt_x</p:attrName>
                                          <p:attrName>ppt_y</p:attrName>
                                        </p:attrNameLst>
                                      </p:cBhvr>
                                      <p:rCtr x="417" y="-556"/>
                                    </p:animMotion>
                                  </p:childTnLst>
                                </p:cTn>
                              </p:par>
                            </p:childTnLst>
                          </p:cTn>
                        </p:par>
                        <p:par>
                          <p:cTn id="113" fill="hold">
                            <p:stCondLst>
                              <p:cond delay="750"/>
                            </p:stCondLst>
                            <p:childTnLst>
                              <p:par>
                                <p:cTn id="114" presetID="22" presetClass="entr" presetSubtype="8" fill="hold" nodeType="afterEffect">
                                  <p:stCondLst>
                                    <p:cond delay="0"/>
                                  </p:stCondLst>
                                  <p:childTnLst>
                                    <p:set>
                                      <p:cBhvr>
                                        <p:cTn id="115" dur="1" fill="hold">
                                          <p:stCondLst>
                                            <p:cond delay="0"/>
                                          </p:stCondLst>
                                        </p:cTn>
                                        <p:tgtEl>
                                          <p:spTgt spid="42"/>
                                        </p:tgtEl>
                                        <p:attrNameLst>
                                          <p:attrName>style.visibility</p:attrName>
                                        </p:attrNameLst>
                                      </p:cBhvr>
                                      <p:to>
                                        <p:strVal val="visible"/>
                                      </p:to>
                                    </p:set>
                                    <p:animEffect transition="in" filter="wipe(left)">
                                      <p:cBhvr>
                                        <p:cTn id="116" dur="750"/>
                                        <p:tgtEl>
                                          <p:spTgt spid="42"/>
                                        </p:tgtEl>
                                      </p:cBhvr>
                                    </p:animEffect>
                                  </p:childTnLst>
                                </p:cTn>
                              </p:par>
                              <p:par>
                                <p:cTn id="117" presetID="42" presetClass="path" presetSubtype="0" accel="50000" decel="50000" fill="hold" nodeType="withEffect">
                                  <p:stCondLst>
                                    <p:cond delay="0"/>
                                  </p:stCondLst>
                                  <p:childTnLst>
                                    <p:animMotion origin="layout" path="M 0.23732 -0.17407 L 0.36232 -0.17407 " pathEditMode="relative" rAng="0" ptsTypes="AA">
                                      <p:cBhvr>
                                        <p:cTn id="118" dur="750" fill="hold"/>
                                        <p:tgtEl>
                                          <p:spTgt spid="46"/>
                                        </p:tgtEl>
                                        <p:attrNameLst>
                                          <p:attrName>ppt_x</p:attrName>
                                          <p:attrName>ppt_y</p:attrName>
                                        </p:attrNameLst>
                                      </p:cBhvr>
                                      <p:rCtr x="6250" y="0"/>
                                    </p:animMotion>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wipe(down)">
                                      <p:cBhvr>
                                        <p:cTn id="123" dur="750"/>
                                        <p:tgtEl>
                                          <p:spTgt spid="43"/>
                                        </p:tgtEl>
                                      </p:cBhvr>
                                    </p:animEffect>
                                  </p:childTnLst>
                                </p:cTn>
                              </p:par>
                              <p:par>
                                <p:cTn id="124" presetID="42" presetClass="path" presetSubtype="0" accel="50000" decel="50000" fill="hold" nodeType="withEffect">
                                  <p:stCondLst>
                                    <p:cond delay="0"/>
                                  </p:stCondLst>
                                  <p:childTnLst>
                                    <p:animMotion origin="layout" path="M 0.36232 -0.17407 L 0.43767 -0.34143 " pathEditMode="relative" rAng="0" ptsTypes="AA">
                                      <p:cBhvr>
                                        <p:cTn id="125" dur="750" fill="hold"/>
                                        <p:tgtEl>
                                          <p:spTgt spid="46"/>
                                        </p:tgtEl>
                                        <p:attrNameLst>
                                          <p:attrName>ppt_x</p:attrName>
                                          <p:attrName>ppt_y</p:attrName>
                                        </p:attrNameLst>
                                      </p:cBhvr>
                                      <p:rCtr x="3767" y="-8380"/>
                                    </p:animMotion>
                                  </p:childTnLst>
                                </p:cTn>
                              </p:par>
                            </p:childTnLst>
                          </p:cTn>
                        </p:par>
                        <p:par>
                          <p:cTn id="126" fill="hold">
                            <p:stCondLst>
                              <p:cond delay="750"/>
                            </p:stCondLst>
                            <p:childTnLst>
                              <p:par>
                                <p:cTn id="127" presetID="22" presetClass="entr" presetSubtype="8" fill="hold" nodeType="afterEffect">
                                  <p:stCondLst>
                                    <p:cond delay="0"/>
                                  </p:stCondLst>
                                  <p:childTnLst>
                                    <p:set>
                                      <p:cBhvr>
                                        <p:cTn id="128" dur="1" fill="hold">
                                          <p:stCondLst>
                                            <p:cond delay="0"/>
                                          </p:stCondLst>
                                        </p:cTn>
                                        <p:tgtEl>
                                          <p:spTgt spid="44"/>
                                        </p:tgtEl>
                                        <p:attrNameLst>
                                          <p:attrName>style.visibility</p:attrName>
                                        </p:attrNameLst>
                                      </p:cBhvr>
                                      <p:to>
                                        <p:strVal val="visible"/>
                                      </p:to>
                                    </p:set>
                                    <p:animEffect transition="in" filter="wipe(left)">
                                      <p:cBhvr>
                                        <p:cTn id="129" dur="750"/>
                                        <p:tgtEl>
                                          <p:spTgt spid="44"/>
                                        </p:tgtEl>
                                      </p:cBhvr>
                                    </p:animEffect>
                                  </p:childTnLst>
                                </p:cTn>
                              </p:par>
                              <p:par>
                                <p:cTn id="130" presetID="42" presetClass="path" presetSubtype="0" accel="50000" decel="50000" fill="hold" nodeType="withEffect">
                                  <p:stCondLst>
                                    <p:cond delay="0"/>
                                  </p:stCondLst>
                                  <p:childTnLst>
                                    <p:animMotion origin="layout" path="M 0.43767 -0.34143 L 0.50434 -0.34143 " pathEditMode="relative" rAng="0" ptsTypes="AA">
                                      <p:cBhvr>
                                        <p:cTn id="131" dur="750" fill="hold"/>
                                        <p:tgtEl>
                                          <p:spTgt spid="46"/>
                                        </p:tgtEl>
                                        <p:attrNameLst>
                                          <p:attrName>ppt_x</p:attrName>
                                          <p:attrName>ppt_y</p:attrName>
                                        </p:attrNameLst>
                                      </p:cBhvr>
                                      <p:rCtr x="3333" y="0"/>
                                    </p:animMotion>
                                  </p:childTnLst>
                                </p:cTn>
                              </p:par>
                            </p:childTnLst>
                          </p:cTn>
                        </p:par>
                        <p:par>
                          <p:cTn id="132" fill="hold">
                            <p:stCondLst>
                              <p:cond delay="1500"/>
                            </p:stCondLst>
                            <p:childTnLst>
                              <p:par>
                                <p:cTn id="133" presetID="22" presetClass="entr" presetSubtype="4" fill="hold" nodeType="afterEffect">
                                  <p:stCondLst>
                                    <p:cond delay="0"/>
                                  </p:stCondLst>
                                  <p:childTnLst>
                                    <p:set>
                                      <p:cBhvr>
                                        <p:cTn id="134" dur="1" fill="hold">
                                          <p:stCondLst>
                                            <p:cond delay="0"/>
                                          </p:stCondLst>
                                        </p:cTn>
                                        <p:tgtEl>
                                          <p:spTgt spid="45"/>
                                        </p:tgtEl>
                                        <p:attrNameLst>
                                          <p:attrName>style.visibility</p:attrName>
                                        </p:attrNameLst>
                                      </p:cBhvr>
                                      <p:to>
                                        <p:strVal val="visible"/>
                                      </p:to>
                                    </p:set>
                                    <p:animEffect transition="in" filter="wipe(down)">
                                      <p:cBhvr>
                                        <p:cTn id="135" dur="750"/>
                                        <p:tgtEl>
                                          <p:spTgt spid="45"/>
                                        </p:tgtEl>
                                      </p:cBhvr>
                                    </p:animEffect>
                                  </p:childTnLst>
                                </p:cTn>
                              </p:par>
                              <p:par>
                                <p:cTn id="136" presetID="42" presetClass="path" presetSubtype="0" accel="50000" decel="50000" fill="hold" nodeType="withEffect">
                                  <p:stCondLst>
                                    <p:cond delay="0"/>
                                  </p:stCondLst>
                                  <p:childTnLst>
                                    <p:animMotion origin="layout" path="M 0.50434 -0.34143 L 0.57934 -0.51921 " pathEditMode="relative" rAng="0" ptsTypes="AA">
                                      <p:cBhvr>
                                        <p:cTn id="137" dur="750" fill="hold"/>
                                        <p:tgtEl>
                                          <p:spTgt spid="46"/>
                                        </p:tgtEl>
                                        <p:attrNameLst>
                                          <p:attrName>ppt_x</p:attrName>
                                          <p:attrName>ppt_y</p:attrName>
                                        </p:attrNameLst>
                                      </p:cBhvr>
                                      <p:rCtr x="3750" y="-8889"/>
                                    </p:animMotion>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52"/>
                                        </p:tgtEl>
                                        <p:attrNameLst>
                                          <p:attrName>style.visibility</p:attrName>
                                        </p:attrNameLst>
                                      </p:cBhvr>
                                      <p:to>
                                        <p:strVal val="visible"/>
                                      </p:to>
                                    </p:set>
                                    <p:animEffect transition="in" filter="fade">
                                      <p:cBhvr>
                                        <p:cTn id="142" dur="1000"/>
                                        <p:tgtEl>
                                          <p:spTgt spid="52"/>
                                        </p:tgtEl>
                                      </p:cBhvr>
                                    </p:animEffect>
                                    <p:anim calcmode="lin" valueType="num">
                                      <p:cBhvr>
                                        <p:cTn id="143" dur="1000" fill="hold"/>
                                        <p:tgtEl>
                                          <p:spTgt spid="52"/>
                                        </p:tgtEl>
                                        <p:attrNameLst>
                                          <p:attrName>ppt_x</p:attrName>
                                        </p:attrNameLst>
                                      </p:cBhvr>
                                      <p:tavLst>
                                        <p:tav tm="0">
                                          <p:val>
                                            <p:strVal val="#ppt_x"/>
                                          </p:val>
                                        </p:tav>
                                        <p:tav tm="100000">
                                          <p:val>
                                            <p:strVal val="#ppt_x"/>
                                          </p:val>
                                        </p:tav>
                                      </p:tavLst>
                                    </p:anim>
                                    <p:anim calcmode="lin" valueType="num">
                                      <p:cBhvr>
                                        <p:cTn id="14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7" grpId="0" animBg="1"/>
      <p:bldP spid="7" grpId="1" animBg="1"/>
      <p:bldP spid="3"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314449"/>
          </a:xfrm>
        </p:spPr>
        <p:txBody>
          <a:bodyPr/>
          <a:lstStyle/>
          <a:p>
            <a:r>
              <a:rPr lang="en-US" dirty="0" smtClean="0"/>
              <a:t>Critical issues</a:t>
            </a:r>
            <a:endParaRPr lang="en-US" dirty="0"/>
          </a:p>
        </p:txBody>
      </p:sp>
      <p:sp>
        <p:nvSpPr>
          <p:cNvPr id="4" name="Rectangle 3"/>
          <p:cNvSpPr/>
          <p:nvPr/>
        </p:nvSpPr>
        <p:spPr>
          <a:xfrm>
            <a:off x="1102658" y="3460376"/>
            <a:ext cx="1748119" cy="1506071"/>
          </a:xfrm>
          <a:prstGeom prst="rect">
            <a:avLst/>
          </a:prstGeom>
          <a:solidFill>
            <a:srgbClr val="757575">
              <a:alpha val="69804"/>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Dwell time at bus stops</a:t>
            </a:r>
            <a:endParaRPr lang="en-US" sz="2000" dirty="0"/>
          </a:p>
        </p:txBody>
      </p:sp>
      <p:sp>
        <p:nvSpPr>
          <p:cNvPr id="5" name="Rectangle 4"/>
          <p:cNvSpPr/>
          <p:nvPr/>
        </p:nvSpPr>
        <p:spPr>
          <a:xfrm>
            <a:off x="3039036" y="3460376"/>
            <a:ext cx="1748119" cy="1506071"/>
          </a:xfrm>
          <a:prstGeom prst="rect">
            <a:avLst/>
          </a:prstGeom>
          <a:solidFill>
            <a:srgbClr val="757575">
              <a:alpha val="69804"/>
            </a:srgbClr>
          </a:solidFill>
          <a:ln w="38100">
            <a:solidFill>
              <a:srgbClr val="55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Dwell time uncertainty</a:t>
            </a:r>
            <a:endParaRPr lang="en-US" sz="2000" dirty="0"/>
          </a:p>
        </p:txBody>
      </p:sp>
      <p:sp>
        <p:nvSpPr>
          <p:cNvPr id="6" name="Rectangle 5"/>
          <p:cNvSpPr/>
          <p:nvPr/>
        </p:nvSpPr>
        <p:spPr>
          <a:xfrm>
            <a:off x="4975414" y="3460375"/>
            <a:ext cx="1748119" cy="1506071"/>
          </a:xfrm>
          <a:prstGeom prst="rect">
            <a:avLst/>
          </a:prstGeom>
          <a:solidFill>
            <a:srgbClr val="757575">
              <a:alpha val="69804"/>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Bus stop capacity</a:t>
            </a:r>
            <a:endParaRPr lang="en-US" sz="2000" dirty="0"/>
          </a:p>
        </p:txBody>
      </p:sp>
      <p:sp>
        <p:nvSpPr>
          <p:cNvPr id="7" name="Rectangle 6"/>
          <p:cNvSpPr/>
          <p:nvPr/>
        </p:nvSpPr>
        <p:spPr>
          <a:xfrm>
            <a:off x="6911792" y="3460375"/>
            <a:ext cx="1748119" cy="1506071"/>
          </a:xfrm>
          <a:prstGeom prst="rect">
            <a:avLst/>
          </a:prstGeom>
          <a:solidFill>
            <a:srgbClr val="757575">
              <a:alpha val="69804"/>
            </a:srgbClr>
          </a:solidFill>
          <a:ln w="38100">
            <a:solidFill>
              <a:srgbClr val="FF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Competition between buses and PCs</a:t>
            </a:r>
            <a:endParaRPr lang="en-US" sz="2000" dirty="0"/>
          </a:p>
        </p:txBody>
      </p:sp>
      <p:graphicFrame>
        <p:nvGraphicFramePr>
          <p:cNvPr id="26" name="Object 25"/>
          <p:cNvGraphicFramePr>
            <a:graphicFrameLocks noChangeAspect="1"/>
          </p:cNvGraphicFramePr>
          <p:nvPr>
            <p:extLst>
              <p:ext uri="{D42A27DB-BD31-4B8C-83A1-F6EECF244321}">
                <p14:modId xmlns:p14="http://schemas.microsoft.com/office/powerpoint/2010/main" val="3745717974"/>
              </p:ext>
            </p:extLst>
          </p:nvPr>
        </p:nvGraphicFramePr>
        <p:xfrm>
          <a:off x="2461376" y="1779893"/>
          <a:ext cx="6638925" cy="3938161"/>
        </p:xfrm>
        <a:graphic>
          <a:graphicData uri="http://schemas.openxmlformats.org/presentationml/2006/ole">
            <mc:AlternateContent xmlns:mc="http://schemas.openxmlformats.org/markup-compatibility/2006">
              <mc:Choice xmlns:v="urn:schemas-microsoft-com:vml" Requires="v">
                <p:oleObj spid="_x0000_s6273" name="Visio" r:id="rId3" imgW="6886913" imgH="4011579" progId="Visio.Drawing.11">
                  <p:embed/>
                </p:oleObj>
              </mc:Choice>
              <mc:Fallback>
                <p:oleObj name="Visio" r:id="rId3" imgW="6886913" imgH="4011579" progId="Visio.Drawing.11">
                  <p:embed/>
                  <p:pic>
                    <p:nvPicPr>
                      <p:cNvPr id="0" name=""/>
                      <p:cNvPicPr>
                        <a:picLocks noChangeAspect="1" noChangeArrowheads="1"/>
                      </p:cNvPicPr>
                      <p:nvPr/>
                    </p:nvPicPr>
                    <p:blipFill>
                      <a:blip r:embed="rId4"/>
                      <a:srcRect/>
                      <a:stretch>
                        <a:fillRect/>
                      </a:stretch>
                    </p:blipFill>
                    <p:spPr bwMode="auto">
                      <a:xfrm>
                        <a:off x="2461376" y="1779893"/>
                        <a:ext cx="6638925" cy="3938161"/>
                      </a:xfrm>
                      <a:prstGeom prst="rect">
                        <a:avLst/>
                      </a:prstGeom>
                      <a:solidFill>
                        <a:schemeClr val="bg1">
                          <a:lumMod val="85000"/>
                        </a:schemeClr>
                      </a:solidFill>
                      <a:ln w="19050">
                        <a:solidFill>
                          <a:schemeClr val="bg1"/>
                        </a:solidFill>
                      </a:ln>
                      <a:effectLst/>
                    </p:spPr>
                  </p:pic>
                </p:oleObj>
              </mc:Fallback>
            </mc:AlternateContent>
          </a:graphicData>
        </a:graphic>
      </p:graphicFrame>
      <p:cxnSp>
        <p:nvCxnSpPr>
          <p:cNvPr id="9" name="Straight Connector 8"/>
          <p:cNvCxnSpPr/>
          <p:nvPr/>
        </p:nvCxnSpPr>
        <p:spPr>
          <a:xfrm flipV="1">
            <a:off x="3765550" y="2076450"/>
            <a:ext cx="1841500" cy="3105150"/>
          </a:xfrm>
          <a:prstGeom prst="line">
            <a:avLst/>
          </a:prstGeom>
          <a:ln w="19050">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897841" y="2077732"/>
            <a:ext cx="1841500" cy="3105150"/>
          </a:xfrm>
          <a:prstGeom prst="line">
            <a:avLst/>
          </a:prstGeom>
          <a:ln w="19050">
            <a:solidFill>
              <a:srgbClr val="92D050"/>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5"/>
          <a:stretch>
            <a:fillRect/>
          </a:stretch>
        </p:blipFill>
        <p:spPr>
          <a:xfrm>
            <a:off x="4027188" y="2934963"/>
            <a:ext cx="4970761" cy="93987"/>
          </a:xfrm>
          <a:prstGeom prst="rect">
            <a:avLst/>
          </a:prstGeom>
        </p:spPr>
      </p:pic>
      <p:sp>
        <p:nvSpPr>
          <p:cNvPr id="47" name="Rectangle 46"/>
          <p:cNvSpPr/>
          <p:nvPr/>
        </p:nvSpPr>
        <p:spPr>
          <a:xfrm>
            <a:off x="2867293" y="6000598"/>
            <a:ext cx="5964359" cy="646331"/>
          </a:xfrm>
          <a:prstGeom prst="rect">
            <a:avLst/>
          </a:prstGeom>
        </p:spPr>
        <p:txBody>
          <a:bodyPr wrap="square">
            <a:spAutoFit/>
          </a:bodyPr>
          <a:lstStyle/>
          <a:p>
            <a:r>
              <a:rPr lang="en-US" dirty="0" smtClean="0"/>
              <a:t>The bus band and passenger-car band may need to be optimized concurrently.</a:t>
            </a:r>
            <a:endParaRPr lang="en-US" dirty="0"/>
          </a:p>
        </p:txBody>
      </p:sp>
    </p:spTree>
    <p:extLst>
      <p:ext uri="{BB962C8B-B14F-4D97-AF65-F5344CB8AC3E}">
        <p14:creationId xmlns:p14="http://schemas.microsoft.com/office/powerpoint/2010/main" val="223830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1.85185E-6 L -0.13143 0.15509 " pathEditMode="relative" rAng="0" ptsTypes="AA">
                                      <p:cBhvr>
                                        <p:cTn id="6" dur="1500" fill="hold"/>
                                        <p:tgtEl>
                                          <p:spTgt spid="4"/>
                                        </p:tgtEl>
                                        <p:attrNameLst>
                                          <p:attrName>ppt_x</p:attrName>
                                          <p:attrName>ppt_y</p:attrName>
                                        </p:attrNameLst>
                                      </p:cBhvr>
                                      <p:rCtr x="-6580" y="7755"/>
                                    </p:animMotion>
                                  </p:childTnLst>
                                </p:cTn>
                              </p:par>
                              <p:par>
                                <p:cTn id="7" presetID="42" presetClass="path" presetSubtype="0" accel="50000" decel="50000" fill="hold" grpId="0" nodeType="withEffect">
                                  <p:stCondLst>
                                    <p:cond delay="0"/>
                                  </p:stCondLst>
                                  <p:childTnLst>
                                    <p:animMotion origin="layout" path="M -1.38889E-6 -1.85185E-6 L -0.29236 0.15486 " pathEditMode="relative" rAng="0" ptsTypes="AA">
                                      <p:cBhvr>
                                        <p:cTn id="8" dur="1500" fill="hold"/>
                                        <p:tgtEl>
                                          <p:spTgt spid="5"/>
                                        </p:tgtEl>
                                        <p:attrNameLst>
                                          <p:attrName>ppt_x</p:attrName>
                                          <p:attrName>ppt_y</p:attrName>
                                        </p:attrNameLst>
                                      </p:cBhvr>
                                      <p:rCtr x="-14618" y="7731"/>
                                    </p:animMotion>
                                  </p:childTnLst>
                                </p:cTn>
                              </p:par>
                              <p:par>
                                <p:cTn id="9" presetID="42" presetClass="path" presetSubtype="0" accel="50000" decel="50000" fill="hold" grpId="0" nodeType="withEffect">
                                  <p:stCondLst>
                                    <p:cond delay="0"/>
                                  </p:stCondLst>
                                  <p:childTnLst>
                                    <p:animMotion origin="layout" path="M -3.33333E-6 -1.85185E-6 L -0.45208 0.15371 " pathEditMode="relative" rAng="0" ptsTypes="AA">
                                      <p:cBhvr>
                                        <p:cTn id="10" dur="1500" fill="hold"/>
                                        <p:tgtEl>
                                          <p:spTgt spid="6"/>
                                        </p:tgtEl>
                                        <p:attrNameLst>
                                          <p:attrName>ppt_x</p:attrName>
                                          <p:attrName>ppt_y</p:attrName>
                                        </p:attrNameLst>
                                      </p:cBhvr>
                                      <p:rCtr x="-22604" y="7685"/>
                                    </p:animMotion>
                                  </p:childTnLst>
                                </p:cTn>
                              </p:par>
                              <p:par>
                                <p:cTn id="11" presetID="42" presetClass="path" presetSubtype="0" accel="50000" decel="50000" fill="hold" grpId="0" nodeType="withEffect">
                                  <p:stCondLst>
                                    <p:cond delay="0"/>
                                  </p:stCondLst>
                                  <p:childTnLst>
                                    <p:animMotion origin="layout" path="M 1.11111E-6 -1.85185E-6 L -0.69514 -0.00046 " pathEditMode="relative" rAng="0" ptsTypes="AA">
                                      <p:cBhvr>
                                        <p:cTn id="12" dur="1500" fill="hold"/>
                                        <p:tgtEl>
                                          <p:spTgt spid="7"/>
                                        </p:tgtEl>
                                        <p:attrNameLst>
                                          <p:attrName>ppt_x</p:attrName>
                                          <p:attrName>ppt_y</p:attrName>
                                        </p:attrNameLst>
                                      </p:cBhvr>
                                      <p:rCtr x="-34757" y="-23"/>
                                    </p:animMotion>
                                  </p:childTnLst>
                                </p:cTn>
                              </p:par>
                              <p:par>
                                <p:cTn id="13" presetID="6" presetClass="emph" presetSubtype="0" fill="hold" grpId="1" nodeType="withEffect">
                                  <p:stCondLst>
                                    <p:cond delay="0"/>
                                  </p:stCondLst>
                                  <p:childTnLst>
                                    <p:animScale>
                                      <p:cBhvr>
                                        <p:cTn id="14" dur="1500" fill="hold"/>
                                        <p:tgtEl>
                                          <p:spTgt spid="4"/>
                                        </p:tgtEl>
                                      </p:cBhvr>
                                      <p:by x="25000" y="25000"/>
                                    </p:animScale>
                                  </p:childTnLst>
                                </p:cTn>
                              </p:par>
                              <p:par>
                                <p:cTn id="15" presetID="6" presetClass="emph" presetSubtype="0" fill="hold" grpId="1" nodeType="withEffect">
                                  <p:stCondLst>
                                    <p:cond delay="0"/>
                                  </p:stCondLst>
                                  <p:childTnLst>
                                    <p:animScale>
                                      <p:cBhvr>
                                        <p:cTn id="16" dur="1500" fill="hold"/>
                                        <p:tgtEl>
                                          <p:spTgt spid="5"/>
                                        </p:tgtEl>
                                      </p:cBhvr>
                                      <p:by x="25000" y="25000"/>
                                    </p:animScale>
                                  </p:childTnLst>
                                </p:cTn>
                              </p:par>
                              <p:par>
                                <p:cTn id="17" presetID="6" presetClass="emph" presetSubtype="0" fill="hold" grpId="1" nodeType="withEffect">
                                  <p:stCondLst>
                                    <p:cond delay="0"/>
                                  </p:stCondLst>
                                  <p:childTnLst>
                                    <p:animScale>
                                      <p:cBhvr>
                                        <p:cTn id="18" dur="1500" fill="hold"/>
                                        <p:tgtEl>
                                          <p:spTgt spid="6"/>
                                        </p:tgtEl>
                                      </p:cBhvr>
                                      <p:by x="25000" y="25000"/>
                                    </p:animScale>
                                  </p:childTnLst>
                                </p:cTn>
                              </p:par>
                              <p:par>
                                <p:cTn id="19" presetID="10" presetClass="exit" presetSubtype="0" fill="hold" nodeType="withEffect">
                                  <p:stCondLst>
                                    <p:cond delay="0"/>
                                  </p:stCondLst>
                                  <p:childTnLst>
                                    <p:animEffect transition="out" filter="fade">
                                      <p:cBhvr>
                                        <p:cTn id="20" dur="1500"/>
                                        <p:tgtEl>
                                          <p:spTgt spid="4">
                                            <p:txEl>
                                              <p:pRg st="0" end="0"/>
                                            </p:txEl>
                                          </p:spTgt>
                                        </p:tgtEl>
                                      </p:cBhvr>
                                    </p:animEffect>
                                    <p:set>
                                      <p:cBhvr>
                                        <p:cTn id="21" dur="1" fill="hold">
                                          <p:stCondLst>
                                            <p:cond delay="1499"/>
                                          </p:stCondLst>
                                        </p:cTn>
                                        <p:tgtEl>
                                          <p:spTgt spid="4">
                                            <p:txEl>
                                              <p:pRg st="0" end="0"/>
                                            </p:txEl>
                                          </p:spTgt>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1500"/>
                                        <p:tgtEl>
                                          <p:spTgt spid="5">
                                            <p:txEl>
                                              <p:pRg st="0" end="0"/>
                                            </p:txEl>
                                          </p:spTgt>
                                        </p:tgtEl>
                                      </p:cBhvr>
                                    </p:animEffect>
                                    <p:set>
                                      <p:cBhvr>
                                        <p:cTn id="24" dur="1" fill="hold">
                                          <p:stCondLst>
                                            <p:cond delay="1499"/>
                                          </p:stCondLst>
                                        </p:cTn>
                                        <p:tgtEl>
                                          <p:spTgt spid="5">
                                            <p:txEl>
                                              <p:pRg st="0" end="0"/>
                                            </p:txEl>
                                          </p:spTgt>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1500"/>
                                        <p:tgtEl>
                                          <p:spTgt spid="6">
                                            <p:txEl>
                                              <p:pRg st="0" end="0"/>
                                            </p:txEl>
                                          </p:spTgt>
                                        </p:tgtEl>
                                      </p:cBhvr>
                                    </p:animEffect>
                                    <p:set>
                                      <p:cBhvr>
                                        <p:cTn id="27" dur="1" fill="hold">
                                          <p:stCondLst>
                                            <p:cond delay="1499"/>
                                          </p:stCondLst>
                                        </p:cTn>
                                        <p:tgtEl>
                                          <p:spTgt spid="6">
                                            <p:txEl>
                                              <p:pRg st="0" end="0"/>
                                            </p:txEl>
                                          </p:spTgt>
                                        </p:tgtEl>
                                        <p:attrNameLst>
                                          <p:attrName>style.visibility</p:attrName>
                                        </p:attrNameLst>
                                      </p:cBhvr>
                                      <p:to>
                                        <p:strVal val="hidden"/>
                                      </p:to>
                                    </p:se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500"/>
                                        <p:tgtEl>
                                          <p:spTgt spid="29"/>
                                        </p:tgtEl>
                                      </p:cBhvr>
                                    </p:animEffect>
                                  </p:childTnLst>
                                </p:cTn>
                              </p:par>
                              <p:par>
                                <p:cTn id="37" presetID="22" presetClass="entr" presetSubtype="4"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par>
                          <p:cTn id="45" fill="hold">
                            <p:stCondLst>
                              <p:cond delay="500"/>
                            </p:stCondLst>
                            <p:childTnLst>
                              <p:par>
                                <p:cTn id="46" presetID="42" presetClass="path" presetSubtype="0" accel="50000" decel="50000" fill="hold" nodeType="afterEffect">
                                  <p:stCondLst>
                                    <p:cond delay="0"/>
                                  </p:stCondLst>
                                  <p:childTnLst>
                                    <p:animMotion origin="layout" path="M 2.77778E-7 1.85185E-6 L 0.01719 0.00023 " pathEditMode="relative" rAng="0" ptsTypes="AA">
                                      <p:cBhvr>
                                        <p:cTn id="47" dur="750" fill="hold"/>
                                        <p:tgtEl>
                                          <p:spTgt spid="29"/>
                                        </p:tgtEl>
                                        <p:attrNameLst>
                                          <p:attrName>ppt_x</p:attrName>
                                          <p:attrName>ppt_y</p:attrName>
                                        </p:attrNameLst>
                                      </p:cBhvr>
                                      <p:rCtr x="851" y="0"/>
                                    </p:animMotion>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1000"/>
                                        <p:tgtEl>
                                          <p:spTgt spid="47"/>
                                        </p:tgtEl>
                                      </p:cBhvr>
                                    </p:animEffect>
                                    <p:anim calcmode="lin" valueType="num">
                                      <p:cBhvr>
                                        <p:cTn id="53" dur="1000" fill="hold"/>
                                        <p:tgtEl>
                                          <p:spTgt spid="47"/>
                                        </p:tgtEl>
                                        <p:attrNameLst>
                                          <p:attrName>ppt_x</p:attrName>
                                        </p:attrNameLst>
                                      </p:cBhvr>
                                      <p:tavLst>
                                        <p:tav tm="0">
                                          <p:val>
                                            <p:strVal val="#ppt_x"/>
                                          </p:val>
                                        </p:tav>
                                        <p:tav tm="100000">
                                          <p:val>
                                            <p:strVal val="#ppt_x"/>
                                          </p:val>
                                        </p:tav>
                                      </p:tavLst>
                                    </p:anim>
                                    <p:anim calcmode="lin" valueType="num">
                                      <p:cBhvr>
                                        <p:cTn id="5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609724"/>
          </a:xfrm>
        </p:spPr>
        <p:txBody>
          <a:bodyPr/>
          <a:lstStyle/>
          <a:p>
            <a:r>
              <a:rPr lang="en-US" dirty="0" smtClean="0"/>
              <a:t>Critical issues</a:t>
            </a:r>
            <a:endParaRPr lang="en-US" dirty="0"/>
          </a:p>
        </p:txBody>
      </p:sp>
      <p:sp>
        <p:nvSpPr>
          <p:cNvPr id="4" name="Rectangle 3"/>
          <p:cNvSpPr/>
          <p:nvPr/>
        </p:nvSpPr>
        <p:spPr>
          <a:xfrm>
            <a:off x="1102658" y="3479426"/>
            <a:ext cx="1748119" cy="1506071"/>
          </a:xfrm>
          <a:prstGeom prst="rect">
            <a:avLst/>
          </a:prstGeom>
          <a:solidFill>
            <a:srgbClr val="757575">
              <a:alpha val="69804"/>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Dwell time at bus stops</a:t>
            </a:r>
            <a:endParaRPr lang="en-US" sz="2000" dirty="0"/>
          </a:p>
        </p:txBody>
      </p:sp>
      <p:sp>
        <p:nvSpPr>
          <p:cNvPr id="5" name="Rectangle 4"/>
          <p:cNvSpPr/>
          <p:nvPr/>
        </p:nvSpPr>
        <p:spPr>
          <a:xfrm>
            <a:off x="3039036" y="3460376"/>
            <a:ext cx="1748119" cy="1506071"/>
          </a:xfrm>
          <a:prstGeom prst="rect">
            <a:avLst/>
          </a:prstGeom>
          <a:solidFill>
            <a:srgbClr val="757575">
              <a:alpha val="69804"/>
            </a:srgbClr>
          </a:solidFill>
          <a:ln w="38100">
            <a:solidFill>
              <a:srgbClr val="55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Dwell time uncertainty</a:t>
            </a:r>
            <a:endParaRPr lang="en-US" sz="2000" dirty="0"/>
          </a:p>
        </p:txBody>
      </p:sp>
      <p:sp>
        <p:nvSpPr>
          <p:cNvPr id="6" name="Rectangle 5"/>
          <p:cNvSpPr/>
          <p:nvPr/>
        </p:nvSpPr>
        <p:spPr>
          <a:xfrm>
            <a:off x="4975414" y="3460376"/>
            <a:ext cx="1748119" cy="1506071"/>
          </a:xfrm>
          <a:prstGeom prst="rect">
            <a:avLst/>
          </a:prstGeom>
          <a:solidFill>
            <a:srgbClr val="757575">
              <a:alpha val="69804"/>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Bus stop capacity</a:t>
            </a:r>
            <a:endParaRPr lang="en-US" sz="2000" dirty="0"/>
          </a:p>
        </p:txBody>
      </p:sp>
      <p:sp>
        <p:nvSpPr>
          <p:cNvPr id="7" name="Rectangle 6"/>
          <p:cNvSpPr/>
          <p:nvPr/>
        </p:nvSpPr>
        <p:spPr>
          <a:xfrm>
            <a:off x="6911792" y="3460375"/>
            <a:ext cx="1748119" cy="1506071"/>
          </a:xfrm>
          <a:prstGeom prst="rect">
            <a:avLst/>
          </a:prstGeom>
          <a:solidFill>
            <a:srgbClr val="757575">
              <a:alpha val="69804"/>
            </a:srgbClr>
          </a:solidFill>
          <a:ln w="38100">
            <a:solidFill>
              <a:srgbClr val="FF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Competition between buses and PCs</a:t>
            </a:r>
            <a:endParaRPr lang="en-US" sz="2000" dirty="0"/>
          </a:p>
        </p:txBody>
      </p:sp>
      <p:sp>
        <p:nvSpPr>
          <p:cNvPr id="8" name="TextBox 7"/>
          <p:cNvSpPr txBox="1"/>
          <p:nvPr/>
        </p:nvSpPr>
        <p:spPr>
          <a:xfrm>
            <a:off x="1646143" y="3480796"/>
            <a:ext cx="1696598" cy="646331"/>
          </a:xfrm>
          <a:prstGeom prst="rect">
            <a:avLst/>
          </a:prstGeom>
          <a:noFill/>
          <a:ln w="34925">
            <a:solidFill>
              <a:schemeClr val="accent1"/>
            </a:solidFill>
          </a:ln>
        </p:spPr>
        <p:txBody>
          <a:bodyPr wrap="square" rtlCol="0">
            <a:spAutoFit/>
          </a:bodyPr>
          <a:lstStyle/>
          <a:p>
            <a:pPr algn="ctr"/>
            <a:r>
              <a:rPr lang="en-US" dirty="0" smtClean="0"/>
              <a:t>A deterministic model</a:t>
            </a:r>
            <a:endParaRPr lang="en-US" dirty="0"/>
          </a:p>
        </p:txBody>
      </p:sp>
      <p:sp>
        <p:nvSpPr>
          <p:cNvPr id="9" name="TextBox 8"/>
          <p:cNvSpPr txBox="1"/>
          <p:nvPr/>
        </p:nvSpPr>
        <p:spPr>
          <a:xfrm>
            <a:off x="1646143" y="4596652"/>
            <a:ext cx="1696598" cy="646331"/>
          </a:xfrm>
          <a:prstGeom prst="rect">
            <a:avLst/>
          </a:prstGeom>
          <a:noFill/>
          <a:ln w="34925">
            <a:solidFill>
              <a:srgbClr val="92D050"/>
            </a:solidFill>
          </a:ln>
        </p:spPr>
        <p:txBody>
          <a:bodyPr wrap="square" rtlCol="0">
            <a:spAutoFit/>
          </a:bodyPr>
          <a:lstStyle/>
          <a:p>
            <a:pPr algn="ctr"/>
            <a:r>
              <a:rPr lang="en-US" dirty="0" smtClean="0"/>
              <a:t>An evaluation module</a:t>
            </a:r>
            <a:endParaRPr lang="en-US" dirty="0"/>
          </a:p>
        </p:txBody>
      </p:sp>
      <p:sp>
        <p:nvSpPr>
          <p:cNvPr id="11" name="TextBox 10"/>
          <p:cNvSpPr txBox="1"/>
          <p:nvPr/>
        </p:nvSpPr>
        <p:spPr>
          <a:xfrm>
            <a:off x="3549490" y="3460375"/>
            <a:ext cx="5353050" cy="646331"/>
          </a:xfrm>
          <a:prstGeom prst="rect">
            <a:avLst/>
          </a:prstGeom>
          <a:noFill/>
        </p:spPr>
        <p:txBody>
          <a:bodyPr wrap="square" rtlCol="0">
            <a:spAutoFit/>
          </a:bodyPr>
          <a:lstStyle/>
          <a:p>
            <a:r>
              <a:rPr lang="en-US" dirty="0" smtClean="0"/>
              <a:t>Following the concept of MAXBAND, a Mixed-Integer Linear Programming model is developed .</a:t>
            </a:r>
            <a:endParaRPr lang="en-US" dirty="0"/>
          </a:p>
        </p:txBody>
      </p:sp>
      <p:sp>
        <p:nvSpPr>
          <p:cNvPr id="12" name="TextBox 11"/>
          <p:cNvSpPr txBox="1"/>
          <p:nvPr/>
        </p:nvSpPr>
        <p:spPr>
          <a:xfrm>
            <a:off x="3539964" y="4472986"/>
            <a:ext cx="5604036" cy="1200329"/>
          </a:xfrm>
          <a:prstGeom prst="rect">
            <a:avLst/>
          </a:prstGeom>
          <a:noFill/>
        </p:spPr>
        <p:txBody>
          <a:bodyPr wrap="square" rtlCol="0">
            <a:spAutoFit/>
          </a:bodyPr>
          <a:lstStyle/>
          <a:p>
            <a:r>
              <a:rPr lang="en-US" dirty="0" smtClean="0"/>
              <a:t>Taking advantage of the results produced from the deterministic model, an evaluation module is developed to fully account for the stochastic nature of bus dwell time. </a:t>
            </a:r>
            <a:endParaRPr lang="en-US" dirty="0"/>
          </a:p>
        </p:txBody>
      </p:sp>
      <p:sp>
        <p:nvSpPr>
          <p:cNvPr id="14" name="Title 1"/>
          <p:cNvSpPr txBox="1">
            <a:spLocks/>
          </p:cNvSpPr>
          <p:nvPr/>
        </p:nvSpPr>
        <p:spPr>
          <a:xfrm>
            <a:off x="982133" y="1754001"/>
            <a:ext cx="7704667" cy="160972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Modelling Framework</a:t>
            </a:r>
            <a:endParaRPr lang="en-US" dirty="0"/>
          </a:p>
        </p:txBody>
      </p:sp>
      <p:sp>
        <p:nvSpPr>
          <p:cNvPr id="15" name="Down Arrow 14"/>
          <p:cNvSpPr/>
          <p:nvPr/>
        </p:nvSpPr>
        <p:spPr>
          <a:xfrm>
            <a:off x="4543953" y="1622392"/>
            <a:ext cx="581025" cy="600075"/>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36874" y="3364006"/>
            <a:ext cx="2133066" cy="2552013"/>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410260" y="5296581"/>
            <a:ext cx="2186294" cy="646331"/>
          </a:xfrm>
          <a:prstGeom prst="rect">
            <a:avLst/>
          </a:prstGeom>
          <a:noFill/>
        </p:spPr>
        <p:txBody>
          <a:bodyPr wrap="square" rtlCol="0">
            <a:spAutoFit/>
          </a:bodyPr>
          <a:lstStyle/>
          <a:p>
            <a:pPr algn="ctr"/>
            <a:r>
              <a:rPr lang="en-US" dirty="0" smtClean="0"/>
              <a:t>A progression model for buses</a:t>
            </a:r>
            <a:endParaRPr lang="en-US" dirty="0"/>
          </a:p>
        </p:txBody>
      </p:sp>
      <p:sp>
        <p:nvSpPr>
          <p:cNvPr id="21" name="TextBox 20"/>
          <p:cNvSpPr txBox="1"/>
          <p:nvPr/>
        </p:nvSpPr>
        <p:spPr>
          <a:xfrm>
            <a:off x="6056312" y="3480796"/>
            <a:ext cx="2199742" cy="646331"/>
          </a:xfrm>
          <a:prstGeom prst="rect">
            <a:avLst/>
          </a:prstGeom>
          <a:noFill/>
          <a:ln w="34925">
            <a:solidFill>
              <a:schemeClr val="bg1">
                <a:lumMod val="50000"/>
              </a:schemeClr>
            </a:solidFill>
          </a:ln>
        </p:spPr>
        <p:txBody>
          <a:bodyPr wrap="square" rtlCol="0">
            <a:spAutoFit/>
          </a:bodyPr>
          <a:lstStyle/>
          <a:p>
            <a:pPr algn="ctr"/>
            <a:r>
              <a:rPr lang="en-US" dirty="0" smtClean="0"/>
              <a:t>An enhanced deterministic model</a:t>
            </a:r>
            <a:endParaRPr lang="en-US" dirty="0"/>
          </a:p>
        </p:txBody>
      </p:sp>
      <p:sp>
        <p:nvSpPr>
          <p:cNvPr id="25" name="TextBox 24"/>
          <p:cNvSpPr txBox="1"/>
          <p:nvPr/>
        </p:nvSpPr>
        <p:spPr>
          <a:xfrm>
            <a:off x="6056312" y="4600292"/>
            <a:ext cx="2199742" cy="646331"/>
          </a:xfrm>
          <a:prstGeom prst="rect">
            <a:avLst/>
          </a:prstGeom>
          <a:noFill/>
          <a:ln w="34925">
            <a:solidFill>
              <a:schemeClr val="bg1">
                <a:lumMod val="50000"/>
              </a:schemeClr>
            </a:solidFill>
          </a:ln>
        </p:spPr>
        <p:txBody>
          <a:bodyPr wrap="square" rtlCol="0">
            <a:spAutoFit/>
          </a:bodyPr>
          <a:lstStyle/>
          <a:p>
            <a:pPr algn="ctr"/>
            <a:r>
              <a:rPr lang="en-US" dirty="0" smtClean="0"/>
              <a:t>An enhanced evaluation module</a:t>
            </a:r>
            <a:endParaRPr lang="en-US" dirty="0"/>
          </a:p>
        </p:txBody>
      </p:sp>
      <p:sp>
        <p:nvSpPr>
          <p:cNvPr id="27" name="Rectangle 26"/>
          <p:cNvSpPr/>
          <p:nvPr/>
        </p:nvSpPr>
        <p:spPr>
          <a:xfrm>
            <a:off x="5909005" y="3364006"/>
            <a:ext cx="2491365" cy="2552013"/>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918251" y="5278651"/>
            <a:ext cx="2508573" cy="646331"/>
          </a:xfrm>
          <a:prstGeom prst="rect">
            <a:avLst/>
          </a:prstGeom>
          <a:noFill/>
        </p:spPr>
        <p:txBody>
          <a:bodyPr wrap="square" rtlCol="0">
            <a:spAutoFit/>
          </a:bodyPr>
          <a:lstStyle/>
          <a:p>
            <a:pPr algn="ctr"/>
            <a:r>
              <a:rPr lang="en-US" dirty="0" smtClean="0"/>
              <a:t>A integrated model for both buses and PC s</a:t>
            </a:r>
            <a:endParaRPr lang="en-US" dirty="0"/>
          </a:p>
        </p:txBody>
      </p:sp>
      <p:sp>
        <p:nvSpPr>
          <p:cNvPr id="29" name="TextBox 28"/>
          <p:cNvSpPr txBox="1"/>
          <p:nvPr/>
        </p:nvSpPr>
        <p:spPr>
          <a:xfrm>
            <a:off x="3724769" y="3901638"/>
            <a:ext cx="2016032" cy="923330"/>
          </a:xfrm>
          <a:prstGeom prst="rect">
            <a:avLst/>
          </a:prstGeom>
          <a:noFill/>
          <a:ln>
            <a:solidFill>
              <a:schemeClr val="tx1"/>
            </a:solidFill>
          </a:ln>
        </p:spPr>
        <p:txBody>
          <a:bodyPr wrap="square" rtlCol="0">
            <a:spAutoFit/>
          </a:bodyPr>
          <a:lstStyle/>
          <a:p>
            <a:pPr algn="ctr"/>
            <a:r>
              <a:rPr lang="en-US" dirty="0" smtClean="0"/>
              <a:t>Integrating passenger car’s benefits</a:t>
            </a:r>
            <a:endParaRPr lang="en-US" dirty="0"/>
          </a:p>
        </p:txBody>
      </p:sp>
      <p:cxnSp>
        <p:nvCxnSpPr>
          <p:cNvPr id="19" name="Straight Arrow Connector 18"/>
          <p:cNvCxnSpPr/>
          <p:nvPr/>
        </p:nvCxnSpPr>
        <p:spPr>
          <a:xfrm>
            <a:off x="3476768" y="3786468"/>
            <a:ext cx="2497788" cy="44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flipV="1">
            <a:off x="3476768" y="4941094"/>
            <a:ext cx="2500170" cy="15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6662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4.16667E-6 3.7037E-7 L 4.16667E-6 -0.25 " pathEditMode="relative" rAng="0" ptsTypes="AA">
                                      <p:cBhvr>
                                        <p:cTn id="6" dur="1250" fill="hold"/>
                                        <p:tgtEl>
                                          <p:spTgt spid="4"/>
                                        </p:tgtEl>
                                        <p:attrNameLst>
                                          <p:attrName>ppt_x</p:attrName>
                                          <p:attrName>ppt_y</p:attrName>
                                        </p:attrNameLst>
                                      </p:cBhvr>
                                      <p:rCtr x="0" y="-12500"/>
                                    </p:animMotion>
                                  </p:childTnLst>
                                </p:cTn>
                              </p:par>
                              <p:par>
                                <p:cTn id="7" presetID="64" presetClass="path" presetSubtype="0" accel="50000" decel="50000" fill="hold" grpId="0" nodeType="withEffect">
                                  <p:stCondLst>
                                    <p:cond delay="0"/>
                                  </p:stCondLst>
                                  <p:childTnLst>
                                    <p:animMotion origin="layout" path="M 0 0 L 0 -0.25 E" pathEditMode="relative" ptsTypes="">
                                      <p:cBhvr>
                                        <p:cTn id="8" dur="1250" fill="hold"/>
                                        <p:tgtEl>
                                          <p:spTgt spid="5"/>
                                        </p:tgtEl>
                                        <p:attrNameLst>
                                          <p:attrName>ppt_x</p:attrName>
                                          <p:attrName>ppt_y</p:attrName>
                                        </p:attrNameLst>
                                      </p:cBhvr>
                                    </p:animMotion>
                                  </p:childTnLst>
                                </p:cTn>
                              </p:par>
                              <p:par>
                                <p:cTn id="9" presetID="64" presetClass="path" presetSubtype="0" accel="50000" decel="50000" fill="hold" grpId="0" nodeType="withEffect">
                                  <p:stCondLst>
                                    <p:cond delay="0"/>
                                  </p:stCondLst>
                                  <p:childTnLst>
                                    <p:animMotion origin="layout" path="M -3.33333E-6 -1.85185E-6 L -3.33333E-6 -0.25 " pathEditMode="relative" rAng="0" ptsTypes="AA">
                                      <p:cBhvr>
                                        <p:cTn id="10" dur="1250" fill="hold"/>
                                        <p:tgtEl>
                                          <p:spTgt spid="6"/>
                                        </p:tgtEl>
                                        <p:attrNameLst>
                                          <p:attrName>ppt_x</p:attrName>
                                          <p:attrName>ppt_y</p:attrName>
                                        </p:attrNameLst>
                                      </p:cBhvr>
                                      <p:rCtr x="0" y="-12500"/>
                                    </p:animMotion>
                                  </p:childTnLst>
                                </p:cTn>
                              </p:par>
                              <p:par>
                                <p:cTn id="11" presetID="64" presetClass="path" presetSubtype="0" accel="50000" decel="50000" fill="hold" grpId="0" nodeType="withEffect">
                                  <p:stCondLst>
                                    <p:cond delay="0"/>
                                  </p:stCondLst>
                                  <p:childTnLst>
                                    <p:animMotion origin="layout" path="M 0 0 L 0 -0.25 E" pathEditMode="relative" ptsTypes="">
                                      <p:cBhvr>
                                        <p:cTn id="12" dur="1250" fill="hold"/>
                                        <p:tgtEl>
                                          <p:spTgt spid="7"/>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1000"/>
                                        <p:tgtEl>
                                          <p:spTgt spid="4"/>
                                        </p:tgtEl>
                                      </p:cBhvr>
                                    </p:animEffect>
                                    <p:set>
                                      <p:cBhvr>
                                        <p:cTn id="17" dur="1" fill="hold">
                                          <p:stCondLst>
                                            <p:cond delay="999"/>
                                          </p:stCondLst>
                                        </p:cTn>
                                        <p:tgtEl>
                                          <p:spTgt spid="4"/>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1000"/>
                                        <p:tgtEl>
                                          <p:spTgt spid="6"/>
                                        </p:tgtEl>
                                      </p:cBhvr>
                                    </p:animEffect>
                                    <p:set>
                                      <p:cBhvr>
                                        <p:cTn id="20" dur="1" fill="hold">
                                          <p:stCondLst>
                                            <p:cond delay="999"/>
                                          </p:stCondLst>
                                        </p:cTn>
                                        <p:tgtEl>
                                          <p:spTgt spid="6"/>
                                        </p:tgtEl>
                                        <p:attrNameLst>
                                          <p:attrName>style.visibility</p:attrName>
                                        </p:attrNameLst>
                                      </p:cBhvr>
                                      <p:to>
                                        <p:strVal val="hidden"/>
                                      </p:to>
                                    </p:set>
                                  </p:childTnLst>
                                </p:cTn>
                              </p:par>
                              <p:par>
                                <p:cTn id="21" presetID="6" presetClass="emph" presetSubtype="0" fill="hold" grpId="2" nodeType="withEffect">
                                  <p:stCondLst>
                                    <p:cond delay="0"/>
                                  </p:stCondLst>
                                  <p:childTnLst>
                                    <p:animScale>
                                      <p:cBhvr>
                                        <p:cTn id="22" dur="1000" fill="hold"/>
                                        <p:tgtEl>
                                          <p:spTgt spid="4"/>
                                        </p:tgtEl>
                                      </p:cBhvr>
                                      <p:by x="25000" y="25000"/>
                                    </p:animScale>
                                  </p:childTnLst>
                                </p:cTn>
                              </p:par>
                              <p:par>
                                <p:cTn id="23" presetID="6" presetClass="emph" presetSubtype="0" fill="hold" grpId="2" nodeType="withEffect">
                                  <p:stCondLst>
                                    <p:cond delay="0"/>
                                  </p:stCondLst>
                                  <p:childTnLst>
                                    <p:animScale>
                                      <p:cBhvr>
                                        <p:cTn id="24" dur="1000" fill="hold"/>
                                        <p:tgtEl>
                                          <p:spTgt spid="6"/>
                                        </p:tgtEl>
                                      </p:cBhvr>
                                      <p:by x="25000" y="25000"/>
                                    </p:animScale>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1000"/>
                                        <p:tgtEl>
                                          <p:spTgt spid="5"/>
                                        </p:tgtEl>
                                      </p:cBhvr>
                                    </p:animEffect>
                                    <p:set>
                                      <p:cBhvr>
                                        <p:cTn id="41" dur="1" fill="hold">
                                          <p:stCondLst>
                                            <p:cond delay="999"/>
                                          </p:stCondLst>
                                        </p:cTn>
                                        <p:tgtEl>
                                          <p:spTgt spid="5"/>
                                        </p:tgtEl>
                                        <p:attrNameLst>
                                          <p:attrName>style.visibility</p:attrName>
                                        </p:attrNameLst>
                                      </p:cBhvr>
                                      <p:to>
                                        <p:strVal val="hidden"/>
                                      </p:to>
                                    </p:set>
                                  </p:childTnLst>
                                </p:cTn>
                              </p:par>
                              <p:par>
                                <p:cTn id="42" presetID="6" presetClass="emph" presetSubtype="0" fill="hold" grpId="2" nodeType="withEffect">
                                  <p:stCondLst>
                                    <p:cond delay="0"/>
                                  </p:stCondLst>
                                  <p:childTnLst>
                                    <p:animScale>
                                      <p:cBhvr>
                                        <p:cTn id="43" dur="1000" fill="hold"/>
                                        <p:tgtEl>
                                          <p:spTgt spid="5"/>
                                        </p:tgtEl>
                                      </p:cBhvr>
                                      <p:by x="25000" y="25000"/>
                                    </p:animScale>
                                  </p:childTnLst>
                                </p:cTn>
                              </p:par>
                            </p:childTnLst>
                          </p:cTn>
                        </p:par>
                        <p:par>
                          <p:cTn id="44" fill="hold">
                            <p:stCondLst>
                              <p:cond delay="1000"/>
                            </p:stCondLst>
                            <p:childTnLst>
                              <p:par>
                                <p:cTn id="45" presetID="42"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par>
                          <p:cTn id="50" fill="hold">
                            <p:stCondLst>
                              <p:cond delay="2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2"/>
                                        </p:tgtEl>
                                      </p:cBhvr>
                                    </p:animEffect>
                                    <p:set>
                                      <p:cBhvr>
                                        <p:cTn id="63" dur="1" fill="hold">
                                          <p:stCondLst>
                                            <p:cond delay="499"/>
                                          </p:stCondLst>
                                        </p:cTn>
                                        <p:tgtEl>
                                          <p:spTgt spid="12"/>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750"/>
                                        <p:tgtEl>
                                          <p:spTgt spid="17"/>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heel(1)">
                                      <p:cBhvr>
                                        <p:cTn id="70" dur="75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ipe(left)">
                                      <p:cBhvr>
                                        <p:cTn id="75" dur="500"/>
                                        <p:tgtEl>
                                          <p:spTgt spid="19"/>
                                        </p:tgtEl>
                                      </p:cBhvr>
                                    </p:animEffect>
                                  </p:childTnLst>
                                </p:cTn>
                              </p:par>
                              <p:par>
                                <p:cTn id="76" presetID="22" presetClass="entr" presetSubtype="8" fill="hold"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left)">
                                      <p:cBhvr>
                                        <p:cTn id="78" dur="500"/>
                                        <p:tgtEl>
                                          <p:spTgt spid="2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childTnLst>
                          </p:cTn>
                        </p:par>
                        <p:par>
                          <p:cTn id="82" fill="hold">
                            <p:stCondLst>
                              <p:cond delay="500"/>
                            </p:stCondLst>
                            <p:childTnLst>
                              <p:par>
                                <p:cTn id="83" presetID="42" presetClass="entr" presetSubtype="0" fill="hold" grpId="0" nodeType="after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1000"/>
                                        <p:tgtEl>
                                          <p:spTgt spid="21"/>
                                        </p:tgtEl>
                                      </p:cBhvr>
                                    </p:animEffect>
                                    <p:anim calcmode="lin" valueType="num">
                                      <p:cBhvr>
                                        <p:cTn id="86" dur="1000" fill="hold"/>
                                        <p:tgtEl>
                                          <p:spTgt spid="21"/>
                                        </p:tgtEl>
                                        <p:attrNameLst>
                                          <p:attrName>ppt_x</p:attrName>
                                        </p:attrNameLst>
                                      </p:cBhvr>
                                      <p:tavLst>
                                        <p:tav tm="0">
                                          <p:val>
                                            <p:strVal val="#ppt_x"/>
                                          </p:val>
                                        </p:tav>
                                        <p:tav tm="100000">
                                          <p:val>
                                            <p:strVal val="#ppt_x"/>
                                          </p:val>
                                        </p:tav>
                                      </p:tavLst>
                                    </p:anim>
                                    <p:anim calcmode="lin" valueType="num">
                                      <p:cBhvr>
                                        <p:cTn id="87" dur="1000" fill="hold"/>
                                        <p:tgtEl>
                                          <p:spTgt spid="21"/>
                                        </p:tgtEl>
                                        <p:attrNameLst>
                                          <p:attrName>ppt_y</p:attrName>
                                        </p:attrNameLst>
                                      </p:cBhvr>
                                      <p:tavLst>
                                        <p:tav tm="0">
                                          <p:val>
                                            <p:strVal val="#ppt_y+.1"/>
                                          </p:val>
                                        </p:tav>
                                        <p:tav tm="100000">
                                          <p:val>
                                            <p:strVal val="#ppt_y"/>
                                          </p:val>
                                        </p:tav>
                                      </p:tavLst>
                                    </p:anim>
                                  </p:childTnLst>
                                </p:cTn>
                              </p:par>
                            </p:childTnLst>
                          </p:cTn>
                        </p:par>
                        <p:par>
                          <p:cTn id="88" fill="hold">
                            <p:stCondLst>
                              <p:cond delay="1500"/>
                            </p:stCondLst>
                            <p:childTnLst>
                              <p:par>
                                <p:cTn id="89" presetID="42"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1000"/>
                                        <p:tgtEl>
                                          <p:spTgt spid="25"/>
                                        </p:tgtEl>
                                      </p:cBhvr>
                                    </p:animEffect>
                                    <p:anim calcmode="lin" valueType="num">
                                      <p:cBhvr>
                                        <p:cTn id="92" dur="1000" fill="hold"/>
                                        <p:tgtEl>
                                          <p:spTgt spid="25"/>
                                        </p:tgtEl>
                                        <p:attrNameLst>
                                          <p:attrName>ppt_x</p:attrName>
                                        </p:attrNameLst>
                                      </p:cBhvr>
                                      <p:tavLst>
                                        <p:tav tm="0">
                                          <p:val>
                                            <p:strVal val="#ppt_x"/>
                                          </p:val>
                                        </p:tav>
                                        <p:tav tm="100000">
                                          <p:val>
                                            <p:strVal val="#ppt_x"/>
                                          </p:val>
                                        </p:tav>
                                      </p:tavLst>
                                    </p:anim>
                                    <p:anim calcmode="lin" valueType="num">
                                      <p:cBhvr>
                                        <p:cTn id="9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1" nodeType="clickEffect">
                                  <p:stCondLst>
                                    <p:cond delay="0"/>
                                  </p:stCondLst>
                                  <p:childTnLst>
                                    <p:animEffect transition="out" filter="fade">
                                      <p:cBhvr>
                                        <p:cTn id="97" dur="1000"/>
                                        <p:tgtEl>
                                          <p:spTgt spid="7"/>
                                        </p:tgtEl>
                                      </p:cBhvr>
                                    </p:animEffect>
                                    <p:set>
                                      <p:cBhvr>
                                        <p:cTn id="98" dur="1" fill="hold">
                                          <p:stCondLst>
                                            <p:cond delay="999"/>
                                          </p:stCondLst>
                                        </p:cTn>
                                        <p:tgtEl>
                                          <p:spTgt spid="7"/>
                                        </p:tgtEl>
                                        <p:attrNameLst>
                                          <p:attrName>style.visibility</p:attrName>
                                        </p:attrNameLst>
                                      </p:cBhvr>
                                      <p:to>
                                        <p:strVal val="hidden"/>
                                      </p:to>
                                    </p:set>
                                  </p:childTnLst>
                                </p:cTn>
                              </p:par>
                              <p:par>
                                <p:cTn id="99" presetID="6" presetClass="emph" presetSubtype="0" fill="hold" grpId="2" nodeType="withEffect">
                                  <p:stCondLst>
                                    <p:cond delay="0"/>
                                  </p:stCondLst>
                                  <p:childTnLst>
                                    <p:animScale>
                                      <p:cBhvr>
                                        <p:cTn id="100" dur="1000" fill="hold"/>
                                        <p:tgtEl>
                                          <p:spTgt spid="7"/>
                                        </p:tgtEl>
                                      </p:cBhvr>
                                      <p:by x="25000" y="25000"/>
                                    </p:animScale>
                                  </p:childTnLst>
                                </p:cTn>
                              </p:par>
                              <p:par>
                                <p:cTn id="101" presetID="21" presetClass="entr" presetSubtype="1"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wheel(1)">
                                      <p:cBhvr>
                                        <p:cTn id="103" dur="750"/>
                                        <p:tgtEl>
                                          <p:spTgt spid="2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fade">
                                      <p:cBhvr>
                                        <p:cTn id="106" dur="750"/>
                                        <p:tgtEl>
                                          <p:spTgt spid="28"/>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grpId="0" nodeType="clickEffect">
                                  <p:stCondLst>
                                    <p:cond delay="0"/>
                                  </p:stCondLst>
                                  <p:childTnLst>
                                    <p:set>
                                      <p:cBhvr>
                                        <p:cTn id="110" dur="1" fill="hold">
                                          <p:stCondLst>
                                            <p:cond delay="0"/>
                                          </p:stCondLst>
                                        </p:cTn>
                                        <p:tgtEl>
                                          <p:spTgt spid="15"/>
                                        </p:tgtEl>
                                        <p:attrNameLst>
                                          <p:attrName>style.visibility</p:attrName>
                                        </p:attrNameLst>
                                      </p:cBhvr>
                                      <p:to>
                                        <p:strVal val="visible"/>
                                      </p:to>
                                    </p:set>
                                    <p:animEffect transition="in" filter="wipe(up)">
                                      <p:cBhvr>
                                        <p:cTn id="111" dur="500"/>
                                        <p:tgtEl>
                                          <p:spTgt spid="15"/>
                                        </p:tgtEl>
                                      </p:cBhvr>
                                    </p:animEffect>
                                  </p:childTnLst>
                                </p:cTn>
                              </p:par>
                            </p:childTnLst>
                          </p:cTn>
                        </p:par>
                        <p:par>
                          <p:cTn id="112" fill="hold">
                            <p:stCondLst>
                              <p:cond delay="500"/>
                            </p:stCondLst>
                            <p:childTnLst>
                              <p:par>
                                <p:cTn id="113" presetID="10" presetClass="entr" presetSubtype="0" fill="hold" grpId="0" nodeType="after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fade">
                                      <p:cBhvr>
                                        <p:cTn id="1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9" grpId="0" animBg="1"/>
      <p:bldP spid="11" grpId="0"/>
      <p:bldP spid="11" grpId="1"/>
      <p:bldP spid="12" grpId="0"/>
      <p:bldP spid="12" grpId="1"/>
      <p:bldP spid="14" grpId="0"/>
      <p:bldP spid="15" grpId="0" animBg="1"/>
      <p:bldP spid="16" grpId="0" animBg="1"/>
      <p:bldP spid="17" grpId="0"/>
      <p:bldP spid="21" grpId="0" animBg="1"/>
      <p:bldP spid="25" grpId="0" animBg="1"/>
      <p:bldP spid="27" grpId="0" animBg="1"/>
      <p:bldP spid="28" grpId="0"/>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371599"/>
          </a:xfrm>
        </p:spPr>
        <p:txBody>
          <a:bodyPr/>
          <a:lstStyle/>
          <a:p>
            <a:r>
              <a:rPr lang="en-US" dirty="0" smtClean="0"/>
              <a:t>Outline</a:t>
            </a:r>
            <a:endParaRPr lang="en-US" dirty="0"/>
          </a:p>
        </p:txBody>
      </p:sp>
      <p:sp>
        <p:nvSpPr>
          <p:cNvPr id="3" name="Content Placeholder 2"/>
          <p:cNvSpPr>
            <a:spLocks noGrp="1"/>
          </p:cNvSpPr>
          <p:nvPr>
            <p:ph idx="1"/>
          </p:nvPr>
        </p:nvSpPr>
        <p:spPr>
          <a:xfrm>
            <a:off x="982132" y="1752599"/>
            <a:ext cx="7704667" cy="4379259"/>
          </a:xfrm>
        </p:spPr>
        <p:txBody>
          <a:bodyPr>
            <a:normAutofit lnSpcReduction="10000"/>
          </a:bodyPr>
          <a:lstStyle/>
          <a:p>
            <a:r>
              <a:rPr lang="en-US" dirty="0" smtClean="0"/>
              <a:t>Literature Review</a:t>
            </a:r>
          </a:p>
          <a:p>
            <a:endParaRPr lang="en-US" dirty="0" smtClean="0"/>
          </a:p>
          <a:p>
            <a:r>
              <a:rPr lang="en-US" dirty="0" smtClean="0"/>
              <a:t>Problem Nature and Modelling Framework</a:t>
            </a:r>
          </a:p>
          <a:p>
            <a:endParaRPr lang="en-US" dirty="0" smtClean="0"/>
          </a:p>
          <a:p>
            <a:r>
              <a:rPr lang="en-US" dirty="0" smtClean="0"/>
              <a:t>Methodology</a:t>
            </a:r>
          </a:p>
          <a:p>
            <a:endParaRPr lang="en-US" dirty="0" smtClean="0"/>
          </a:p>
          <a:p>
            <a:r>
              <a:rPr lang="en-US" dirty="0" smtClean="0"/>
              <a:t>Case Study</a:t>
            </a:r>
          </a:p>
          <a:p>
            <a:endParaRPr lang="en-US" dirty="0" smtClean="0"/>
          </a:p>
          <a:p>
            <a:r>
              <a:rPr lang="en-US" dirty="0" smtClean="0"/>
              <a:t>Conclusions and Future Study</a:t>
            </a:r>
            <a:endParaRPr lang="en-US" dirty="0"/>
          </a:p>
        </p:txBody>
      </p:sp>
      <p:sp>
        <p:nvSpPr>
          <p:cNvPr id="4" name="TextBox 3"/>
          <p:cNvSpPr txBox="1"/>
          <p:nvPr/>
        </p:nvSpPr>
        <p:spPr>
          <a:xfrm>
            <a:off x="3792317" y="3284376"/>
            <a:ext cx="1696598" cy="646331"/>
          </a:xfrm>
          <a:prstGeom prst="rect">
            <a:avLst/>
          </a:prstGeom>
          <a:noFill/>
          <a:ln w="34925">
            <a:solidFill>
              <a:srgbClr val="30ACEC"/>
            </a:solidFill>
          </a:ln>
        </p:spPr>
        <p:txBody>
          <a:bodyPr wrap="square" rtlCol="0">
            <a:spAutoFit/>
          </a:bodyPr>
          <a:lstStyle/>
          <a:p>
            <a:pPr algn="ctr"/>
            <a:r>
              <a:rPr lang="en-US" dirty="0" smtClean="0"/>
              <a:t>A deterministic model</a:t>
            </a:r>
            <a:endParaRPr lang="en-US" dirty="0"/>
          </a:p>
        </p:txBody>
      </p:sp>
      <p:sp>
        <p:nvSpPr>
          <p:cNvPr id="5" name="TextBox 4"/>
          <p:cNvSpPr txBox="1"/>
          <p:nvPr/>
        </p:nvSpPr>
        <p:spPr>
          <a:xfrm>
            <a:off x="3781957" y="4061786"/>
            <a:ext cx="1696598" cy="646331"/>
          </a:xfrm>
          <a:prstGeom prst="rect">
            <a:avLst/>
          </a:prstGeom>
          <a:noFill/>
          <a:ln w="34925">
            <a:solidFill>
              <a:srgbClr val="92D050"/>
            </a:solidFill>
          </a:ln>
        </p:spPr>
        <p:txBody>
          <a:bodyPr wrap="square" rtlCol="0">
            <a:spAutoFit/>
          </a:bodyPr>
          <a:lstStyle/>
          <a:p>
            <a:pPr algn="ctr"/>
            <a:r>
              <a:rPr lang="en-US" dirty="0" smtClean="0"/>
              <a:t>An evaluation module</a:t>
            </a:r>
            <a:endParaRPr lang="en-US" dirty="0"/>
          </a:p>
        </p:txBody>
      </p:sp>
      <p:sp>
        <p:nvSpPr>
          <p:cNvPr id="6" name="TextBox 5"/>
          <p:cNvSpPr txBox="1"/>
          <p:nvPr/>
        </p:nvSpPr>
        <p:spPr>
          <a:xfrm>
            <a:off x="6008346" y="3657163"/>
            <a:ext cx="1696598" cy="646331"/>
          </a:xfrm>
          <a:prstGeom prst="rect">
            <a:avLst/>
          </a:prstGeom>
          <a:noFill/>
          <a:ln w="34925">
            <a:solidFill>
              <a:srgbClr val="FFB000"/>
            </a:solidFill>
          </a:ln>
        </p:spPr>
        <p:txBody>
          <a:bodyPr wrap="square" rtlCol="0">
            <a:spAutoFit/>
          </a:bodyPr>
          <a:lstStyle/>
          <a:p>
            <a:pPr algn="ctr"/>
            <a:r>
              <a:rPr lang="en-US" dirty="0" smtClean="0"/>
              <a:t>An integrated model</a:t>
            </a:r>
            <a:endParaRPr lang="en-US" dirty="0"/>
          </a:p>
        </p:txBody>
      </p:sp>
    </p:spTree>
    <p:extLst>
      <p:ext uri="{BB962C8B-B14F-4D97-AF65-F5344CB8AC3E}">
        <p14:creationId xmlns:p14="http://schemas.microsoft.com/office/powerpoint/2010/main" val="171989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style.color</p:attrName>
                                        </p:attrNameLst>
                                      </p:cBhvr>
                                      <p:to>
                                        <p:clrVal>
                                          <a:srgbClr val="FF0000"/>
                                        </p:clrVal>
                                      </p:to>
                                    </p:set>
                                    <p:set>
                                      <p:cBhvr>
                                        <p:cTn id="7" dur="500" fill="hold"/>
                                        <p:tgtEl>
                                          <p:spTgt spid="3">
                                            <p:txEl>
                                              <p:pRg st="4" end="4"/>
                                            </p:txEl>
                                          </p:spTgt>
                                        </p:tgtEl>
                                        <p:attrNameLst>
                                          <p:attrName>fillcolor</p:attrName>
                                        </p:attrNameLst>
                                      </p:cBhvr>
                                      <p:to>
                                        <p:clrVal>
                                          <a:srgbClr val="FF0000"/>
                                        </p:clrVal>
                                      </p:to>
                                    </p:set>
                                    <p:set>
                                      <p:cBhvr>
                                        <p:cTn id="8" dur="500" fill="hold"/>
                                        <p:tgtEl>
                                          <p:spTgt spid="3">
                                            <p:txEl>
                                              <p:pRg st="4" end="4"/>
                                            </p:txEl>
                                          </p:spTgt>
                                        </p:tgtEl>
                                        <p:attrNameLst>
                                          <p:attrName>fill.type</p:attrName>
                                        </p:attrNameLst>
                                      </p:cBhvr>
                                      <p:to>
                                        <p:strVal val="solid"/>
                                      </p:to>
                                    </p:set>
                                  </p:childTnLst>
                                </p:cTn>
                              </p:par>
                            </p:childTnLst>
                          </p:cTn>
                        </p:par>
                        <p:par>
                          <p:cTn id="9" fill="hold">
                            <p:stCondLst>
                              <p:cond delay="7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819150" y="1933574"/>
            <a:ext cx="3657600" cy="4829175"/>
          </a:xfrm>
        </p:spPr>
        <p:txBody>
          <a:bodyPr>
            <a:normAutofit fontScale="92500" lnSpcReduction="10000"/>
          </a:bodyPr>
          <a:lstStyle/>
          <a:p>
            <a:r>
              <a:rPr lang="en-US" dirty="0" smtClean="0"/>
              <a:t>Mixed Integer Linear Programming</a:t>
            </a:r>
          </a:p>
          <a:p>
            <a:r>
              <a:rPr lang="en-US" dirty="0" smtClean="0"/>
              <a:t>Objective function</a:t>
            </a:r>
          </a:p>
          <a:p>
            <a:pPr lvl="1"/>
            <a:endParaRPr lang="en-US" dirty="0" smtClean="0"/>
          </a:p>
          <a:p>
            <a:pPr lvl="1"/>
            <a:r>
              <a:rPr lang="en-US" dirty="0" smtClean="0"/>
              <a:t> </a:t>
            </a:r>
          </a:p>
          <a:p>
            <a:pPr marL="411480" lvl="1" indent="0">
              <a:buNone/>
            </a:pPr>
            <a:endParaRPr lang="en-US" dirty="0" smtClean="0"/>
          </a:p>
          <a:p>
            <a:r>
              <a:rPr lang="en-US" dirty="0" smtClean="0"/>
              <a:t>Constraints</a:t>
            </a:r>
          </a:p>
          <a:p>
            <a:pPr lvl="1"/>
            <a:r>
              <a:rPr lang="en-US" dirty="0" smtClean="0"/>
              <a:t>Interference constraints</a:t>
            </a:r>
          </a:p>
          <a:p>
            <a:pPr lvl="1"/>
            <a:r>
              <a:rPr lang="en-US" dirty="0"/>
              <a:t> </a:t>
            </a:r>
            <a:endParaRPr lang="en-US" dirty="0" smtClean="0"/>
          </a:p>
          <a:p>
            <a:pPr lvl="1"/>
            <a:r>
              <a:rPr lang="en-US" dirty="0"/>
              <a:t> </a:t>
            </a:r>
            <a:endParaRPr lang="en-US" dirty="0" smtClean="0"/>
          </a:p>
          <a:p>
            <a:pPr lvl="1"/>
            <a:r>
              <a:rPr lang="en-US" dirty="0"/>
              <a:t> </a:t>
            </a:r>
            <a:endParaRPr lang="en-US" dirty="0" smtClean="0"/>
          </a:p>
          <a:p>
            <a:pPr lvl="1"/>
            <a:r>
              <a:rPr lang="en-US" dirty="0"/>
              <a:t> </a:t>
            </a:r>
            <a:endParaRPr lang="en-US" dirty="0" smtClean="0"/>
          </a:p>
          <a:p>
            <a:pPr lvl="1"/>
            <a:endParaRPr lang="en-US" dirty="0" smtClean="0"/>
          </a:p>
          <a:p>
            <a:pPr lvl="1"/>
            <a:endParaRPr lang="en-US" dirty="0"/>
          </a:p>
        </p:txBody>
      </p:sp>
      <p:graphicFrame>
        <p:nvGraphicFramePr>
          <p:cNvPr id="18" name="Object 17"/>
          <p:cNvGraphicFramePr>
            <a:graphicFrameLocks noChangeAspect="1"/>
          </p:cNvGraphicFramePr>
          <p:nvPr>
            <p:extLst>
              <p:ext uri="{D42A27DB-BD31-4B8C-83A1-F6EECF244321}">
                <p14:modId xmlns:p14="http://schemas.microsoft.com/office/powerpoint/2010/main" val="485370840"/>
              </p:ext>
            </p:extLst>
          </p:nvPr>
        </p:nvGraphicFramePr>
        <p:xfrm>
          <a:off x="4381500" y="1838325"/>
          <a:ext cx="4891088" cy="4676775"/>
        </p:xfrm>
        <a:graphic>
          <a:graphicData uri="http://schemas.openxmlformats.org/presentationml/2006/ole">
            <mc:AlternateContent xmlns:mc="http://schemas.openxmlformats.org/markup-compatibility/2006">
              <mc:Choice xmlns:v="urn:schemas-microsoft-com:vml" Requires="v">
                <p:oleObj spid="_x0000_s7686" name="Visio" r:id="rId3" imgW="4891121" imgH="4676032" progId="Visio.Drawing.11">
                  <p:embed/>
                </p:oleObj>
              </mc:Choice>
              <mc:Fallback>
                <p:oleObj name="Visio" r:id="rId3" imgW="4891121" imgH="4676032" progId="Visio.Drawing.11">
                  <p:embed/>
                  <p:pic>
                    <p:nvPicPr>
                      <p:cNvPr id="0" name=""/>
                      <p:cNvPicPr>
                        <a:picLocks noChangeAspect="1" noChangeArrowheads="1"/>
                      </p:cNvPicPr>
                      <p:nvPr/>
                    </p:nvPicPr>
                    <p:blipFill>
                      <a:blip r:embed="rId4"/>
                      <a:srcRect/>
                      <a:stretch>
                        <a:fillRect/>
                      </a:stretch>
                    </p:blipFill>
                    <p:spPr bwMode="auto">
                      <a:xfrm>
                        <a:off x="4381500" y="1838325"/>
                        <a:ext cx="4891088"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982133" y="426200"/>
            <a:ext cx="7704667" cy="1476374"/>
          </a:xfrm>
        </p:spPr>
        <p:txBody>
          <a:bodyPr/>
          <a:lstStyle/>
          <a:p>
            <a:r>
              <a:rPr lang="en-US" dirty="0" smtClean="0"/>
              <a:t>Methodology</a:t>
            </a:r>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val="3902212809"/>
              </p:ext>
            </p:extLst>
          </p:nvPr>
        </p:nvGraphicFramePr>
        <p:xfrm>
          <a:off x="1657350" y="3073775"/>
          <a:ext cx="2252662" cy="584200"/>
        </p:xfrm>
        <a:graphic>
          <a:graphicData uri="http://schemas.openxmlformats.org/presentationml/2006/ole">
            <mc:AlternateContent xmlns:mc="http://schemas.openxmlformats.org/markup-compatibility/2006">
              <mc:Choice xmlns:v="urn:schemas-microsoft-com:vml" Requires="v">
                <p:oleObj spid="_x0000_s7687" name="Equation" r:id="rId5" imgW="1371600" imgH="355320" progId="Equation.DSMT4">
                  <p:embed/>
                </p:oleObj>
              </mc:Choice>
              <mc:Fallback>
                <p:oleObj name="Equation" r:id="rId5" imgW="1371600" imgH="355320" progId="Equation.DSMT4">
                  <p:embed/>
                  <p:pic>
                    <p:nvPicPr>
                      <p:cNvPr id="0" name=""/>
                      <p:cNvPicPr/>
                      <p:nvPr/>
                    </p:nvPicPr>
                    <p:blipFill>
                      <a:blip r:embed="rId6"/>
                      <a:stretch>
                        <a:fillRect/>
                      </a:stretch>
                    </p:blipFill>
                    <p:spPr>
                      <a:xfrm>
                        <a:off x="1657350" y="3073775"/>
                        <a:ext cx="2252662" cy="5842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802530464"/>
              </p:ext>
            </p:extLst>
          </p:nvPr>
        </p:nvGraphicFramePr>
        <p:xfrm>
          <a:off x="5721350" y="3867150"/>
          <a:ext cx="914400" cy="198438"/>
        </p:xfrm>
        <a:graphic>
          <a:graphicData uri="http://schemas.openxmlformats.org/presentationml/2006/ole">
            <mc:AlternateContent xmlns:mc="http://schemas.openxmlformats.org/markup-compatibility/2006">
              <mc:Choice xmlns:v="urn:schemas-microsoft-com:vml" Requires="v">
                <p:oleObj spid="_x0000_s7688" name="Equation" r:id="rId7" imgW="914400" imgH="198720" progId="Equation.DSMT4">
                  <p:embed/>
                </p:oleObj>
              </mc:Choice>
              <mc:Fallback>
                <p:oleObj name="Equation" r:id="rId7" imgW="914400" imgH="198720" progId="Equation.DSMT4">
                  <p:embed/>
                  <p:pic>
                    <p:nvPicPr>
                      <p:cNvPr id="0" name=""/>
                      <p:cNvPicPr/>
                      <p:nvPr/>
                    </p:nvPicPr>
                    <p:blipFill>
                      <a:blip r:embed="rId8"/>
                      <a:stretch>
                        <a:fillRect/>
                      </a:stretch>
                    </p:blipFill>
                    <p:spPr>
                      <a:xfrm>
                        <a:off x="5721350" y="3867150"/>
                        <a:ext cx="914400" cy="198438"/>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41220758"/>
              </p:ext>
            </p:extLst>
          </p:nvPr>
        </p:nvGraphicFramePr>
        <p:xfrm>
          <a:off x="1581150" y="4781550"/>
          <a:ext cx="1736558" cy="1434548"/>
        </p:xfrm>
        <a:graphic>
          <a:graphicData uri="http://schemas.openxmlformats.org/presentationml/2006/ole">
            <mc:AlternateContent xmlns:mc="http://schemas.openxmlformats.org/markup-compatibility/2006">
              <mc:Choice xmlns:v="urn:schemas-microsoft-com:vml" Requires="v">
                <p:oleObj spid="_x0000_s7689" name="Equation" r:id="rId9" imgW="1168200" imgH="965160" progId="Equation.DSMT4">
                  <p:embed/>
                </p:oleObj>
              </mc:Choice>
              <mc:Fallback>
                <p:oleObj name="Equation" r:id="rId9" imgW="1168200" imgH="965160" progId="Equation.DSMT4">
                  <p:embed/>
                  <p:pic>
                    <p:nvPicPr>
                      <p:cNvPr id="0" name=""/>
                      <p:cNvPicPr/>
                      <p:nvPr/>
                    </p:nvPicPr>
                    <p:blipFill>
                      <a:blip r:embed="rId10"/>
                      <a:stretch>
                        <a:fillRect/>
                      </a:stretch>
                    </p:blipFill>
                    <p:spPr>
                      <a:xfrm>
                        <a:off x="1581150" y="4781550"/>
                        <a:ext cx="1736558" cy="143454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9" name="Line Callout 2 18"/>
              <p:cNvSpPr/>
              <p:nvPr/>
            </p:nvSpPr>
            <p:spPr>
              <a:xfrm>
                <a:off x="3562350" y="3562350"/>
                <a:ext cx="2743200" cy="2743200"/>
              </a:xfrm>
              <a:prstGeom prst="borderCallout2">
                <a:avLst>
                  <a:gd name="adj1" fmla="val 17981"/>
                  <a:gd name="adj2" fmla="val -3804"/>
                  <a:gd name="adj3" fmla="val 18033"/>
                  <a:gd name="adj4" fmla="val -29929"/>
                  <a:gd name="adj5" fmla="val -950"/>
                  <a:gd name="adj6" fmla="val -321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Discussion of parameter </a:t>
                </a:r>
                <a14:m>
                  <m:oMath xmlns:m="http://schemas.openxmlformats.org/officeDocument/2006/math">
                    <m:r>
                      <a:rPr lang="en-US" i="1" smtClean="0">
                        <a:latin typeface="Cambria Math"/>
                        <a:ea typeface="Cambria Math"/>
                      </a:rPr>
                      <m:t>𝜑</m:t>
                    </m:r>
                  </m:oMath>
                </a14:m>
                <a:r>
                  <a:rPr lang="en-US" dirty="0" smtClean="0"/>
                  <a:t>:</a:t>
                </a:r>
              </a:p>
              <a:p>
                <a:pPr marL="285750" indent="-285750">
                  <a:buFont typeface="Arial" pitchFamily="34" charset="0"/>
                  <a:buChar char="•"/>
                </a:pPr>
                <a14:m>
                  <m:oMath xmlns:m="http://schemas.openxmlformats.org/officeDocument/2006/math">
                    <m:r>
                      <a:rPr lang="en-US" i="1" smtClean="0">
                        <a:solidFill>
                          <a:schemeClr val="bg1"/>
                        </a:solidFill>
                        <a:latin typeface="Cambria Math"/>
                        <a:ea typeface="Cambria Math"/>
                      </a:rPr>
                      <m:t>𝜑</m:t>
                    </m:r>
                  </m:oMath>
                </a14:m>
                <a:r>
                  <a:rPr lang="en-US" dirty="0" smtClean="0">
                    <a:solidFill>
                      <a:schemeClr val="bg1"/>
                    </a:solidFill>
                  </a:rPr>
                  <a:t> is a weight factor</a:t>
                </a:r>
              </a:p>
              <a:p>
                <a:pPr marL="285750" indent="-285750">
                  <a:buFont typeface="Arial" pitchFamily="34" charset="0"/>
                  <a:buChar char="•"/>
                </a:pPr>
                <a:r>
                  <a:rPr lang="en-US" dirty="0" smtClean="0">
                    <a:solidFill>
                      <a:schemeClr val="bg1"/>
                    </a:solidFill>
                  </a:rPr>
                  <a:t>The value of </a:t>
                </a:r>
                <a14:m>
                  <m:oMath xmlns:m="http://schemas.openxmlformats.org/officeDocument/2006/math">
                    <m:r>
                      <a:rPr lang="en-US" i="1">
                        <a:solidFill>
                          <a:schemeClr val="bg1"/>
                        </a:solidFill>
                        <a:latin typeface="Cambria Math"/>
                        <a:ea typeface="Cambria Math"/>
                      </a:rPr>
                      <m:t>𝜑</m:t>
                    </m:r>
                    <m:r>
                      <a:rPr lang="en-US" i="1">
                        <a:solidFill>
                          <a:schemeClr val="bg1"/>
                        </a:solidFill>
                        <a:latin typeface="Cambria Math"/>
                        <a:ea typeface="Cambria Math"/>
                      </a:rPr>
                      <m:t> </m:t>
                    </m:r>
                  </m:oMath>
                </a14:m>
                <a:r>
                  <a:rPr lang="en-US" dirty="0" smtClean="0">
                    <a:solidFill>
                      <a:schemeClr val="bg1"/>
                    </a:solidFill>
                  </a:rPr>
                  <a:t>depends on the number of buses passing intersection </a:t>
                </a:r>
                <a14:m>
                  <m:oMath xmlns:m="http://schemas.openxmlformats.org/officeDocument/2006/math">
                    <m:r>
                      <a:rPr lang="en-US" b="0" i="1" smtClean="0">
                        <a:latin typeface="Cambria Math"/>
                      </a:rPr>
                      <m:t>𝑖</m:t>
                    </m:r>
                  </m:oMath>
                </a14:m>
                <a:r>
                  <a:rPr lang="en-US" dirty="0"/>
                  <a:t> </a:t>
                </a:r>
                <a:r>
                  <a:rPr lang="en-US" dirty="0" smtClean="0"/>
                  <a:t>using the synchronized phase.</a:t>
                </a:r>
                <a:endParaRPr lang="en-US" dirty="0" smtClean="0">
                  <a:solidFill>
                    <a:schemeClr val="bg1"/>
                  </a:solidFill>
                </a:endParaRPr>
              </a:p>
            </p:txBody>
          </p:sp>
        </mc:Choice>
        <mc:Fallback xmlns="">
          <p:sp>
            <p:nvSpPr>
              <p:cNvPr id="19" name="Line Callout 2 18"/>
              <p:cNvSpPr>
                <a:spLocks noRot="1" noChangeAspect="1" noMove="1" noResize="1" noEditPoints="1" noAdjustHandles="1" noChangeArrowheads="1" noChangeShapeType="1" noTextEdit="1"/>
              </p:cNvSpPr>
              <p:nvPr/>
            </p:nvSpPr>
            <p:spPr>
              <a:xfrm>
                <a:off x="3562350" y="3562350"/>
                <a:ext cx="2743200" cy="2743200"/>
              </a:xfrm>
              <a:prstGeom prst="borderCallout2">
                <a:avLst>
                  <a:gd name="adj1" fmla="val 17981"/>
                  <a:gd name="adj2" fmla="val -3804"/>
                  <a:gd name="adj3" fmla="val 18033"/>
                  <a:gd name="adj4" fmla="val -29929"/>
                  <a:gd name="adj5" fmla="val -950"/>
                  <a:gd name="adj6" fmla="val -32132"/>
                </a:avLst>
              </a:prstGeom>
              <a:blipFill rotWithShape="0">
                <a:blip r:embed="rId11"/>
                <a:stretch>
                  <a:fillRect r="-1003"/>
                </a:stretch>
              </a:blipFill>
            </p:spPr>
            <p:txBody>
              <a:bodyPr/>
              <a:lstStyle/>
              <a:p>
                <a:r>
                  <a:rPr lang="en-US">
                    <a:noFill/>
                  </a:rPr>
                  <a:t> </a:t>
                </a:r>
              </a:p>
            </p:txBody>
          </p:sp>
        </mc:Fallback>
      </mc:AlternateContent>
      <p:sp>
        <p:nvSpPr>
          <p:cNvPr id="12" name="TextBox 11"/>
          <p:cNvSpPr txBox="1"/>
          <p:nvPr/>
        </p:nvSpPr>
        <p:spPr>
          <a:xfrm>
            <a:off x="3792317" y="3284376"/>
            <a:ext cx="1696598" cy="646331"/>
          </a:xfrm>
          <a:prstGeom prst="rect">
            <a:avLst/>
          </a:prstGeom>
          <a:noFill/>
          <a:ln w="34925">
            <a:solidFill>
              <a:srgbClr val="30ACEC"/>
            </a:solidFill>
          </a:ln>
        </p:spPr>
        <p:txBody>
          <a:bodyPr wrap="square" rtlCol="0">
            <a:spAutoFit/>
          </a:bodyPr>
          <a:lstStyle/>
          <a:p>
            <a:pPr algn="ctr"/>
            <a:r>
              <a:rPr lang="en-US" dirty="0" smtClean="0"/>
              <a:t>A deterministic model</a:t>
            </a:r>
            <a:endParaRPr lang="en-US" dirty="0"/>
          </a:p>
        </p:txBody>
      </p:sp>
      <p:sp>
        <p:nvSpPr>
          <p:cNvPr id="3" name="Rectangle 2"/>
          <p:cNvSpPr/>
          <p:nvPr/>
        </p:nvSpPr>
        <p:spPr>
          <a:xfrm>
            <a:off x="6391275" y="2698704"/>
            <a:ext cx="1314450" cy="428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15434" y="2070592"/>
            <a:ext cx="2381250" cy="369332"/>
          </a:xfrm>
          <a:prstGeom prst="rect">
            <a:avLst/>
          </a:prstGeom>
          <a:noFill/>
        </p:spPr>
        <p:txBody>
          <a:bodyPr wrap="square" rtlCol="0">
            <a:spAutoFit/>
          </a:bodyPr>
          <a:lstStyle/>
          <a:p>
            <a:endParaRPr lang="en-US" dirty="0"/>
          </a:p>
        </p:txBody>
      </p:sp>
      <p:sp>
        <p:nvSpPr>
          <p:cNvPr id="8" name="Line Callout 2 7"/>
          <p:cNvSpPr/>
          <p:nvPr/>
        </p:nvSpPr>
        <p:spPr>
          <a:xfrm>
            <a:off x="3975442" y="1613393"/>
            <a:ext cx="2305734" cy="818417"/>
          </a:xfrm>
          <a:prstGeom prst="borderCallout2">
            <a:avLst>
              <a:gd name="adj1" fmla="val 17512"/>
              <a:gd name="adj2" fmla="val 104305"/>
              <a:gd name="adj3" fmla="val 17512"/>
              <a:gd name="adj4" fmla="val 116850"/>
              <a:gd name="adj5" fmla="val 126121"/>
              <a:gd name="adj6" fmla="val 1308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Taking each bus stop as a control </a:t>
            </a:r>
            <a:r>
              <a:rPr lang="en-US" dirty="0" smtClean="0"/>
              <a:t>point</a:t>
            </a:r>
            <a:endParaRPr lang="en-US" dirty="0"/>
          </a:p>
        </p:txBody>
      </p:sp>
    </p:spTree>
    <p:extLst>
      <p:ext uri="{BB962C8B-B14F-4D97-AF65-F5344CB8AC3E}">
        <p14:creationId xmlns:p14="http://schemas.microsoft.com/office/powerpoint/2010/main" val="6999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4.72222E-6 4.07407E-6 L 0.30972 -0.35209 " pathEditMode="relative" rAng="0" ptsTypes="AA">
                                      <p:cBhvr>
                                        <p:cTn id="6" dur="2000" fill="hold"/>
                                        <p:tgtEl>
                                          <p:spTgt spid="12"/>
                                        </p:tgtEl>
                                        <p:attrNameLst>
                                          <p:attrName>ppt_x</p:attrName>
                                          <p:attrName>ppt_y</p:attrName>
                                        </p:attrNameLst>
                                      </p:cBhvr>
                                      <p:rCtr x="15486" y="-17616"/>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1000"/>
                                        <p:tgtEl>
                                          <p:spTgt spid="14">
                                            <p:txEl>
                                              <p:pRg st="0" end="0"/>
                                            </p:txEl>
                                          </p:spTgt>
                                        </p:tgtEl>
                                      </p:cBhvr>
                                    </p:animEffect>
                                    <p:anim calcmode="lin" valueType="num">
                                      <p:cBhvr>
                                        <p:cTn id="1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fade">
                                      <p:cBhvr>
                                        <p:cTn id="22" dur="1000"/>
                                        <p:tgtEl>
                                          <p:spTgt spid="14">
                                            <p:txEl>
                                              <p:pRg st="1" end="1"/>
                                            </p:txEl>
                                          </p:spTgt>
                                        </p:tgtEl>
                                      </p:cBhvr>
                                    </p:animEffect>
                                    <p:anim calcmode="lin" valueType="num">
                                      <p:cBhvr>
                                        <p:cTn id="23"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21" presetClass="entr" presetSubtype="1"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heel(1)">
                                      <p:cBhvr>
                                        <p:cTn id="39" dur="750"/>
                                        <p:tgtEl>
                                          <p:spTgt spid="3"/>
                                        </p:tgtEl>
                                      </p:cBhvr>
                                    </p:animEffect>
                                  </p:childTnLst>
                                </p:cTn>
                              </p:par>
                            </p:childTnLst>
                          </p:cTn>
                        </p:par>
                        <p:par>
                          <p:cTn id="40" fill="hold">
                            <p:stCondLst>
                              <p:cond delay="2750"/>
                            </p:stCondLst>
                            <p:childTnLst>
                              <p:par>
                                <p:cTn id="41" presetID="22" presetClass="entr" presetSubtype="2"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right)">
                                      <p:cBhvr>
                                        <p:cTn id="43" dur="750"/>
                                        <p:tgtEl>
                                          <p:spTgt spid="8"/>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10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childTnLst>
                          </p:cTn>
                        </p:par>
                        <p:par>
                          <p:cTn id="53" fill="hold">
                            <p:stCondLst>
                              <p:cond delay="500"/>
                            </p:stCondLst>
                            <p:childTnLst>
                              <p:par>
                                <p:cTn id="54" presetID="42" presetClass="entr" presetSubtype="0" fill="hold" nodeType="afterEffect">
                                  <p:stCondLst>
                                    <p:cond delay="0"/>
                                  </p:stCondLst>
                                  <p:childTnLst>
                                    <p:set>
                                      <p:cBhvr>
                                        <p:cTn id="55" dur="1" fill="hold">
                                          <p:stCondLst>
                                            <p:cond delay="0"/>
                                          </p:stCondLst>
                                        </p:cTn>
                                        <p:tgtEl>
                                          <p:spTgt spid="14">
                                            <p:txEl>
                                              <p:pRg st="5" end="5"/>
                                            </p:txEl>
                                          </p:spTgt>
                                        </p:tgtEl>
                                        <p:attrNameLst>
                                          <p:attrName>style.visibility</p:attrName>
                                        </p:attrNameLst>
                                      </p:cBhvr>
                                      <p:to>
                                        <p:strVal val="visible"/>
                                      </p:to>
                                    </p:set>
                                    <p:animEffect transition="in" filter="fade">
                                      <p:cBhvr>
                                        <p:cTn id="56" dur="1000"/>
                                        <p:tgtEl>
                                          <p:spTgt spid="14">
                                            <p:txEl>
                                              <p:pRg st="5" end="5"/>
                                            </p:txEl>
                                          </p:spTgt>
                                        </p:tgtEl>
                                      </p:cBhvr>
                                    </p:animEffect>
                                    <p:anim calcmode="lin" valueType="num">
                                      <p:cBhvr>
                                        <p:cTn id="57"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4">
                                            <p:txEl>
                                              <p:pRg st="6" end="6"/>
                                            </p:txEl>
                                          </p:spTgt>
                                        </p:tgtEl>
                                        <p:attrNameLst>
                                          <p:attrName>style.visibility</p:attrName>
                                        </p:attrNameLst>
                                      </p:cBhvr>
                                      <p:to>
                                        <p:strVal val="visible"/>
                                      </p:to>
                                    </p:set>
                                    <p:animEffect transition="in" filter="fade">
                                      <p:cBhvr>
                                        <p:cTn id="63" dur="1000"/>
                                        <p:tgtEl>
                                          <p:spTgt spid="14">
                                            <p:txEl>
                                              <p:pRg st="6" end="6"/>
                                            </p:txEl>
                                          </p:spTgt>
                                        </p:tgtEl>
                                      </p:cBhvr>
                                    </p:animEffect>
                                    <p:anim calcmode="lin" valueType="num">
                                      <p:cBhvr>
                                        <p:cTn id="64"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
                            </p:stCondLst>
                            <p:childTnLst>
                              <p:par>
                                <p:cTn id="67" presetID="42" presetClass="entr" presetSubtype="0" fill="hold" nodeType="afterEffect">
                                  <p:stCondLst>
                                    <p:cond delay="0"/>
                                  </p:stCondLst>
                                  <p:childTnLst>
                                    <p:set>
                                      <p:cBhvr>
                                        <p:cTn id="68" dur="1" fill="hold">
                                          <p:stCondLst>
                                            <p:cond delay="0"/>
                                          </p:stCondLst>
                                        </p:cTn>
                                        <p:tgtEl>
                                          <p:spTgt spid="14">
                                            <p:txEl>
                                              <p:pRg st="7" end="7"/>
                                            </p:txEl>
                                          </p:spTgt>
                                        </p:tgtEl>
                                        <p:attrNameLst>
                                          <p:attrName>style.visibility</p:attrName>
                                        </p:attrNameLst>
                                      </p:cBhvr>
                                      <p:to>
                                        <p:strVal val="visible"/>
                                      </p:to>
                                    </p:set>
                                    <p:animEffect transition="in" filter="fade">
                                      <p:cBhvr>
                                        <p:cTn id="69" dur="1000"/>
                                        <p:tgtEl>
                                          <p:spTgt spid="14">
                                            <p:txEl>
                                              <p:pRg st="7" end="7"/>
                                            </p:txEl>
                                          </p:spTgt>
                                        </p:tgtEl>
                                      </p:cBhvr>
                                    </p:animEffect>
                                    <p:anim calcmode="lin" valueType="num">
                                      <p:cBhvr>
                                        <p:cTn id="70" dur="10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14">
                                            <p:txEl>
                                              <p:pRg st="7" end="7"/>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14">
                                            <p:txEl>
                                              <p:pRg st="8" end="8"/>
                                            </p:txEl>
                                          </p:spTgt>
                                        </p:tgtEl>
                                        <p:attrNameLst>
                                          <p:attrName>style.visibility</p:attrName>
                                        </p:attrNameLst>
                                      </p:cBhvr>
                                      <p:to>
                                        <p:strVal val="visible"/>
                                      </p:to>
                                    </p:set>
                                    <p:animEffect transition="in" filter="fade">
                                      <p:cBhvr>
                                        <p:cTn id="74" dur="1000"/>
                                        <p:tgtEl>
                                          <p:spTgt spid="14">
                                            <p:txEl>
                                              <p:pRg st="8" end="8"/>
                                            </p:txEl>
                                          </p:spTgt>
                                        </p:tgtEl>
                                      </p:cBhvr>
                                    </p:animEffect>
                                    <p:anim calcmode="lin" valueType="num">
                                      <p:cBhvr>
                                        <p:cTn id="75" dur="1000" fill="hold"/>
                                        <p:tgtEl>
                                          <p:spTgt spid="14">
                                            <p:txEl>
                                              <p:pRg st="8" end="8"/>
                                            </p:txEl>
                                          </p:spTgt>
                                        </p:tgtEl>
                                        <p:attrNameLst>
                                          <p:attrName>ppt_x</p:attrName>
                                        </p:attrNameLst>
                                      </p:cBhvr>
                                      <p:tavLst>
                                        <p:tav tm="0">
                                          <p:val>
                                            <p:strVal val="#ppt_x"/>
                                          </p:val>
                                        </p:tav>
                                        <p:tav tm="100000">
                                          <p:val>
                                            <p:strVal val="#ppt_x"/>
                                          </p:val>
                                        </p:tav>
                                      </p:tavLst>
                                    </p:anim>
                                    <p:anim calcmode="lin" valueType="num">
                                      <p:cBhvr>
                                        <p:cTn id="76" dur="1000" fill="hold"/>
                                        <p:tgtEl>
                                          <p:spTgt spid="14">
                                            <p:txEl>
                                              <p:pRg st="8" end="8"/>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4">
                                            <p:txEl>
                                              <p:pRg st="9" end="9"/>
                                            </p:txEl>
                                          </p:spTgt>
                                        </p:tgtEl>
                                        <p:attrNameLst>
                                          <p:attrName>style.visibility</p:attrName>
                                        </p:attrNameLst>
                                      </p:cBhvr>
                                      <p:to>
                                        <p:strVal val="visible"/>
                                      </p:to>
                                    </p:set>
                                    <p:animEffect transition="in" filter="fade">
                                      <p:cBhvr>
                                        <p:cTn id="79" dur="1000"/>
                                        <p:tgtEl>
                                          <p:spTgt spid="14">
                                            <p:txEl>
                                              <p:pRg st="9" end="9"/>
                                            </p:txEl>
                                          </p:spTgt>
                                        </p:tgtEl>
                                      </p:cBhvr>
                                    </p:animEffect>
                                    <p:anim calcmode="lin" valueType="num">
                                      <p:cBhvr>
                                        <p:cTn id="80" dur="10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81" dur="1000" fill="hold"/>
                                        <p:tgtEl>
                                          <p:spTgt spid="14">
                                            <p:txEl>
                                              <p:pRg st="9" end="9"/>
                                            </p:txEl>
                                          </p:spTgt>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14">
                                            <p:txEl>
                                              <p:pRg st="10" end="10"/>
                                            </p:txEl>
                                          </p:spTgt>
                                        </p:tgtEl>
                                        <p:attrNameLst>
                                          <p:attrName>style.visibility</p:attrName>
                                        </p:attrNameLst>
                                      </p:cBhvr>
                                      <p:to>
                                        <p:strVal val="visible"/>
                                      </p:to>
                                    </p:set>
                                    <p:animEffect transition="in" filter="fade">
                                      <p:cBhvr>
                                        <p:cTn id="84" dur="1000"/>
                                        <p:tgtEl>
                                          <p:spTgt spid="14">
                                            <p:txEl>
                                              <p:pRg st="10" end="10"/>
                                            </p:txEl>
                                          </p:spTgt>
                                        </p:tgtEl>
                                      </p:cBhvr>
                                    </p:animEffect>
                                    <p:anim calcmode="lin" valueType="num">
                                      <p:cBhvr>
                                        <p:cTn id="85" dur="1000" fill="hold"/>
                                        <p:tgtEl>
                                          <p:spTgt spid="14">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14">
                                            <p:txEl>
                                              <p:pRg st="10" end="10"/>
                                            </p:txEl>
                                          </p:spTgt>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1000"/>
                                        <p:tgtEl>
                                          <p:spTgt spid="17"/>
                                        </p:tgtEl>
                                      </p:cBhvr>
                                    </p:animEffect>
                                    <p:anim calcmode="lin" valueType="num">
                                      <p:cBhvr>
                                        <p:cTn id="90" dur="1000" fill="hold"/>
                                        <p:tgtEl>
                                          <p:spTgt spid="17"/>
                                        </p:tgtEl>
                                        <p:attrNameLst>
                                          <p:attrName>ppt_x</p:attrName>
                                        </p:attrNameLst>
                                      </p:cBhvr>
                                      <p:tavLst>
                                        <p:tav tm="0">
                                          <p:val>
                                            <p:strVal val="#ppt_x"/>
                                          </p:val>
                                        </p:tav>
                                        <p:tav tm="100000">
                                          <p:val>
                                            <p:strVal val="#ppt_x"/>
                                          </p:val>
                                        </p:tav>
                                      </p:tavLst>
                                    </p:anim>
                                    <p:anim calcmode="lin" valueType="num">
                                      <p:cBhvr>
                                        <p:cTn id="9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2" grpId="0" animBg="1"/>
      <p:bldP spid="3"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191074" y="2205598"/>
            <a:ext cx="4955346" cy="3173226"/>
          </a:xfrm>
          <a:prstGeom prst="rect">
            <a:avLst/>
          </a:prstGeom>
        </p:spPr>
      </p:pic>
      <p:sp>
        <p:nvSpPr>
          <p:cNvPr id="3" name="Content Placeholder 2"/>
          <p:cNvSpPr>
            <a:spLocks noGrp="1"/>
          </p:cNvSpPr>
          <p:nvPr>
            <p:ph idx="1"/>
          </p:nvPr>
        </p:nvSpPr>
        <p:spPr>
          <a:xfrm>
            <a:off x="693419" y="2087880"/>
            <a:ext cx="4079875" cy="4800600"/>
          </a:xfrm>
        </p:spPr>
        <p:txBody>
          <a:bodyPr>
            <a:normAutofit lnSpcReduction="10000"/>
          </a:bodyPr>
          <a:lstStyle/>
          <a:p>
            <a:r>
              <a:rPr lang="en-US" dirty="0" smtClean="0"/>
              <a:t>Constraints</a:t>
            </a:r>
          </a:p>
          <a:p>
            <a:pPr lvl="1"/>
            <a:r>
              <a:rPr lang="en-US" dirty="0" smtClean="0"/>
              <a:t>Progression constraints</a:t>
            </a:r>
          </a:p>
          <a:p>
            <a:pPr lvl="2"/>
            <a:r>
              <a:rPr lang="en-US" dirty="0" smtClean="0"/>
              <a:t>For links with bus stops</a:t>
            </a:r>
          </a:p>
          <a:p>
            <a:pPr lvl="3"/>
            <a:r>
              <a:rPr lang="en-US" dirty="0" smtClean="0"/>
              <a:t>Outbound</a:t>
            </a:r>
          </a:p>
          <a:p>
            <a:pPr lvl="3"/>
            <a:endParaRPr lang="en-US" dirty="0"/>
          </a:p>
          <a:p>
            <a:pPr lvl="3"/>
            <a:r>
              <a:rPr lang="en-US" dirty="0"/>
              <a:t>I</a:t>
            </a:r>
            <a:r>
              <a:rPr lang="en-US" dirty="0" smtClean="0"/>
              <a:t>nbound</a:t>
            </a:r>
          </a:p>
          <a:p>
            <a:pPr marL="777240" lvl="2" indent="0">
              <a:buNone/>
            </a:pPr>
            <a:endParaRPr lang="en-US" dirty="0" smtClean="0"/>
          </a:p>
          <a:p>
            <a:pPr lvl="2"/>
            <a:endParaRPr lang="en-US" dirty="0" smtClean="0"/>
          </a:p>
          <a:p>
            <a:pPr lvl="2"/>
            <a:r>
              <a:rPr lang="en-US" dirty="0" smtClean="0"/>
              <a:t>For other intersections</a:t>
            </a:r>
          </a:p>
          <a:p>
            <a:pPr lvl="3"/>
            <a:r>
              <a:rPr lang="en-US" dirty="0" smtClean="0"/>
              <a:t>Outbound</a:t>
            </a:r>
          </a:p>
          <a:p>
            <a:pPr lvl="3"/>
            <a:endParaRPr lang="en-US" dirty="0"/>
          </a:p>
          <a:p>
            <a:pPr lvl="3"/>
            <a:r>
              <a:rPr lang="en-US" dirty="0" smtClean="0"/>
              <a:t>Inbound</a:t>
            </a:r>
          </a:p>
          <a:p>
            <a:pPr lvl="2"/>
            <a:endParaRPr lang="en-US" dirty="0" smtClean="0"/>
          </a:p>
          <a:p>
            <a:pPr marL="914400" lvl="2" indent="0">
              <a:buNone/>
            </a:pPr>
            <a:endParaRPr lang="en-US" dirty="0" smtClean="0"/>
          </a:p>
          <a:p>
            <a:pPr lvl="2"/>
            <a:endParaRPr lang="en-US" dirty="0" smtClean="0"/>
          </a:p>
          <a:p>
            <a:pPr lvl="2"/>
            <a:endParaRPr lang="en-US"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val="3088636736"/>
              </p:ext>
            </p:extLst>
          </p:nvPr>
        </p:nvGraphicFramePr>
        <p:xfrm>
          <a:off x="5786120" y="4221480"/>
          <a:ext cx="914400" cy="198438"/>
        </p:xfrm>
        <a:graphic>
          <a:graphicData uri="http://schemas.openxmlformats.org/presentationml/2006/ole">
            <mc:AlternateContent xmlns:mc="http://schemas.openxmlformats.org/markup-compatibility/2006">
              <mc:Choice xmlns:v="urn:schemas-microsoft-com:vml" Requires="v">
                <p:oleObj spid="_x0000_s9065" name="Equation" r:id="rId4" imgW="914400" imgH="198720" progId="Equation.DSMT4">
                  <p:embed/>
                </p:oleObj>
              </mc:Choice>
              <mc:Fallback>
                <p:oleObj name="Equation" r:id="rId4" imgW="914400" imgH="198720" progId="Equation.DSMT4">
                  <p:embed/>
                  <p:pic>
                    <p:nvPicPr>
                      <p:cNvPr id="0" name=""/>
                      <p:cNvPicPr/>
                      <p:nvPr/>
                    </p:nvPicPr>
                    <p:blipFill>
                      <a:blip r:embed="rId5"/>
                      <a:stretch>
                        <a:fillRect/>
                      </a:stretch>
                    </p:blipFill>
                    <p:spPr>
                      <a:xfrm>
                        <a:off x="5786120" y="4221480"/>
                        <a:ext cx="914400" cy="198438"/>
                      </a:xfrm>
                      <a:prstGeom prst="rect">
                        <a:avLst/>
                      </a:prstGeom>
                    </p:spPr>
                  </p:pic>
                </p:oleObj>
              </mc:Fallback>
            </mc:AlternateContent>
          </a:graphicData>
        </a:graphic>
      </p:graphicFrame>
      <p:cxnSp>
        <p:nvCxnSpPr>
          <p:cNvPr id="7" name="Straight Connector 6"/>
          <p:cNvCxnSpPr/>
          <p:nvPr/>
        </p:nvCxnSpPr>
        <p:spPr>
          <a:xfrm>
            <a:off x="5082540" y="4488180"/>
            <a:ext cx="21336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02250" y="4419918"/>
            <a:ext cx="3175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653629" y="4300379"/>
            <a:ext cx="219456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24488" y="3352801"/>
            <a:ext cx="1852612"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082794" y="3257550"/>
            <a:ext cx="341694" cy="190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082540" y="3986213"/>
            <a:ext cx="2765649" cy="468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79684" y="3916680"/>
            <a:ext cx="2770632"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aphicFrame>
        <p:nvGraphicFramePr>
          <p:cNvPr id="26" name="Object 25"/>
          <p:cNvGraphicFramePr>
            <a:graphicFrameLocks noChangeAspect="1"/>
          </p:cNvGraphicFramePr>
          <p:nvPr>
            <p:extLst>
              <p:ext uri="{D42A27DB-BD31-4B8C-83A1-F6EECF244321}">
                <p14:modId xmlns:p14="http://schemas.microsoft.com/office/powerpoint/2010/main" val="111515197"/>
              </p:ext>
            </p:extLst>
          </p:nvPr>
        </p:nvGraphicFramePr>
        <p:xfrm>
          <a:off x="900113" y="3048000"/>
          <a:ext cx="2913062" cy="304800"/>
        </p:xfrm>
        <a:graphic>
          <a:graphicData uri="http://schemas.openxmlformats.org/presentationml/2006/ole">
            <mc:AlternateContent xmlns:mc="http://schemas.openxmlformats.org/markup-compatibility/2006">
              <mc:Choice xmlns:v="urn:schemas-microsoft-com:vml" Requires="v">
                <p:oleObj spid="_x0000_s9066" name="Equation" r:id="rId6" imgW="2184120" imgH="228600" progId="Equation.DSMT4">
                  <p:embed/>
                </p:oleObj>
              </mc:Choice>
              <mc:Fallback>
                <p:oleObj name="Equation" r:id="rId6" imgW="2184120" imgH="228600" progId="Equation.DSMT4">
                  <p:embed/>
                  <p:pic>
                    <p:nvPicPr>
                      <p:cNvPr id="0" name=""/>
                      <p:cNvPicPr/>
                      <p:nvPr/>
                    </p:nvPicPr>
                    <p:blipFill>
                      <a:blip r:embed="rId7"/>
                      <a:stretch>
                        <a:fillRect/>
                      </a:stretch>
                    </p:blipFill>
                    <p:spPr>
                      <a:xfrm>
                        <a:off x="900113" y="3048000"/>
                        <a:ext cx="2913062" cy="304800"/>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771894612"/>
              </p:ext>
            </p:extLst>
          </p:nvPr>
        </p:nvGraphicFramePr>
        <p:xfrm>
          <a:off x="528638" y="3768725"/>
          <a:ext cx="3736975" cy="327025"/>
        </p:xfrm>
        <a:graphic>
          <a:graphicData uri="http://schemas.openxmlformats.org/presentationml/2006/ole">
            <mc:AlternateContent xmlns:mc="http://schemas.openxmlformats.org/markup-compatibility/2006">
              <mc:Choice xmlns:v="urn:schemas-microsoft-com:vml" Requires="v">
                <p:oleObj spid="_x0000_s9067" name="Equation" r:id="rId8" imgW="2895480" imgH="253800" progId="Equation.DSMT4">
                  <p:embed/>
                </p:oleObj>
              </mc:Choice>
              <mc:Fallback>
                <p:oleObj name="Equation" r:id="rId8" imgW="2895480" imgH="253800" progId="Equation.DSMT4">
                  <p:embed/>
                  <p:pic>
                    <p:nvPicPr>
                      <p:cNvPr id="0" name=""/>
                      <p:cNvPicPr>
                        <a:picLocks noChangeAspect="1" noChangeArrowheads="1"/>
                      </p:cNvPicPr>
                      <p:nvPr/>
                    </p:nvPicPr>
                    <p:blipFill>
                      <a:blip r:embed="rId9"/>
                      <a:srcRect/>
                      <a:stretch>
                        <a:fillRect/>
                      </a:stretch>
                    </p:blipFill>
                    <p:spPr bwMode="auto">
                      <a:xfrm>
                        <a:off x="528638" y="3768725"/>
                        <a:ext cx="3736975" cy="327025"/>
                      </a:xfrm>
                      <a:prstGeom prst="rect">
                        <a:avLst/>
                      </a:prstGeom>
                      <a:noFill/>
                      <a:ln>
                        <a:noFill/>
                      </a:ln>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4153438491"/>
              </p:ext>
            </p:extLst>
          </p:nvPr>
        </p:nvGraphicFramePr>
        <p:xfrm>
          <a:off x="1304925" y="5197475"/>
          <a:ext cx="2522538" cy="304800"/>
        </p:xfrm>
        <a:graphic>
          <a:graphicData uri="http://schemas.openxmlformats.org/presentationml/2006/ole">
            <mc:AlternateContent xmlns:mc="http://schemas.openxmlformats.org/markup-compatibility/2006">
              <mc:Choice xmlns:v="urn:schemas-microsoft-com:vml" Requires="v">
                <p:oleObj spid="_x0000_s9068" name="Equation" r:id="rId10" imgW="1892160" imgH="228600" progId="Equation.DSMT4">
                  <p:embed/>
                </p:oleObj>
              </mc:Choice>
              <mc:Fallback>
                <p:oleObj name="Equation" r:id="rId10" imgW="1892160" imgH="228600" progId="Equation.DSMT4">
                  <p:embed/>
                  <p:pic>
                    <p:nvPicPr>
                      <p:cNvPr id="0" name=""/>
                      <p:cNvPicPr>
                        <a:picLocks noChangeAspect="1" noChangeArrowheads="1"/>
                      </p:cNvPicPr>
                      <p:nvPr/>
                    </p:nvPicPr>
                    <p:blipFill>
                      <a:blip r:embed="rId11"/>
                      <a:srcRect/>
                      <a:stretch>
                        <a:fillRect/>
                      </a:stretch>
                    </p:blipFill>
                    <p:spPr bwMode="auto">
                      <a:xfrm>
                        <a:off x="1304925" y="5197475"/>
                        <a:ext cx="2522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645048171"/>
              </p:ext>
            </p:extLst>
          </p:nvPr>
        </p:nvGraphicFramePr>
        <p:xfrm>
          <a:off x="874713" y="5873750"/>
          <a:ext cx="3487737" cy="304800"/>
        </p:xfrm>
        <a:graphic>
          <a:graphicData uri="http://schemas.openxmlformats.org/presentationml/2006/ole">
            <mc:AlternateContent xmlns:mc="http://schemas.openxmlformats.org/markup-compatibility/2006">
              <mc:Choice xmlns:v="urn:schemas-microsoft-com:vml" Requires="v">
                <p:oleObj spid="_x0000_s9069" name="Equation" r:id="rId12" imgW="2616120" imgH="228600" progId="Equation.DSMT4">
                  <p:embed/>
                </p:oleObj>
              </mc:Choice>
              <mc:Fallback>
                <p:oleObj name="Equation" r:id="rId12" imgW="2616120" imgH="228600" progId="Equation.DSMT4">
                  <p:embed/>
                  <p:pic>
                    <p:nvPicPr>
                      <p:cNvPr id="0" name=""/>
                      <p:cNvPicPr>
                        <a:picLocks noChangeAspect="1" noChangeArrowheads="1"/>
                      </p:cNvPicPr>
                      <p:nvPr/>
                    </p:nvPicPr>
                    <p:blipFill>
                      <a:blip r:embed="rId13"/>
                      <a:srcRect/>
                      <a:stretch>
                        <a:fillRect/>
                      </a:stretch>
                    </p:blipFill>
                    <p:spPr bwMode="auto">
                      <a:xfrm>
                        <a:off x="874713" y="5873750"/>
                        <a:ext cx="3487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Title 1"/>
          <p:cNvSpPr>
            <a:spLocks noGrp="1"/>
          </p:cNvSpPr>
          <p:nvPr>
            <p:ph type="title"/>
          </p:nvPr>
        </p:nvSpPr>
        <p:spPr>
          <a:xfrm>
            <a:off x="991098" y="457201"/>
            <a:ext cx="7704667" cy="1476374"/>
          </a:xfrm>
        </p:spPr>
        <p:txBody>
          <a:bodyPr/>
          <a:lstStyle/>
          <a:p>
            <a:r>
              <a:rPr lang="en-US" dirty="0" smtClean="0"/>
              <a:t>Methodology</a:t>
            </a:r>
            <a:endParaRPr lang="en-US" dirty="0"/>
          </a:p>
        </p:txBody>
      </p:sp>
      <p:sp useBgFill="1">
        <p:nvSpPr>
          <p:cNvPr id="38" name="TextBox 37"/>
          <p:cNvSpPr txBox="1"/>
          <p:nvPr/>
        </p:nvSpPr>
        <p:spPr>
          <a:xfrm>
            <a:off x="6504744" y="803988"/>
            <a:ext cx="1696598" cy="646331"/>
          </a:xfrm>
          <a:prstGeom prst="rect">
            <a:avLst/>
          </a:prstGeom>
          <a:ln w="34925">
            <a:solidFill>
              <a:srgbClr val="30ACEC"/>
            </a:solidFill>
          </a:ln>
        </p:spPr>
        <p:txBody>
          <a:bodyPr wrap="square" rtlCol="0">
            <a:spAutoFit/>
          </a:bodyPr>
          <a:lstStyle/>
          <a:p>
            <a:pPr algn="ctr"/>
            <a:r>
              <a:rPr lang="en-US" dirty="0" smtClean="0"/>
              <a:t>A deterministic model</a:t>
            </a:r>
            <a:endParaRPr lang="en-US" dirty="0"/>
          </a:p>
        </p:txBody>
      </p:sp>
      <p:cxnSp>
        <p:nvCxnSpPr>
          <p:cNvPr id="39" name="Straight Connector 38"/>
          <p:cNvCxnSpPr/>
          <p:nvPr/>
        </p:nvCxnSpPr>
        <p:spPr>
          <a:xfrm flipV="1">
            <a:off x="7277100" y="3467141"/>
            <a:ext cx="571089" cy="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14"/>
          <a:stretch>
            <a:fillRect/>
          </a:stretch>
        </p:blipFill>
        <p:spPr>
          <a:xfrm>
            <a:off x="4336382" y="2275525"/>
            <a:ext cx="4728276" cy="3033371"/>
          </a:xfrm>
          <a:prstGeom prst="rect">
            <a:avLst/>
          </a:prstGeom>
        </p:spPr>
      </p:pic>
      <p:sp>
        <p:nvSpPr>
          <p:cNvPr id="2" name="Rectangle 1"/>
          <p:cNvSpPr/>
          <p:nvPr/>
        </p:nvSpPr>
        <p:spPr>
          <a:xfrm>
            <a:off x="1895101" y="3083392"/>
            <a:ext cx="346075" cy="2510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p:cNvSpPr/>
          <p:nvPr/>
        </p:nvSpPr>
        <p:spPr>
          <a:xfrm>
            <a:off x="1089292" y="2594370"/>
            <a:ext cx="2522538" cy="41187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Average dwell time</a:t>
            </a:r>
            <a:endParaRPr lang="en-US" dirty="0">
              <a:solidFill>
                <a:schemeClr val="tx1"/>
              </a:solidFill>
            </a:endParaRPr>
          </a:p>
        </p:txBody>
      </p:sp>
      <p:sp>
        <p:nvSpPr>
          <p:cNvPr id="40" name="Rectangle 39"/>
          <p:cNvSpPr/>
          <p:nvPr/>
        </p:nvSpPr>
        <p:spPr>
          <a:xfrm>
            <a:off x="1841486" y="2761635"/>
            <a:ext cx="1748119" cy="1506071"/>
          </a:xfrm>
          <a:prstGeom prst="rect">
            <a:avLst/>
          </a:prstGeom>
          <a:solidFill>
            <a:srgbClr val="757575">
              <a:alpha val="69804"/>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Dwell time at bus stops</a:t>
            </a:r>
            <a:endParaRPr lang="en-US" sz="2000" dirty="0"/>
          </a:p>
        </p:txBody>
      </p:sp>
    </p:spTree>
    <p:extLst>
      <p:ext uri="{BB962C8B-B14F-4D97-AF65-F5344CB8AC3E}">
        <p14:creationId xmlns:p14="http://schemas.microsoft.com/office/powerpoint/2010/main" val="1906542194"/>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500"/>
                            </p:stCondLst>
                            <p:childTnLst>
                              <p:par>
                                <p:cTn id="22" presetID="16" presetClass="entr" presetSubtype="21"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par>
                          <p:cTn id="25" fill="hold">
                            <p:stCondLst>
                              <p:cond delay="1000"/>
                            </p:stCondLst>
                            <p:childTnLst>
                              <p:par>
                                <p:cTn id="26" presetID="16" presetClass="entr" presetSubtype="21"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par>
                          <p:cTn id="29" fill="hold">
                            <p:stCondLst>
                              <p:cond delay="1500"/>
                            </p:stCondLst>
                            <p:childTnLst>
                              <p:par>
                                <p:cTn id="30" presetID="16" presetClass="entr" presetSubtype="21"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par>
                          <p:cTn id="33" fill="hold">
                            <p:stCondLst>
                              <p:cond delay="2000"/>
                            </p:stCondLst>
                            <p:childTnLst>
                              <p:par>
                                <p:cTn id="34" presetID="16" presetClass="entr" presetSubtype="21"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par>
                          <p:cTn id="37" fill="hold">
                            <p:stCondLst>
                              <p:cond delay="2500"/>
                            </p:stCondLst>
                            <p:childTnLst>
                              <p:par>
                                <p:cTn id="38" presetID="16" presetClass="entr" presetSubtype="21" fill="hold"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barn(inVertical)">
                                      <p:cBhvr>
                                        <p:cTn id="40" dur="500"/>
                                        <p:tgtEl>
                                          <p:spTgt spid="39"/>
                                        </p:tgtEl>
                                      </p:cBhvr>
                                    </p:animEffect>
                                  </p:childTnLst>
                                </p:cTn>
                              </p:par>
                            </p:childTnLst>
                          </p:cTn>
                        </p:par>
                        <p:par>
                          <p:cTn id="41" fill="hold">
                            <p:stCondLst>
                              <p:cond delay="3000"/>
                            </p:stCondLst>
                            <p:childTnLst>
                              <p:par>
                                <p:cTn id="42" presetID="22" presetClass="entr" presetSubtype="8"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par>
                                <p:cTn id="45" presetID="22" presetClass="entr" presetSubtype="8"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fade">
                                      <p:cBhvr>
                                        <p:cTn id="52" dur="1000"/>
                                        <p:tgtEl>
                                          <p:spTgt spid="3">
                                            <p:txEl>
                                              <p:pRg st="3" end="3"/>
                                            </p:txEl>
                                          </p:spTgt>
                                        </p:tgtEl>
                                      </p:cBhvr>
                                    </p:animEffect>
                                    <p:anim calcmode="lin" valueType="num">
                                      <p:cBhvr>
                                        <p:cTn id="5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21" presetClass="entr" presetSubtype="1"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heel(1)">
                                      <p:cBhvr>
                                        <p:cTn id="63" dur="750"/>
                                        <p:tgtEl>
                                          <p:spTgt spid="2"/>
                                        </p:tgtEl>
                                      </p:cBhvr>
                                    </p:animEffect>
                                  </p:childTnLst>
                                </p:cTn>
                              </p:par>
                            </p:childTnLst>
                          </p:cTn>
                        </p:par>
                        <p:par>
                          <p:cTn id="64" fill="hold">
                            <p:stCondLst>
                              <p:cond delay="1750"/>
                            </p:stCondLst>
                            <p:childTnLst>
                              <p:par>
                                <p:cTn id="65" presetID="10" presetClass="entr" presetSubtype="0"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3">
                                            <p:txEl>
                                              <p:pRg st="5" end="5"/>
                                            </p:txEl>
                                          </p:spTgt>
                                        </p:tgtEl>
                                        <p:attrNameLst>
                                          <p:attrName>style.visibility</p:attrName>
                                        </p:attrNameLst>
                                      </p:cBhvr>
                                      <p:to>
                                        <p:strVal val="visible"/>
                                      </p:to>
                                    </p:set>
                                    <p:animEffect transition="in" filter="fade">
                                      <p:cBhvr>
                                        <p:cTn id="72" dur="1000"/>
                                        <p:tgtEl>
                                          <p:spTgt spid="3">
                                            <p:txEl>
                                              <p:pRg st="5" end="5"/>
                                            </p:txEl>
                                          </p:spTgt>
                                        </p:tgtEl>
                                      </p:cBhvr>
                                    </p:animEffect>
                                    <p:anim calcmode="lin" valueType="num">
                                      <p:cBhvr>
                                        <p:cTn id="7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1000"/>
                                        <p:tgtEl>
                                          <p:spTgt spid="27"/>
                                        </p:tgtEl>
                                      </p:cBhvr>
                                    </p:animEffect>
                                    <p:anim calcmode="lin" valueType="num">
                                      <p:cBhvr>
                                        <p:cTn id="78" dur="1000" fill="hold"/>
                                        <p:tgtEl>
                                          <p:spTgt spid="27"/>
                                        </p:tgtEl>
                                        <p:attrNameLst>
                                          <p:attrName>ppt_x</p:attrName>
                                        </p:attrNameLst>
                                      </p:cBhvr>
                                      <p:tavLst>
                                        <p:tav tm="0">
                                          <p:val>
                                            <p:strVal val="#ppt_x"/>
                                          </p:val>
                                        </p:tav>
                                        <p:tav tm="100000">
                                          <p:val>
                                            <p:strVal val="#ppt_x"/>
                                          </p:val>
                                        </p:tav>
                                      </p:tavLst>
                                    </p:anim>
                                    <p:anim calcmode="lin" valueType="num">
                                      <p:cBhvr>
                                        <p:cTn id="7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7"/>
                                        </p:tgtEl>
                                      </p:cBhvr>
                                    </p:animEffect>
                                    <p:set>
                                      <p:cBhvr>
                                        <p:cTn id="84" dur="1" fill="hold">
                                          <p:stCondLst>
                                            <p:cond delay="499"/>
                                          </p:stCondLst>
                                        </p:cTn>
                                        <p:tgtEl>
                                          <p:spTgt spid="7"/>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11"/>
                                        </p:tgtEl>
                                      </p:cBhvr>
                                    </p:animEffect>
                                    <p:set>
                                      <p:cBhvr>
                                        <p:cTn id="87" dur="1" fill="hold">
                                          <p:stCondLst>
                                            <p:cond delay="499"/>
                                          </p:stCondLst>
                                        </p:cTn>
                                        <p:tgtEl>
                                          <p:spTgt spid="11"/>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14"/>
                                        </p:tgtEl>
                                      </p:cBhvr>
                                    </p:animEffect>
                                    <p:set>
                                      <p:cBhvr>
                                        <p:cTn id="90" dur="1" fill="hold">
                                          <p:stCondLst>
                                            <p:cond delay="499"/>
                                          </p:stCondLst>
                                        </p:cTn>
                                        <p:tgtEl>
                                          <p:spTgt spid="14"/>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16"/>
                                        </p:tgtEl>
                                      </p:cBhvr>
                                    </p:animEffect>
                                    <p:set>
                                      <p:cBhvr>
                                        <p:cTn id="93" dur="1" fill="hold">
                                          <p:stCondLst>
                                            <p:cond delay="499"/>
                                          </p:stCondLst>
                                        </p:cTn>
                                        <p:tgtEl>
                                          <p:spTgt spid="16"/>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18"/>
                                        </p:tgtEl>
                                      </p:cBhvr>
                                    </p:animEffect>
                                    <p:set>
                                      <p:cBhvr>
                                        <p:cTn id="96" dur="1" fill="hold">
                                          <p:stCondLst>
                                            <p:cond delay="499"/>
                                          </p:stCondLst>
                                        </p:cTn>
                                        <p:tgtEl>
                                          <p:spTgt spid="18"/>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24"/>
                                        </p:tgtEl>
                                      </p:cBhvr>
                                    </p:animEffect>
                                    <p:set>
                                      <p:cBhvr>
                                        <p:cTn id="99" dur="1" fill="hold">
                                          <p:stCondLst>
                                            <p:cond delay="499"/>
                                          </p:stCondLst>
                                        </p:cTn>
                                        <p:tgtEl>
                                          <p:spTgt spid="24"/>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25"/>
                                        </p:tgtEl>
                                      </p:cBhvr>
                                    </p:animEffect>
                                    <p:set>
                                      <p:cBhvr>
                                        <p:cTn id="102" dur="1" fill="hold">
                                          <p:stCondLst>
                                            <p:cond delay="499"/>
                                          </p:stCondLst>
                                        </p:cTn>
                                        <p:tgtEl>
                                          <p:spTgt spid="25"/>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39"/>
                                        </p:tgtEl>
                                      </p:cBhvr>
                                    </p:animEffect>
                                    <p:set>
                                      <p:cBhvr>
                                        <p:cTn id="105" dur="1" fill="hold">
                                          <p:stCondLst>
                                            <p:cond delay="499"/>
                                          </p:stCondLst>
                                        </p:cTn>
                                        <p:tgtEl>
                                          <p:spTgt spid="39"/>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9"/>
                                        </p:tgtEl>
                                      </p:cBhvr>
                                    </p:animEffect>
                                    <p:set>
                                      <p:cBhvr>
                                        <p:cTn id="108" dur="1" fill="hold">
                                          <p:stCondLst>
                                            <p:cond delay="499"/>
                                          </p:stCondLst>
                                        </p:cTn>
                                        <p:tgtEl>
                                          <p:spTgt spid="9"/>
                                        </p:tgtEl>
                                        <p:attrNameLst>
                                          <p:attrName>style.visibility</p:attrName>
                                        </p:attrNameLst>
                                      </p:cBhvr>
                                      <p:to>
                                        <p:strVal val="hidden"/>
                                      </p:to>
                                    </p:set>
                                  </p:childTnLst>
                                </p:cTn>
                              </p:par>
                            </p:childTnLst>
                          </p:cTn>
                        </p:par>
                        <p:par>
                          <p:cTn id="109" fill="hold">
                            <p:stCondLst>
                              <p:cond delay="500"/>
                            </p:stCondLst>
                            <p:childTnLst>
                              <p:par>
                                <p:cTn id="110" presetID="10" presetClass="entr" presetSubtype="0" fill="hold"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500"/>
                                        <p:tgtEl>
                                          <p:spTgt spid="23"/>
                                        </p:tgtEl>
                                      </p:cBhvr>
                                    </p:animEffect>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nodeType="clickEffect">
                                  <p:stCondLst>
                                    <p:cond delay="0"/>
                                  </p:stCondLst>
                                  <p:childTnLst>
                                    <p:set>
                                      <p:cBhvr>
                                        <p:cTn id="116" dur="1" fill="hold">
                                          <p:stCondLst>
                                            <p:cond delay="0"/>
                                          </p:stCondLst>
                                        </p:cTn>
                                        <p:tgtEl>
                                          <p:spTgt spid="3">
                                            <p:txEl>
                                              <p:pRg st="8" end="8"/>
                                            </p:txEl>
                                          </p:spTgt>
                                        </p:tgtEl>
                                        <p:attrNameLst>
                                          <p:attrName>style.visibility</p:attrName>
                                        </p:attrNameLst>
                                      </p:cBhvr>
                                      <p:to>
                                        <p:strVal val="visible"/>
                                      </p:to>
                                    </p:set>
                                    <p:animEffect transition="in" filter="fade">
                                      <p:cBhvr>
                                        <p:cTn id="117" dur="1000"/>
                                        <p:tgtEl>
                                          <p:spTgt spid="3">
                                            <p:txEl>
                                              <p:pRg st="8" end="8"/>
                                            </p:txEl>
                                          </p:spTgt>
                                        </p:tgtEl>
                                      </p:cBhvr>
                                    </p:animEffect>
                                    <p:anim calcmode="lin" valueType="num">
                                      <p:cBhvr>
                                        <p:cTn id="11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1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000"/>
                            </p:stCondLst>
                            <p:childTnLst>
                              <p:par>
                                <p:cTn id="121" presetID="42" presetClass="entr" presetSubtype="0" fill="hold" nodeType="afterEffect">
                                  <p:stCondLst>
                                    <p:cond delay="0"/>
                                  </p:stCondLst>
                                  <p:childTnLst>
                                    <p:set>
                                      <p:cBhvr>
                                        <p:cTn id="122" dur="1" fill="hold">
                                          <p:stCondLst>
                                            <p:cond delay="0"/>
                                          </p:stCondLst>
                                        </p:cTn>
                                        <p:tgtEl>
                                          <p:spTgt spid="3">
                                            <p:txEl>
                                              <p:pRg st="9" end="9"/>
                                            </p:txEl>
                                          </p:spTgt>
                                        </p:tgtEl>
                                        <p:attrNameLst>
                                          <p:attrName>style.visibility</p:attrName>
                                        </p:attrNameLst>
                                      </p:cBhvr>
                                      <p:to>
                                        <p:strVal val="visible"/>
                                      </p:to>
                                    </p:set>
                                    <p:animEffect transition="in" filter="fade">
                                      <p:cBhvr>
                                        <p:cTn id="123" dur="1000"/>
                                        <p:tgtEl>
                                          <p:spTgt spid="3">
                                            <p:txEl>
                                              <p:pRg st="9" end="9"/>
                                            </p:txEl>
                                          </p:spTgt>
                                        </p:tgtEl>
                                      </p:cBhvr>
                                    </p:animEffect>
                                    <p:anim calcmode="lin" valueType="num">
                                      <p:cBhvr>
                                        <p:cTn id="12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2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126" presetID="42" presetClass="entr" presetSubtype="0" fill="hold" nodeType="with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fade">
                                      <p:cBhvr>
                                        <p:cTn id="128" dur="1000"/>
                                        <p:tgtEl>
                                          <p:spTgt spid="28"/>
                                        </p:tgtEl>
                                      </p:cBhvr>
                                    </p:animEffect>
                                    <p:anim calcmode="lin" valueType="num">
                                      <p:cBhvr>
                                        <p:cTn id="129" dur="1000" fill="hold"/>
                                        <p:tgtEl>
                                          <p:spTgt spid="28"/>
                                        </p:tgtEl>
                                        <p:attrNameLst>
                                          <p:attrName>ppt_x</p:attrName>
                                        </p:attrNameLst>
                                      </p:cBhvr>
                                      <p:tavLst>
                                        <p:tav tm="0">
                                          <p:val>
                                            <p:strVal val="#ppt_x"/>
                                          </p:val>
                                        </p:tav>
                                        <p:tav tm="100000">
                                          <p:val>
                                            <p:strVal val="#ppt_x"/>
                                          </p:val>
                                        </p:tav>
                                      </p:tavLst>
                                    </p:anim>
                                    <p:anim calcmode="lin" valueType="num">
                                      <p:cBhvr>
                                        <p:cTn id="130" dur="1000" fill="hold"/>
                                        <p:tgtEl>
                                          <p:spTgt spid="28"/>
                                        </p:tgtEl>
                                        <p:attrNameLst>
                                          <p:attrName>ppt_y</p:attrName>
                                        </p:attrNameLst>
                                      </p:cBhvr>
                                      <p:tavLst>
                                        <p:tav tm="0">
                                          <p:val>
                                            <p:strVal val="#ppt_y+.1"/>
                                          </p:val>
                                        </p:tav>
                                        <p:tav tm="100000">
                                          <p:val>
                                            <p:strVal val="#ppt_y"/>
                                          </p:val>
                                        </p:tav>
                                      </p:tavLst>
                                    </p:anim>
                                  </p:childTnLst>
                                </p:cTn>
                              </p:par>
                            </p:childTnLst>
                          </p:cTn>
                        </p:par>
                        <p:par>
                          <p:cTn id="131" fill="hold">
                            <p:stCondLst>
                              <p:cond delay="2000"/>
                            </p:stCondLst>
                            <p:childTnLst>
                              <p:par>
                                <p:cTn id="132" presetID="42" presetClass="entr" presetSubtype="0" fill="hold" nodeType="afterEffect">
                                  <p:stCondLst>
                                    <p:cond delay="0"/>
                                  </p:stCondLst>
                                  <p:childTnLst>
                                    <p:set>
                                      <p:cBhvr>
                                        <p:cTn id="133" dur="1" fill="hold">
                                          <p:stCondLst>
                                            <p:cond delay="0"/>
                                          </p:stCondLst>
                                        </p:cTn>
                                        <p:tgtEl>
                                          <p:spTgt spid="3">
                                            <p:txEl>
                                              <p:pRg st="11" end="11"/>
                                            </p:txEl>
                                          </p:spTgt>
                                        </p:tgtEl>
                                        <p:attrNameLst>
                                          <p:attrName>style.visibility</p:attrName>
                                        </p:attrNameLst>
                                      </p:cBhvr>
                                      <p:to>
                                        <p:strVal val="visible"/>
                                      </p:to>
                                    </p:set>
                                    <p:animEffect transition="in" filter="fade">
                                      <p:cBhvr>
                                        <p:cTn id="134" dur="1000"/>
                                        <p:tgtEl>
                                          <p:spTgt spid="3">
                                            <p:txEl>
                                              <p:pRg st="11" end="11"/>
                                            </p:txEl>
                                          </p:spTgt>
                                        </p:tgtEl>
                                      </p:cBhvr>
                                    </p:animEffect>
                                    <p:anim calcmode="lin" valueType="num">
                                      <p:cBhvr>
                                        <p:cTn id="13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36"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137" presetID="42" presetClass="entr" presetSubtype="0" fill="hold" nodeType="with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40"/>
                                        </p:tgtEl>
                                        <p:attrNameLst>
                                          <p:attrName>style.visibility</p:attrName>
                                        </p:attrNameLst>
                                      </p:cBhvr>
                                      <p:to>
                                        <p:strVal val="visible"/>
                                      </p:to>
                                    </p:set>
                                    <p:animEffect transition="in" filter="fade">
                                      <p:cBhvr>
                                        <p:cTn id="14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947283" y="2234524"/>
            <a:ext cx="5114921" cy="3275412"/>
          </a:xfrm>
          <a:prstGeom prst="rect">
            <a:avLst/>
          </a:prstGeom>
        </p:spPr>
      </p:pic>
      <p:sp>
        <p:nvSpPr>
          <p:cNvPr id="3" name="Content Placeholder 2"/>
          <p:cNvSpPr>
            <a:spLocks noGrp="1"/>
          </p:cNvSpPr>
          <p:nvPr>
            <p:ph idx="1"/>
          </p:nvPr>
        </p:nvSpPr>
        <p:spPr>
          <a:xfrm>
            <a:off x="62753" y="1935480"/>
            <a:ext cx="4490195" cy="4800600"/>
          </a:xfrm>
        </p:spPr>
        <p:txBody>
          <a:bodyPr>
            <a:normAutofit fontScale="92500"/>
          </a:bodyPr>
          <a:lstStyle/>
          <a:p>
            <a:r>
              <a:rPr lang="en-US" dirty="0" smtClean="0"/>
              <a:t>Constraints (bus stop capacity)</a:t>
            </a:r>
          </a:p>
          <a:p>
            <a:pPr lvl="1"/>
            <a:r>
              <a:rPr lang="en-US" dirty="0" smtClean="0"/>
              <a:t>Bandwidth limit</a:t>
            </a:r>
          </a:p>
          <a:p>
            <a:pPr lvl="2"/>
            <a:r>
              <a:rPr lang="en-US" dirty="0" smtClean="0"/>
              <a:t>Outbound</a:t>
            </a:r>
          </a:p>
          <a:p>
            <a:pPr lvl="2"/>
            <a:endParaRPr lang="en-US" dirty="0"/>
          </a:p>
          <a:p>
            <a:pPr lvl="2"/>
            <a:endParaRPr lang="en-US" dirty="0" smtClean="0"/>
          </a:p>
          <a:p>
            <a:pPr lvl="2"/>
            <a:endParaRPr lang="en-US" dirty="0" smtClean="0"/>
          </a:p>
          <a:p>
            <a:pPr lvl="2"/>
            <a:r>
              <a:rPr lang="en-US" dirty="0" smtClean="0"/>
              <a:t>Inbound</a:t>
            </a:r>
          </a:p>
          <a:p>
            <a:pPr marL="777240" lvl="2" indent="0">
              <a:buNone/>
            </a:pPr>
            <a:endParaRPr lang="en-US" dirty="0"/>
          </a:p>
          <a:p>
            <a:pPr lvl="2"/>
            <a:endParaRPr lang="en-US" dirty="0" smtClean="0"/>
          </a:p>
          <a:p>
            <a:pPr lvl="2"/>
            <a:endParaRPr lang="en-US" dirty="0" smtClean="0"/>
          </a:p>
          <a:p>
            <a:pPr lvl="2"/>
            <a:r>
              <a:rPr lang="en-US" dirty="0" smtClean="0"/>
              <a:t>These constraints are only for upstream intersections of bus stops</a:t>
            </a:r>
          </a:p>
          <a:p>
            <a:pPr lvl="2"/>
            <a:endParaRPr lang="en-US" dirty="0" smtClean="0"/>
          </a:p>
        </p:txBody>
      </p:sp>
      <p:graphicFrame>
        <p:nvGraphicFramePr>
          <p:cNvPr id="26" name="Object 25"/>
          <p:cNvGraphicFramePr>
            <a:graphicFrameLocks noChangeAspect="1"/>
          </p:cNvGraphicFramePr>
          <p:nvPr>
            <p:extLst>
              <p:ext uri="{D42A27DB-BD31-4B8C-83A1-F6EECF244321}">
                <p14:modId xmlns:p14="http://schemas.microsoft.com/office/powerpoint/2010/main" val="2173052212"/>
              </p:ext>
            </p:extLst>
          </p:nvPr>
        </p:nvGraphicFramePr>
        <p:xfrm>
          <a:off x="1233488" y="3343275"/>
          <a:ext cx="2643187" cy="676275"/>
        </p:xfrm>
        <a:graphic>
          <a:graphicData uri="http://schemas.openxmlformats.org/presentationml/2006/ole">
            <mc:AlternateContent xmlns:mc="http://schemas.openxmlformats.org/markup-compatibility/2006">
              <mc:Choice xmlns:v="urn:schemas-microsoft-com:vml" Requires="v">
                <p:oleObj spid="_x0000_s9831" name="Equation" r:id="rId4" imgW="1981080" imgH="507960" progId="Equation.DSMT4">
                  <p:embed/>
                </p:oleObj>
              </mc:Choice>
              <mc:Fallback>
                <p:oleObj name="Equation" r:id="rId4" imgW="1981080" imgH="507960" progId="Equation.DSMT4">
                  <p:embed/>
                  <p:pic>
                    <p:nvPicPr>
                      <p:cNvPr id="0" name=""/>
                      <p:cNvPicPr/>
                      <p:nvPr/>
                    </p:nvPicPr>
                    <p:blipFill>
                      <a:blip r:embed="rId5"/>
                      <a:stretch>
                        <a:fillRect/>
                      </a:stretch>
                    </p:blipFill>
                    <p:spPr>
                      <a:xfrm>
                        <a:off x="1233488" y="3343275"/>
                        <a:ext cx="2643187" cy="67627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733737367"/>
              </p:ext>
            </p:extLst>
          </p:nvPr>
        </p:nvGraphicFramePr>
        <p:xfrm>
          <a:off x="1117600" y="4803775"/>
          <a:ext cx="2981325" cy="676275"/>
        </p:xfrm>
        <a:graphic>
          <a:graphicData uri="http://schemas.openxmlformats.org/presentationml/2006/ole">
            <mc:AlternateContent xmlns:mc="http://schemas.openxmlformats.org/markup-compatibility/2006">
              <mc:Choice xmlns:v="urn:schemas-microsoft-com:vml" Requires="v">
                <p:oleObj spid="_x0000_s9832" name="Equation" r:id="rId6" imgW="2234880" imgH="507960" progId="Equation.DSMT4">
                  <p:embed/>
                </p:oleObj>
              </mc:Choice>
              <mc:Fallback>
                <p:oleObj name="Equation" r:id="rId6" imgW="2234880" imgH="507960" progId="Equation.DSMT4">
                  <p:embed/>
                  <p:pic>
                    <p:nvPicPr>
                      <p:cNvPr id="0" name=""/>
                      <p:cNvPicPr>
                        <a:picLocks noChangeAspect="1" noChangeArrowheads="1"/>
                      </p:cNvPicPr>
                      <p:nvPr/>
                    </p:nvPicPr>
                    <p:blipFill>
                      <a:blip r:embed="rId7"/>
                      <a:srcRect/>
                      <a:stretch>
                        <a:fillRect/>
                      </a:stretch>
                    </p:blipFill>
                    <p:spPr bwMode="auto">
                      <a:xfrm>
                        <a:off x="1117600" y="4803775"/>
                        <a:ext cx="29813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Line Callout 2 9"/>
          <p:cNvSpPr/>
          <p:nvPr/>
        </p:nvSpPr>
        <p:spPr>
          <a:xfrm>
            <a:off x="4572000" y="2497454"/>
            <a:ext cx="3048000" cy="3499488"/>
          </a:xfrm>
          <a:prstGeom prst="borderCallout2">
            <a:avLst>
              <a:gd name="adj1" fmla="val 18750"/>
              <a:gd name="adj2" fmla="val -8333"/>
              <a:gd name="adj3" fmla="val 18750"/>
              <a:gd name="adj4" fmla="val -16667"/>
              <a:gd name="adj5" fmla="val 32073"/>
              <a:gd name="adj6" fmla="val -32814"/>
            </a:avLst>
          </a:prstGeom>
          <a:solidFill>
            <a:srgbClr val="83CDF4">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181600" y="2907030"/>
            <a:ext cx="1295400" cy="76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5257800" y="2621280"/>
            <a:ext cx="457200" cy="76200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695824" y="3459480"/>
            <a:ext cx="2314575" cy="369332"/>
          </a:xfrm>
          <a:prstGeom prst="rect">
            <a:avLst/>
          </a:prstGeom>
          <a:noFill/>
        </p:spPr>
        <p:txBody>
          <a:bodyPr wrap="square" rtlCol="0">
            <a:spAutoFit/>
          </a:bodyPr>
          <a:lstStyle/>
          <a:p>
            <a:r>
              <a:rPr lang="en-US" dirty="0" smtClean="0"/>
              <a:t>The center of a band</a:t>
            </a:r>
            <a:endParaRPr lang="en-US" dirty="0"/>
          </a:p>
        </p:txBody>
      </p:sp>
      <p:sp>
        <p:nvSpPr>
          <p:cNvPr id="30" name="TextBox 29"/>
          <p:cNvSpPr txBox="1"/>
          <p:nvPr/>
        </p:nvSpPr>
        <p:spPr>
          <a:xfrm>
            <a:off x="4705349" y="3800237"/>
            <a:ext cx="2914651" cy="646331"/>
          </a:xfrm>
          <a:prstGeom prst="rect">
            <a:avLst/>
          </a:prstGeom>
          <a:noFill/>
        </p:spPr>
        <p:txBody>
          <a:bodyPr wrap="square" rtlCol="0">
            <a:spAutoFit/>
          </a:bodyPr>
          <a:lstStyle/>
          <a:p>
            <a:r>
              <a:rPr lang="en-US" dirty="0"/>
              <a:t>s</a:t>
            </a:r>
            <a:r>
              <a:rPr lang="en-US" dirty="0" smtClean="0"/>
              <a:t>hould  be either close to the start of green</a:t>
            </a:r>
            <a:endParaRPr lang="en-US" dirty="0"/>
          </a:p>
        </p:txBody>
      </p:sp>
      <p:sp>
        <p:nvSpPr>
          <p:cNvPr id="31" name="TextBox 30"/>
          <p:cNvSpPr txBox="1"/>
          <p:nvPr/>
        </p:nvSpPr>
        <p:spPr>
          <a:xfrm>
            <a:off x="4695824" y="4553137"/>
            <a:ext cx="2762251" cy="369332"/>
          </a:xfrm>
          <a:prstGeom prst="rect">
            <a:avLst/>
          </a:prstGeom>
          <a:noFill/>
        </p:spPr>
        <p:txBody>
          <a:bodyPr wrap="square" rtlCol="0">
            <a:spAutoFit/>
          </a:bodyPr>
          <a:lstStyle/>
          <a:p>
            <a:r>
              <a:rPr lang="en-US" dirty="0" smtClean="0"/>
              <a:t>or close to the end of green</a:t>
            </a:r>
            <a:endParaRPr lang="en-US" dirty="0"/>
          </a:p>
        </p:txBody>
      </p:sp>
      <p:sp>
        <p:nvSpPr>
          <p:cNvPr id="32" name="TextBox 31"/>
          <p:cNvSpPr txBox="1"/>
          <p:nvPr/>
        </p:nvSpPr>
        <p:spPr>
          <a:xfrm>
            <a:off x="4686299" y="5073612"/>
            <a:ext cx="3009901" cy="646331"/>
          </a:xfrm>
          <a:prstGeom prst="rect">
            <a:avLst/>
          </a:prstGeom>
          <a:noFill/>
        </p:spPr>
        <p:txBody>
          <a:bodyPr wrap="square" rtlCol="0">
            <a:spAutoFit/>
          </a:bodyPr>
          <a:lstStyle/>
          <a:p>
            <a:r>
              <a:rPr lang="en-US" dirty="0"/>
              <a:t>t</a:t>
            </a:r>
            <a:r>
              <a:rPr lang="en-US" dirty="0" smtClean="0"/>
              <a:t>o make sure that the potential band is realistic.</a:t>
            </a:r>
            <a:endParaRPr lang="en-US" dirty="0"/>
          </a:p>
        </p:txBody>
      </p:sp>
      <p:cxnSp>
        <p:nvCxnSpPr>
          <p:cNvPr id="33" name="Straight Connector 32"/>
          <p:cNvCxnSpPr/>
          <p:nvPr/>
        </p:nvCxnSpPr>
        <p:spPr>
          <a:xfrm flipH="1">
            <a:off x="5486400" y="2621280"/>
            <a:ext cx="457200" cy="762000"/>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172200" y="2621280"/>
            <a:ext cx="457200" cy="762000"/>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1032130" y="630942"/>
                <a:ext cx="2233419" cy="1078052"/>
              </a:xfrm>
              <a:prstGeom prst="rect">
                <a:avLst/>
              </a:prstGeom>
              <a:solidFill>
                <a:srgbClr val="318BCB">
                  <a:alpha val="89804"/>
                </a:srgbClr>
              </a:solidFill>
              <a:ln w="28575">
                <a:solidFill>
                  <a:srgbClr val="FF0000"/>
                </a:solidFill>
              </a:ln>
            </p:spPr>
            <p:txBody>
              <a:bodyPr wrap="square" rtlCol="0">
                <a:spAutoFit/>
              </a:bodyPr>
              <a:lstStyle/>
              <a:p>
                <a:pPr marL="233363" indent="-233363" algn="just"/>
                <a14:m>
                  <m:oMath xmlns:m="http://schemas.openxmlformats.org/officeDocument/2006/math">
                    <m:sSubSup>
                      <m:sSubSupPr>
                        <m:ctrlPr>
                          <a:rPr lang="en-US" sz="1600" b="0" i="1" smtClean="0">
                            <a:solidFill>
                              <a:schemeClr val="bg1"/>
                            </a:solidFill>
                            <a:latin typeface="Cambria Math" panose="02040503050406030204" pitchFamily="18" charset="0"/>
                          </a:rPr>
                        </m:ctrlPr>
                      </m:sSubSupPr>
                      <m:e>
                        <m:r>
                          <a:rPr lang="en-US" sz="1600" b="0" i="1" smtClean="0">
                            <a:solidFill>
                              <a:schemeClr val="bg1"/>
                            </a:solidFill>
                            <a:latin typeface="Cambria Math" panose="02040503050406030204" pitchFamily="18" charset="0"/>
                          </a:rPr>
                          <m:t>𝑏</m:t>
                        </m:r>
                      </m:e>
                      <m:sub>
                        <m:r>
                          <a:rPr lang="en-US" sz="1600" b="0" i="1" smtClean="0">
                            <a:solidFill>
                              <a:schemeClr val="bg1"/>
                            </a:solidFill>
                            <a:latin typeface="Cambria Math" panose="02040503050406030204" pitchFamily="18" charset="0"/>
                          </a:rPr>
                          <m:t>𝑖</m:t>
                        </m:r>
                      </m:sub>
                      <m:sup>
                        <m:r>
                          <a:rPr lang="en-US" sz="1600" b="0" i="1" smtClean="0">
                            <a:solidFill>
                              <a:schemeClr val="bg1"/>
                            </a:solidFill>
                            <a:latin typeface="Cambria Math" panose="02040503050406030204" pitchFamily="18" charset="0"/>
                          </a:rPr>
                          <m:t>𝑚𝑎𝑥</m:t>
                        </m:r>
                      </m:sup>
                    </m:sSubSup>
                  </m:oMath>
                </a14:m>
                <a:r>
                  <a:rPr lang="en-US" sz="1600" dirty="0" smtClean="0">
                    <a:solidFill>
                      <a:schemeClr val="bg1"/>
                    </a:solidFill>
                  </a:rPr>
                  <a:t>: a predetermined maximum bandwidth</a:t>
                </a:r>
              </a:p>
              <a:p>
                <a:pPr algn="just"/>
                <a14:m>
                  <m:oMath xmlns:m="http://schemas.openxmlformats.org/officeDocument/2006/math">
                    <m:r>
                      <a:rPr lang="en-US" sz="1600" b="0" i="1" smtClean="0">
                        <a:solidFill>
                          <a:schemeClr val="bg1"/>
                        </a:solidFill>
                        <a:latin typeface="Cambria Math" panose="02040503050406030204" pitchFamily="18" charset="0"/>
                      </a:rPr>
                      <m:t>𝑀</m:t>
                    </m:r>
                  </m:oMath>
                </a14:m>
                <a:r>
                  <a:rPr lang="en-US" sz="1600" dirty="0" smtClean="0">
                    <a:solidFill>
                      <a:schemeClr val="bg1"/>
                    </a:solidFill>
                  </a:rPr>
                  <a:t>: a big number</a:t>
                </a:r>
              </a:p>
              <a:p>
                <a:pPr algn="just"/>
                <a14:m>
                  <m:oMath xmlns:m="http://schemas.openxmlformats.org/officeDocument/2006/math">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𝑥</m:t>
                        </m:r>
                      </m:e>
                      <m:sub>
                        <m:r>
                          <a:rPr lang="en-US" sz="1600" b="0" i="1" smtClean="0">
                            <a:solidFill>
                              <a:schemeClr val="bg1"/>
                            </a:solidFill>
                            <a:latin typeface="Cambria Math" panose="02040503050406030204" pitchFamily="18" charset="0"/>
                          </a:rPr>
                          <m:t>𝑖</m:t>
                        </m:r>
                      </m:sub>
                    </m:sSub>
                  </m:oMath>
                </a14:m>
                <a:r>
                  <a:rPr lang="en-US" sz="1600" dirty="0" smtClean="0">
                    <a:solidFill>
                      <a:schemeClr val="bg1"/>
                    </a:solidFill>
                  </a:rPr>
                  <a:t>: a binary variable </a:t>
                </a:r>
                <a:endParaRPr lang="en-US" sz="1600" dirty="0">
                  <a:solidFill>
                    <a:schemeClr val="bg1"/>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032130" y="630942"/>
                <a:ext cx="2233419" cy="1078052"/>
              </a:xfrm>
              <a:prstGeom prst="rect">
                <a:avLst/>
              </a:prstGeom>
              <a:blipFill rotWithShape="0">
                <a:blip r:embed="rId8"/>
                <a:stretch>
                  <a:fillRect t="-552" r="-538" b="-4972"/>
                </a:stretch>
              </a:blipFill>
              <a:ln w="28575">
                <a:solidFill>
                  <a:srgbClr val="FF0000"/>
                </a:solidFill>
              </a:ln>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2835027023"/>
              </p:ext>
            </p:extLst>
          </p:nvPr>
        </p:nvGraphicFramePr>
        <p:xfrm>
          <a:off x="5124450" y="3656330"/>
          <a:ext cx="114300" cy="215900"/>
        </p:xfrm>
        <a:graphic>
          <a:graphicData uri="http://schemas.openxmlformats.org/presentationml/2006/ole">
            <mc:AlternateContent xmlns:mc="http://schemas.openxmlformats.org/markup-compatibility/2006">
              <mc:Choice xmlns:v="urn:schemas-microsoft-com:vml" Requires="v">
                <p:oleObj spid="_x0000_s9833" name="Equation" r:id="rId9" imgW="114120" imgH="215640" progId="Equation.3">
                  <p:embed/>
                </p:oleObj>
              </mc:Choice>
              <mc:Fallback>
                <p:oleObj name="Equation" r:id="rId9" imgW="114120" imgH="215640" progId="Equation.3">
                  <p:embed/>
                  <p:pic>
                    <p:nvPicPr>
                      <p:cNvPr id="0" name=""/>
                      <p:cNvPicPr/>
                      <p:nvPr/>
                    </p:nvPicPr>
                    <p:blipFill>
                      <a:blip r:embed="rId10"/>
                      <a:stretch>
                        <a:fillRect/>
                      </a:stretch>
                    </p:blipFill>
                    <p:spPr>
                      <a:xfrm>
                        <a:off x="5124450" y="3656330"/>
                        <a:ext cx="114300" cy="215900"/>
                      </a:xfrm>
                      <a:prstGeom prst="rect">
                        <a:avLst/>
                      </a:prstGeom>
                    </p:spPr>
                  </p:pic>
                </p:oleObj>
              </mc:Fallback>
            </mc:AlternateContent>
          </a:graphicData>
        </a:graphic>
      </p:graphicFrame>
      <p:sp>
        <p:nvSpPr>
          <p:cNvPr id="28" name="Title 1"/>
          <p:cNvSpPr>
            <a:spLocks noGrp="1"/>
          </p:cNvSpPr>
          <p:nvPr>
            <p:ph type="title"/>
          </p:nvPr>
        </p:nvSpPr>
        <p:spPr>
          <a:xfrm>
            <a:off x="991098" y="457201"/>
            <a:ext cx="7704667" cy="1476374"/>
          </a:xfrm>
        </p:spPr>
        <p:txBody>
          <a:bodyPr/>
          <a:lstStyle/>
          <a:p>
            <a:r>
              <a:rPr lang="en-US" dirty="0" smtClean="0"/>
              <a:t>Methodology</a:t>
            </a:r>
            <a:endParaRPr lang="en-US" dirty="0"/>
          </a:p>
        </p:txBody>
      </p:sp>
      <p:sp useBgFill="1">
        <p:nvSpPr>
          <p:cNvPr id="25" name="TextBox 24"/>
          <p:cNvSpPr txBox="1"/>
          <p:nvPr/>
        </p:nvSpPr>
        <p:spPr>
          <a:xfrm>
            <a:off x="6504744" y="803988"/>
            <a:ext cx="1696598" cy="646331"/>
          </a:xfrm>
          <a:prstGeom prst="rect">
            <a:avLst/>
          </a:prstGeom>
          <a:ln w="34925">
            <a:solidFill>
              <a:srgbClr val="30ACEC"/>
            </a:solidFill>
          </a:ln>
        </p:spPr>
        <p:txBody>
          <a:bodyPr wrap="square" rtlCol="0">
            <a:spAutoFit/>
          </a:bodyPr>
          <a:lstStyle/>
          <a:p>
            <a:pPr algn="ctr"/>
            <a:r>
              <a:rPr lang="en-US" dirty="0" smtClean="0"/>
              <a:t>A deterministic model</a:t>
            </a:r>
            <a:endParaRPr lang="en-US" dirty="0"/>
          </a:p>
        </p:txBody>
      </p:sp>
      <p:sp>
        <p:nvSpPr>
          <p:cNvPr id="35" name="Rectangle 34"/>
          <p:cNvSpPr/>
          <p:nvPr/>
        </p:nvSpPr>
        <p:spPr>
          <a:xfrm>
            <a:off x="1561902" y="3586828"/>
            <a:ext cx="1748119" cy="1506071"/>
          </a:xfrm>
          <a:prstGeom prst="rect">
            <a:avLst/>
          </a:prstGeom>
          <a:solidFill>
            <a:srgbClr val="757575">
              <a:alpha val="69804"/>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Bus stop capacity</a:t>
            </a:r>
            <a:endParaRPr lang="en-US" sz="2000" dirty="0"/>
          </a:p>
        </p:txBody>
      </p:sp>
      <p:graphicFrame>
        <p:nvGraphicFramePr>
          <p:cNvPr id="13" name="Object 12"/>
          <p:cNvGraphicFramePr>
            <a:graphicFrameLocks noChangeAspect="1"/>
          </p:cNvGraphicFramePr>
          <p:nvPr>
            <p:extLst>
              <p:ext uri="{D42A27DB-BD31-4B8C-83A1-F6EECF244321}">
                <p14:modId xmlns:p14="http://schemas.microsoft.com/office/powerpoint/2010/main" val="155658162"/>
              </p:ext>
            </p:extLst>
          </p:nvPr>
        </p:nvGraphicFramePr>
        <p:xfrm>
          <a:off x="4825730" y="4366449"/>
          <a:ext cx="597440" cy="298720"/>
        </p:xfrm>
        <a:graphic>
          <a:graphicData uri="http://schemas.openxmlformats.org/presentationml/2006/ole">
            <mc:AlternateContent xmlns:mc="http://schemas.openxmlformats.org/markup-compatibility/2006">
              <mc:Choice xmlns:v="urn:schemas-microsoft-com:vml" Requires="v">
                <p:oleObj spid="_x0000_s9834" name="Equation" r:id="rId11" imgW="507960" imgH="253800" progId="Equation.DSMT4">
                  <p:embed/>
                </p:oleObj>
              </mc:Choice>
              <mc:Fallback>
                <p:oleObj name="Equation" r:id="rId11" imgW="507960" imgH="253800" progId="Equation.DSMT4">
                  <p:embed/>
                  <p:pic>
                    <p:nvPicPr>
                      <p:cNvPr id="0" name=""/>
                      <p:cNvPicPr/>
                      <p:nvPr/>
                    </p:nvPicPr>
                    <p:blipFill>
                      <a:blip r:embed="rId12"/>
                      <a:stretch>
                        <a:fillRect/>
                      </a:stretch>
                    </p:blipFill>
                    <p:spPr>
                      <a:xfrm>
                        <a:off x="4825730" y="4366449"/>
                        <a:ext cx="597440" cy="298720"/>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255319396"/>
              </p:ext>
            </p:extLst>
          </p:nvPr>
        </p:nvGraphicFramePr>
        <p:xfrm>
          <a:off x="4840288" y="4814888"/>
          <a:ext cx="566737" cy="298450"/>
        </p:xfrm>
        <a:graphic>
          <a:graphicData uri="http://schemas.openxmlformats.org/presentationml/2006/ole">
            <mc:AlternateContent xmlns:mc="http://schemas.openxmlformats.org/markup-compatibility/2006">
              <mc:Choice xmlns:v="urn:schemas-microsoft-com:vml" Requires="v">
                <p:oleObj spid="_x0000_s9835" name="Equation" r:id="rId13" imgW="482400" imgH="253800" progId="Equation.DSMT4">
                  <p:embed/>
                </p:oleObj>
              </mc:Choice>
              <mc:Fallback>
                <p:oleObj name="Equation" r:id="rId13" imgW="482400" imgH="253800" progId="Equation.DSMT4">
                  <p:embed/>
                  <p:pic>
                    <p:nvPicPr>
                      <p:cNvPr id="0" name=""/>
                      <p:cNvPicPr/>
                      <p:nvPr/>
                    </p:nvPicPr>
                    <p:blipFill>
                      <a:blip r:embed="rId14"/>
                      <a:stretch>
                        <a:fillRect/>
                      </a:stretch>
                    </p:blipFill>
                    <p:spPr>
                      <a:xfrm>
                        <a:off x="4840288" y="4814888"/>
                        <a:ext cx="566737" cy="298450"/>
                      </a:xfrm>
                      <a:prstGeom prst="rect">
                        <a:avLst/>
                      </a:prstGeom>
                    </p:spPr>
                  </p:pic>
                </p:oleObj>
              </mc:Fallback>
            </mc:AlternateContent>
          </a:graphicData>
        </a:graphic>
      </p:graphicFrame>
    </p:spTree>
    <p:extLst>
      <p:ext uri="{BB962C8B-B14F-4D97-AF65-F5344CB8AC3E}">
        <p14:creationId xmlns:p14="http://schemas.microsoft.com/office/powerpoint/2010/main" val="256628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1500"/>
                                        <p:tgtEl>
                                          <p:spTgt spid="10"/>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1500"/>
                            </p:stCondLst>
                            <p:childTnLst>
                              <p:par>
                                <p:cTn id="36" presetID="22" presetClass="entr" presetSubtype="4"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par>
                          <p:cTn id="39" fill="hold">
                            <p:stCondLst>
                              <p:cond delay="2000"/>
                            </p:stCondLst>
                            <p:childTnLst>
                              <p:par>
                                <p:cTn id="40" presetID="42"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42"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1.11022E-16 -1.48148E-6 L 0.06319 0.00116 " pathEditMode="relative" rAng="0" ptsTypes="AA">
                                      <p:cBhvr>
                                        <p:cTn id="59" dur="1250" fill="hold"/>
                                        <p:tgtEl>
                                          <p:spTgt spid="15"/>
                                        </p:tgtEl>
                                        <p:attrNameLst>
                                          <p:attrName>ppt_x</p:attrName>
                                          <p:attrName>ppt_y</p:attrName>
                                        </p:attrNameLst>
                                      </p:cBhvr>
                                      <p:rCtr x="3160" y="46"/>
                                    </p:animMotion>
                                  </p:childTnLst>
                                </p:cTn>
                              </p:par>
                            </p:childTnLst>
                          </p:cTn>
                        </p:par>
                        <p:par>
                          <p:cTn id="60" fill="hold">
                            <p:stCondLst>
                              <p:cond delay="1250"/>
                            </p:stCondLst>
                            <p:childTnLst>
                              <p:par>
                                <p:cTn id="61" presetID="42" presetClass="entr" presetSubtype="0"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1000"/>
                                        <p:tgtEl>
                                          <p:spTgt spid="29"/>
                                        </p:tgtEl>
                                      </p:cBhvr>
                                    </p:animEffect>
                                    <p:anim calcmode="lin" valueType="num">
                                      <p:cBhvr>
                                        <p:cTn id="69" dur="1000" fill="hold"/>
                                        <p:tgtEl>
                                          <p:spTgt spid="29"/>
                                        </p:tgtEl>
                                        <p:attrNameLst>
                                          <p:attrName>ppt_x</p:attrName>
                                        </p:attrNameLst>
                                      </p:cBhvr>
                                      <p:tavLst>
                                        <p:tav tm="0">
                                          <p:val>
                                            <p:strVal val="#ppt_x"/>
                                          </p:val>
                                        </p:tav>
                                        <p:tav tm="100000">
                                          <p:val>
                                            <p:strVal val="#ppt_x"/>
                                          </p:val>
                                        </p:tav>
                                      </p:tavLst>
                                    </p:anim>
                                    <p:anim calcmode="lin" valueType="num">
                                      <p:cBhvr>
                                        <p:cTn id="7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down)">
                                      <p:cBhvr>
                                        <p:cTn id="75" dur="500"/>
                                        <p:tgtEl>
                                          <p:spTgt spid="36"/>
                                        </p:tgtEl>
                                      </p:cBhvr>
                                    </p:animEffect>
                                  </p:childTnLst>
                                </p:cTn>
                              </p:par>
                              <p:par>
                                <p:cTn id="76" presetID="22" presetClass="entr" presetSubtype="4" fill="hold"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down)">
                                      <p:cBhvr>
                                        <p:cTn id="78" dur="500"/>
                                        <p:tgtEl>
                                          <p:spTgt spid="33"/>
                                        </p:tgtEl>
                                      </p:cBhvr>
                                    </p:animEffect>
                                  </p:childTnLst>
                                </p:cTn>
                              </p:par>
                            </p:childTnLst>
                          </p:cTn>
                        </p:par>
                        <p:par>
                          <p:cTn id="79" fill="hold">
                            <p:stCondLst>
                              <p:cond delay="500"/>
                            </p:stCondLst>
                            <p:childTnLst>
                              <p:par>
                                <p:cTn id="80" presetID="42"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3">
                                            <p:txEl>
                                              <p:pRg st="6" end="6"/>
                                            </p:txEl>
                                          </p:spTgt>
                                        </p:tgtEl>
                                        <p:attrNameLst>
                                          <p:attrName>style.visibility</p:attrName>
                                        </p:attrNameLst>
                                      </p:cBhvr>
                                      <p:to>
                                        <p:strVal val="visible"/>
                                      </p:to>
                                    </p:set>
                                    <p:animEffect transition="in" filter="fade">
                                      <p:cBhvr>
                                        <p:cTn id="89" dur="1000"/>
                                        <p:tgtEl>
                                          <p:spTgt spid="3">
                                            <p:txEl>
                                              <p:pRg st="6" end="6"/>
                                            </p:txEl>
                                          </p:spTgt>
                                        </p:tgtEl>
                                      </p:cBhvr>
                                    </p:animEffect>
                                    <p:anim calcmode="lin" valueType="num">
                                      <p:cBhvr>
                                        <p:cTn id="9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00"/>
                            </p:stCondLst>
                            <p:childTnLst>
                              <p:par>
                                <p:cTn id="93" presetID="42" presetClass="entr" presetSubtype="0" fill="hold" nodeType="afterEffect">
                                  <p:stCondLst>
                                    <p:cond delay="0"/>
                                  </p:stCondLst>
                                  <p:childTnLst>
                                    <p:set>
                                      <p:cBhvr>
                                        <p:cTn id="94" dur="1" fill="hold">
                                          <p:stCondLst>
                                            <p:cond delay="0"/>
                                          </p:stCondLst>
                                        </p:cTn>
                                        <p:tgtEl>
                                          <p:spTgt spid="3">
                                            <p:txEl>
                                              <p:pRg st="10" end="10"/>
                                            </p:txEl>
                                          </p:spTgt>
                                        </p:tgtEl>
                                        <p:attrNameLst>
                                          <p:attrName>style.visibility</p:attrName>
                                        </p:attrNameLst>
                                      </p:cBhvr>
                                      <p:to>
                                        <p:strVal val="visible"/>
                                      </p:to>
                                    </p:set>
                                    <p:animEffect transition="in" filter="fade">
                                      <p:cBhvr>
                                        <p:cTn id="95" dur="1000"/>
                                        <p:tgtEl>
                                          <p:spTgt spid="3">
                                            <p:txEl>
                                              <p:pRg st="10" end="10"/>
                                            </p:txEl>
                                          </p:spTgt>
                                        </p:tgtEl>
                                      </p:cBhvr>
                                    </p:animEffect>
                                    <p:anim calcmode="lin" valueType="num">
                                      <p:cBhvr>
                                        <p:cTn id="9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7"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5"/>
                                        </p:tgtEl>
                                        <p:attrNameLst>
                                          <p:attrName>style.visibility</p:attrName>
                                        </p:attrNameLst>
                                      </p:cBhvr>
                                      <p:to>
                                        <p:strVal val="visible"/>
                                      </p:to>
                                    </p:set>
                                    <p:animEffect transition="in" filter="fade">
                                      <p:cBhvr>
                                        <p:cTn id="100" dur="1000"/>
                                        <p:tgtEl>
                                          <p:spTgt spid="5"/>
                                        </p:tgtEl>
                                      </p:cBhvr>
                                    </p:animEffect>
                                    <p:anim calcmode="lin" valueType="num">
                                      <p:cBhvr>
                                        <p:cTn id="101" dur="1000" fill="hold"/>
                                        <p:tgtEl>
                                          <p:spTgt spid="5"/>
                                        </p:tgtEl>
                                        <p:attrNameLst>
                                          <p:attrName>ppt_x</p:attrName>
                                        </p:attrNameLst>
                                      </p:cBhvr>
                                      <p:tavLst>
                                        <p:tav tm="0">
                                          <p:val>
                                            <p:strVal val="#ppt_x"/>
                                          </p:val>
                                        </p:tav>
                                        <p:tav tm="100000">
                                          <p:val>
                                            <p:strVal val="#ppt_x"/>
                                          </p:val>
                                        </p:tav>
                                      </p:tavLst>
                                    </p:anim>
                                    <p:anim calcmode="lin" valueType="num">
                                      <p:cBhvr>
                                        <p:cTn id="10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p:bldP spid="30" grpId="0"/>
      <p:bldP spid="31" grpId="0"/>
      <p:bldP spid="32" grpId="0"/>
      <p:bldP spid="23" grpId="0"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026" y="1918447"/>
            <a:ext cx="3977528" cy="4800600"/>
          </a:xfrm>
        </p:spPr>
        <p:txBody>
          <a:bodyPr anchor="t">
            <a:normAutofit/>
          </a:bodyPr>
          <a:lstStyle/>
          <a:p>
            <a:r>
              <a:rPr lang="en-US" dirty="0" smtClean="0"/>
              <a:t>Other Constraints</a:t>
            </a:r>
          </a:p>
          <a:p>
            <a:pPr lvl="1"/>
            <a:r>
              <a:rPr lang="en-US" dirty="0" smtClean="0"/>
              <a:t>Bandwidth equality</a:t>
            </a:r>
            <a:endParaRPr lang="en-US" dirty="0"/>
          </a:p>
          <a:p>
            <a:pPr lvl="2"/>
            <a:r>
              <a:rPr lang="en-US" dirty="0" smtClean="0"/>
              <a:t>For links without bus stops</a:t>
            </a:r>
            <a:endParaRPr lang="en-US" dirty="0"/>
          </a:p>
          <a:p>
            <a:pPr lvl="2"/>
            <a:endParaRPr lang="en-US" dirty="0"/>
          </a:p>
          <a:p>
            <a:pPr lvl="1"/>
            <a:endParaRPr lang="en-US" dirty="0" smtClean="0"/>
          </a:p>
          <a:p>
            <a:pPr lvl="1"/>
            <a:r>
              <a:rPr lang="en-US" dirty="0" smtClean="0"/>
              <a:t>Dwell time uncertainty</a:t>
            </a:r>
          </a:p>
          <a:p>
            <a:pPr lvl="2"/>
            <a:r>
              <a:rPr lang="en-US" dirty="0" smtClean="0"/>
              <a:t>For links with bus stops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19414994"/>
              </p:ext>
            </p:extLst>
          </p:nvPr>
        </p:nvGraphicFramePr>
        <p:xfrm>
          <a:off x="2106714" y="3352380"/>
          <a:ext cx="641350" cy="304800"/>
        </p:xfrm>
        <a:graphic>
          <a:graphicData uri="http://schemas.openxmlformats.org/presentationml/2006/ole">
            <mc:AlternateContent xmlns:mc="http://schemas.openxmlformats.org/markup-compatibility/2006">
              <mc:Choice xmlns:v="urn:schemas-microsoft-com:vml" Requires="v">
                <p:oleObj spid="_x0000_s10888" name="Equation" r:id="rId3" imgW="482400" imgH="228600" progId="Equation.DSMT4">
                  <p:embed/>
                </p:oleObj>
              </mc:Choice>
              <mc:Fallback>
                <p:oleObj name="Equation" r:id="rId3" imgW="482400" imgH="228600" progId="Equation.DSMT4">
                  <p:embed/>
                  <p:pic>
                    <p:nvPicPr>
                      <p:cNvPr id="0" name=""/>
                      <p:cNvPicPr/>
                      <p:nvPr/>
                    </p:nvPicPr>
                    <p:blipFill>
                      <a:blip r:embed="rId4"/>
                      <a:stretch>
                        <a:fillRect/>
                      </a:stretch>
                    </p:blipFill>
                    <p:spPr>
                      <a:xfrm>
                        <a:off x="2106714" y="3352380"/>
                        <a:ext cx="641350" cy="3048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61397437"/>
              </p:ext>
            </p:extLst>
          </p:nvPr>
        </p:nvGraphicFramePr>
        <p:xfrm>
          <a:off x="2098777" y="3677817"/>
          <a:ext cx="730250" cy="323850"/>
        </p:xfrm>
        <a:graphic>
          <a:graphicData uri="http://schemas.openxmlformats.org/presentationml/2006/ole">
            <mc:AlternateContent xmlns:mc="http://schemas.openxmlformats.org/markup-compatibility/2006">
              <mc:Choice xmlns:v="urn:schemas-microsoft-com:vml" Requires="v">
                <p:oleObj spid="_x0000_s10889" name="Equation" r:id="rId5" imgW="545760" imgH="241200" progId="Equation.DSMT4">
                  <p:embed/>
                </p:oleObj>
              </mc:Choice>
              <mc:Fallback>
                <p:oleObj name="Equation" r:id="rId5" imgW="545760" imgH="241200" progId="Equation.DSMT4">
                  <p:embed/>
                  <p:pic>
                    <p:nvPicPr>
                      <p:cNvPr id="0" name=""/>
                      <p:cNvPicPr>
                        <a:picLocks noChangeAspect="1" noChangeArrowheads="1"/>
                      </p:cNvPicPr>
                      <p:nvPr/>
                    </p:nvPicPr>
                    <p:blipFill>
                      <a:blip r:embed="rId6"/>
                      <a:srcRect/>
                      <a:stretch>
                        <a:fillRect/>
                      </a:stretch>
                    </p:blipFill>
                    <p:spPr bwMode="auto">
                      <a:xfrm>
                        <a:off x="2098777" y="3677817"/>
                        <a:ext cx="730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00928133"/>
              </p:ext>
            </p:extLst>
          </p:nvPr>
        </p:nvGraphicFramePr>
        <p:xfrm>
          <a:off x="1839220" y="5062233"/>
          <a:ext cx="1979613" cy="382588"/>
        </p:xfrm>
        <a:graphic>
          <a:graphicData uri="http://schemas.openxmlformats.org/presentationml/2006/ole">
            <mc:AlternateContent xmlns:mc="http://schemas.openxmlformats.org/markup-compatibility/2006">
              <mc:Choice xmlns:v="urn:schemas-microsoft-com:vml" Requires="v">
                <p:oleObj spid="_x0000_s10890" name="Equation" r:id="rId7" imgW="1180800" imgH="228600" progId="Equation.DSMT4">
                  <p:embed/>
                </p:oleObj>
              </mc:Choice>
              <mc:Fallback>
                <p:oleObj name="Equation" r:id="rId7" imgW="1180800" imgH="228600" progId="Equation.DSMT4">
                  <p:embed/>
                  <p:pic>
                    <p:nvPicPr>
                      <p:cNvPr id="0" name=""/>
                      <p:cNvPicPr/>
                      <p:nvPr/>
                    </p:nvPicPr>
                    <p:blipFill>
                      <a:blip r:embed="rId8"/>
                      <a:stretch>
                        <a:fillRect/>
                      </a:stretch>
                    </p:blipFill>
                    <p:spPr>
                      <a:xfrm>
                        <a:off x="1839220" y="5062233"/>
                        <a:ext cx="1979613" cy="38258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216303068"/>
              </p:ext>
            </p:extLst>
          </p:nvPr>
        </p:nvGraphicFramePr>
        <p:xfrm>
          <a:off x="1858270" y="5452758"/>
          <a:ext cx="2100263" cy="400050"/>
        </p:xfrm>
        <a:graphic>
          <a:graphicData uri="http://schemas.openxmlformats.org/presentationml/2006/ole">
            <mc:AlternateContent xmlns:mc="http://schemas.openxmlformats.org/markup-compatibility/2006">
              <mc:Choice xmlns:v="urn:schemas-microsoft-com:vml" Requires="v">
                <p:oleObj spid="_x0000_s10891" name="Equation" r:id="rId9" imgW="1269720" imgH="241200" progId="Equation.DSMT4">
                  <p:embed/>
                </p:oleObj>
              </mc:Choice>
              <mc:Fallback>
                <p:oleObj name="Equation" r:id="rId9" imgW="1269720" imgH="241200" progId="Equation.DSMT4">
                  <p:embed/>
                  <p:pic>
                    <p:nvPicPr>
                      <p:cNvPr id="0" name=""/>
                      <p:cNvPicPr>
                        <a:picLocks noChangeAspect="1" noChangeArrowheads="1"/>
                      </p:cNvPicPr>
                      <p:nvPr/>
                    </p:nvPicPr>
                    <p:blipFill>
                      <a:blip r:embed="rId10"/>
                      <a:srcRect/>
                      <a:stretch>
                        <a:fillRect/>
                      </a:stretch>
                    </p:blipFill>
                    <p:spPr bwMode="auto">
                      <a:xfrm>
                        <a:off x="1858270" y="5452758"/>
                        <a:ext cx="2100263" cy="400050"/>
                      </a:xfrm>
                      <a:prstGeom prst="rect">
                        <a:avLst/>
                      </a:prstGeom>
                      <a:noFill/>
                      <a:ln>
                        <a:noFill/>
                      </a:ln>
                    </p:spPr>
                  </p:pic>
                </p:oleObj>
              </mc:Fallback>
            </mc:AlternateContent>
          </a:graphicData>
        </a:graphic>
      </p:graphicFrame>
      <p:pic>
        <p:nvPicPr>
          <p:cNvPr id="12" name="Picture 11"/>
          <p:cNvPicPr>
            <a:picLocks noChangeAspect="1"/>
          </p:cNvPicPr>
          <p:nvPr/>
        </p:nvPicPr>
        <p:blipFill>
          <a:blip r:embed="rId11"/>
          <a:stretch>
            <a:fillRect/>
          </a:stretch>
        </p:blipFill>
        <p:spPr>
          <a:xfrm>
            <a:off x="4346778" y="2977145"/>
            <a:ext cx="4797222" cy="2866050"/>
          </a:xfrm>
          <a:prstGeom prst="rect">
            <a:avLst/>
          </a:prstGeom>
        </p:spPr>
      </p:pic>
      <p:sp>
        <p:nvSpPr>
          <p:cNvPr id="14" name="Title 1"/>
          <p:cNvSpPr>
            <a:spLocks noGrp="1"/>
          </p:cNvSpPr>
          <p:nvPr>
            <p:ph type="title"/>
          </p:nvPr>
        </p:nvSpPr>
        <p:spPr>
          <a:xfrm>
            <a:off x="991098" y="457201"/>
            <a:ext cx="7704667" cy="1476374"/>
          </a:xfrm>
        </p:spPr>
        <p:txBody>
          <a:bodyPr/>
          <a:lstStyle/>
          <a:p>
            <a:r>
              <a:rPr lang="en-US" dirty="0" smtClean="0"/>
              <a:t>Methodology</a:t>
            </a:r>
            <a:endParaRPr lang="en-US" dirty="0"/>
          </a:p>
        </p:txBody>
      </p:sp>
      <p:sp useBgFill="1">
        <p:nvSpPr>
          <p:cNvPr id="16" name="TextBox 15"/>
          <p:cNvSpPr txBox="1"/>
          <p:nvPr/>
        </p:nvSpPr>
        <p:spPr>
          <a:xfrm>
            <a:off x="6316494" y="764375"/>
            <a:ext cx="1696598" cy="646331"/>
          </a:xfrm>
          <a:prstGeom prst="rect">
            <a:avLst/>
          </a:prstGeom>
          <a:ln w="34925">
            <a:solidFill>
              <a:schemeClr val="accent1"/>
            </a:solidFill>
          </a:ln>
        </p:spPr>
        <p:txBody>
          <a:bodyPr wrap="square" rtlCol="0">
            <a:spAutoFit/>
          </a:bodyPr>
          <a:lstStyle/>
          <a:p>
            <a:pPr algn="ctr"/>
            <a:r>
              <a:rPr lang="en-US" dirty="0" smtClean="0"/>
              <a:t>A deterministic model</a:t>
            </a:r>
            <a:endParaRPr lang="en-US" dirty="0"/>
          </a:p>
        </p:txBody>
      </p:sp>
      <p:pic>
        <p:nvPicPr>
          <p:cNvPr id="2" name="Picture 1"/>
          <p:cNvPicPr>
            <a:picLocks noChangeAspect="1"/>
          </p:cNvPicPr>
          <p:nvPr/>
        </p:nvPicPr>
        <p:blipFill>
          <a:blip r:embed="rId12"/>
          <a:stretch>
            <a:fillRect/>
          </a:stretch>
        </p:blipFill>
        <p:spPr>
          <a:xfrm>
            <a:off x="4468452" y="2591917"/>
            <a:ext cx="4667066" cy="2994103"/>
          </a:xfrm>
          <a:prstGeom prst="rect">
            <a:avLst/>
          </a:prstGeom>
        </p:spPr>
      </p:pic>
      <mc:AlternateContent xmlns:mc="http://schemas.openxmlformats.org/markup-compatibility/2006" xmlns:a14="http://schemas.microsoft.com/office/drawing/2010/main">
        <mc:Choice Requires="a14">
          <p:sp>
            <p:nvSpPr>
              <p:cNvPr id="10" name="Line Callout 2 9"/>
              <p:cNvSpPr/>
              <p:nvPr/>
            </p:nvSpPr>
            <p:spPr>
              <a:xfrm>
                <a:off x="2229688" y="1647053"/>
                <a:ext cx="2387318" cy="2534491"/>
              </a:xfrm>
              <a:prstGeom prst="borderCallout2">
                <a:avLst>
                  <a:gd name="adj1" fmla="val 102933"/>
                  <a:gd name="adj2" fmla="val 47924"/>
                  <a:gd name="adj3" fmla="val 117964"/>
                  <a:gd name="adj4" fmla="val 47969"/>
                  <a:gd name="adj5" fmla="val 137303"/>
                  <a:gd name="adj6" fmla="val 196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 those buses passing the upstream intersection during </a:t>
                </a:r>
                <a14:m>
                  <m:oMath xmlns:m="http://schemas.openxmlformats.org/officeDocument/2006/math">
                    <m:r>
                      <a:rPr lang="en-US" b="0" i="1" smtClean="0">
                        <a:latin typeface="Cambria Math" panose="02040503050406030204" pitchFamily="18" charset="0"/>
                      </a:rPr>
                      <m:t>𝑎</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r>
                  <a:rPr lang="en-US" dirty="0" smtClean="0"/>
                  <a:t>, if the dwell time uncertainty is within a specific range, the departing band should accommodate them.</a:t>
                </a:r>
                <a:endParaRPr lang="en-US" dirty="0"/>
              </a:p>
            </p:txBody>
          </p:sp>
        </mc:Choice>
        <mc:Fallback xmlns="">
          <p:sp>
            <p:nvSpPr>
              <p:cNvPr id="10" name="Line Callout 2 9"/>
              <p:cNvSpPr>
                <a:spLocks noRot="1" noChangeAspect="1" noMove="1" noResize="1" noEditPoints="1" noAdjustHandles="1" noChangeArrowheads="1" noChangeShapeType="1" noTextEdit="1"/>
              </p:cNvSpPr>
              <p:nvPr/>
            </p:nvSpPr>
            <p:spPr>
              <a:xfrm>
                <a:off x="2229688" y="1647053"/>
                <a:ext cx="2387318" cy="2534491"/>
              </a:xfrm>
              <a:prstGeom prst="borderCallout2">
                <a:avLst>
                  <a:gd name="adj1" fmla="val 102933"/>
                  <a:gd name="adj2" fmla="val 47924"/>
                  <a:gd name="adj3" fmla="val 117964"/>
                  <a:gd name="adj4" fmla="val 47969"/>
                  <a:gd name="adj5" fmla="val 137303"/>
                  <a:gd name="adj6" fmla="val 19617"/>
                </a:avLst>
              </a:prstGeom>
              <a:blipFill rotWithShape="0">
                <a:blip r:embed="rId13"/>
                <a:stretch>
                  <a:fillRect l="-508" r="-1523"/>
                </a:stretch>
              </a:blipFill>
            </p:spPr>
            <p:txBody>
              <a:bodyPr/>
              <a:lstStyle/>
              <a:p>
                <a:r>
                  <a:rPr lang="en-US">
                    <a:noFill/>
                  </a:rPr>
                  <a:t> </a:t>
                </a:r>
              </a:p>
            </p:txBody>
          </p:sp>
        </mc:Fallback>
      </mc:AlternateContent>
      <p:sp>
        <p:nvSpPr>
          <p:cNvPr id="4" name="Rectangle 3"/>
          <p:cNvSpPr/>
          <p:nvPr/>
        </p:nvSpPr>
        <p:spPr>
          <a:xfrm>
            <a:off x="5417547" y="4499451"/>
            <a:ext cx="1021353" cy="754076"/>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useBgFill="1">
            <p:nvSpPr>
              <p:cNvPr id="15" name="TextBox 14"/>
              <p:cNvSpPr txBox="1"/>
              <p:nvPr/>
            </p:nvSpPr>
            <p:spPr>
              <a:xfrm>
                <a:off x="5302452" y="5509583"/>
                <a:ext cx="3494400" cy="923330"/>
              </a:xfrm>
              <a:prstGeom prst="rect">
                <a:avLst/>
              </a:prstGeom>
              <a:ln w="34925">
                <a:solidFill>
                  <a:schemeClr val="accent1"/>
                </a:solidFill>
              </a:ln>
            </p:spPr>
            <p:txBody>
              <a:bodyPr wrap="square" rtlCol="0">
                <a:spAutoFit/>
              </a:bodyPr>
              <a:lstStyle/>
              <a:p>
                <a14:m>
                  <m:oMath xmlns:m="http://schemas.openxmlformats.org/officeDocument/2006/math">
                    <m:r>
                      <a:rPr lang="en-US" b="0" i="1" smtClean="0">
                        <a:latin typeface="Cambria Math" panose="02040503050406030204" pitchFamily="18" charset="0"/>
                      </a:rPr>
                      <m:t>𝑎</m:t>
                    </m:r>
                  </m:oMath>
                </a14:m>
                <a:r>
                  <a:rPr lang="en-US" dirty="0" smtClean="0"/>
                  <a:t>: between 0 and 1</a:t>
                </a:r>
              </a:p>
              <a:p>
                <a:pPr marL="285750" indent="-285750"/>
                <a14:m>
                  <m:oMath xmlns:m="http://schemas.openxmlformats.org/officeDocument/2006/math">
                    <m:r>
                      <a:rPr lang="en-US" i="1" smtClean="0">
                        <a:latin typeface="Cambria Math" panose="02040503050406030204" pitchFamily="18" charset="0"/>
                        <a:ea typeface="Cambria Math" panose="02040503050406030204" pitchFamily="18" charset="0"/>
                      </a:rPr>
                      <m:t>𝛽</m:t>
                    </m:r>
                  </m:oMath>
                </a14:m>
                <a:r>
                  <a:rPr lang="en-US" dirty="0" smtClean="0"/>
                  <a:t>: indicating the tolerance of dwell time uncertainty</a:t>
                </a:r>
                <a:endParaRPr lang="en-US" dirty="0"/>
              </a:p>
            </p:txBody>
          </p:sp>
        </mc:Choice>
        <mc:Fallback xmlns="">
          <p:sp useBgFill="1">
            <p:nvSpPr>
              <p:cNvPr id="15" name="TextBox 14"/>
              <p:cNvSpPr txBox="1">
                <a:spLocks noRot="1" noChangeAspect="1" noMove="1" noResize="1" noEditPoints="1" noAdjustHandles="1" noChangeArrowheads="1" noChangeShapeType="1" noTextEdit="1"/>
              </p:cNvSpPr>
              <p:nvPr/>
            </p:nvSpPr>
            <p:spPr>
              <a:xfrm>
                <a:off x="5302452" y="5509583"/>
                <a:ext cx="3494400" cy="923330"/>
              </a:xfrm>
              <a:prstGeom prst="rect">
                <a:avLst/>
              </a:prstGeom>
              <a:blipFill rotWithShape="0">
                <a:blip r:embed="rId14"/>
                <a:stretch>
                  <a:fillRect t="-1911" r="-1209" b="-7643"/>
                </a:stretch>
              </a:blipFill>
              <a:ln w="34925">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88854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75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750"/>
                                        <p:tgtEl>
                                          <p:spTgt spid="3">
                                            <p:txEl>
                                              <p:pRg st="5" end="5"/>
                                            </p:txEl>
                                          </p:spTgt>
                                        </p:tgtEl>
                                      </p:cBhvr>
                                    </p:animEffect>
                                  </p:childTnLst>
                                </p:cTn>
                              </p:par>
                            </p:childTnLst>
                          </p:cTn>
                        </p:par>
                        <p:par>
                          <p:cTn id="30" fill="hold">
                            <p:stCondLst>
                              <p:cond delay="1250"/>
                            </p:stCondLst>
                            <p:childTnLst>
                              <p:par>
                                <p:cTn id="31" presetID="10" presetClass="entr" presetSubtype="0"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par>
                          <p:cTn id="34" fill="hold">
                            <p:stCondLst>
                              <p:cond delay="1750"/>
                            </p:stCondLst>
                            <p:childTnLst>
                              <p:par>
                                <p:cTn id="35" presetID="42"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22" presetClass="entr" presetSubtype="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heel(1)">
                                      <p:cBhvr>
                                        <p:cTn id="48" dur="1000"/>
                                        <p:tgtEl>
                                          <p:spTgt spid="4"/>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91098" y="457201"/>
            <a:ext cx="7704667" cy="147637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Methodology</a:t>
            </a:r>
            <a:endParaRPr lang="en-US" dirty="0"/>
          </a:p>
        </p:txBody>
      </p:sp>
      <p:sp useBgFill="1">
        <p:nvSpPr>
          <p:cNvPr id="7" name="TextBox 6"/>
          <p:cNvSpPr txBox="1"/>
          <p:nvPr/>
        </p:nvSpPr>
        <p:spPr>
          <a:xfrm>
            <a:off x="6316494" y="741515"/>
            <a:ext cx="1696598" cy="646331"/>
          </a:xfrm>
          <a:prstGeom prst="rect">
            <a:avLst/>
          </a:prstGeom>
          <a:ln w="34925">
            <a:solidFill>
              <a:schemeClr val="accent1"/>
            </a:solidFill>
          </a:ln>
        </p:spPr>
        <p:txBody>
          <a:bodyPr wrap="square" rtlCol="0">
            <a:spAutoFit/>
          </a:bodyPr>
          <a:lstStyle/>
          <a:p>
            <a:pPr algn="ctr"/>
            <a:r>
              <a:rPr lang="en-US" dirty="0" smtClean="0"/>
              <a:t>A deterministic model</a:t>
            </a:r>
            <a:endParaRPr lang="en-US" dirty="0"/>
          </a:p>
        </p:txBody>
      </p:sp>
      <p:sp>
        <p:nvSpPr>
          <p:cNvPr id="3" name="TextBox 2"/>
          <p:cNvSpPr txBox="1"/>
          <p:nvPr/>
        </p:nvSpPr>
        <p:spPr>
          <a:xfrm>
            <a:off x="992768" y="1564243"/>
            <a:ext cx="2361702"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Objective Function</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962462226"/>
              </p:ext>
            </p:extLst>
          </p:nvPr>
        </p:nvGraphicFramePr>
        <p:xfrm>
          <a:off x="3717100" y="1542178"/>
          <a:ext cx="2252662" cy="584200"/>
        </p:xfrm>
        <a:graphic>
          <a:graphicData uri="http://schemas.openxmlformats.org/presentationml/2006/ole">
            <mc:AlternateContent xmlns:mc="http://schemas.openxmlformats.org/markup-compatibility/2006">
              <mc:Choice xmlns:v="urn:schemas-microsoft-com:vml" Requires="v">
                <p:oleObj spid="_x0000_s30050" name="Equation" r:id="rId3" imgW="1371600" imgH="355320" progId="Equation.DSMT4">
                  <p:embed/>
                </p:oleObj>
              </mc:Choice>
              <mc:Fallback>
                <p:oleObj name="Equation" r:id="rId3" imgW="1371600" imgH="355320" progId="Equation.DSMT4">
                  <p:embed/>
                  <p:pic>
                    <p:nvPicPr>
                      <p:cNvPr id="0" name=""/>
                      <p:cNvPicPr/>
                      <p:nvPr/>
                    </p:nvPicPr>
                    <p:blipFill>
                      <a:blip r:embed="rId4"/>
                      <a:stretch>
                        <a:fillRect/>
                      </a:stretch>
                    </p:blipFill>
                    <p:spPr>
                      <a:xfrm>
                        <a:off x="3717100" y="1542178"/>
                        <a:ext cx="2252662" cy="584200"/>
                      </a:xfrm>
                      <a:prstGeom prst="rect">
                        <a:avLst/>
                      </a:prstGeom>
                    </p:spPr>
                  </p:pic>
                </p:oleObj>
              </mc:Fallback>
            </mc:AlternateContent>
          </a:graphicData>
        </a:graphic>
      </p:graphicFrame>
      <p:sp>
        <p:nvSpPr>
          <p:cNvPr id="9" name="TextBox 8"/>
          <p:cNvSpPr txBox="1"/>
          <p:nvPr/>
        </p:nvSpPr>
        <p:spPr>
          <a:xfrm>
            <a:off x="992768" y="1941712"/>
            <a:ext cx="2361702"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Constraints</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1330718152"/>
              </p:ext>
            </p:extLst>
          </p:nvPr>
        </p:nvGraphicFramePr>
        <p:xfrm>
          <a:off x="1313268" y="2306769"/>
          <a:ext cx="5851525" cy="376237"/>
        </p:xfrm>
        <a:graphic>
          <a:graphicData uri="http://schemas.openxmlformats.org/presentationml/2006/ole">
            <mc:AlternateContent xmlns:mc="http://schemas.openxmlformats.org/markup-compatibility/2006">
              <mc:Choice xmlns:v="urn:schemas-microsoft-com:vml" Requires="v">
                <p:oleObj spid="_x0000_s30051" name="Equation" r:id="rId5" imgW="3936960" imgH="253800" progId="Equation.DSMT4">
                  <p:embed/>
                </p:oleObj>
              </mc:Choice>
              <mc:Fallback>
                <p:oleObj name="Equation" r:id="rId5" imgW="3936960" imgH="253800" progId="Equation.DSMT4">
                  <p:embed/>
                  <p:pic>
                    <p:nvPicPr>
                      <p:cNvPr id="0" name=""/>
                      <p:cNvPicPr>
                        <a:picLocks noChangeAspect="1" noChangeArrowheads="1"/>
                      </p:cNvPicPr>
                      <p:nvPr/>
                    </p:nvPicPr>
                    <p:blipFill>
                      <a:blip r:embed="rId6"/>
                      <a:srcRect/>
                      <a:stretch>
                        <a:fillRect/>
                      </a:stretch>
                    </p:blipFill>
                    <p:spPr bwMode="auto">
                      <a:xfrm>
                        <a:off x="1313268" y="2306769"/>
                        <a:ext cx="5851525"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2" name="Straight Connector 11"/>
          <p:cNvCxnSpPr/>
          <p:nvPr/>
        </p:nvCxnSpPr>
        <p:spPr>
          <a:xfrm>
            <a:off x="1135380" y="2683006"/>
            <a:ext cx="79019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94401" y="2080686"/>
            <a:ext cx="1666787" cy="646331"/>
          </a:xfrm>
          <a:prstGeom prst="rect">
            <a:avLst/>
          </a:prstGeom>
          <a:noFill/>
        </p:spPr>
        <p:txBody>
          <a:bodyPr wrap="square" rtlCol="0">
            <a:spAutoFit/>
          </a:bodyPr>
          <a:lstStyle/>
          <a:p>
            <a:r>
              <a:rPr lang="en-US" dirty="0" smtClean="0"/>
              <a:t>Interference constraints</a:t>
            </a:r>
            <a:endParaRPr lang="en-US" dirty="0"/>
          </a:p>
        </p:txBody>
      </p:sp>
      <p:sp>
        <p:nvSpPr>
          <p:cNvPr id="14" name="TextBox 13"/>
          <p:cNvSpPr txBox="1"/>
          <p:nvPr/>
        </p:nvSpPr>
        <p:spPr>
          <a:xfrm>
            <a:off x="923365" y="2765655"/>
            <a:ext cx="7772400" cy="369332"/>
          </a:xfrm>
          <a:prstGeom prst="rect">
            <a:avLst/>
          </a:prstGeom>
          <a:noFill/>
        </p:spPr>
        <p:txBody>
          <a:bodyPr wrap="square" rtlCol="0">
            <a:spAutoFit/>
          </a:bodyPr>
          <a:lstStyle/>
          <a:p>
            <a:r>
              <a:rPr lang="en-US" dirty="0" smtClean="0"/>
              <a:t>For adjacent intersections between which that a stop is located</a:t>
            </a:r>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val="12824056"/>
              </p:ext>
            </p:extLst>
          </p:nvPr>
        </p:nvGraphicFramePr>
        <p:xfrm>
          <a:off x="524048" y="3127637"/>
          <a:ext cx="3116262" cy="304800"/>
        </p:xfrm>
        <a:graphic>
          <a:graphicData uri="http://schemas.openxmlformats.org/presentationml/2006/ole">
            <mc:AlternateContent xmlns:mc="http://schemas.openxmlformats.org/markup-compatibility/2006">
              <mc:Choice xmlns:v="urn:schemas-microsoft-com:vml" Requires="v">
                <p:oleObj spid="_x0000_s30052" name="Equation" r:id="rId7" imgW="2336760" imgH="228600" progId="Equation.DSMT4">
                  <p:embed/>
                </p:oleObj>
              </mc:Choice>
              <mc:Fallback>
                <p:oleObj name="Equation" r:id="rId7" imgW="2336760" imgH="228600" progId="Equation.DSMT4">
                  <p:embed/>
                  <p:pic>
                    <p:nvPicPr>
                      <p:cNvPr id="0" name=""/>
                      <p:cNvPicPr/>
                      <p:nvPr/>
                    </p:nvPicPr>
                    <p:blipFill>
                      <a:blip r:embed="rId8"/>
                      <a:stretch>
                        <a:fillRect/>
                      </a:stretch>
                    </p:blipFill>
                    <p:spPr>
                      <a:xfrm>
                        <a:off x="524048" y="3127637"/>
                        <a:ext cx="3116262" cy="3048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7208157"/>
              </p:ext>
            </p:extLst>
          </p:nvPr>
        </p:nvGraphicFramePr>
        <p:xfrm>
          <a:off x="3759901" y="3092074"/>
          <a:ext cx="3982019" cy="327100"/>
        </p:xfrm>
        <a:graphic>
          <a:graphicData uri="http://schemas.openxmlformats.org/presentationml/2006/ole">
            <mc:AlternateContent xmlns:mc="http://schemas.openxmlformats.org/markup-compatibility/2006">
              <mc:Choice xmlns:v="urn:schemas-microsoft-com:vml" Requires="v">
                <p:oleObj spid="_x0000_s30053" name="Equation" r:id="rId9" imgW="3085920" imgH="253800" progId="Equation.DSMT4">
                  <p:embed/>
                </p:oleObj>
              </mc:Choice>
              <mc:Fallback>
                <p:oleObj name="Equation" r:id="rId9" imgW="3085920" imgH="253800" progId="Equation.DSMT4">
                  <p:embed/>
                  <p:pic>
                    <p:nvPicPr>
                      <p:cNvPr id="0" name=""/>
                      <p:cNvPicPr>
                        <a:picLocks noChangeAspect="1" noChangeArrowheads="1"/>
                      </p:cNvPicPr>
                      <p:nvPr/>
                    </p:nvPicPr>
                    <p:blipFill>
                      <a:blip r:embed="rId10"/>
                      <a:srcRect/>
                      <a:stretch>
                        <a:fillRect/>
                      </a:stretch>
                    </p:blipFill>
                    <p:spPr bwMode="auto">
                      <a:xfrm>
                        <a:off x="3759901" y="3092074"/>
                        <a:ext cx="3982019" cy="327100"/>
                      </a:xfrm>
                      <a:prstGeom prst="rect">
                        <a:avLst/>
                      </a:prstGeom>
                      <a:noFill/>
                      <a:ln>
                        <a:noFill/>
                      </a:ln>
                      <a:extLst/>
                    </p:spPr>
                  </p:pic>
                </p:oleObj>
              </mc:Fallback>
            </mc:AlternateContent>
          </a:graphicData>
        </a:graphic>
      </p:graphicFrame>
      <p:cxnSp>
        <p:nvCxnSpPr>
          <p:cNvPr id="17" name="Straight Connector 16"/>
          <p:cNvCxnSpPr/>
          <p:nvPr/>
        </p:nvCxnSpPr>
        <p:spPr>
          <a:xfrm>
            <a:off x="1135380" y="3496789"/>
            <a:ext cx="79019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94401" y="2894469"/>
            <a:ext cx="1666787" cy="646331"/>
          </a:xfrm>
          <a:prstGeom prst="rect">
            <a:avLst/>
          </a:prstGeom>
          <a:noFill/>
        </p:spPr>
        <p:txBody>
          <a:bodyPr wrap="square" rtlCol="0">
            <a:spAutoFit/>
          </a:bodyPr>
          <a:lstStyle/>
          <a:p>
            <a:r>
              <a:rPr lang="en-US" dirty="0" smtClean="0"/>
              <a:t>Progression constraints</a:t>
            </a:r>
            <a:endParaRPr lang="en-US" dirty="0"/>
          </a:p>
        </p:txBody>
      </p:sp>
      <p:graphicFrame>
        <p:nvGraphicFramePr>
          <p:cNvPr id="19" name="Object 18"/>
          <p:cNvGraphicFramePr>
            <a:graphicFrameLocks noChangeAspect="1"/>
          </p:cNvGraphicFramePr>
          <p:nvPr>
            <p:extLst>
              <p:ext uri="{D42A27DB-BD31-4B8C-83A1-F6EECF244321}">
                <p14:modId xmlns:p14="http://schemas.microsoft.com/office/powerpoint/2010/main" val="937063956"/>
              </p:ext>
            </p:extLst>
          </p:nvPr>
        </p:nvGraphicFramePr>
        <p:xfrm>
          <a:off x="1024638" y="3555152"/>
          <a:ext cx="4762500" cy="338138"/>
        </p:xfrm>
        <a:graphic>
          <a:graphicData uri="http://schemas.openxmlformats.org/presentationml/2006/ole">
            <mc:AlternateContent xmlns:mc="http://schemas.openxmlformats.org/markup-compatibility/2006">
              <mc:Choice xmlns:v="urn:schemas-microsoft-com:vml" Requires="v">
                <p:oleObj spid="_x0000_s30054" name="Equation" r:id="rId11" imgW="3568680" imgH="253800" progId="Equation.DSMT4">
                  <p:embed/>
                </p:oleObj>
              </mc:Choice>
              <mc:Fallback>
                <p:oleObj name="Equation" r:id="rId11" imgW="3568680" imgH="253800" progId="Equation.DSMT4">
                  <p:embed/>
                  <p:pic>
                    <p:nvPicPr>
                      <p:cNvPr id="0" name=""/>
                      <p:cNvPicPr>
                        <a:picLocks noChangeAspect="1" noChangeArrowheads="1"/>
                      </p:cNvPicPr>
                      <p:nvPr/>
                    </p:nvPicPr>
                    <p:blipFill>
                      <a:blip r:embed="rId12"/>
                      <a:srcRect/>
                      <a:stretch>
                        <a:fillRect/>
                      </a:stretch>
                    </p:blipFill>
                    <p:spPr bwMode="auto">
                      <a:xfrm>
                        <a:off x="1024638" y="3555152"/>
                        <a:ext cx="4762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630441574"/>
              </p:ext>
            </p:extLst>
          </p:nvPr>
        </p:nvGraphicFramePr>
        <p:xfrm>
          <a:off x="1024638" y="3867996"/>
          <a:ext cx="5470525" cy="388938"/>
        </p:xfrm>
        <a:graphic>
          <a:graphicData uri="http://schemas.openxmlformats.org/presentationml/2006/ole">
            <mc:AlternateContent xmlns:mc="http://schemas.openxmlformats.org/markup-compatibility/2006">
              <mc:Choice xmlns:v="urn:schemas-microsoft-com:vml" Requires="v">
                <p:oleObj spid="_x0000_s30055" name="Equation" r:id="rId13" imgW="4101840" imgH="304560" progId="Equation.DSMT4">
                  <p:embed/>
                </p:oleObj>
              </mc:Choice>
              <mc:Fallback>
                <p:oleObj name="Equation" r:id="rId13" imgW="4101840" imgH="304560" progId="Equation.DSMT4">
                  <p:embed/>
                  <p:pic>
                    <p:nvPicPr>
                      <p:cNvPr id="0" name=""/>
                      <p:cNvPicPr>
                        <a:picLocks noChangeAspect="1" noChangeArrowheads="1"/>
                      </p:cNvPicPr>
                      <p:nvPr/>
                    </p:nvPicPr>
                    <p:blipFill>
                      <a:blip r:embed="rId14"/>
                      <a:srcRect/>
                      <a:stretch>
                        <a:fillRect/>
                      </a:stretch>
                    </p:blipFill>
                    <p:spPr bwMode="auto">
                      <a:xfrm>
                        <a:off x="1024638" y="3867996"/>
                        <a:ext cx="5470525" cy="388938"/>
                      </a:xfrm>
                      <a:prstGeom prst="rect">
                        <a:avLst/>
                      </a:prstGeom>
                      <a:noFill/>
                      <a:ln>
                        <a:noFill/>
                      </a:ln>
                    </p:spPr>
                  </p:pic>
                </p:oleObj>
              </mc:Fallback>
            </mc:AlternateContent>
          </a:graphicData>
        </a:graphic>
      </p:graphicFrame>
      <p:cxnSp>
        <p:nvCxnSpPr>
          <p:cNvPr id="21" name="Straight Connector 20"/>
          <p:cNvCxnSpPr/>
          <p:nvPr/>
        </p:nvCxnSpPr>
        <p:spPr>
          <a:xfrm>
            <a:off x="1135380" y="4322586"/>
            <a:ext cx="79019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694401" y="3720266"/>
            <a:ext cx="1666787" cy="646331"/>
          </a:xfrm>
          <a:prstGeom prst="rect">
            <a:avLst/>
          </a:prstGeom>
          <a:noFill/>
        </p:spPr>
        <p:txBody>
          <a:bodyPr wrap="square" rtlCol="0">
            <a:spAutoFit/>
          </a:bodyPr>
          <a:lstStyle/>
          <a:p>
            <a:r>
              <a:rPr lang="en-US" dirty="0" smtClean="0"/>
              <a:t>Bandwidth constraints</a:t>
            </a:r>
            <a:endParaRPr lang="en-US" dirty="0"/>
          </a:p>
        </p:txBody>
      </p:sp>
      <p:graphicFrame>
        <p:nvGraphicFramePr>
          <p:cNvPr id="23" name="Object 22"/>
          <p:cNvGraphicFramePr>
            <a:graphicFrameLocks noChangeAspect="1"/>
          </p:cNvGraphicFramePr>
          <p:nvPr>
            <p:extLst>
              <p:ext uri="{D42A27DB-BD31-4B8C-83A1-F6EECF244321}">
                <p14:modId xmlns:p14="http://schemas.microsoft.com/office/powerpoint/2010/main" val="2068544650"/>
              </p:ext>
            </p:extLst>
          </p:nvPr>
        </p:nvGraphicFramePr>
        <p:xfrm>
          <a:off x="923365" y="4378484"/>
          <a:ext cx="2085975" cy="382588"/>
        </p:xfrm>
        <a:graphic>
          <a:graphicData uri="http://schemas.openxmlformats.org/presentationml/2006/ole">
            <mc:AlternateContent xmlns:mc="http://schemas.openxmlformats.org/markup-compatibility/2006">
              <mc:Choice xmlns:v="urn:schemas-microsoft-com:vml" Requires="v">
                <p:oleObj spid="_x0000_s30056" name="Equation" r:id="rId15" imgW="1244520" imgH="228600" progId="Equation.DSMT4">
                  <p:embed/>
                </p:oleObj>
              </mc:Choice>
              <mc:Fallback>
                <p:oleObj name="Equation" r:id="rId15" imgW="1244520" imgH="228600" progId="Equation.DSMT4">
                  <p:embed/>
                  <p:pic>
                    <p:nvPicPr>
                      <p:cNvPr id="0" name=""/>
                      <p:cNvPicPr/>
                      <p:nvPr/>
                    </p:nvPicPr>
                    <p:blipFill>
                      <a:blip r:embed="rId16"/>
                      <a:stretch>
                        <a:fillRect/>
                      </a:stretch>
                    </p:blipFill>
                    <p:spPr>
                      <a:xfrm>
                        <a:off x="923365" y="4378484"/>
                        <a:ext cx="2085975" cy="382588"/>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367420483"/>
              </p:ext>
            </p:extLst>
          </p:nvPr>
        </p:nvGraphicFramePr>
        <p:xfrm>
          <a:off x="3218890" y="4391357"/>
          <a:ext cx="2227262" cy="420688"/>
        </p:xfrm>
        <a:graphic>
          <a:graphicData uri="http://schemas.openxmlformats.org/presentationml/2006/ole">
            <mc:AlternateContent xmlns:mc="http://schemas.openxmlformats.org/markup-compatibility/2006">
              <mc:Choice xmlns:v="urn:schemas-microsoft-com:vml" Requires="v">
                <p:oleObj spid="_x0000_s30057" name="Equation" r:id="rId17" imgW="1346040" imgH="253800" progId="Equation.DSMT4">
                  <p:embed/>
                </p:oleObj>
              </mc:Choice>
              <mc:Fallback>
                <p:oleObj name="Equation" r:id="rId17" imgW="1346040" imgH="253800" progId="Equation.DSMT4">
                  <p:embed/>
                  <p:pic>
                    <p:nvPicPr>
                      <p:cNvPr id="0" name=""/>
                      <p:cNvPicPr>
                        <a:picLocks noChangeAspect="1" noChangeArrowheads="1"/>
                      </p:cNvPicPr>
                      <p:nvPr/>
                    </p:nvPicPr>
                    <p:blipFill>
                      <a:blip r:embed="rId18"/>
                      <a:srcRect/>
                      <a:stretch>
                        <a:fillRect/>
                      </a:stretch>
                    </p:blipFill>
                    <p:spPr bwMode="auto">
                      <a:xfrm>
                        <a:off x="3218890" y="4391357"/>
                        <a:ext cx="2227262" cy="420688"/>
                      </a:xfrm>
                      <a:prstGeom prst="rect">
                        <a:avLst/>
                      </a:prstGeom>
                      <a:noFill/>
                      <a:ln>
                        <a:noFill/>
                      </a:ln>
                    </p:spPr>
                  </p:pic>
                </p:oleObj>
              </mc:Fallback>
            </mc:AlternateContent>
          </a:graphicData>
        </a:graphic>
      </p:graphicFrame>
      <p:cxnSp>
        <p:nvCxnSpPr>
          <p:cNvPr id="25" name="Straight Connector 24"/>
          <p:cNvCxnSpPr/>
          <p:nvPr/>
        </p:nvCxnSpPr>
        <p:spPr>
          <a:xfrm>
            <a:off x="1135380" y="4924906"/>
            <a:ext cx="79019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94401" y="4322586"/>
            <a:ext cx="1666787" cy="646331"/>
          </a:xfrm>
          <a:prstGeom prst="rect">
            <a:avLst/>
          </a:prstGeom>
          <a:noFill/>
        </p:spPr>
        <p:txBody>
          <a:bodyPr wrap="square" rtlCol="0">
            <a:spAutoFit/>
          </a:bodyPr>
          <a:lstStyle/>
          <a:p>
            <a:r>
              <a:rPr lang="en-US" dirty="0" smtClean="0"/>
              <a:t>Dwell time uncertainty</a:t>
            </a:r>
            <a:endParaRPr lang="en-US" dirty="0"/>
          </a:p>
        </p:txBody>
      </p:sp>
      <p:sp>
        <p:nvSpPr>
          <p:cNvPr id="27" name="TextBox 26"/>
          <p:cNvSpPr txBox="1"/>
          <p:nvPr/>
        </p:nvSpPr>
        <p:spPr>
          <a:xfrm>
            <a:off x="923365" y="4996829"/>
            <a:ext cx="7772400" cy="369332"/>
          </a:xfrm>
          <a:prstGeom prst="rect">
            <a:avLst/>
          </a:prstGeom>
          <a:noFill/>
        </p:spPr>
        <p:txBody>
          <a:bodyPr wrap="square" rtlCol="0">
            <a:spAutoFit/>
          </a:bodyPr>
          <a:lstStyle/>
          <a:p>
            <a:r>
              <a:rPr lang="en-US" dirty="0" smtClean="0"/>
              <a:t>For other intersections</a:t>
            </a:r>
            <a:endParaRPr lang="en-US" dirty="0"/>
          </a:p>
        </p:txBody>
      </p:sp>
      <p:graphicFrame>
        <p:nvGraphicFramePr>
          <p:cNvPr id="28" name="Object 27"/>
          <p:cNvGraphicFramePr>
            <a:graphicFrameLocks noChangeAspect="1"/>
          </p:cNvGraphicFramePr>
          <p:nvPr>
            <p:extLst>
              <p:ext uri="{D42A27DB-BD31-4B8C-83A1-F6EECF244321}">
                <p14:modId xmlns:p14="http://schemas.microsoft.com/office/powerpoint/2010/main" val="2436485261"/>
              </p:ext>
            </p:extLst>
          </p:nvPr>
        </p:nvGraphicFramePr>
        <p:xfrm>
          <a:off x="932035" y="5356989"/>
          <a:ext cx="2708275" cy="304800"/>
        </p:xfrm>
        <a:graphic>
          <a:graphicData uri="http://schemas.openxmlformats.org/presentationml/2006/ole">
            <mc:AlternateContent xmlns:mc="http://schemas.openxmlformats.org/markup-compatibility/2006">
              <mc:Choice xmlns:v="urn:schemas-microsoft-com:vml" Requires="v">
                <p:oleObj spid="_x0000_s30058" name="Equation" r:id="rId19" imgW="2031840" imgH="228600" progId="Equation.DSMT4">
                  <p:embed/>
                </p:oleObj>
              </mc:Choice>
              <mc:Fallback>
                <p:oleObj name="Equation" r:id="rId19" imgW="2031840" imgH="228600" progId="Equation.DSMT4">
                  <p:embed/>
                  <p:pic>
                    <p:nvPicPr>
                      <p:cNvPr id="0" name=""/>
                      <p:cNvPicPr>
                        <a:picLocks noChangeAspect="1" noChangeArrowheads="1"/>
                      </p:cNvPicPr>
                      <p:nvPr/>
                    </p:nvPicPr>
                    <p:blipFill>
                      <a:blip r:embed="rId20"/>
                      <a:srcRect/>
                      <a:stretch>
                        <a:fillRect/>
                      </a:stretch>
                    </p:blipFill>
                    <p:spPr bwMode="auto">
                      <a:xfrm>
                        <a:off x="932035" y="5356989"/>
                        <a:ext cx="2708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572250341"/>
              </p:ext>
            </p:extLst>
          </p:nvPr>
        </p:nvGraphicFramePr>
        <p:xfrm>
          <a:off x="3717100" y="5344907"/>
          <a:ext cx="3706813" cy="338137"/>
        </p:xfrm>
        <a:graphic>
          <a:graphicData uri="http://schemas.openxmlformats.org/presentationml/2006/ole">
            <mc:AlternateContent xmlns:mc="http://schemas.openxmlformats.org/markup-compatibility/2006">
              <mc:Choice xmlns:v="urn:schemas-microsoft-com:vml" Requires="v">
                <p:oleObj spid="_x0000_s30059" name="Equation" r:id="rId21" imgW="2781000" imgH="253800" progId="Equation.DSMT4">
                  <p:embed/>
                </p:oleObj>
              </mc:Choice>
              <mc:Fallback>
                <p:oleObj name="Equation" r:id="rId21" imgW="2781000" imgH="253800" progId="Equation.DSMT4">
                  <p:embed/>
                  <p:pic>
                    <p:nvPicPr>
                      <p:cNvPr id="0" name=""/>
                      <p:cNvPicPr>
                        <a:picLocks noChangeAspect="1" noChangeArrowheads="1"/>
                      </p:cNvPicPr>
                      <p:nvPr/>
                    </p:nvPicPr>
                    <p:blipFill>
                      <a:blip r:embed="rId22"/>
                      <a:srcRect/>
                      <a:stretch>
                        <a:fillRect/>
                      </a:stretch>
                    </p:blipFill>
                    <p:spPr bwMode="auto">
                      <a:xfrm>
                        <a:off x="3717100" y="5344907"/>
                        <a:ext cx="37068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0" name="Straight Connector 29"/>
          <p:cNvCxnSpPr/>
          <p:nvPr/>
        </p:nvCxnSpPr>
        <p:spPr>
          <a:xfrm>
            <a:off x="1175725" y="5764916"/>
            <a:ext cx="79019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741920" y="5148383"/>
            <a:ext cx="1666787" cy="646331"/>
          </a:xfrm>
          <a:prstGeom prst="rect">
            <a:avLst/>
          </a:prstGeom>
          <a:noFill/>
        </p:spPr>
        <p:txBody>
          <a:bodyPr wrap="square" rtlCol="0">
            <a:spAutoFit/>
          </a:bodyPr>
          <a:lstStyle/>
          <a:p>
            <a:r>
              <a:rPr lang="en-US" dirty="0" smtClean="0"/>
              <a:t>Progression constraints</a:t>
            </a:r>
            <a:endParaRPr lang="en-US" dirty="0"/>
          </a:p>
        </p:txBody>
      </p:sp>
      <p:graphicFrame>
        <p:nvGraphicFramePr>
          <p:cNvPr id="33" name="Object 32"/>
          <p:cNvGraphicFramePr>
            <a:graphicFrameLocks noChangeAspect="1"/>
          </p:cNvGraphicFramePr>
          <p:nvPr>
            <p:extLst>
              <p:ext uri="{D42A27DB-BD31-4B8C-83A1-F6EECF244321}">
                <p14:modId xmlns:p14="http://schemas.microsoft.com/office/powerpoint/2010/main" val="519956022"/>
              </p:ext>
            </p:extLst>
          </p:nvPr>
        </p:nvGraphicFramePr>
        <p:xfrm>
          <a:off x="2750820" y="5922826"/>
          <a:ext cx="796925" cy="339725"/>
        </p:xfrm>
        <a:graphic>
          <a:graphicData uri="http://schemas.openxmlformats.org/presentationml/2006/ole">
            <mc:AlternateContent xmlns:mc="http://schemas.openxmlformats.org/markup-compatibility/2006">
              <mc:Choice xmlns:v="urn:schemas-microsoft-com:vml" Requires="v">
                <p:oleObj spid="_x0000_s30060" name="Equation" r:id="rId23" imgW="596880" imgH="253800" progId="Equation.DSMT4">
                  <p:embed/>
                </p:oleObj>
              </mc:Choice>
              <mc:Fallback>
                <p:oleObj name="Equation" r:id="rId23" imgW="596880" imgH="2538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750820" y="5922826"/>
                        <a:ext cx="796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416451092"/>
              </p:ext>
            </p:extLst>
          </p:nvPr>
        </p:nvGraphicFramePr>
        <p:xfrm>
          <a:off x="1699260" y="5933213"/>
          <a:ext cx="846137" cy="304800"/>
        </p:xfrm>
        <a:graphic>
          <a:graphicData uri="http://schemas.openxmlformats.org/presentationml/2006/ole">
            <mc:AlternateContent xmlns:mc="http://schemas.openxmlformats.org/markup-compatibility/2006">
              <mc:Choice xmlns:v="urn:schemas-microsoft-com:vml" Requires="v">
                <p:oleObj spid="_x0000_s30061" name="Equation" r:id="rId25" imgW="634680" imgH="228600" progId="Equation.DSMT4">
                  <p:embed/>
                </p:oleObj>
              </mc:Choice>
              <mc:Fallback>
                <p:oleObj name="Equation" r:id="rId25" imgW="634680" imgH="2286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699260" y="5933213"/>
                        <a:ext cx="846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5" name="Straight Connector 34"/>
          <p:cNvCxnSpPr/>
          <p:nvPr/>
        </p:nvCxnSpPr>
        <p:spPr>
          <a:xfrm>
            <a:off x="1135380" y="6361766"/>
            <a:ext cx="79019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701575" y="5745233"/>
            <a:ext cx="1666787" cy="646331"/>
          </a:xfrm>
          <a:prstGeom prst="rect">
            <a:avLst/>
          </a:prstGeom>
          <a:noFill/>
        </p:spPr>
        <p:txBody>
          <a:bodyPr wrap="square" rtlCol="0">
            <a:spAutoFit/>
          </a:bodyPr>
          <a:lstStyle/>
          <a:p>
            <a:r>
              <a:rPr lang="en-US" dirty="0" smtClean="0"/>
              <a:t>Bandwidth equality</a:t>
            </a:r>
            <a:endParaRPr lang="en-US" dirty="0"/>
          </a:p>
        </p:txBody>
      </p:sp>
    </p:spTree>
    <p:extLst>
      <p:ext uri="{BB962C8B-B14F-4D97-AF65-F5344CB8AC3E}">
        <p14:creationId xmlns:p14="http://schemas.microsoft.com/office/powerpoint/2010/main" val="360542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1000"/>
                                        <p:tgtEl>
                                          <p:spTgt spid="23"/>
                                        </p:tgtEl>
                                      </p:cBhvr>
                                    </p:animEffect>
                                    <p:anim calcmode="lin" valueType="num">
                                      <p:cBhvr>
                                        <p:cTn id="61" dur="1000" fill="hold"/>
                                        <p:tgtEl>
                                          <p:spTgt spid="23"/>
                                        </p:tgtEl>
                                        <p:attrNameLst>
                                          <p:attrName>ppt_x</p:attrName>
                                        </p:attrNameLst>
                                      </p:cBhvr>
                                      <p:tavLst>
                                        <p:tav tm="0">
                                          <p:val>
                                            <p:strVal val="#ppt_x"/>
                                          </p:val>
                                        </p:tav>
                                        <p:tav tm="100000">
                                          <p:val>
                                            <p:strVal val="#ppt_x"/>
                                          </p:val>
                                        </p:tav>
                                      </p:tavLst>
                                    </p:anim>
                                    <p:anim calcmode="lin" valueType="num">
                                      <p:cBhvr>
                                        <p:cTn id="62" dur="1000" fill="hold"/>
                                        <p:tgtEl>
                                          <p:spTgt spid="23"/>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1000"/>
                            </p:stCondLst>
                            <p:childTnLst>
                              <p:par>
                                <p:cTn id="69" presetID="22" presetClass="entr" presetSubtype="8"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left)">
                                      <p:cBhvr>
                                        <p:cTn id="71" dur="500"/>
                                        <p:tgtEl>
                                          <p:spTgt spid="2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par>
                                <p:cTn id="75" presetID="22" presetClass="entr" presetSubtype="8"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left)">
                                      <p:cBhvr>
                                        <p:cTn id="77" dur="500"/>
                                        <p:tgtEl>
                                          <p:spTgt spid="2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childTnLst>
                                </p:cTn>
                              </p:par>
                            </p:childTnLst>
                          </p:cTn>
                        </p:par>
                        <p:par>
                          <p:cTn id="86" fill="hold">
                            <p:stCondLst>
                              <p:cond delay="500"/>
                            </p:stCondLst>
                            <p:childTnLst>
                              <p:par>
                                <p:cTn id="87" presetID="42" presetClass="entr" presetSubtype="0"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1000" fill="hold"/>
                                        <p:tgtEl>
                                          <p:spTgt spid="28"/>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fade">
                                      <p:cBhvr>
                                        <p:cTn id="94" dur="1000"/>
                                        <p:tgtEl>
                                          <p:spTgt spid="29"/>
                                        </p:tgtEl>
                                      </p:cBhvr>
                                    </p:animEffect>
                                    <p:anim calcmode="lin" valueType="num">
                                      <p:cBhvr>
                                        <p:cTn id="95" dur="1000" fill="hold"/>
                                        <p:tgtEl>
                                          <p:spTgt spid="29"/>
                                        </p:tgtEl>
                                        <p:attrNameLst>
                                          <p:attrName>ppt_x</p:attrName>
                                        </p:attrNameLst>
                                      </p:cBhvr>
                                      <p:tavLst>
                                        <p:tav tm="0">
                                          <p:val>
                                            <p:strVal val="#ppt_x"/>
                                          </p:val>
                                        </p:tav>
                                        <p:tav tm="100000">
                                          <p:val>
                                            <p:strVal val="#ppt_x"/>
                                          </p:val>
                                        </p:tav>
                                      </p:tavLst>
                                    </p:anim>
                                    <p:anim calcmode="lin" valueType="num">
                                      <p:cBhvr>
                                        <p:cTn id="96" dur="1000" fill="hold"/>
                                        <p:tgtEl>
                                          <p:spTgt spid="29"/>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1000"/>
                                        <p:tgtEl>
                                          <p:spTgt spid="34"/>
                                        </p:tgtEl>
                                      </p:cBhvr>
                                    </p:animEffect>
                                    <p:anim calcmode="lin" valueType="num">
                                      <p:cBhvr>
                                        <p:cTn id="100" dur="1000" fill="hold"/>
                                        <p:tgtEl>
                                          <p:spTgt spid="34"/>
                                        </p:tgtEl>
                                        <p:attrNameLst>
                                          <p:attrName>ppt_x</p:attrName>
                                        </p:attrNameLst>
                                      </p:cBhvr>
                                      <p:tavLst>
                                        <p:tav tm="0">
                                          <p:val>
                                            <p:strVal val="#ppt_x"/>
                                          </p:val>
                                        </p:tav>
                                        <p:tav tm="100000">
                                          <p:val>
                                            <p:strVal val="#ppt_x"/>
                                          </p:val>
                                        </p:tav>
                                      </p:tavLst>
                                    </p:anim>
                                    <p:anim calcmode="lin" valueType="num">
                                      <p:cBhvr>
                                        <p:cTn id="101" dur="1000" fill="hold"/>
                                        <p:tgtEl>
                                          <p:spTgt spid="34"/>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fade">
                                      <p:cBhvr>
                                        <p:cTn id="104" dur="1000"/>
                                        <p:tgtEl>
                                          <p:spTgt spid="33"/>
                                        </p:tgtEl>
                                      </p:cBhvr>
                                    </p:animEffect>
                                    <p:anim calcmode="lin" valueType="num">
                                      <p:cBhvr>
                                        <p:cTn id="105" dur="1000" fill="hold"/>
                                        <p:tgtEl>
                                          <p:spTgt spid="33"/>
                                        </p:tgtEl>
                                        <p:attrNameLst>
                                          <p:attrName>ppt_x</p:attrName>
                                        </p:attrNameLst>
                                      </p:cBhvr>
                                      <p:tavLst>
                                        <p:tav tm="0">
                                          <p:val>
                                            <p:strVal val="#ppt_x"/>
                                          </p:val>
                                        </p:tav>
                                        <p:tav tm="100000">
                                          <p:val>
                                            <p:strVal val="#ppt_x"/>
                                          </p:val>
                                        </p:tav>
                                      </p:tavLst>
                                    </p:anim>
                                    <p:anim calcmode="lin" valueType="num">
                                      <p:cBhvr>
                                        <p:cTn id="106" dur="1000" fill="hold"/>
                                        <p:tgtEl>
                                          <p:spTgt spid="33"/>
                                        </p:tgtEl>
                                        <p:attrNameLst>
                                          <p:attrName>ppt_y</p:attrName>
                                        </p:attrNameLst>
                                      </p:cBhvr>
                                      <p:tavLst>
                                        <p:tav tm="0">
                                          <p:val>
                                            <p:strVal val="#ppt_y+.1"/>
                                          </p:val>
                                        </p:tav>
                                        <p:tav tm="100000">
                                          <p:val>
                                            <p:strVal val="#ppt_y"/>
                                          </p:val>
                                        </p:tav>
                                      </p:tavLst>
                                    </p:anim>
                                  </p:childTnLst>
                                </p:cTn>
                              </p:par>
                            </p:childTnLst>
                          </p:cTn>
                        </p:par>
                        <p:par>
                          <p:cTn id="107" fill="hold">
                            <p:stCondLst>
                              <p:cond delay="1500"/>
                            </p:stCondLst>
                            <p:childTnLst>
                              <p:par>
                                <p:cTn id="108" presetID="22" presetClass="entr" presetSubtype="8" fill="hold" nodeType="after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wipe(left)">
                                      <p:cBhvr>
                                        <p:cTn id="110" dur="500"/>
                                        <p:tgtEl>
                                          <p:spTgt spid="30"/>
                                        </p:tgtEl>
                                      </p:cBhvr>
                                    </p:animEffect>
                                  </p:childTnLst>
                                </p:cTn>
                              </p:par>
                              <p:par>
                                <p:cTn id="111" presetID="22" presetClass="entr" presetSubtype="8" fill="hold" nodeType="with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6"/>
                                        </p:tgtEl>
                                        <p:attrNameLst>
                                          <p:attrName>style.visibility</p:attrName>
                                        </p:attrNameLst>
                                      </p:cBhvr>
                                      <p:to>
                                        <p:strVal val="visible"/>
                                      </p:to>
                                    </p:set>
                                    <p:animEffect transition="in" filter="fade">
                                      <p:cBhvr>
                                        <p:cTn id="116" dur="500"/>
                                        <p:tgtEl>
                                          <p:spTgt spid="36"/>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p:bldP spid="22" grpId="0"/>
      <p:bldP spid="26" grpId="0"/>
      <p:bldP spid="27" grpId="0"/>
      <p:bldP spid="32"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481328"/>
          </a:xfrm>
        </p:spPr>
        <p:txBody>
          <a:bodyPr/>
          <a:lstStyle/>
          <a:p>
            <a:r>
              <a:rPr lang="en-US" dirty="0" smtClean="0"/>
              <a:t>Methodology</a:t>
            </a:r>
            <a:endParaRPr lang="en-US" dirty="0"/>
          </a:p>
        </p:txBody>
      </p:sp>
      <p:sp>
        <p:nvSpPr>
          <p:cNvPr id="16" name="TextBox 15"/>
          <p:cNvSpPr txBox="1"/>
          <p:nvPr/>
        </p:nvSpPr>
        <p:spPr>
          <a:xfrm>
            <a:off x="1646143" y="2909296"/>
            <a:ext cx="1696598" cy="646331"/>
          </a:xfrm>
          <a:prstGeom prst="rect">
            <a:avLst/>
          </a:prstGeom>
          <a:noFill/>
          <a:ln w="34925">
            <a:solidFill>
              <a:schemeClr val="accent1"/>
            </a:solidFill>
          </a:ln>
        </p:spPr>
        <p:txBody>
          <a:bodyPr wrap="square" rtlCol="0">
            <a:spAutoFit/>
          </a:bodyPr>
          <a:lstStyle/>
          <a:p>
            <a:pPr algn="ctr"/>
            <a:r>
              <a:rPr lang="en-US" dirty="0" smtClean="0"/>
              <a:t>A deterministic model</a:t>
            </a:r>
            <a:endParaRPr lang="en-US" dirty="0"/>
          </a:p>
        </p:txBody>
      </p:sp>
      <p:sp>
        <p:nvSpPr>
          <p:cNvPr id="17" name="TextBox 16"/>
          <p:cNvSpPr txBox="1"/>
          <p:nvPr/>
        </p:nvSpPr>
        <p:spPr>
          <a:xfrm>
            <a:off x="1646143" y="4025152"/>
            <a:ext cx="1696598" cy="646331"/>
          </a:xfrm>
          <a:prstGeom prst="rect">
            <a:avLst/>
          </a:prstGeom>
          <a:noFill/>
          <a:ln w="34925">
            <a:solidFill>
              <a:srgbClr val="92D050"/>
            </a:solidFill>
          </a:ln>
        </p:spPr>
        <p:txBody>
          <a:bodyPr wrap="square" rtlCol="0">
            <a:spAutoFit/>
          </a:bodyPr>
          <a:lstStyle/>
          <a:p>
            <a:pPr algn="ctr"/>
            <a:r>
              <a:rPr lang="en-US" dirty="0" smtClean="0"/>
              <a:t>An evaluation module</a:t>
            </a:r>
            <a:endParaRPr lang="en-US" dirty="0"/>
          </a:p>
        </p:txBody>
      </p:sp>
      <p:sp>
        <p:nvSpPr>
          <p:cNvPr id="18" name="Rectangle 17"/>
          <p:cNvSpPr/>
          <p:nvPr/>
        </p:nvSpPr>
        <p:spPr>
          <a:xfrm>
            <a:off x="1436874" y="2792506"/>
            <a:ext cx="2133066" cy="2552013"/>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410260" y="4725081"/>
            <a:ext cx="2186294" cy="646331"/>
          </a:xfrm>
          <a:prstGeom prst="rect">
            <a:avLst/>
          </a:prstGeom>
          <a:noFill/>
        </p:spPr>
        <p:txBody>
          <a:bodyPr wrap="square" rtlCol="0">
            <a:spAutoFit/>
          </a:bodyPr>
          <a:lstStyle/>
          <a:p>
            <a:pPr algn="ctr"/>
            <a:r>
              <a:rPr lang="en-US" dirty="0" smtClean="0"/>
              <a:t>A progression model for buses</a:t>
            </a:r>
            <a:endParaRPr lang="en-US" dirty="0"/>
          </a:p>
        </p:txBody>
      </p:sp>
      <p:cxnSp>
        <p:nvCxnSpPr>
          <p:cNvPr id="20" name="Straight Arrow Connector 19"/>
          <p:cNvCxnSpPr/>
          <p:nvPr/>
        </p:nvCxnSpPr>
        <p:spPr>
          <a:xfrm flipV="1">
            <a:off x="3476768" y="3211606"/>
            <a:ext cx="2386150" cy="33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a:off x="3476768" y="4371167"/>
            <a:ext cx="2386150" cy="1845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6056312" y="2909296"/>
            <a:ext cx="2199742" cy="646331"/>
          </a:xfrm>
          <a:prstGeom prst="rect">
            <a:avLst/>
          </a:prstGeom>
          <a:noFill/>
          <a:ln w="34925">
            <a:solidFill>
              <a:schemeClr val="bg1">
                <a:lumMod val="50000"/>
              </a:schemeClr>
            </a:solidFill>
          </a:ln>
        </p:spPr>
        <p:txBody>
          <a:bodyPr wrap="square" rtlCol="0">
            <a:spAutoFit/>
          </a:bodyPr>
          <a:lstStyle/>
          <a:p>
            <a:pPr algn="ctr"/>
            <a:r>
              <a:rPr lang="en-US" dirty="0" smtClean="0"/>
              <a:t>An enhanced deterministic model</a:t>
            </a:r>
            <a:endParaRPr lang="en-US" dirty="0"/>
          </a:p>
        </p:txBody>
      </p:sp>
      <p:sp>
        <p:nvSpPr>
          <p:cNvPr id="23" name="TextBox 22"/>
          <p:cNvSpPr txBox="1"/>
          <p:nvPr/>
        </p:nvSpPr>
        <p:spPr>
          <a:xfrm>
            <a:off x="6056312" y="4028792"/>
            <a:ext cx="2199742" cy="646331"/>
          </a:xfrm>
          <a:prstGeom prst="rect">
            <a:avLst/>
          </a:prstGeom>
          <a:noFill/>
          <a:ln w="34925">
            <a:solidFill>
              <a:schemeClr val="bg1">
                <a:lumMod val="50000"/>
              </a:schemeClr>
            </a:solidFill>
          </a:ln>
        </p:spPr>
        <p:txBody>
          <a:bodyPr wrap="square" rtlCol="0">
            <a:spAutoFit/>
          </a:bodyPr>
          <a:lstStyle/>
          <a:p>
            <a:pPr algn="ctr"/>
            <a:r>
              <a:rPr lang="en-US" dirty="0" smtClean="0"/>
              <a:t>An enhanced evaluation module</a:t>
            </a:r>
            <a:endParaRPr lang="en-US" dirty="0"/>
          </a:p>
        </p:txBody>
      </p:sp>
      <p:sp>
        <p:nvSpPr>
          <p:cNvPr id="24" name="Rectangle 23"/>
          <p:cNvSpPr/>
          <p:nvPr/>
        </p:nvSpPr>
        <p:spPr>
          <a:xfrm>
            <a:off x="5909005" y="2792506"/>
            <a:ext cx="2491365" cy="2552013"/>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18251" y="4707151"/>
            <a:ext cx="2508573" cy="646331"/>
          </a:xfrm>
          <a:prstGeom prst="rect">
            <a:avLst/>
          </a:prstGeom>
          <a:noFill/>
        </p:spPr>
        <p:txBody>
          <a:bodyPr wrap="square" rtlCol="0">
            <a:spAutoFit/>
          </a:bodyPr>
          <a:lstStyle/>
          <a:p>
            <a:pPr algn="ctr"/>
            <a:r>
              <a:rPr lang="en-US" dirty="0" smtClean="0"/>
              <a:t>A integrated model for both buses and PC s</a:t>
            </a:r>
            <a:endParaRPr lang="en-US" dirty="0"/>
          </a:p>
        </p:txBody>
      </p:sp>
      <p:sp>
        <p:nvSpPr>
          <p:cNvPr id="26" name="TextBox 25"/>
          <p:cNvSpPr txBox="1"/>
          <p:nvPr/>
        </p:nvSpPr>
        <p:spPr>
          <a:xfrm>
            <a:off x="3724769" y="3330138"/>
            <a:ext cx="2016032" cy="923330"/>
          </a:xfrm>
          <a:prstGeom prst="rect">
            <a:avLst/>
          </a:prstGeom>
          <a:noFill/>
          <a:ln>
            <a:solidFill>
              <a:schemeClr val="tx1"/>
            </a:solidFill>
          </a:ln>
        </p:spPr>
        <p:txBody>
          <a:bodyPr wrap="square" rtlCol="0">
            <a:spAutoFit/>
          </a:bodyPr>
          <a:lstStyle/>
          <a:p>
            <a:pPr algn="ctr"/>
            <a:r>
              <a:rPr lang="en-US" dirty="0" smtClean="0"/>
              <a:t>Integrating passenger car’s benefits</a:t>
            </a:r>
            <a:endParaRPr lang="en-US" dirty="0"/>
          </a:p>
        </p:txBody>
      </p:sp>
    </p:spTree>
    <p:extLst>
      <p:ext uri="{BB962C8B-B14F-4D97-AF65-F5344CB8AC3E}">
        <p14:creationId xmlns:p14="http://schemas.microsoft.com/office/powerpoint/2010/main" val="50275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9"/>
                                        </p:tgtEl>
                                      </p:cBhvr>
                                    </p:animEffect>
                                    <p:set>
                                      <p:cBhvr>
                                        <p:cTn id="10" dur="1" fill="hold">
                                          <p:stCondLst>
                                            <p:cond delay="499"/>
                                          </p:stCondLst>
                                        </p:cTn>
                                        <p:tgtEl>
                                          <p:spTgt spid="1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6"/>
                                        </p:tgtEl>
                                      </p:cBhvr>
                                    </p:animEffect>
                                    <p:set>
                                      <p:cBhvr>
                                        <p:cTn id="16" dur="1" fill="hold">
                                          <p:stCondLst>
                                            <p:cond delay="499"/>
                                          </p:stCondLst>
                                        </p:cTn>
                                        <p:tgtEl>
                                          <p:spTgt spid="2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2"/>
                                        </p:tgtEl>
                                      </p:cBhvr>
                                    </p:animEffect>
                                    <p:set>
                                      <p:cBhvr>
                                        <p:cTn id="28" dur="1" fill="hold">
                                          <p:stCondLst>
                                            <p:cond delay="499"/>
                                          </p:stCondLst>
                                        </p:cTn>
                                        <p:tgtEl>
                                          <p:spTgt spid="22"/>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25"/>
                                        </p:tgtEl>
                                      </p:cBhvr>
                                    </p:animEffect>
                                    <p:set>
                                      <p:cBhvr>
                                        <p:cTn id="34"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p:bldP spid="22" grpId="0" animBg="1"/>
      <p:bldP spid="23" grpId="0" animBg="1"/>
      <p:bldP spid="24" grpId="0" animBg="1"/>
      <p:bldP spid="25" grpId="0"/>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152524"/>
          </a:xfrm>
        </p:spPr>
        <p:txBody>
          <a:bodyPr/>
          <a:lstStyle/>
          <a:p>
            <a:r>
              <a:rPr lang="en-US" dirty="0" smtClean="0"/>
              <a:t>Transit Signal Priority (TSP) </a:t>
            </a:r>
            <a:endParaRPr lang="en-US" dirty="0"/>
          </a:p>
        </p:txBody>
      </p:sp>
      <p:cxnSp>
        <p:nvCxnSpPr>
          <p:cNvPr id="5" name="Straight Connector 4"/>
          <p:cNvCxnSpPr/>
          <p:nvPr/>
        </p:nvCxnSpPr>
        <p:spPr>
          <a:xfrm>
            <a:off x="7076742" y="1941192"/>
            <a:ext cx="0" cy="933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630709" y="2874642"/>
            <a:ext cx="34460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7069122" y="4162422"/>
            <a:ext cx="7620" cy="9886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630709" y="4162422"/>
            <a:ext cx="34460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29242" y="1941192"/>
            <a:ext cx="0" cy="933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29242" y="2907475"/>
            <a:ext cx="9372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8029242" y="4162422"/>
            <a:ext cx="0" cy="9886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029242" y="4162422"/>
            <a:ext cx="9372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5" descr="car, transportation, vehicl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523" y="3858575"/>
            <a:ext cx="609599" cy="25717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car, transportation, vehicl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522" y="3550918"/>
            <a:ext cx="609599" cy="25717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car, transportation, vehicl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1843" y="3856670"/>
            <a:ext cx="609599" cy="25717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car, transportation, vehicl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1842" y="3549013"/>
            <a:ext cx="609599" cy="25717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car, transportation, vehicl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4162" y="3854765"/>
            <a:ext cx="609599" cy="25717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5" descr="car, transportation, vehicl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4161" y="3547108"/>
            <a:ext cx="609599" cy="25717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descr="car, transportation, vehicl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1241" y="3858575"/>
            <a:ext cx="609599" cy="2571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car, transportation, vehicl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1240" y="3550918"/>
            <a:ext cx="609599" cy="25717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5" descr="car, transportation, vehicl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939" y="3858575"/>
            <a:ext cx="609599" cy="25717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ar, transportation, vehicl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938" y="3550918"/>
            <a:ext cx="609599" cy="25717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5" descr="car, transportation, vehicl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3017" y="3851908"/>
            <a:ext cx="609599" cy="25717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car, transportation, vehicl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3016" y="3544251"/>
            <a:ext cx="609599" cy="25717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5" descr="car, transportation, vehicl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577" y="3858575"/>
            <a:ext cx="609599" cy="25717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car, transportation, vehicl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576" y="3550918"/>
            <a:ext cx="609599" cy="25717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bus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1338" y="3384708"/>
            <a:ext cx="625828" cy="59349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699044" y="2625444"/>
            <a:ext cx="2940423"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Transit system</a:t>
            </a: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Active control strategies</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Bus-based progression</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Bus operational features</a:t>
            </a:r>
            <a:endParaRPr lang="en-US" dirty="0">
              <a:latin typeface="Times New Roman" panose="02020603050405020304" pitchFamily="18" charset="0"/>
              <a:cs typeface="Times New Roman" panose="02020603050405020304" pitchFamily="18" charset="0"/>
            </a:endParaRPr>
          </a:p>
        </p:txBody>
      </p:sp>
      <p:pic>
        <p:nvPicPr>
          <p:cNvPr id="43" name="Picture 8" descr="bus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553" y="3501824"/>
            <a:ext cx="625828" cy="59349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5" descr="car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0686" y="4162422"/>
            <a:ext cx="411634" cy="4116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busride.com/wp-content/uploads/2010/06/transit-0109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1229" y="2283779"/>
            <a:ext cx="3721935" cy="279145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88960" y="5332735"/>
            <a:ext cx="3346079" cy="261610"/>
          </a:xfrm>
          <a:prstGeom prst="rect">
            <a:avLst/>
          </a:prstGeom>
          <a:noFill/>
        </p:spPr>
        <p:txBody>
          <a:bodyPr wrap="square" rtlCol="0">
            <a:spAutoFit/>
          </a:bodyPr>
          <a:lstStyle/>
          <a:p>
            <a:r>
              <a:rPr lang="en-US" sz="1100" dirty="0" smtClean="0"/>
              <a:t>Source: Sustainable Transportation in the Netherlands </a:t>
            </a:r>
            <a:endParaRPr lang="en-US" sz="1100" dirty="0"/>
          </a:p>
        </p:txBody>
      </p:sp>
    </p:spTree>
    <p:extLst>
      <p:ext uri="{BB962C8B-B14F-4D97-AF65-F5344CB8AC3E}">
        <p14:creationId xmlns:p14="http://schemas.microsoft.com/office/powerpoint/2010/main" val="213909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1000"/>
                                        <p:tgtEl>
                                          <p:spTgt spid="42">
                                            <p:txEl>
                                              <p:pRg st="0" end="0"/>
                                            </p:txEl>
                                          </p:spTgt>
                                        </p:tgtEl>
                                      </p:cBhvr>
                                    </p:animEffect>
                                    <p:anim calcmode="lin" valueType="num">
                                      <p:cBhvr>
                                        <p:cTn id="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1"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par>
                                <p:cTn id="23" presetID="22" presetClass="entr" presetSubtype="1"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par>
                                <p:cTn id="26" presetID="22" presetClass="entr" presetSubtype="2"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500"/>
                                        <p:tgtEl>
                                          <p:spTgt spid="13"/>
                                        </p:tgtEl>
                                      </p:cBhvr>
                                    </p:animEffect>
                                  </p:childTnLst>
                                </p:cTn>
                              </p:par>
                              <p:par>
                                <p:cTn id="29" presetID="22" presetClass="entr" presetSubtype="2"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par>
                                <p:cTn id="32" presetID="22" presetClass="entr" presetSubtype="4"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0-#ppt_w/2"/>
                                          </p:val>
                                        </p:tav>
                                        <p:tav tm="100000">
                                          <p:val>
                                            <p:strVal val="#ppt_x"/>
                                          </p:val>
                                        </p:tav>
                                      </p:tavLst>
                                    </p:anim>
                                    <p:anim calcmode="lin" valueType="num">
                                      <p:cBhvr additive="base">
                                        <p:cTn id="40" dur="500" fill="hold"/>
                                        <p:tgtEl>
                                          <p:spTgt spid="25"/>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0-#ppt_w/2"/>
                                          </p:val>
                                        </p:tav>
                                        <p:tav tm="100000">
                                          <p:val>
                                            <p:strVal val="#ppt_x"/>
                                          </p:val>
                                        </p:tav>
                                      </p:tavLst>
                                    </p:anim>
                                    <p:anim calcmode="lin" valueType="num">
                                      <p:cBhvr additive="base">
                                        <p:cTn id="44" dur="500" fill="hold"/>
                                        <p:tgtEl>
                                          <p:spTgt spid="26"/>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25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0-#ppt_w/2"/>
                                          </p:val>
                                        </p:tav>
                                        <p:tav tm="100000">
                                          <p:val>
                                            <p:strVal val="#ppt_x"/>
                                          </p:val>
                                        </p:tav>
                                      </p:tavLst>
                                    </p:anim>
                                    <p:anim calcmode="lin" valueType="num">
                                      <p:cBhvr additive="base">
                                        <p:cTn id="48" dur="500" fill="hold"/>
                                        <p:tgtEl>
                                          <p:spTgt spid="27"/>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25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0-#ppt_w/2"/>
                                          </p:val>
                                        </p:tav>
                                        <p:tav tm="100000">
                                          <p:val>
                                            <p:strVal val="#ppt_x"/>
                                          </p:val>
                                        </p:tav>
                                      </p:tavLst>
                                    </p:anim>
                                    <p:anim calcmode="lin" valueType="num">
                                      <p:cBhvr additive="base">
                                        <p:cTn id="52" dur="500" fill="hold"/>
                                        <p:tgtEl>
                                          <p:spTgt spid="28"/>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50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0-#ppt_w/2"/>
                                          </p:val>
                                        </p:tav>
                                        <p:tav tm="100000">
                                          <p:val>
                                            <p:strVal val="#ppt_x"/>
                                          </p:val>
                                        </p:tav>
                                      </p:tavLst>
                                    </p:anim>
                                    <p:anim calcmode="lin" valueType="num">
                                      <p:cBhvr additive="base">
                                        <p:cTn id="56" dur="500" fill="hold"/>
                                        <p:tgtEl>
                                          <p:spTgt spid="29"/>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50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0-#ppt_w/2"/>
                                          </p:val>
                                        </p:tav>
                                        <p:tav tm="100000">
                                          <p:val>
                                            <p:strVal val="#ppt_x"/>
                                          </p:val>
                                        </p:tav>
                                      </p:tavLst>
                                    </p:anim>
                                    <p:anim calcmode="lin" valueType="num">
                                      <p:cBhvr additive="base">
                                        <p:cTn id="60" dur="500" fill="hold"/>
                                        <p:tgtEl>
                                          <p:spTgt spid="30"/>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75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0-#ppt_w/2"/>
                                          </p:val>
                                        </p:tav>
                                        <p:tav tm="100000">
                                          <p:val>
                                            <p:strVal val="#ppt_x"/>
                                          </p:val>
                                        </p:tav>
                                      </p:tavLst>
                                    </p:anim>
                                    <p:anim calcmode="lin" valueType="num">
                                      <p:cBhvr additive="base">
                                        <p:cTn id="64" dur="500" fill="hold"/>
                                        <p:tgtEl>
                                          <p:spTgt spid="31"/>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75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100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0-#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100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500" fill="hold"/>
                                        <p:tgtEl>
                                          <p:spTgt spid="34"/>
                                        </p:tgtEl>
                                        <p:attrNameLst>
                                          <p:attrName>ppt_x</p:attrName>
                                        </p:attrNameLst>
                                      </p:cBhvr>
                                      <p:tavLst>
                                        <p:tav tm="0">
                                          <p:val>
                                            <p:strVal val="0-#ppt_w/2"/>
                                          </p:val>
                                        </p:tav>
                                        <p:tav tm="100000">
                                          <p:val>
                                            <p:strVal val="#ppt_x"/>
                                          </p:val>
                                        </p:tav>
                                      </p:tavLst>
                                    </p:anim>
                                    <p:anim calcmode="lin" valueType="num">
                                      <p:cBhvr additive="base">
                                        <p:cTn id="76" dur="500" fill="hold"/>
                                        <p:tgtEl>
                                          <p:spTgt spid="34"/>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125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0-#ppt_w/2"/>
                                          </p:val>
                                        </p:tav>
                                        <p:tav tm="100000">
                                          <p:val>
                                            <p:strVal val="#ppt_x"/>
                                          </p:val>
                                        </p:tav>
                                      </p:tavLst>
                                    </p:anim>
                                    <p:anim calcmode="lin" valueType="num">
                                      <p:cBhvr additive="base">
                                        <p:cTn id="80" dur="500" fill="hold"/>
                                        <p:tgtEl>
                                          <p:spTgt spid="35"/>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125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0-#ppt_w/2"/>
                                          </p:val>
                                        </p:tav>
                                        <p:tav tm="100000">
                                          <p:val>
                                            <p:strVal val="#ppt_x"/>
                                          </p:val>
                                        </p:tav>
                                      </p:tavLst>
                                    </p:anim>
                                    <p:anim calcmode="lin" valueType="num">
                                      <p:cBhvr additive="base">
                                        <p:cTn id="84" dur="500" fill="hold"/>
                                        <p:tgtEl>
                                          <p:spTgt spid="36"/>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150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1500"/>
                                  </p:stCondLst>
                                  <p:childTnLst>
                                    <p:set>
                                      <p:cBhvr>
                                        <p:cTn id="90" dur="1" fill="hold">
                                          <p:stCondLst>
                                            <p:cond delay="0"/>
                                          </p:stCondLst>
                                        </p:cTn>
                                        <p:tgtEl>
                                          <p:spTgt spid="38"/>
                                        </p:tgtEl>
                                        <p:attrNameLst>
                                          <p:attrName>style.visibility</p:attrName>
                                        </p:attrNameLst>
                                      </p:cBhvr>
                                      <p:to>
                                        <p:strVal val="visible"/>
                                      </p:to>
                                    </p:set>
                                    <p:anim calcmode="lin" valueType="num">
                                      <p:cBhvr additive="base">
                                        <p:cTn id="91" dur="500" fill="hold"/>
                                        <p:tgtEl>
                                          <p:spTgt spid="38"/>
                                        </p:tgtEl>
                                        <p:attrNameLst>
                                          <p:attrName>ppt_x</p:attrName>
                                        </p:attrNameLst>
                                      </p:cBhvr>
                                      <p:tavLst>
                                        <p:tav tm="0">
                                          <p:val>
                                            <p:strVal val="0-#ppt_w/2"/>
                                          </p:val>
                                        </p:tav>
                                        <p:tav tm="100000">
                                          <p:val>
                                            <p:strVal val="#ppt_x"/>
                                          </p:val>
                                        </p:tav>
                                      </p:tavLst>
                                    </p:anim>
                                    <p:anim calcmode="lin" valueType="num">
                                      <p:cBhvr additive="base">
                                        <p:cTn id="92"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30"/>
                                        </p:tgtEl>
                                      </p:cBhvr>
                                    </p:animEffect>
                                    <p:set>
                                      <p:cBhvr>
                                        <p:cTn id="97" dur="1" fill="hold">
                                          <p:stCondLst>
                                            <p:cond delay="499"/>
                                          </p:stCondLst>
                                        </p:cTn>
                                        <p:tgtEl>
                                          <p:spTgt spid="30"/>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31"/>
                                        </p:tgtEl>
                                      </p:cBhvr>
                                    </p:animEffect>
                                    <p:set>
                                      <p:cBhvr>
                                        <p:cTn id="100" dur="1" fill="hold">
                                          <p:stCondLst>
                                            <p:cond delay="499"/>
                                          </p:stCondLst>
                                        </p:cTn>
                                        <p:tgtEl>
                                          <p:spTgt spid="31"/>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32"/>
                                        </p:tgtEl>
                                      </p:cBhvr>
                                    </p:animEffect>
                                    <p:set>
                                      <p:cBhvr>
                                        <p:cTn id="103" dur="1" fill="hold">
                                          <p:stCondLst>
                                            <p:cond delay="499"/>
                                          </p:stCondLst>
                                        </p:cTn>
                                        <p:tgtEl>
                                          <p:spTgt spid="32"/>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33"/>
                                        </p:tgtEl>
                                      </p:cBhvr>
                                    </p:animEffect>
                                    <p:set>
                                      <p:cBhvr>
                                        <p:cTn id="106" dur="1" fill="hold">
                                          <p:stCondLst>
                                            <p:cond delay="499"/>
                                          </p:stCondLst>
                                        </p:cTn>
                                        <p:tgtEl>
                                          <p:spTgt spid="33"/>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35"/>
                                        </p:tgtEl>
                                      </p:cBhvr>
                                    </p:animEffect>
                                    <p:set>
                                      <p:cBhvr>
                                        <p:cTn id="109" dur="1" fill="hold">
                                          <p:stCondLst>
                                            <p:cond delay="499"/>
                                          </p:stCondLst>
                                        </p:cTn>
                                        <p:tgtEl>
                                          <p:spTgt spid="35"/>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36"/>
                                        </p:tgtEl>
                                      </p:cBhvr>
                                    </p:animEffect>
                                    <p:set>
                                      <p:cBhvr>
                                        <p:cTn id="112" dur="1" fill="hold">
                                          <p:stCondLst>
                                            <p:cond delay="499"/>
                                          </p:stCondLst>
                                        </p:cTn>
                                        <p:tgtEl>
                                          <p:spTgt spid="36"/>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37"/>
                                        </p:tgtEl>
                                      </p:cBhvr>
                                    </p:animEffect>
                                    <p:set>
                                      <p:cBhvr>
                                        <p:cTn id="115" dur="1" fill="hold">
                                          <p:stCondLst>
                                            <p:cond delay="499"/>
                                          </p:stCondLst>
                                        </p:cTn>
                                        <p:tgtEl>
                                          <p:spTgt spid="37"/>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38"/>
                                        </p:tgtEl>
                                      </p:cBhvr>
                                    </p:animEffect>
                                    <p:set>
                                      <p:cBhvr>
                                        <p:cTn id="118" dur="1" fill="hold">
                                          <p:stCondLst>
                                            <p:cond delay="499"/>
                                          </p:stCondLst>
                                        </p:cTn>
                                        <p:tgtEl>
                                          <p:spTgt spid="38"/>
                                        </p:tgtEl>
                                        <p:attrNameLst>
                                          <p:attrName>style.visibility</p:attrName>
                                        </p:attrNameLst>
                                      </p:cBhvr>
                                      <p:to>
                                        <p:strVal val="hidden"/>
                                      </p:to>
                                    </p:set>
                                  </p:childTnLst>
                                </p:cTn>
                              </p:par>
                            </p:childTnLst>
                          </p:cTn>
                        </p:par>
                        <p:par>
                          <p:cTn id="119" fill="hold">
                            <p:stCondLst>
                              <p:cond delay="500"/>
                            </p:stCondLst>
                            <p:childTnLst>
                              <p:par>
                                <p:cTn id="120" presetID="10" presetClass="entr" presetSubtype="0" fill="hold" nodeType="afterEffect">
                                  <p:stCondLst>
                                    <p:cond delay="0"/>
                                  </p:stCondLst>
                                  <p:childTnLst>
                                    <p:set>
                                      <p:cBhvr>
                                        <p:cTn id="121" dur="1" fill="hold">
                                          <p:stCondLst>
                                            <p:cond delay="0"/>
                                          </p:stCondLst>
                                        </p:cTn>
                                        <p:tgtEl>
                                          <p:spTgt spid="39"/>
                                        </p:tgtEl>
                                        <p:attrNameLst>
                                          <p:attrName>style.visibility</p:attrName>
                                        </p:attrNameLst>
                                      </p:cBhvr>
                                      <p:to>
                                        <p:strVal val="visible"/>
                                      </p:to>
                                    </p:set>
                                    <p:animEffect transition="in" filter="fade">
                                      <p:cBhvr>
                                        <p:cTn id="122" dur="500"/>
                                        <p:tgtEl>
                                          <p:spTgt spid="39"/>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nodeType="clickEffect">
                                  <p:stCondLst>
                                    <p:cond delay="0"/>
                                  </p:stCondLst>
                                  <p:childTnLst>
                                    <p:animEffect transition="out" filter="fade">
                                      <p:cBhvr>
                                        <p:cTn id="126" dur="500"/>
                                        <p:tgtEl>
                                          <p:spTgt spid="25"/>
                                        </p:tgtEl>
                                      </p:cBhvr>
                                    </p:animEffect>
                                    <p:set>
                                      <p:cBhvr>
                                        <p:cTn id="127" dur="1" fill="hold">
                                          <p:stCondLst>
                                            <p:cond delay="499"/>
                                          </p:stCondLst>
                                        </p:cTn>
                                        <p:tgtEl>
                                          <p:spTgt spid="25"/>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26"/>
                                        </p:tgtEl>
                                      </p:cBhvr>
                                    </p:animEffect>
                                    <p:set>
                                      <p:cBhvr>
                                        <p:cTn id="130" dur="1" fill="hold">
                                          <p:stCondLst>
                                            <p:cond delay="499"/>
                                          </p:stCondLst>
                                        </p:cTn>
                                        <p:tgtEl>
                                          <p:spTgt spid="26"/>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27"/>
                                        </p:tgtEl>
                                      </p:cBhvr>
                                    </p:animEffect>
                                    <p:set>
                                      <p:cBhvr>
                                        <p:cTn id="133" dur="1" fill="hold">
                                          <p:stCondLst>
                                            <p:cond delay="499"/>
                                          </p:stCondLst>
                                        </p:cTn>
                                        <p:tgtEl>
                                          <p:spTgt spid="27"/>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28"/>
                                        </p:tgtEl>
                                      </p:cBhvr>
                                    </p:animEffect>
                                    <p:set>
                                      <p:cBhvr>
                                        <p:cTn id="136" dur="1" fill="hold">
                                          <p:stCondLst>
                                            <p:cond delay="499"/>
                                          </p:stCondLst>
                                        </p:cTn>
                                        <p:tgtEl>
                                          <p:spTgt spid="28"/>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29"/>
                                        </p:tgtEl>
                                      </p:cBhvr>
                                    </p:animEffect>
                                    <p:set>
                                      <p:cBhvr>
                                        <p:cTn id="139" dur="1" fill="hold">
                                          <p:stCondLst>
                                            <p:cond delay="499"/>
                                          </p:stCondLst>
                                        </p:cTn>
                                        <p:tgtEl>
                                          <p:spTgt spid="29"/>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34"/>
                                        </p:tgtEl>
                                      </p:cBhvr>
                                    </p:animEffect>
                                    <p:set>
                                      <p:cBhvr>
                                        <p:cTn id="142" dur="1" fill="hold">
                                          <p:stCondLst>
                                            <p:cond delay="499"/>
                                          </p:stCondLst>
                                        </p:cTn>
                                        <p:tgtEl>
                                          <p:spTgt spid="34"/>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39"/>
                                        </p:tgtEl>
                                      </p:cBhvr>
                                    </p:animEffect>
                                    <p:set>
                                      <p:cBhvr>
                                        <p:cTn id="145" dur="1" fill="hold">
                                          <p:stCondLst>
                                            <p:cond delay="499"/>
                                          </p:stCondLst>
                                        </p:cTn>
                                        <p:tgtEl>
                                          <p:spTgt spid="39"/>
                                        </p:tgtEl>
                                        <p:attrNameLst>
                                          <p:attrName>style.visibility</p:attrName>
                                        </p:attrNameLst>
                                      </p:cBhvr>
                                      <p:to>
                                        <p:strVal val="hidden"/>
                                      </p:to>
                                    </p:set>
                                  </p:childTnLst>
                                </p:cTn>
                              </p:par>
                            </p:childTnLst>
                          </p:cTn>
                        </p:par>
                        <p:par>
                          <p:cTn id="146" fill="hold">
                            <p:stCondLst>
                              <p:cond delay="500"/>
                            </p:stCondLst>
                            <p:childTnLst>
                              <p:par>
                                <p:cTn id="147" presetID="42" presetClass="entr" presetSubtype="0" fill="hold" nodeType="afterEffect">
                                  <p:stCondLst>
                                    <p:cond delay="0"/>
                                  </p:stCondLst>
                                  <p:childTnLst>
                                    <p:set>
                                      <p:cBhvr>
                                        <p:cTn id="148" dur="1" fill="hold">
                                          <p:stCondLst>
                                            <p:cond delay="0"/>
                                          </p:stCondLst>
                                        </p:cTn>
                                        <p:tgtEl>
                                          <p:spTgt spid="42">
                                            <p:txEl>
                                              <p:pRg st="2" end="2"/>
                                            </p:txEl>
                                          </p:spTgt>
                                        </p:tgtEl>
                                        <p:attrNameLst>
                                          <p:attrName>style.visibility</p:attrName>
                                        </p:attrNameLst>
                                      </p:cBhvr>
                                      <p:to>
                                        <p:strVal val="visible"/>
                                      </p:to>
                                    </p:set>
                                    <p:animEffect transition="in" filter="fade">
                                      <p:cBhvr>
                                        <p:cTn id="149" dur="1000"/>
                                        <p:tgtEl>
                                          <p:spTgt spid="42">
                                            <p:txEl>
                                              <p:pRg st="2" end="2"/>
                                            </p:txEl>
                                          </p:spTgt>
                                        </p:tgtEl>
                                      </p:cBhvr>
                                    </p:animEffect>
                                    <p:anim calcmode="lin" valueType="num">
                                      <p:cBhvr>
                                        <p:cTn id="150"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500"/>
                            </p:stCondLst>
                            <p:childTnLst>
                              <p:par>
                                <p:cTn id="153" presetID="10" presetClass="entr" presetSubtype="0" fill="hold" nodeType="afterEffect">
                                  <p:stCondLst>
                                    <p:cond delay="0"/>
                                  </p:stCondLst>
                                  <p:childTnLst>
                                    <p:set>
                                      <p:cBhvr>
                                        <p:cTn id="154" dur="1" fill="hold">
                                          <p:stCondLst>
                                            <p:cond delay="0"/>
                                          </p:stCondLst>
                                        </p:cTn>
                                        <p:tgtEl>
                                          <p:spTgt spid="1026"/>
                                        </p:tgtEl>
                                        <p:attrNameLst>
                                          <p:attrName>style.visibility</p:attrName>
                                        </p:attrNameLst>
                                      </p:cBhvr>
                                      <p:to>
                                        <p:strVal val="visible"/>
                                      </p:to>
                                    </p:set>
                                    <p:animEffect transition="in" filter="fade">
                                      <p:cBhvr>
                                        <p:cTn id="155" dur="500"/>
                                        <p:tgtEl>
                                          <p:spTgt spid="1026"/>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3"/>
                                        </p:tgtEl>
                                        <p:attrNameLst>
                                          <p:attrName>style.visibility</p:attrName>
                                        </p:attrNameLst>
                                      </p:cBhvr>
                                      <p:to>
                                        <p:strVal val="visible"/>
                                      </p:to>
                                    </p:set>
                                    <p:animEffect transition="in" filter="fade">
                                      <p:cBhvr>
                                        <p:cTn id="158" dur="500"/>
                                        <p:tgtEl>
                                          <p:spTgt spid="3"/>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xit" presetSubtype="0" fill="hold" nodeType="clickEffect">
                                  <p:stCondLst>
                                    <p:cond delay="0"/>
                                  </p:stCondLst>
                                  <p:childTnLst>
                                    <p:animEffect transition="out" filter="fade">
                                      <p:cBhvr>
                                        <p:cTn id="162" dur="500"/>
                                        <p:tgtEl>
                                          <p:spTgt spid="1026"/>
                                        </p:tgtEl>
                                      </p:cBhvr>
                                    </p:animEffect>
                                    <p:set>
                                      <p:cBhvr>
                                        <p:cTn id="163" dur="1" fill="hold">
                                          <p:stCondLst>
                                            <p:cond delay="499"/>
                                          </p:stCondLst>
                                        </p:cTn>
                                        <p:tgtEl>
                                          <p:spTgt spid="1026"/>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3"/>
                                        </p:tgtEl>
                                      </p:cBhvr>
                                    </p:animEffect>
                                    <p:set>
                                      <p:cBhvr>
                                        <p:cTn id="166" dur="1" fill="hold">
                                          <p:stCondLst>
                                            <p:cond delay="499"/>
                                          </p:stCondLst>
                                        </p:cTn>
                                        <p:tgtEl>
                                          <p:spTgt spid="3"/>
                                        </p:tgtEl>
                                        <p:attrNameLst>
                                          <p:attrName>style.visibility</p:attrName>
                                        </p:attrNameLst>
                                      </p:cBhvr>
                                      <p:to>
                                        <p:strVal val="hidden"/>
                                      </p:to>
                                    </p:set>
                                  </p:childTnLst>
                                </p:cTn>
                              </p:par>
                            </p:childTnLst>
                          </p:cTn>
                        </p:par>
                        <p:par>
                          <p:cTn id="167" fill="hold">
                            <p:stCondLst>
                              <p:cond delay="500"/>
                            </p:stCondLst>
                            <p:childTnLst>
                              <p:par>
                                <p:cTn id="168" presetID="10" presetClass="entr" presetSubtype="0" fill="hold" nodeType="afterEffect">
                                  <p:stCondLst>
                                    <p:cond delay="0"/>
                                  </p:stCondLst>
                                  <p:childTnLst>
                                    <p:set>
                                      <p:cBhvr>
                                        <p:cTn id="169" dur="1" fill="hold">
                                          <p:stCondLst>
                                            <p:cond delay="0"/>
                                          </p:stCondLst>
                                        </p:cTn>
                                        <p:tgtEl>
                                          <p:spTgt spid="43"/>
                                        </p:tgtEl>
                                        <p:attrNameLst>
                                          <p:attrName>style.visibility</p:attrName>
                                        </p:attrNameLst>
                                      </p:cBhvr>
                                      <p:to>
                                        <p:strVal val="visible"/>
                                      </p:to>
                                    </p:set>
                                    <p:animEffect transition="in" filter="fade">
                                      <p:cBhvr>
                                        <p:cTn id="170" dur="500"/>
                                        <p:tgtEl>
                                          <p:spTgt spid="43"/>
                                        </p:tgtEl>
                                      </p:cBhvr>
                                    </p:animEffect>
                                  </p:childTnLst>
                                </p:cTn>
                              </p:par>
                              <p:par>
                                <p:cTn id="171" presetID="42" presetClass="entr" presetSubtype="0" fill="hold" nodeType="withEffect">
                                  <p:stCondLst>
                                    <p:cond delay="0"/>
                                  </p:stCondLst>
                                  <p:childTnLst>
                                    <p:set>
                                      <p:cBhvr>
                                        <p:cTn id="172" dur="1" fill="hold">
                                          <p:stCondLst>
                                            <p:cond delay="0"/>
                                          </p:stCondLst>
                                        </p:cTn>
                                        <p:tgtEl>
                                          <p:spTgt spid="44"/>
                                        </p:tgtEl>
                                        <p:attrNameLst>
                                          <p:attrName>style.visibility</p:attrName>
                                        </p:attrNameLst>
                                      </p:cBhvr>
                                      <p:to>
                                        <p:strVal val="visible"/>
                                      </p:to>
                                    </p:set>
                                    <p:animEffect transition="in" filter="fade">
                                      <p:cBhvr>
                                        <p:cTn id="173" dur="1000"/>
                                        <p:tgtEl>
                                          <p:spTgt spid="44"/>
                                        </p:tgtEl>
                                      </p:cBhvr>
                                    </p:animEffect>
                                    <p:anim calcmode="lin" valueType="num">
                                      <p:cBhvr>
                                        <p:cTn id="174" dur="1000" fill="hold"/>
                                        <p:tgtEl>
                                          <p:spTgt spid="44"/>
                                        </p:tgtEl>
                                        <p:attrNameLst>
                                          <p:attrName>ppt_x</p:attrName>
                                        </p:attrNameLst>
                                      </p:cBhvr>
                                      <p:tavLst>
                                        <p:tav tm="0">
                                          <p:val>
                                            <p:strVal val="#ppt_x"/>
                                          </p:val>
                                        </p:tav>
                                        <p:tav tm="100000">
                                          <p:val>
                                            <p:strVal val="#ppt_x"/>
                                          </p:val>
                                        </p:tav>
                                      </p:tavLst>
                                    </p:anim>
                                    <p:anim calcmode="lin" valueType="num">
                                      <p:cBhvr>
                                        <p:cTn id="175" dur="1000" fill="hold"/>
                                        <p:tgtEl>
                                          <p:spTgt spid="44"/>
                                        </p:tgtEl>
                                        <p:attrNameLst>
                                          <p:attrName>ppt_y</p:attrName>
                                        </p:attrNameLst>
                                      </p:cBhvr>
                                      <p:tavLst>
                                        <p:tav tm="0">
                                          <p:val>
                                            <p:strVal val="#ppt_y+.1"/>
                                          </p:val>
                                        </p:tav>
                                        <p:tav tm="100000">
                                          <p:val>
                                            <p:strVal val="#ppt_y"/>
                                          </p:val>
                                        </p:tav>
                                      </p:tavLst>
                                    </p:anim>
                                  </p:childTnLst>
                                </p:cTn>
                              </p:par>
                            </p:childTnLst>
                          </p:cTn>
                        </p:par>
                        <p:par>
                          <p:cTn id="176" fill="hold">
                            <p:stCondLst>
                              <p:cond delay="1500"/>
                            </p:stCondLst>
                            <p:childTnLst>
                              <p:par>
                                <p:cTn id="177" presetID="10" presetClass="exit" presetSubtype="0" repeatCount="indefinite" fill="hold" nodeType="afterEffect">
                                  <p:stCondLst>
                                    <p:cond delay="0"/>
                                  </p:stCondLst>
                                  <p:endCondLst>
                                    <p:cond evt="onNext" delay="0">
                                      <p:tgtEl>
                                        <p:sldTgt/>
                                      </p:tgtEl>
                                    </p:cond>
                                  </p:endCondLst>
                                  <p:childTnLst>
                                    <p:animEffect transition="out" filter="fade">
                                      <p:cBhvr>
                                        <p:cTn id="178" dur="1250"/>
                                        <p:tgtEl>
                                          <p:spTgt spid="43"/>
                                        </p:tgtEl>
                                      </p:cBhvr>
                                    </p:animEffect>
                                    <p:set>
                                      <p:cBhvr>
                                        <p:cTn id="179" dur="1" fill="hold">
                                          <p:stCondLst>
                                            <p:cond delay="1249"/>
                                          </p:stCondLst>
                                        </p:cTn>
                                        <p:tgtEl>
                                          <p:spTgt spid="43"/>
                                        </p:tgtEl>
                                        <p:attrNameLst>
                                          <p:attrName>style.visibility</p:attrName>
                                        </p:attrNameLst>
                                      </p:cBhvr>
                                      <p:to>
                                        <p:strVal val="hidden"/>
                                      </p:to>
                                    </p:set>
                                  </p:childTnLst>
                                </p:cTn>
                              </p:par>
                              <p:par>
                                <p:cTn id="180" presetID="42" presetClass="path" presetSubtype="0" repeatCount="indefinite" accel="50000" decel="50000" fill="hold" nodeType="withEffect">
                                  <p:stCondLst>
                                    <p:cond delay="0"/>
                                  </p:stCondLst>
                                  <p:endCondLst>
                                    <p:cond evt="onNext" delay="0">
                                      <p:tgtEl>
                                        <p:sldTgt/>
                                      </p:tgtEl>
                                    </p:cond>
                                  </p:endCondLst>
                                  <p:childTnLst>
                                    <p:animMotion origin="layout" path="M -4.44444E-6 4.81481E-6 L 0.55539 0.00138 " pathEditMode="relative" rAng="0" ptsTypes="AA">
                                      <p:cBhvr>
                                        <p:cTn id="181" dur="1250" fill="hold"/>
                                        <p:tgtEl>
                                          <p:spTgt spid="43"/>
                                        </p:tgtEl>
                                        <p:attrNameLst>
                                          <p:attrName>ppt_x</p:attrName>
                                          <p:attrName>ppt_y</p:attrName>
                                        </p:attrNameLst>
                                      </p:cBhvr>
                                      <p:rCtr x="27760" y="69"/>
                                    </p:animMotion>
                                  </p:childTnLst>
                                </p:cTn>
                              </p:par>
                            </p:childTnLst>
                          </p:cTn>
                        </p:par>
                      </p:childTnLst>
                    </p:cTn>
                  </p:par>
                  <p:par>
                    <p:cTn id="182" fill="hold">
                      <p:stCondLst>
                        <p:cond delay="indefinite"/>
                      </p:stCondLst>
                      <p:childTnLst>
                        <p:par>
                          <p:cTn id="183" fill="hold">
                            <p:stCondLst>
                              <p:cond delay="0"/>
                            </p:stCondLst>
                            <p:childTnLst>
                              <p:par>
                                <p:cTn id="184" presetID="42" presetClass="entr" presetSubtype="0" fill="hold" nodeType="clickEffect">
                                  <p:stCondLst>
                                    <p:cond delay="0"/>
                                  </p:stCondLst>
                                  <p:childTnLst>
                                    <p:set>
                                      <p:cBhvr>
                                        <p:cTn id="185" dur="1" fill="hold">
                                          <p:stCondLst>
                                            <p:cond delay="0"/>
                                          </p:stCondLst>
                                        </p:cTn>
                                        <p:tgtEl>
                                          <p:spTgt spid="42">
                                            <p:txEl>
                                              <p:pRg st="4" end="4"/>
                                            </p:txEl>
                                          </p:spTgt>
                                        </p:tgtEl>
                                        <p:attrNameLst>
                                          <p:attrName>style.visibility</p:attrName>
                                        </p:attrNameLst>
                                      </p:cBhvr>
                                      <p:to>
                                        <p:strVal val="visible"/>
                                      </p:to>
                                    </p:set>
                                    <p:animEffect transition="in" filter="fade">
                                      <p:cBhvr>
                                        <p:cTn id="186" dur="1000"/>
                                        <p:tgtEl>
                                          <p:spTgt spid="42">
                                            <p:txEl>
                                              <p:pRg st="4" end="4"/>
                                            </p:txEl>
                                          </p:spTgt>
                                        </p:tgtEl>
                                      </p:cBhvr>
                                    </p:animEffect>
                                    <p:anim calcmode="lin" valueType="num">
                                      <p:cBhvr>
                                        <p:cTn id="187" dur="1000" fill="hold"/>
                                        <p:tgtEl>
                                          <p:spTgt spid="42">
                                            <p:txEl>
                                              <p:pRg st="4" end="4"/>
                                            </p:txEl>
                                          </p:spTgt>
                                        </p:tgtEl>
                                        <p:attrNameLst>
                                          <p:attrName>ppt_x</p:attrName>
                                        </p:attrNameLst>
                                      </p:cBhvr>
                                      <p:tavLst>
                                        <p:tav tm="0">
                                          <p:val>
                                            <p:strVal val="#ppt_x"/>
                                          </p:val>
                                        </p:tav>
                                        <p:tav tm="100000">
                                          <p:val>
                                            <p:strVal val="#ppt_x"/>
                                          </p:val>
                                        </p:tav>
                                      </p:tavLst>
                                    </p:anim>
                                    <p:anim calcmode="lin" valueType="num">
                                      <p:cBhvr>
                                        <p:cTn id="188" dur="1000" fill="hold"/>
                                        <p:tgtEl>
                                          <p:spTgt spid="4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42" presetClass="entr" presetSubtype="0" fill="hold" nodeType="clickEffect">
                                  <p:stCondLst>
                                    <p:cond delay="0"/>
                                  </p:stCondLst>
                                  <p:childTnLst>
                                    <p:set>
                                      <p:cBhvr>
                                        <p:cTn id="192" dur="1" fill="hold">
                                          <p:stCondLst>
                                            <p:cond delay="0"/>
                                          </p:stCondLst>
                                        </p:cTn>
                                        <p:tgtEl>
                                          <p:spTgt spid="42">
                                            <p:txEl>
                                              <p:pRg st="6" end="6"/>
                                            </p:txEl>
                                          </p:spTgt>
                                        </p:tgtEl>
                                        <p:attrNameLst>
                                          <p:attrName>style.visibility</p:attrName>
                                        </p:attrNameLst>
                                      </p:cBhvr>
                                      <p:to>
                                        <p:strVal val="visible"/>
                                      </p:to>
                                    </p:set>
                                    <p:animEffect transition="in" filter="fade">
                                      <p:cBhvr>
                                        <p:cTn id="193" dur="1000"/>
                                        <p:tgtEl>
                                          <p:spTgt spid="42">
                                            <p:txEl>
                                              <p:pRg st="6" end="6"/>
                                            </p:txEl>
                                          </p:spTgt>
                                        </p:tgtEl>
                                      </p:cBhvr>
                                    </p:animEffect>
                                    <p:anim calcmode="lin" valueType="num">
                                      <p:cBhvr>
                                        <p:cTn id="194" dur="1000" fill="hold"/>
                                        <p:tgtEl>
                                          <p:spTgt spid="42">
                                            <p:txEl>
                                              <p:pRg st="6" end="6"/>
                                            </p:txEl>
                                          </p:spTgt>
                                        </p:tgtEl>
                                        <p:attrNameLst>
                                          <p:attrName>ppt_x</p:attrName>
                                        </p:attrNameLst>
                                      </p:cBhvr>
                                      <p:tavLst>
                                        <p:tav tm="0">
                                          <p:val>
                                            <p:strVal val="#ppt_x"/>
                                          </p:val>
                                        </p:tav>
                                        <p:tav tm="100000">
                                          <p:val>
                                            <p:strVal val="#ppt_x"/>
                                          </p:val>
                                        </p:tav>
                                      </p:tavLst>
                                    </p:anim>
                                    <p:anim calcmode="lin" valueType="num">
                                      <p:cBhvr>
                                        <p:cTn id="195" dur="1000" fill="hold"/>
                                        <p:tgtEl>
                                          <p:spTgt spid="4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519952" y="1912801"/>
            <a:ext cx="3824103" cy="2835928"/>
          </a:xfrm>
          <a:prstGeom prst="rect">
            <a:avLst/>
          </a:prstGeom>
        </p:spPr>
      </p:pic>
      <p:sp>
        <p:nvSpPr>
          <p:cNvPr id="8" name="Title 1"/>
          <p:cNvSpPr txBox="1">
            <a:spLocks/>
          </p:cNvSpPr>
          <p:nvPr/>
        </p:nvSpPr>
        <p:spPr>
          <a:xfrm>
            <a:off x="991098" y="457201"/>
            <a:ext cx="7704667" cy="147637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Methodology</a:t>
            </a:r>
            <a:endParaRPr lang="en-US" dirty="0"/>
          </a:p>
        </p:txBody>
      </p:sp>
      <p:pic>
        <p:nvPicPr>
          <p:cNvPr id="12" name="Picture 11"/>
          <p:cNvPicPr>
            <a:picLocks noChangeAspect="1"/>
          </p:cNvPicPr>
          <p:nvPr/>
        </p:nvPicPr>
        <p:blipFill>
          <a:blip r:embed="rId4"/>
          <a:stretch>
            <a:fillRect/>
          </a:stretch>
        </p:blipFill>
        <p:spPr>
          <a:xfrm>
            <a:off x="4150658" y="1869483"/>
            <a:ext cx="4876801" cy="2909455"/>
          </a:xfrm>
          <a:prstGeom prst="rect">
            <a:avLst/>
          </a:prstGeom>
        </p:spPr>
      </p:pic>
      <p:sp>
        <p:nvSpPr>
          <p:cNvPr id="14" name="TextBox 13"/>
          <p:cNvSpPr txBox="1"/>
          <p:nvPr/>
        </p:nvSpPr>
        <p:spPr>
          <a:xfrm>
            <a:off x="2219325" y="5633942"/>
            <a:ext cx="6368863" cy="1200329"/>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By adjusting </a:t>
            </a:r>
            <a:r>
              <a:rPr lang="en-US" dirty="0" smtClean="0">
                <a:latin typeface="Times New Roman" panose="02020603050405020304" pitchFamily="18" charset="0"/>
                <a:cs typeface="Times New Roman" panose="02020603050405020304" pitchFamily="18" charset="0"/>
              </a:rPr>
              <a:t>parameters in this </a:t>
            </a:r>
            <a:r>
              <a:rPr lang="en-US" dirty="0" smtClean="0">
                <a:latin typeface="Times New Roman" panose="02020603050405020304" pitchFamily="18" charset="0"/>
                <a:cs typeface="Times New Roman" panose="02020603050405020304" pitchFamily="18" charset="0"/>
              </a:rPr>
              <a:t>critical constraint, one may have multiple </a:t>
            </a:r>
            <a:r>
              <a:rPr lang="en-US" dirty="0" smtClean="0">
                <a:solidFill>
                  <a:srgbClr val="FF0000"/>
                </a:solidFill>
                <a:latin typeface="Times New Roman" panose="02020603050405020304" pitchFamily="18" charset="0"/>
                <a:cs typeface="Times New Roman" panose="02020603050405020304" pitchFamily="18" charset="0"/>
              </a:rPr>
              <a:t>sub-optimal solutions</a:t>
            </a:r>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They will be </a:t>
            </a:r>
            <a:r>
              <a:rPr lang="en-US" dirty="0" smtClean="0">
                <a:solidFill>
                  <a:srgbClr val="FF0000"/>
                </a:solidFill>
                <a:latin typeface="Times New Roman" panose="02020603050405020304" pitchFamily="18" charset="0"/>
                <a:cs typeface="Times New Roman" panose="02020603050405020304" pitchFamily="18" charset="0"/>
              </a:rPr>
              <a:t>evaluated and ranked</a:t>
            </a:r>
            <a:r>
              <a:rPr lang="en-US" dirty="0" smtClean="0">
                <a:latin typeface="Times New Roman" panose="02020603050405020304" pitchFamily="18" charset="0"/>
                <a:cs typeface="Times New Roman" panose="02020603050405020304" pitchFamily="18" charset="0"/>
              </a:rPr>
              <a:t>, fully taking the </a:t>
            </a:r>
            <a:r>
              <a:rPr lang="en-US" dirty="0" smtClean="0">
                <a:solidFill>
                  <a:srgbClr val="FF0000"/>
                </a:solidFill>
                <a:latin typeface="Times New Roman" panose="02020603050405020304" pitchFamily="18" charset="0"/>
                <a:cs typeface="Times New Roman" panose="02020603050405020304" pitchFamily="18" charset="0"/>
              </a:rPr>
              <a:t>stochastic nature </a:t>
            </a:r>
            <a:r>
              <a:rPr lang="en-US" dirty="0" smtClean="0">
                <a:latin typeface="Times New Roman" panose="02020603050405020304" pitchFamily="18" charset="0"/>
                <a:cs typeface="Times New Roman" panose="02020603050405020304" pitchFamily="18" charset="0"/>
              </a:rPr>
              <a:t>of bus dwell time into consideration. </a:t>
            </a:r>
            <a:endParaRPr lang="en-US" dirty="0">
              <a:latin typeface="Times New Roman" panose="02020603050405020304" pitchFamily="18" charset="0"/>
              <a:cs typeface="Times New Roman" panose="02020603050405020304"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3360162451"/>
              </p:ext>
            </p:extLst>
          </p:nvPr>
        </p:nvGraphicFramePr>
        <p:xfrm>
          <a:off x="3642285" y="5157788"/>
          <a:ext cx="2014444" cy="382587"/>
        </p:xfrm>
        <a:graphic>
          <a:graphicData uri="http://schemas.openxmlformats.org/presentationml/2006/ole">
            <mc:AlternateContent xmlns:mc="http://schemas.openxmlformats.org/markup-compatibility/2006">
              <mc:Choice xmlns:v="urn:schemas-microsoft-com:vml" Requires="v">
                <p:oleObj spid="_x0000_s12406" name="Equation" r:id="rId5" imgW="1180800" imgH="228600" progId="Equation.DSMT4">
                  <p:embed/>
                </p:oleObj>
              </mc:Choice>
              <mc:Fallback>
                <p:oleObj name="Equation" r:id="rId5" imgW="1180800" imgH="228600" progId="Equation.DSMT4">
                  <p:embed/>
                  <p:pic>
                    <p:nvPicPr>
                      <p:cNvPr id="0" name=""/>
                      <p:cNvPicPr/>
                      <p:nvPr/>
                    </p:nvPicPr>
                    <p:blipFill>
                      <a:blip r:embed="rId6"/>
                      <a:stretch>
                        <a:fillRect/>
                      </a:stretch>
                    </p:blipFill>
                    <p:spPr>
                      <a:xfrm>
                        <a:off x="3642285" y="5157788"/>
                        <a:ext cx="2014444" cy="382587"/>
                      </a:xfrm>
                      <a:prstGeom prst="rect">
                        <a:avLst/>
                      </a:prstGeom>
                    </p:spPr>
                  </p:pic>
                </p:oleObj>
              </mc:Fallback>
            </mc:AlternateContent>
          </a:graphicData>
        </a:graphic>
      </p:graphicFrame>
      <p:cxnSp>
        <p:nvCxnSpPr>
          <p:cNvPr id="7" name="Straight Arrow Connector 6"/>
          <p:cNvCxnSpPr/>
          <p:nvPr/>
        </p:nvCxnSpPr>
        <p:spPr>
          <a:xfrm flipH="1" flipV="1">
            <a:off x="4679576" y="1933575"/>
            <a:ext cx="17930" cy="2815154"/>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204388" y="4711436"/>
            <a:ext cx="1143594" cy="369332"/>
          </a:xfrm>
          <a:prstGeom prst="rect">
            <a:avLst/>
          </a:prstGeom>
          <a:noFill/>
        </p:spPr>
        <p:txBody>
          <a:bodyPr wrap="square" rtlCol="0">
            <a:spAutoFit/>
          </a:bodyPr>
          <a:lstStyle/>
          <a:p>
            <a:r>
              <a:rPr lang="en-US" dirty="0" smtClean="0"/>
              <a:t>Upstream</a:t>
            </a:r>
            <a:endParaRPr lang="en-US" dirty="0"/>
          </a:p>
        </p:txBody>
      </p:sp>
      <p:sp>
        <p:nvSpPr>
          <p:cNvPr id="15" name="TextBox 14"/>
          <p:cNvSpPr txBox="1"/>
          <p:nvPr/>
        </p:nvSpPr>
        <p:spPr>
          <a:xfrm>
            <a:off x="3970818" y="1627330"/>
            <a:ext cx="1453375" cy="369332"/>
          </a:xfrm>
          <a:prstGeom prst="rect">
            <a:avLst/>
          </a:prstGeom>
          <a:noFill/>
        </p:spPr>
        <p:txBody>
          <a:bodyPr wrap="square" rtlCol="0">
            <a:spAutoFit/>
          </a:bodyPr>
          <a:lstStyle/>
          <a:p>
            <a:r>
              <a:rPr lang="en-US" dirty="0" smtClean="0"/>
              <a:t>Downstream</a:t>
            </a:r>
            <a:endParaRPr lang="en-US" dirty="0"/>
          </a:p>
        </p:txBody>
      </p:sp>
      <p:sp>
        <p:nvSpPr>
          <p:cNvPr id="18" name="TextBox 17"/>
          <p:cNvSpPr txBox="1"/>
          <p:nvPr/>
        </p:nvSpPr>
        <p:spPr>
          <a:xfrm>
            <a:off x="1646143" y="4025152"/>
            <a:ext cx="1696598" cy="646331"/>
          </a:xfrm>
          <a:prstGeom prst="rect">
            <a:avLst/>
          </a:prstGeom>
          <a:noFill/>
          <a:ln w="34925">
            <a:solidFill>
              <a:srgbClr val="92D050"/>
            </a:solidFill>
          </a:ln>
        </p:spPr>
        <p:txBody>
          <a:bodyPr wrap="square" rtlCol="0">
            <a:spAutoFit/>
          </a:bodyPr>
          <a:lstStyle/>
          <a:p>
            <a:pPr algn="ctr"/>
            <a:r>
              <a:rPr lang="en-US" dirty="0" smtClean="0"/>
              <a:t>An evaluation module</a:t>
            </a:r>
            <a:endParaRPr lang="en-US" dirty="0"/>
          </a:p>
        </p:txBody>
      </p:sp>
    </p:spTree>
    <p:extLst>
      <p:ext uri="{BB962C8B-B14F-4D97-AF65-F5344CB8AC3E}">
        <p14:creationId xmlns:p14="http://schemas.microsoft.com/office/powerpoint/2010/main" val="196212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05556E-6 2.22222E-6 L 0.54497 -0.43125 " pathEditMode="relative" rAng="0" ptsTypes="AA">
                                      <p:cBhvr>
                                        <p:cTn id="6" dur="2000" fill="hold"/>
                                        <p:tgtEl>
                                          <p:spTgt spid="18"/>
                                        </p:tgtEl>
                                        <p:attrNameLst>
                                          <p:attrName>ppt_x</p:attrName>
                                          <p:attrName>ppt_y</p:attrName>
                                        </p:attrNameLst>
                                      </p:cBhvr>
                                      <p:rCtr x="27240" y="-21574"/>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fade">
                                      <p:cBhvr>
                                        <p:cTn id="35" dur="1000"/>
                                        <p:tgtEl>
                                          <p:spTgt spid="14">
                                            <p:txEl>
                                              <p:pRg st="0" end="0"/>
                                            </p:txEl>
                                          </p:spTgt>
                                        </p:tgtEl>
                                      </p:cBhvr>
                                    </p:animEffect>
                                    <p:anim calcmode="lin" valueType="num">
                                      <p:cBhvr>
                                        <p:cTn id="36"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xEl>
                                              <p:pRg st="1" end="1"/>
                                            </p:txEl>
                                          </p:spTgt>
                                        </p:tgtEl>
                                        <p:attrNameLst>
                                          <p:attrName>style.visibility</p:attrName>
                                        </p:attrNameLst>
                                      </p:cBhvr>
                                      <p:to>
                                        <p:strVal val="visible"/>
                                      </p:to>
                                    </p:set>
                                    <p:animEffect transition="in" filter="fade">
                                      <p:cBhvr>
                                        <p:cTn id="42" dur="1000"/>
                                        <p:tgtEl>
                                          <p:spTgt spid="14">
                                            <p:txEl>
                                              <p:pRg st="1" end="1"/>
                                            </p:txEl>
                                          </p:spTgt>
                                        </p:tgtEl>
                                      </p:cBhvr>
                                    </p:animEffect>
                                    <p:anim calcmode="lin" valueType="num">
                                      <p:cBhvr>
                                        <p:cTn id="43"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91098" y="457201"/>
            <a:ext cx="7704667" cy="147637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Methodology</a:t>
            </a:r>
            <a:endParaRPr lang="en-US" dirty="0"/>
          </a:p>
        </p:txBody>
      </p:sp>
      <p:sp useBgFill="1">
        <p:nvSpPr>
          <p:cNvPr id="6" name="TextBox 5"/>
          <p:cNvSpPr txBox="1"/>
          <p:nvPr/>
        </p:nvSpPr>
        <p:spPr>
          <a:xfrm>
            <a:off x="6519206" y="996449"/>
            <a:ext cx="1696598" cy="646331"/>
          </a:xfrm>
          <a:prstGeom prst="rect">
            <a:avLst/>
          </a:prstGeom>
          <a:ln w="34925">
            <a:solidFill>
              <a:srgbClr val="92D050"/>
            </a:solidFill>
          </a:ln>
        </p:spPr>
        <p:txBody>
          <a:bodyPr wrap="square" rtlCol="0">
            <a:spAutoFit/>
          </a:bodyPr>
          <a:lstStyle/>
          <a:p>
            <a:pPr algn="ctr"/>
            <a:r>
              <a:rPr lang="en-US" dirty="0" smtClean="0"/>
              <a:t>An evaluation module</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4079472230"/>
              </p:ext>
            </p:extLst>
          </p:nvPr>
        </p:nvGraphicFramePr>
        <p:xfrm>
          <a:off x="3642285" y="5157788"/>
          <a:ext cx="2014444" cy="382587"/>
        </p:xfrm>
        <a:graphic>
          <a:graphicData uri="http://schemas.openxmlformats.org/presentationml/2006/ole">
            <mc:AlternateContent xmlns:mc="http://schemas.openxmlformats.org/markup-compatibility/2006">
              <mc:Choice xmlns:v="urn:schemas-microsoft-com:vml" Requires="v">
                <p:oleObj spid="_x0000_s13543" name="Equation" r:id="rId3" imgW="1180800" imgH="228600" progId="Equation.DSMT4">
                  <p:embed/>
                </p:oleObj>
              </mc:Choice>
              <mc:Fallback>
                <p:oleObj name="Equation" r:id="rId3" imgW="1180800" imgH="228600" progId="Equation.DSMT4">
                  <p:embed/>
                  <p:pic>
                    <p:nvPicPr>
                      <p:cNvPr id="0" name=""/>
                      <p:cNvPicPr/>
                      <p:nvPr/>
                    </p:nvPicPr>
                    <p:blipFill>
                      <a:blip r:embed="rId4"/>
                      <a:stretch>
                        <a:fillRect/>
                      </a:stretch>
                    </p:blipFill>
                    <p:spPr>
                      <a:xfrm>
                        <a:off x="3642285" y="5157788"/>
                        <a:ext cx="2014444" cy="382587"/>
                      </a:xfrm>
                      <a:prstGeom prst="rect">
                        <a:avLst/>
                      </a:prstGeom>
                    </p:spPr>
                  </p:pic>
                </p:oleObj>
              </mc:Fallback>
            </mc:AlternateContent>
          </a:graphicData>
        </a:graphic>
      </p:graphicFrame>
      <p:sp>
        <p:nvSpPr>
          <p:cNvPr id="9" name="Right Arrow 8"/>
          <p:cNvSpPr/>
          <p:nvPr/>
        </p:nvSpPr>
        <p:spPr>
          <a:xfrm>
            <a:off x="3408273" y="1709457"/>
            <a:ext cx="869576" cy="448235"/>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025065546"/>
              </p:ext>
            </p:extLst>
          </p:nvPr>
        </p:nvGraphicFramePr>
        <p:xfrm>
          <a:off x="4613275" y="1741488"/>
          <a:ext cx="1171575" cy="382587"/>
        </p:xfrm>
        <a:graphic>
          <a:graphicData uri="http://schemas.openxmlformats.org/presentationml/2006/ole">
            <mc:AlternateContent xmlns:mc="http://schemas.openxmlformats.org/markup-compatibility/2006">
              <mc:Choice xmlns:v="urn:schemas-microsoft-com:vml" Requires="v">
                <p:oleObj spid="_x0000_s13544" name="Equation" r:id="rId5" imgW="698400" imgH="228600" progId="Equation.DSMT4">
                  <p:embed/>
                </p:oleObj>
              </mc:Choice>
              <mc:Fallback>
                <p:oleObj name="Equation" r:id="rId5" imgW="698400" imgH="228600" progId="Equation.DSMT4">
                  <p:embed/>
                  <p:pic>
                    <p:nvPicPr>
                      <p:cNvPr id="0" name=""/>
                      <p:cNvPicPr/>
                      <p:nvPr/>
                    </p:nvPicPr>
                    <p:blipFill>
                      <a:blip r:embed="rId6"/>
                      <a:stretch>
                        <a:fillRect/>
                      </a:stretch>
                    </p:blipFill>
                    <p:spPr>
                      <a:xfrm>
                        <a:off x="4613275" y="1741488"/>
                        <a:ext cx="1171575" cy="382587"/>
                      </a:xfrm>
                      <a:prstGeom prst="rect">
                        <a:avLst/>
                      </a:prstGeom>
                    </p:spPr>
                  </p:pic>
                </p:oleObj>
              </mc:Fallback>
            </mc:AlternateContent>
          </a:graphicData>
        </a:graphic>
      </p:graphicFrame>
      <p:sp>
        <p:nvSpPr>
          <p:cNvPr id="11" name="TextBox 10"/>
          <p:cNvSpPr txBox="1"/>
          <p:nvPr/>
        </p:nvSpPr>
        <p:spPr>
          <a:xfrm>
            <a:off x="1833748" y="2627156"/>
            <a:ext cx="6727546"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Computational complexity</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Still describing the </a:t>
            </a:r>
            <a:r>
              <a:rPr lang="en-US" dirty="0" smtClean="0">
                <a:solidFill>
                  <a:srgbClr val="FF0000"/>
                </a:solidFill>
                <a:latin typeface="Times New Roman" panose="02020603050405020304" pitchFamily="18" charset="0"/>
                <a:cs typeface="Times New Roman" panose="02020603050405020304" pitchFamily="18" charset="0"/>
              </a:rPr>
              <a:t>relation</a:t>
            </a:r>
            <a:r>
              <a:rPr lang="en-US" dirty="0" smtClean="0">
                <a:latin typeface="Times New Roman" panose="02020603050405020304" pitchFamily="18" charset="0"/>
                <a:cs typeface="Times New Roman" panose="02020603050405020304" pitchFamily="18" charset="0"/>
              </a:rPr>
              <a:t> between the arriving bandwidth and the departing bandwidth</a:t>
            </a: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Still ensuring a relatively </a:t>
            </a:r>
            <a:r>
              <a:rPr lang="en-US" dirty="0">
                <a:solidFill>
                  <a:srgbClr val="FF0000"/>
                </a:solidFill>
                <a:latin typeface="Times New Roman" panose="02020603050405020304" pitchFamily="18" charset="0"/>
                <a:cs typeface="Times New Roman" panose="02020603050405020304" pitchFamily="18" charset="0"/>
              </a:rPr>
              <a:t>large </a:t>
            </a:r>
            <a:r>
              <a:rPr lang="en-US" dirty="0" smtClean="0">
                <a:solidFill>
                  <a:srgbClr val="FF0000"/>
                </a:solidFill>
                <a:latin typeface="Times New Roman" panose="02020603050405020304" pitchFamily="18" charset="0"/>
                <a:cs typeface="Times New Roman" panose="02020603050405020304" pitchFamily="18" charset="0"/>
              </a:rPr>
              <a:t>departing </a:t>
            </a:r>
            <a:r>
              <a:rPr lang="en-US" dirty="0">
                <a:solidFill>
                  <a:srgbClr val="FF0000"/>
                </a:solidFill>
                <a:latin typeface="Times New Roman" panose="02020603050405020304" pitchFamily="18" charset="0"/>
                <a:cs typeface="Times New Roman" panose="02020603050405020304" pitchFamily="18" charset="0"/>
              </a:rPr>
              <a:t>bandwidth </a:t>
            </a:r>
            <a:r>
              <a:rPr lang="en-US" dirty="0" smtClean="0">
                <a:latin typeface="Times New Roman" panose="02020603050405020304" pitchFamily="18" charset="0"/>
                <a:cs typeface="Times New Roman" panose="02020603050405020304" pitchFamily="18" charset="0"/>
              </a:rPr>
              <a:t>based </a:t>
            </a:r>
            <a:r>
              <a:rPr lang="en-US" dirty="0">
                <a:latin typeface="Times New Roman" panose="02020603050405020304" pitchFamily="18" charset="0"/>
                <a:cs typeface="Times New Roman" panose="02020603050405020304" pitchFamily="18" charset="0"/>
              </a:rPr>
              <a:t>on its </a:t>
            </a:r>
            <a:r>
              <a:rPr lang="en-US" dirty="0" smtClean="0">
                <a:latin typeface="Times New Roman" panose="02020603050405020304" pitchFamily="18" charset="0"/>
                <a:cs typeface="Times New Roman" panose="02020603050405020304" pitchFamily="18" charset="0"/>
              </a:rPr>
              <a:t>arriving bandwidth</a:t>
            </a: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lthough </a:t>
            </a:r>
            <a:r>
              <a:rPr lang="en-US" dirty="0">
                <a:latin typeface="Times New Roman" panose="02020603050405020304" pitchFamily="18" charset="0"/>
                <a:cs typeface="Times New Roman" panose="02020603050405020304" pitchFamily="18" charset="0"/>
              </a:rPr>
              <a:t>the </a:t>
            </a:r>
            <a:r>
              <a:rPr lang="en-US" dirty="0">
                <a:solidFill>
                  <a:srgbClr val="FF0000"/>
                </a:solidFill>
                <a:latin typeface="Times New Roman" panose="02020603050405020304" pitchFamily="18" charset="0"/>
                <a:cs typeface="Times New Roman" panose="02020603050405020304" pitchFamily="18" charset="0"/>
              </a:rPr>
              <a:t>dwell time variance </a:t>
            </a:r>
            <a:r>
              <a:rPr lang="en-US" dirty="0">
                <a:latin typeface="Times New Roman" panose="02020603050405020304" pitchFamily="18" charset="0"/>
                <a:cs typeface="Times New Roman" panose="02020603050405020304" pitchFamily="18" charset="0"/>
              </a:rPr>
              <a:t>is no longer considered in </a:t>
            </a:r>
            <a:r>
              <a:rPr lang="en-US" dirty="0" smtClean="0">
                <a:latin typeface="Times New Roman" panose="02020603050405020304" pitchFamily="18" charset="0"/>
                <a:cs typeface="Times New Roman" panose="02020603050405020304" pitchFamily="18" charset="0"/>
              </a:rPr>
              <a:t>the constraints, the </a:t>
            </a:r>
            <a:r>
              <a:rPr lang="en-US" dirty="0">
                <a:latin typeface="Times New Roman" panose="02020603050405020304" pitchFamily="18" charset="0"/>
                <a:cs typeface="Times New Roman" panose="02020603050405020304" pitchFamily="18" charset="0"/>
              </a:rPr>
              <a:t>analysis to sub-optimal solutions applies a </a:t>
            </a:r>
            <a:r>
              <a:rPr lang="en-US" dirty="0">
                <a:solidFill>
                  <a:srgbClr val="FF0000"/>
                </a:solidFill>
                <a:latin typeface="Times New Roman" panose="02020603050405020304" pitchFamily="18" charset="0"/>
                <a:cs typeface="Times New Roman" panose="02020603050405020304" pitchFamily="18" charset="0"/>
              </a:rPr>
              <a:t>more rigorous method</a:t>
            </a:r>
            <a:r>
              <a:rPr lang="en-US" dirty="0">
                <a:latin typeface="Times New Roman" panose="02020603050405020304" pitchFamily="18" charset="0"/>
                <a:cs typeface="Times New Roman" panose="02020603050405020304" pitchFamily="18" charset="0"/>
              </a:rPr>
              <a:t> to assess the impact of dwell time variance</a:t>
            </a:r>
          </a:p>
        </p:txBody>
      </p:sp>
      <mc:AlternateContent xmlns:mc="http://schemas.openxmlformats.org/markup-compatibility/2006" xmlns:a14="http://schemas.microsoft.com/office/drawing/2010/main">
        <mc:Choice Requires="a14">
          <p:sp>
            <p:nvSpPr>
              <p:cNvPr id="12" name="Line Callout 2 11"/>
              <p:cNvSpPr/>
              <p:nvPr/>
            </p:nvSpPr>
            <p:spPr>
              <a:xfrm>
                <a:off x="6100483" y="2472822"/>
                <a:ext cx="2795868" cy="4213727"/>
              </a:xfrm>
              <a:prstGeom prst="borderCallout2">
                <a:avLst>
                  <a:gd name="adj1" fmla="val 17981"/>
                  <a:gd name="adj2" fmla="val -1860"/>
                  <a:gd name="adj3" fmla="val 18033"/>
                  <a:gd name="adj4" fmla="val -21105"/>
                  <a:gd name="adj5" fmla="val -5277"/>
                  <a:gd name="adj6" fmla="val -25825"/>
                </a:avLst>
              </a:prstGeom>
              <a:solidFill>
                <a:srgbClr val="30ACEC">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Discussion of parameter </a:t>
                </a:r>
                <a14:m>
                  <m:oMath xmlns:m="http://schemas.openxmlformats.org/officeDocument/2006/math">
                    <m:r>
                      <a:rPr lang="en-US" b="0" i="1" smtClean="0">
                        <a:latin typeface="Cambria Math"/>
                      </a:rPr>
                      <m:t>𝑎</m:t>
                    </m:r>
                    <m:r>
                      <a:rPr lang="en-US" b="0" i="1" smtClean="0">
                        <a:latin typeface="Cambria Math" panose="02040503050406030204" pitchFamily="18" charset="0"/>
                      </a:rPr>
                      <m:t>′</m:t>
                    </m:r>
                  </m:oMath>
                </a14:m>
                <a:r>
                  <a:rPr lang="en-US" dirty="0" smtClean="0"/>
                  <a:t>:</a:t>
                </a:r>
              </a:p>
              <a:p>
                <a:pPr marL="285750" indent="-285750">
                  <a:buFont typeface="Arial" pitchFamily="34" charset="0"/>
                  <a:buChar char="•"/>
                </a:pPr>
                <a:r>
                  <a:rPr lang="en-US" dirty="0" smtClean="0"/>
                  <a:t>Different values lead to different “optimal” solution</a:t>
                </a:r>
              </a:p>
              <a:p>
                <a:pPr marL="285750" indent="-285750">
                  <a:buFont typeface="Arial" pitchFamily="34" charset="0"/>
                  <a:buChar char="•"/>
                </a:pPr>
                <a:r>
                  <a:rPr lang="en-US" dirty="0" smtClean="0">
                    <a:solidFill>
                      <a:schemeClr val="bg1"/>
                    </a:solidFill>
                  </a:rPr>
                  <a:t>A</a:t>
                </a:r>
                <a:r>
                  <a:rPr lang="en-US" dirty="0" smtClean="0">
                    <a:solidFill>
                      <a:srgbClr val="FF0000"/>
                    </a:solidFill>
                  </a:rPr>
                  <a:t> Greater</a:t>
                </a:r>
                <a:r>
                  <a:rPr lang="en-US" dirty="0" smtClean="0"/>
                  <a:t> value for </a:t>
                </a:r>
                <a14:m>
                  <m:oMath xmlns:m="http://schemas.openxmlformats.org/officeDocument/2006/math">
                    <m:r>
                      <a:rPr lang="en-US" b="0" i="1" smtClean="0">
                        <a:solidFill>
                          <a:srgbClr val="FF0000"/>
                        </a:solidFill>
                        <a:latin typeface="Cambria Math"/>
                      </a:rPr>
                      <m:t>𝑎</m:t>
                    </m:r>
                    <m:r>
                      <a:rPr lang="en-US" b="0" i="1" smtClean="0">
                        <a:solidFill>
                          <a:srgbClr val="FF0000"/>
                        </a:solidFill>
                        <a:latin typeface="Cambria Math" panose="02040503050406030204" pitchFamily="18" charset="0"/>
                      </a:rPr>
                      <m:t>′</m:t>
                    </m:r>
                  </m:oMath>
                </a14:m>
                <a:r>
                  <a:rPr lang="en-US" dirty="0" smtClean="0"/>
                  <a:t> ensures a </a:t>
                </a:r>
                <a:r>
                  <a:rPr lang="en-US" dirty="0" smtClean="0">
                    <a:solidFill>
                      <a:srgbClr val="FF0000"/>
                    </a:solidFill>
                  </a:rPr>
                  <a:t>higher </a:t>
                </a:r>
                <a:r>
                  <a:rPr lang="en-US" dirty="0" smtClean="0"/>
                  <a:t>probability of a bus to keep in the band</a:t>
                </a:r>
              </a:p>
              <a:p>
                <a:pPr marL="285750" indent="-285750">
                  <a:buFont typeface="Arial" pitchFamily="34" charset="0"/>
                  <a:buChar char="•"/>
                </a:pPr>
                <a:r>
                  <a:rPr lang="en-US" dirty="0" smtClean="0">
                    <a:solidFill>
                      <a:schemeClr val="bg1"/>
                    </a:solidFill>
                  </a:rPr>
                  <a:t>A</a:t>
                </a:r>
                <a:r>
                  <a:rPr lang="en-US" dirty="0" smtClean="0">
                    <a:solidFill>
                      <a:srgbClr val="FF0000"/>
                    </a:solidFill>
                  </a:rPr>
                  <a:t> Smaller</a:t>
                </a:r>
                <a:r>
                  <a:rPr lang="en-US" dirty="0" smtClean="0"/>
                  <a:t> value for </a:t>
                </a:r>
                <a14:m>
                  <m:oMath xmlns:m="http://schemas.openxmlformats.org/officeDocument/2006/math">
                    <m:r>
                      <a:rPr lang="en-US" b="0" i="1" smtClean="0">
                        <a:solidFill>
                          <a:srgbClr val="FF0000"/>
                        </a:solidFill>
                        <a:latin typeface="Cambria Math"/>
                      </a:rPr>
                      <m:t>𝑎</m:t>
                    </m:r>
                    <m:r>
                      <a:rPr lang="en-US" b="0" i="1" smtClean="0">
                        <a:solidFill>
                          <a:srgbClr val="FF0000"/>
                        </a:solidFill>
                        <a:latin typeface="Cambria Math" panose="02040503050406030204" pitchFamily="18" charset="0"/>
                      </a:rPr>
                      <m:t>′</m:t>
                    </m:r>
                  </m:oMath>
                </a14:m>
                <a:r>
                  <a:rPr lang="en-US" dirty="0" smtClean="0"/>
                  <a:t> allows a </a:t>
                </a:r>
                <a:r>
                  <a:rPr lang="en-US" dirty="0" smtClean="0">
                    <a:solidFill>
                      <a:srgbClr val="FF0000"/>
                    </a:solidFill>
                  </a:rPr>
                  <a:t>larger </a:t>
                </a:r>
                <a:r>
                  <a:rPr lang="en-US" dirty="0" smtClean="0"/>
                  <a:t>arriving bandwidth</a:t>
                </a:r>
              </a:p>
              <a:p>
                <a:pPr marL="285750" indent="-285750">
                  <a:buFont typeface="Arial" pitchFamily="34" charset="0"/>
                  <a:buChar char="•"/>
                </a:pPr>
                <a:r>
                  <a:rPr lang="en-US" dirty="0" smtClean="0">
                    <a:solidFill>
                      <a:schemeClr val="bg1"/>
                    </a:solidFill>
                  </a:rPr>
                  <a:t>A</a:t>
                </a:r>
                <a:r>
                  <a:rPr lang="en-US" dirty="0" smtClean="0">
                    <a:solidFill>
                      <a:srgbClr val="FF0000"/>
                    </a:solidFill>
                  </a:rPr>
                  <a:t> too Large value for </a:t>
                </a:r>
                <a14:m>
                  <m:oMath xmlns:m="http://schemas.openxmlformats.org/officeDocument/2006/math">
                    <m:r>
                      <a:rPr lang="en-US" i="1">
                        <a:latin typeface="Cambria Math"/>
                      </a:rPr>
                      <m:t>𝑎</m:t>
                    </m:r>
                    <m:r>
                      <a:rPr lang="en-US" b="0" i="1" smtClean="0">
                        <a:latin typeface="Cambria Math" panose="02040503050406030204" pitchFamily="18" charset="0"/>
                      </a:rPr>
                      <m:t>′</m:t>
                    </m:r>
                  </m:oMath>
                </a14:m>
                <a:r>
                  <a:rPr lang="en-US" dirty="0" smtClean="0"/>
                  <a:t> leads to </a:t>
                </a:r>
                <a:r>
                  <a:rPr lang="en-US" dirty="0" smtClean="0">
                    <a:solidFill>
                      <a:srgbClr val="FF0000"/>
                    </a:solidFill>
                  </a:rPr>
                  <a:t>meaningless</a:t>
                </a:r>
                <a:r>
                  <a:rPr lang="en-US" dirty="0" smtClean="0"/>
                  <a:t> upstream bands.</a:t>
                </a:r>
              </a:p>
              <a:p>
                <a:pPr algn="ctr"/>
                <a:endParaRPr lang="en-US" dirty="0"/>
              </a:p>
            </p:txBody>
          </p:sp>
        </mc:Choice>
        <mc:Fallback xmlns="">
          <p:sp>
            <p:nvSpPr>
              <p:cNvPr id="12" name="Line Callout 2 11"/>
              <p:cNvSpPr>
                <a:spLocks noRot="1" noChangeAspect="1" noMove="1" noResize="1" noEditPoints="1" noAdjustHandles="1" noChangeArrowheads="1" noChangeShapeType="1" noTextEdit="1"/>
              </p:cNvSpPr>
              <p:nvPr/>
            </p:nvSpPr>
            <p:spPr>
              <a:xfrm>
                <a:off x="6100483" y="2472822"/>
                <a:ext cx="2795868" cy="4213727"/>
              </a:xfrm>
              <a:prstGeom prst="borderCallout2">
                <a:avLst>
                  <a:gd name="adj1" fmla="val 17981"/>
                  <a:gd name="adj2" fmla="val -1860"/>
                  <a:gd name="adj3" fmla="val 18033"/>
                  <a:gd name="adj4" fmla="val -21105"/>
                  <a:gd name="adj5" fmla="val -5277"/>
                  <a:gd name="adj6" fmla="val -25825"/>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089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33333E-6 -1.11111E-6 L -0.27135 -0.49792 " pathEditMode="relative" rAng="0" ptsTypes="AA">
                                      <p:cBhvr>
                                        <p:cTn id="6" dur="1500" fill="hold"/>
                                        <p:tgtEl>
                                          <p:spTgt spid="8"/>
                                        </p:tgtEl>
                                        <p:attrNameLst>
                                          <p:attrName>ppt_x</p:attrName>
                                          <p:attrName>ppt_y</p:attrName>
                                        </p:attrNameLst>
                                      </p:cBhvr>
                                      <p:rCtr x="-13576" y="-24907"/>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1000"/>
                                        <p:tgtEl>
                                          <p:spTgt spid="11">
                                            <p:txEl>
                                              <p:pRg st="0" end="0"/>
                                            </p:txEl>
                                          </p:spTgt>
                                        </p:tgtEl>
                                      </p:cBhvr>
                                    </p:animEffect>
                                    <p:anim calcmode="lin" valueType="num">
                                      <p:cBhvr>
                                        <p:cTn id="21"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1000"/>
                                        <p:tgtEl>
                                          <p:spTgt spid="11">
                                            <p:txEl>
                                              <p:pRg st="2" end="2"/>
                                            </p:txEl>
                                          </p:spTgt>
                                        </p:tgtEl>
                                      </p:cBhvr>
                                    </p:animEffect>
                                    <p:anim calcmode="lin" valueType="num">
                                      <p:cBhvr>
                                        <p:cTn id="2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Effect transition="in" filter="fade">
                                      <p:cBhvr>
                                        <p:cTn id="33" dur="1000"/>
                                        <p:tgtEl>
                                          <p:spTgt spid="11">
                                            <p:txEl>
                                              <p:pRg st="4" end="4"/>
                                            </p:txEl>
                                          </p:spTgt>
                                        </p:tgtEl>
                                      </p:cBhvr>
                                    </p:animEffect>
                                    <p:anim calcmode="lin" valueType="num">
                                      <p:cBhvr>
                                        <p:cTn id="34"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nodeType="afterEffect">
                                  <p:stCondLst>
                                    <p:cond delay="0"/>
                                  </p:stCondLst>
                                  <p:childTnLst>
                                    <p:set>
                                      <p:cBhvr>
                                        <p:cTn id="38" dur="1" fill="hold">
                                          <p:stCondLst>
                                            <p:cond delay="0"/>
                                          </p:stCondLst>
                                        </p:cTn>
                                        <p:tgtEl>
                                          <p:spTgt spid="11">
                                            <p:txEl>
                                              <p:pRg st="6" end="6"/>
                                            </p:txEl>
                                          </p:spTgt>
                                        </p:tgtEl>
                                        <p:attrNameLst>
                                          <p:attrName>style.visibility</p:attrName>
                                        </p:attrNameLst>
                                      </p:cBhvr>
                                      <p:to>
                                        <p:strVal val="visible"/>
                                      </p:to>
                                    </p:set>
                                    <p:animEffect transition="in" filter="fade">
                                      <p:cBhvr>
                                        <p:cTn id="39" dur="1000"/>
                                        <p:tgtEl>
                                          <p:spTgt spid="11">
                                            <p:txEl>
                                              <p:pRg st="6" end="6"/>
                                            </p:txEl>
                                          </p:spTgt>
                                        </p:tgtEl>
                                      </p:cBhvr>
                                    </p:animEffect>
                                    <p:anim calcmode="lin" valueType="num">
                                      <p:cBhvr>
                                        <p:cTn id="40"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425391"/>
          </a:xfrm>
        </p:spPr>
        <p:txBody>
          <a:bodyPr/>
          <a:lstStyle/>
          <a:p>
            <a:r>
              <a:rPr lang="en-US" dirty="0" smtClean="0"/>
              <a:t>Methodology</a:t>
            </a:r>
            <a:endParaRPr lang="en-US" dirty="0"/>
          </a:p>
        </p:txBody>
      </p:sp>
      <p:sp>
        <p:nvSpPr>
          <p:cNvPr id="3" name="Content Placeholder 2"/>
          <p:cNvSpPr>
            <a:spLocks noGrp="1"/>
          </p:cNvSpPr>
          <p:nvPr>
            <p:ph idx="1"/>
          </p:nvPr>
        </p:nvSpPr>
        <p:spPr>
          <a:xfrm>
            <a:off x="1105958" y="5162550"/>
            <a:ext cx="7704667" cy="1562100"/>
          </a:xfrm>
        </p:spPr>
        <p:txBody>
          <a:bodyPr anchor="t">
            <a:normAutofit fontScale="70000" lnSpcReduction="20000"/>
          </a:bodyPr>
          <a:lstStyle/>
          <a:p>
            <a:r>
              <a:rPr lang="en-US" dirty="0" smtClean="0"/>
              <a:t>How effective a signal plan is highly depends on the </a:t>
            </a:r>
            <a:r>
              <a:rPr lang="en-US" dirty="0" smtClean="0">
                <a:solidFill>
                  <a:srgbClr val="FF0000"/>
                </a:solidFill>
              </a:rPr>
              <a:t>relation</a:t>
            </a:r>
            <a:r>
              <a:rPr lang="en-US" dirty="0" smtClean="0"/>
              <a:t> between each pair of bands arriving to and departing from a bus stop.</a:t>
            </a:r>
          </a:p>
          <a:p>
            <a:r>
              <a:rPr lang="en-US" dirty="0" smtClean="0"/>
              <a:t>To evaluate the sub-optimal solutions, this module computes the expectation of the fraction of the arriving bandwidth which can be </a:t>
            </a:r>
            <a:r>
              <a:rPr lang="en-US" dirty="0" smtClean="0">
                <a:solidFill>
                  <a:srgbClr val="FF0000"/>
                </a:solidFill>
              </a:rPr>
              <a:t>effectively utilized</a:t>
            </a:r>
            <a:r>
              <a:rPr lang="en-US" dirty="0" smtClean="0"/>
              <a:t>.</a:t>
            </a:r>
          </a:p>
          <a:p>
            <a:r>
              <a:rPr lang="en-US" dirty="0" smtClean="0"/>
              <a:t>This expectation is called “</a:t>
            </a:r>
            <a:r>
              <a:rPr lang="en-US" dirty="0" smtClean="0">
                <a:solidFill>
                  <a:srgbClr val="FF0000"/>
                </a:solidFill>
              </a:rPr>
              <a:t>effective bandwidth</a:t>
            </a:r>
            <a:r>
              <a:rPr lang="en-US" dirty="0" smtClean="0"/>
              <a:t>”.</a:t>
            </a:r>
            <a:endParaRPr lang="en-US" dirty="0"/>
          </a:p>
        </p:txBody>
      </p:sp>
      <p:sp useBgFill="1">
        <p:nvSpPr>
          <p:cNvPr id="4" name="TextBox 3"/>
          <p:cNvSpPr txBox="1"/>
          <p:nvPr/>
        </p:nvSpPr>
        <p:spPr>
          <a:xfrm>
            <a:off x="6519206" y="996449"/>
            <a:ext cx="1696598" cy="646331"/>
          </a:xfrm>
          <a:prstGeom prst="rect">
            <a:avLst/>
          </a:prstGeom>
          <a:ln w="34925">
            <a:solidFill>
              <a:srgbClr val="92D050"/>
            </a:solidFill>
          </a:ln>
        </p:spPr>
        <p:txBody>
          <a:bodyPr wrap="square" rtlCol="0">
            <a:spAutoFit/>
          </a:bodyPr>
          <a:lstStyle/>
          <a:p>
            <a:pPr algn="ctr"/>
            <a:r>
              <a:rPr lang="en-US" dirty="0" smtClean="0"/>
              <a:t>An evaluation module</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076716154"/>
              </p:ext>
            </p:extLst>
          </p:nvPr>
        </p:nvGraphicFramePr>
        <p:xfrm>
          <a:off x="4613275" y="1741488"/>
          <a:ext cx="1171575" cy="382587"/>
        </p:xfrm>
        <a:graphic>
          <a:graphicData uri="http://schemas.openxmlformats.org/presentationml/2006/ole">
            <mc:AlternateContent xmlns:mc="http://schemas.openxmlformats.org/markup-compatibility/2006">
              <mc:Choice xmlns:v="urn:schemas-microsoft-com:vml" Requires="v">
                <p:oleObj spid="_x0000_s32799" name="Equation" r:id="rId3" imgW="698400" imgH="228600" progId="Equation.DSMT4">
                  <p:embed/>
                </p:oleObj>
              </mc:Choice>
              <mc:Fallback>
                <p:oleObj name="Equation" r:id="rId3" imgW="698400" imgH="228600" progId="Equation.DSMT4">
                  <p:embed/>
                  <p:pic>
                    <p:nvPicPr>
                      <p:cNvPr id="0" name=""/>
                      <p:cNvPicPr/>
                      <p:nvPr/>
                    </p:nvPicPr>
                    <p:blipFill>
                      <a:blip r:embed="rId4"/>
                      <a:stretch>
                        <a:fillRect/>
                      </a:stretch>
                    </p:blipFill>
                    <p:spPr>
                      <a:xfrm>
                        <a:off x="4613275" y="1741488"/>
                        <a:ext cx="1171575" cy="382587"/>
                      </a:xfrm>
                      <a:prstGeom prst="rect">
                        <a:avLst/>
                      </a:prstGeom>
                    </p:spPr>
                  </p:pic>
                </p:oleObj>
              </mc:Fallback>
            </mc:AlternateContent>
          </a:graphicData>
        </a:graphic>
      </p:graphicFrame>
      <p:pic>
        <p:nvPicPr>
          <p:cNvPr id="9" name="Picture 8"/>
          <p:cNvPicPr>
            <a:picLocks noChangeAspect="1"/>
          </p:cNvPicPr>
          <p:nvPr/>
        </p:nvPicPr>
        <p:blipFill>
          <a:blip r:embed="rId5"/>
          <a:stretch>
            <a:fillRect/>
          </a:stretch>
        </p:blipFill>
        <p:spPr>
          <a:xfrm>
            <a:off x="519952" y="1788976"/>
            <a:ext cx="3824103" cy="2835928"/>
          </a:xfrm>
          <a:prstGeom prst="rect">
            <a:avLst/>
          </a:prstGeom>
        </p:spPr>
      </p:pic>
      <p:pic>
        <p:nvPicPr>
          <p:cNvPr id="10" name="Picture 9"/>
          <p:cNvPicPr>
            <a:picLocks noChangeAspect="1"/>
          </p:cNvPicPr>
          <p:nvPr/>
        </p:nvPicPr>
        <p:blipFill>
          <a:blip r:embed="rId6"/>
          <a:stretch>
            <a:fillRect/>
          </a:stretch>
        </p:blipFill>
        <p:spPr>
          <a:xfrm>
            <a:off x="4150658" y="1745658"/>
            <a:ext cx="4876801" cy="2909455"/>
          </a:xfrm>
          <a:prstGeom prst="rect">
            <a:avLst/>
          </a:prstGeom>
        </p:spPr>
      </p:pic>
    </p:spTree>
    <p:extLst>
      <p:ext uri="{BB962C8B-B14F-4D97-AF65-F5344CB8AC3E}">
        <p14:creationId xmlns:p14="http://schemas.microsoft.com/office/powerpoint/2010/main" val="178638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61111E-6 -2.96296E-6 L -0.05191 0.4338 " pathEditMode="relative" rAng="0" ptsTypes="AA">
                                      <p:cBhvr>
                                        <p:cTn id="6" dur="2000" fill="hold"/>
                                        <p:tgtEl>
                                          <p:spTgt spid="8"/>
                                        </p:tgtEl>
                                        <p:attrNameLst>
                                          <p:attrName>ppt_x</p:attrName>
                                          <p:attrName>ppt_y</p:attrName>
                                        </p:attrNameLst>
                                      </p:cBhvr>
                                      <p:rCtr x="-2604" y="21690"/>
                                    </p:animMotion>
                                  </p:childTnLst>
                                </p:cTn>
                              </p:par>
                            </p:childTnLst>
                          </p:cTn>
                        </p:par>
                        <p:par>
                          <p:cTn id="7" fill="hold">
                            <p:stCondLst>
                              <p:cond delay="3000"/>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1000"/>
                                        <p:tgtEl>
                                          <p:spTgt spid="3">
                                            <p:txEl>
                                              <p:pRg st="0" end="0"/>
                                            </p:txEl>
                                          </p:spTgt>
                                        </p:tgtEl>
                                      </p:cBhvr>
                                    </p:animEffect>
                                    <p:anim calcmode="lin" valueType="num">
                                      <p:cBhvr>
                                        <p:cTn id="2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00"/>
                                        <p:tgtEl>
                                          <p:spTgt spid="3">
                                            <p:txEl>
                                              <p:pRg st="1" end="1"/>
                                            </p:txEl>
                                          </p:spTgt>
                                        </p:tgtEl>
                                      </p:cBhvr>
                                    </p:animEffect>
                                    <p:anim calcmode="lin" valueType="num">
                                      <p:cBhvr>
                                        <p:cTn id="3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2" presetClass="entr" presetSubtype="0" fill="hold" grpId="0" nodeType="after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1000"/>
                                        <p:tgtEl>
                                          <p:spTgt spid="3">
                                            <p:txEl>
                                              <p:pRg st="2" end="2"/>
                                            </p:txEl>
                                          </p:spTgt>
                                        </p:tgtEl>
                                      </p:cBhvr>
                                    </p:animEffect>
                                    <p:anim calcmode="lin" valueType="num">
                                      <p:cBhvr>
                                        <p:cTn id="3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TextBox 5"/>
          <p:cNvSpPr txBox="1"/>
          <p:nvPr/>
        </p:nvSpPr>
        <p:spPr>
          <a:xfrm>
            <a:off x="6519206" y="996449"/>
            <a:ext cx="1696598" cy="646331"/>
          </a:xfrm>
          <a:prstGeom prst="rect">
            <a:avLst/>
          </a:prstGeom>
          <a:ln w="34925">
            <a:solidFill>
              <a:srgbClr val="92D050"/>
            </a:solidFill>
          </a:ln>
        </p:spPr>
        <p:txBody>
          <a:bodyPr wrap="square" rtlCol="0">
            <a:spAutoFit/>
          </a:bodyPr>
          <a:lstStyle/>
          <a:p>
            <a:pPr algn="ctr"/>
            <a:r>
              <a:rPr lang="en-US" dirty="0" smtClean="0"/>
              <a:t>An evaluation module</a:t>
            </a:r>
            <a:endParaRPr lang="en-US" dirty="0"/>
          </a:p>
        </p:txBody>
      </p:sp>
      <p:sp>
        <p:nvSpPr>
          <p:cNvPr id="8" name="Title 1"/>
          <p:cNvSpPr txBox="1">
            <a:spLocks/>
          </p:cNvSpPr>
          <p:nvPr/>
        </p:nvSpPr>
        <p:spPr>
          <a:xfrm>
            <a:off x="991098" y="457201"/>
            <a:ext cx="7704667" cy="147637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Methodology</a:t>
            </a:r>
            <a:endParaRPr lang="en-US" dirty="0"/>
          </a:p>
        </p:txBody>
      </p:sp>
      <p:sp>
        <p:nvSpPr>
          <p:cNvPr id="47" name="Content Placeholder 2"/>
          <p:cNvSpPr>
            <a:spLocks noGrp="1"/>
          </p:cNvSpPr>
          <p:nvPr>
            <p:ph idx="1"/>
          </p:nvPr>
        </p:nvSpPr>
        <p:spPr>
          <a:xfrm>
            <a:off x="991098" y="1741985"/>
            <a:ext cx="8026704" cy="4800600"/>
          </a:xfrm>
        </p:spPr>
        <p:txBody>
          <a:bodyPr anchor="t"/>
          <a:lstStyle/>
          <a:p>
            <a:r>
              <a:rPr lang="en-US" dirty="0" smtClean="0"/>
              <a:t>In order to compute the effective bandwidths, one first needs to calculate the probability of a bus to keep in the band.</a:t>
            </a:r>
          </a:p>
        </p:txBody>
      </p:sp>
      <p:graphicFrame>
        <p:nvGraphicFramePr>
          <p:cNvPr id="48" name="Object 47"/>
          <p:cNvGraphicFramePr>
            <a:graphicFrameLocks noChangeAspect="1"/>
          </p:cNvGraphicFramePr>
          <p:nvPr>
            <p:extLst>
              <p:ext uri="{D42A27DB-BD31-4B8C-83A1-F6EECF244321}">
                <p14:modId xmlns:p14="http://schemas.microsoft.com/office/powerpoint/2010/main" val="3508509661"/>
              </p:ext>
            </p:extLst>
          </p:nvPr>
        </p:nvGraphicFramePr>
        <p:xfrm>
          <a:off x="1456765" y="2878918"/>
          <a:ext cx="6788662" cy="3962400"/>
        </p:xfrm>
        <a:graphic>
          <a:graphicData uri="http://schemas.openxmlformats.org/presentationml/2006/ole">
            <mc:AlternateContent xmlns:mc="http://schemas.openxmlformats.org/markup-compatibility/2006">
              <mc:Choice xmlns:v="urn:schemas-microsoft-com:vml" Requires="v">
                <p:oleObj spid="_x0000_s32040" name="Visio" r:id="rId3" imgW="6886913" imgH="4019955" progId="Visio.Drawing.11">
                  <p:embed/>
                </p:oleObj>
              </mc:Choice>
              <mc:Fallback>
                <p:oleObj name="Visio" r:id="rId3" imgW="6886913" imgH="4019955" progId="Visio.Drawing.11">
                  <p:embed/>
                  <p:pic>
                    <p:nvPicPr>
                      <p:cNvPr id="0" name=""/>
                      <p:cNvPicPr>
                        <a:picLocks noChangeAspect="1" noChangeArrowheads="1"/>
                      </p:cNvPicPr>
                      <p:nvPr/>
                    </p:nvPicPr>
                    <p:blipFill>
                      <a:blip r:embed="rId4"/>
                      <a:srcRect/>
                      <a:stretch>
                        <a:fillRect/>
                      </a:stretch>
                    </p:blipFill>
                    <p:spPr bwMode="auto">
                      <a:xfrm>
                        <a:off x="1456765" y="2878918"/>
                        <a:ext cx="6788662" cy="3962400"/>
                      </a:xfrm>
                      <a:prstGeom prst="rect">
                        <a:avLst/>
                      </a:prstGeom>
                      <a:noFill/>
                      <a:ln>
                        <a:noFill/>
                      </a:ln>
                      <a:effectLst/>
                    </p:spPr>
                  </p:pic>
                </p:oleObj>
              </mc:Fallback>
            </mc:AlternateContent>
          </a:graphicData>
        </a:graphic>
      </p:graphicFrame>
      <p:cxnSp>
        <p:nvCxnSpPr>
          <p:cNvPr id="49" name="Straight Connector 48"/>
          <p:cNvCxnSpPr/>
          <p:nvPr/>
        </p:nvCxnSpPr>
        <p:spPr>
          <a:xfrm>
            <a:off x="3844365" y="5177618"/>
            <a:ext cx="180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647765" y="2891618"/>
            <a:ext cx="1371600" cy="228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3158565" y="5177618"/>
            <a:ext cx="6858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2" name="Picture 51" descr="bus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4565" y="6058676"/>
            <a:ext cx="530225" cy="530227"/>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Connector 52"/>
          <p:cNvCxnSpPr/>
          <p:nvPr/>
        </p:nvCxnSpPr>
        <p:spPr>
          <a:xfrm>
            <a:off x="6364526" y="2574118"/>
            <a:ext cx="0" cy="1419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628841" y="2726518"/>
            <a:ext cx="0" cy="12668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847793" y="2726518"/>
            <a:ext cx="0" cy="12668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6" name="Picture 5" descr="http://www.psychstat.missouristate.edu/introbook/sbgraph/normal0.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4860" y="4300527"/>
            <a:ext cx="2438400" cy="9114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cxnSp>
        <p:nvCxnSpPr>
          <p:cNvPr id="57" name="Straight Connector 56"/>
          <p:cNvCxnSpPr/>
          <p:nvPr/>
        </p:nvCxnSpPr>
        <p:spPr>
          <a:xfrm>
            <a:off x="6366913" y="3993346"/>
            <a:ext cx="0" cy="10953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631228" y="3998108"/>
            <a:ext cx="0" cy="10906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850180" y="3995727"/>
            <a:ext cx="0" cy="10929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Freeform 59"/>
          <p:cNvSpPr/>
          <p:nvPr/>
        </p:nvSpPr>
        <p:spPr>
          <a:xfrm>
            <a:off x="5859258" y="4357674"/>
            <a:ext cx="773060" cy="733988"/>
          </a:xfrm>
          <a:custGeom>
            <a:avLst/>
            <a:gdLst>
              <a:gd name="connsiteX0" fmla="*/ 2820 w 773060"/>
              <a:gd name="connsiteY0" fmla="*/ 564357 h 733988"/>
              <a:gd name="connsiteX1" fmla="*/ 2820 w 773060"/>
              <a:gd name="connsiteY1" fmla="*/ 564357 h 733988"/>
              <a:gd name="connsiteX2" fmla="*/ 21870 w 773060"/>
              <a:gd name="connsiteY2" fmla="*/ 557213 h 733988"/>
              <a:gd name="connsiteX3" fmla="*/ 31395 w 773060"/>
              <a:gd name="connsiteY3" fmla="*/ 542925 h 733988"/>
              <a:gd name="connsiteX4" fmla="*/ 38538 w 773060"/>
              <a:gd name="connsiteY4" fmla="*/ 528638 h 733988"/>
              <a:gd name="connsiteX5" fmla="*/ 45682 w 773060"/>
              <a:gd name="connsiteY5" fmla="*/ 523875 h 733988"/>
              <a:gd name="connsiteX6" fmla="*/ 48063 w 773060"/>
              <a:gd name="connsiteY6" fmla="*/ 516732 h 733988"/>
              <a:gd name="connsiteX7" fmla="*/ 62351 w 773060"/>
              <a:gd name="connsiteY7" fmla="*/ 511969 h 733988"/>
              <a:gd name="connsiteX8" fmla="*/ 76638 w 773060"/>
              <a:gd name="connsiteY8" fmla="*/ 504825 h 733988"/>
              <a:gd name="connsiteX9" fmla="*/ 81401 w 773060"/>
              <a:gd name="connsiteY9" fmla="*/ 497682 h 733988"/>
              <a:gd name="connsiteX10" fmla="*/ 88545 w 773060"/>
              <a:gd name="connsiteY10" fmla="*/ 492919 h 733988"/>
              <a:gd name="connsiteX11" fmla="*/ 90926 w 773060"/>
              <a:gd name="connsiteY11" fmla="*/ 485775 h 733988"/>
              <a:gd name="connsiteX12" fmla="*/ 100451 w 773060"/>
              <a:gd name="connsiteY12" fmla="*/ 471488 h 733988"/>
              <a:gd name="connsiteX13" fmla="*/ 105213 w 773060"/>
              <a:gd name="connsiteY13" fmla="*/ 464344 h 733988"/>
              <a:gd name="connsiteX14" fmla="*/ 117120 w 773060"/>
              <a:gd name="connsiteY14" fmla="*/ 445294 h 733988"/>
              <a:gd name="connsiteX15" fmla="*/ 129026 w 773060"/>
              <a:gd name="connsiteY15" fmla="*/ 423863 h 733988"/>
              <a:gd name="connsiteX16" fmla="*/ 138551 w 773060"/>
              <a:gd name="connsiteY16" fmla="*/ 409575 h 733988"/>
              <a:gd name="connsiteX17" fmla="*/ 143313 w 773060"/>
              <a:gd name="connsiteY17" fmla="*/ 402432 h 733988"/>
              <a:gd name="connsiteX18" fmla="*/ 150457 w 773060"/>
              <a:gd name="connsiteY18" fmla="*/ 397669 h 733988"/>
              <a:gd name="connsiteX19" fmla="*/ 155220 w 773060"/>
              <a:gd name="connsiteY19" fmla="*/ 390525 h 733988"/>
              <a:gd name="connsiteX20" fmla="*/ 162363 w 773060"/>
              <a:gd name="connsiteY20" fmla="*/ 383382 h 733988"/>
              <a:gd name="connsiteX21" fmla="*/ 164745 w 773060"/>
              <a:gd name="connsiteY21" fmla="*/ 376238 h 733988"/>
              <a:gd name="connsiteX22" fmla="*/ 181413 w 773060"/>
              <a:gd name="connsiteY22" fmla="*/ 354807 h 733988"/>
              <a:gd name="connsiteX23" fmla="*/ 183795 w 773060"/>
              <a:gd name="connsiteY23" fmla="*/ 347663 h 733988"/>
              <a:gd name="connsiteX24" fmla="*/ 193320 w 773060"/>
              <a:gd name="connsiteY24" fmla="*/ 333375 h 733988"/>
              <a:gd name="connsiteX25" fmla="*/ 205226 w 773060"/>
              <a:gd name="connsiteY25" fmla="*/ 311944 h 733988"/>
              <a:gd name="connsiteX26" fmla="*/ 212370 w 773060"/>
              <a:gd name="connsiteY26" fmla="*/ 304800 h 733988"/>
              <a:gd name="connsiteX27" fmla="*/ 224276 w 773060"/>
              <a:gd name="connsiteY27" fmla="*/ 292894 h 733988"/>
              <a:gd name="connsiteX28" fmla="*/ 233801 w 773060"/>
              <a:gd name="connsiteY28" fmla="*/ 271463 h 733988"/>
              <a:gd name="connsiteX29" fmla="*/ 243326 w 773060"/>
              <a:gd name="connsiteY29" fmla="*/ 259557 h 733988"/>
              <a:gd name="connsiteX30" fmla="*/ 245707 w 773060"/>
              <a:gd name="connsiteY30" fmla="*/ 252413 h 733988"/>
              <a:gd name="connsiteX31" fmla="*/ 259995 w 773060"/>
              <a:gd name="connsiteY31" fmla="*/ 230982 h 733988"/>
              <a:gd name="connsiteX32" fmla="*/ 264757 w 773060"/>
              <a:gd name="connsiteY32" fmla="*/ 223838 h 733988"/>
              <a:gd name="connsiteX33" fmla="*/ 271901 w 773060"/>
              <a:gd name="connsiteY33" fmla="*/ 216694 h 733988"/>
              <a:gd name="connsiteX34" fmla="*/ 283807 w 773060"/>
              <a:gd name="connsiteY34" fmla="*/ 207169 h 733988"/>
              <a:gd name="connsiteX35" fmla="*/ 293332 w 773060"/>
              <a:gd name="connsiteY35" fmla="*/ 195263 h 733988"/>
              <a:gd name="connsiteX36" fmla="*/ 305238 w 773060"/>
              <a:gd name="connsiteY36" fmla="*/ 183357 h 733988"/>
              <a:gd name="connsiteX37" fmla="*/ 310001 w 773060"/>
              <a:gd name="connsiteY37" fmla="*/ 169069 h 733988"/>
              <a:gd name="connsiteX38" fmla="*/ 314763 w 773060"/>
              <a:gd name="connsiteY38" fmla="*/ 161925 h 733988"/>
              <a:gd name="connsiteX39" fmla="*/ 317145 w 773060"/>
              <a:gd name="connsiteY39" fmla="*/ 154782 h 733988"/>
              <a:gd name="connsiteX40" fmla="*/ 326670 w 773060"/>
              <a:gd name="connsiteY40" fmla="*/ 140494 h 733988"/>
              <a:gd name="connsiteX41" fmla="*/ 338576 w 773060"/>
              <a:gd name="connsiteY41" fmla="*/ 119063 h 733988"/>
              <a:gd name="connsiteX42" fmla="*/ 345720 w 773060"/>
              <a:gd name="connsiteY42" fmla="*/ 114300 h 733988"/>
              <a:gd name="connsiteX43" fmla="*/ 350482 w 773060"/>
              <a:gd name="connsiteY43" fmla="*/ 107157 h 733988"/>
              <a:gd name="connsiteX44" fmla="*/ 357626 w 773060"/>
              <a:gd name="connsiteY44" fmla="*/ 102394 h 733988"/>
              <a:gd name="connsiteX45" fmla="*/ 367151 w 773060"/>
              <a:gd name="connsiteY45" fmla="*/ 92869 h 733988"/>
              <a:gd name="connsiteX46" fmla="*/ 379057 w 773060"/>
              <a:gd name="connsiteY46" fmla="*/ 71438 h 733988"/>
              <a:gd name="connsiteX47" fmla="*/ 393345 w 773060"/>
              <a:gd name="connsiteY47" fmla="*/ 61913 h 733988"/>
              <a:gd name="connsiteX48" fmla="*/ 398107 w 773060"/>
              <a:gd name="connsiteY48" fmla="*/ 54769 h 733988"/>
              <a:gd name="connsiteX49" fmla="*/ 405251 w 773060"/>
              <a:gd name="connsiteY49" fmla="*/ 50007 h 733988"/>
              <a:gd name="connsiteX50" fmla="*/ 407632 w 773060"/>
              <a:gd name="connsiteY50" fmla="*/ 42863 h 733988"/>
              <a:gd name="connsiteX51" fmla="*/ 426682 w 773060"/>
              <a:gd name="connsiteY51" fmla="*/ 26194 h 733988"/>
              <a:gd name="connsiteX52" fmla="*/ 440970 w 773060"/>
              <a:gd name="connsiteY52" fmla="*/ 21432 h 733988"/>
              <a:gd name="connsiteX53" fmla="*/ 448113 w 773060"/>
              <a:gd name="connsiteY53" fmla="*/ 19050 h 733988"/>
              <a:gd name="connsiteX54" fmla="*/ 469545 w 773060"/>
              <a:gd name="connsiteY54" fmla="*/ 7144 h 733988"/>
              <a:gd name="connsiteX55" fmla="*/ 481451 w 773060"/>
              <a:gd name="connsiteY55" fmla="*/ 4763 h 733988"/>
              <a:gd name="connsiteX56" fmla="*/ 514788 w 773060"/>
              <a:gd name="connsiteY56" fmla="*/ 0 h 733988"/>
              <a:gd name="connsiteX57" fmla="*/ 550507 w 773060"/>
              <a:gd name="connsiteY57" fmla="*/ 2382 h 733988"/>
              <a:gd name="connsiteX58" fmla="*/ 562413 w 773060"/>
              <a:gd name="connsiteY58" fmla="*/ 14288 h 733988"/>
              <a:gd name="connsiteX59" fmla="*/ 569557 w 773060"/>
              <a:gd name="connsiteY59" fmla="*/ 21432 h 733988"/>
              <a:gd name="connsiteX60" fmla="*/ 574320 w 773060"/>
              <a:gd name="connsiteY60" fmla="*/ 28575 h 733988"/>
              <a:gd name="connsiteX61" fmla="*/ 588607 w 773060"/>
              <a:gd name="connsiteY61" fmla="*/ 38100 h 733988"/>
              <a:gd name="connsiteX62" fmla="*/ 595751 w 773060"/>
              <a:gd name="connsiteY62" fmla="*/ 45244 h 733988"/>
              <a:gd name="connsiteX63" fmla="*/ 602895 w 773060"/>
              <a:gd name="connsiteY63" fmla="*/ 47625 h 733988"/>
              <a:gd name="connsiteX64" fmla="*/ 610038 w 773060"/>
              <a:gd name="connsiteY64" fmla="*/ 52388 h 733988"/>
              <a:gd name="connsiteX65" fmla="*/ 614801 w 773060"/>
              <a:gd name="connsiteY65" fmla="*/ 59532 h 733988"/>
              <a:gd name="connsiteX66" fmla="*/ 621945 w 773060"/>
              <a:gd name="connsiteY66" fmla="*/ 61913 h 733988"/>
              <a:gd name="connsiteX67" fmla="*/ 624326 w 773060"/>
              <a:gd name="connsiteY67" fmla="*/ 69057 h 733988"/>
              <a:gd name="connsiteX68" fmla="*/ 633851 w 773060"/>
              <a:gd name="connsiteY68" fmla="*/ 83344 h 733988"/>
              <a:gd name="connsiteX69" fmla="*/ 636232 w 773060"/>
              <a:gd name="connsiteY69" fmla="*/ 90488 h 733988"/>
              <a:gd name="connsiteX70" fmla="*/ 645757 w 773060"/>
              <a:gd name="connsiteY70" fmla="*/ 104775 h 733988"/>
              <a:gd name="connsiteX71" fmla="*/ 652901 w 773060"/>
              <a:gd name="connsiteY71" fmla="*/ 119063 h 733988"/>
              <a:gd name="connsiteX72" fmla="*/ 662426 w 773060"/>
              <a:gd name="connsiteY72" fmla="*/ 133350 h 733988"/>
              <a:gd name="connsiteX73" fmla="*/ 676713 w 773060"/>
              <a:gd name="connsiteY73" fmla="*/ 142875 h 733988"/>
              <a:gd name="connsiteX74" fmla="*/ 686238 w 773060"/>
              <a:gd name="connsiteY74" fmla="*/ 157163 h 733988"/>
              <a:gd name="connsiteX75" fmla="*/ 688620 w 773060"/>
              <a:gd name="connsiteY75" fmla="*/ 164307 h 733988"/>
              <a:gd name="connsiteX76" fmla="*/ 698145 w 773060"/>
              <a:gd name="connsiteY76" fmla="*/ 178594 h 733988"/>
              <a:gd name="connsiteX77" fmla="*/ 702907 w 773060"/>
              <a:gd name="connsiteY77" fmla="*/ 185738 h 733988"/>
              <a:gd name="connsiteX78" fmla="*/ 707670 w 773060"/>
              <a:gd name="connsiteY78" fmla="*/ 192882 h 733988"/>
              <a:gd name="connsiteX79" fmla="*/ 710051 w 773060"/>
              <a:gd name="connsiteY79" fmla="*/ 200025 h 733988"/>
              <a:gd name="connsiteX80" fmla="*/ 719576 w 773060"/>
              <a:gd name="connsiteY80" fmla="*/ 214313 h 733988"/>
              <a:gd name="connsiteX81" fmla="*/ 731482 w 773060"/>
              <a:gd name="connsiteY81" fmla="*/ 235744 h 733988"/>
              <a:gd name="connsiteX82" fmla="*/ 738626 w 773060"/>
              <a:gd name="connsiteY82" fmla="*/ 240507 h 733988"/>
              <a:gd name="connsiteX83" fmla="*/ 741007 w 773060"/>
              <a:gd name="connsiteY83" fmla="*/ 247650 h 733988"/>
              <a:gd name="connsiteX84" fmla="*/ 748151 w 773060"/>
              <a:gd name="connsiteY84" fmla="*/ 250032 h 733988"/>
              <a:gd name="connsiteX85" fmla="*/ 752913 w 773060"/>
              <a:gd name="connsiteY85" fmla="*/ 264319 h 733988"/>
              <a:gd name="connsiteX86" fmla="*/ 757676 w 773060"/>
              <a:gd name="connsiteY86" fmla="*/ 271463 h 733988"/>
              <a:gd name="connsiteX87" fmla="*/ 762438 w 773060"/>
              <a:gd name="connsiteY87" fmla="*/ 642938 h 733988"/>
              <a:gd name="connsiteX88" fmla="*/ 760057 w 773060"/>
              <a:gd name="connsiteY88" fmla="*/ 726282 h 733988"/>
              <a:gd name="connsiteX89" fmla="*/ 752913 w 773060"/>
              <a:gd name="connsiteY89" fmla="*/ 731044 h 733988"/>
              <a:gd name="connsiteX90" fmla="*/ 721957 w 773060"/>
              <a:gd name="connsiteY90" fmla="*/ 733425 h 733988"/>
              <a:gd name="connsiteX91" fmla="*/ 474307 w 773060"/>
              <a:gd name="connsiteY91" fmla="*/ 731044 h 733988"/>
              <a:gd name="connsiteX92" fmla="*/ 176651 w 773060"/>
              <a:gd name="connsiteY92" fmla="*/ 731044 h 733988"/>
              <a:gd name="connsiteX93" fmla="*/ 148076 w 773060"/>
              <a:gd name="connsiteY93" fmla="*/ 728663 h 733988"/>
              <a:gd name="connsiteX94" fmla="*/ 5201 w 773060"/>
              <a:gd name="connsiteY94" fmla="*/ 726282 h 733988"/>
              <a:gd name="connsiteX95" fmla="*/ 2820 w 773060"/>
              <a:gd name="connsiteY95" fmla="*/ 692944 h 733988"/>
              <a:gd name="connsiteX96" fmla="*/ 438 w 773060"/>
              <a:gd name="connsiteY96" fmla="*/ 681038 h 733988"/>
              <a:gd name="connsiteX97" fmla="*/ 2820 w 773060"/>
              <a:gd name="connsiteY97" fmla="*/ 564357 h 73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773060" h="733988">
                <a:moveTo>
                  <a:pt x="2820" y="564357"/>
                </a:moveTo>
                <a:lnTo>
                  <a:pt x="2820" y="564357"/>
                </a:lnTo>
                <a:cubicBezTo>
                  <a:pt x="9170" y="561976"/>
                  <a:pt x="16445" y="561282"/>
                  <a:pt x="21870" y="557213"/>
                </a:cubicBezTo>
                <a:cubicBezTo>
                  <a:pt x="26449" y="553779"/>
                  <a:pt x="31395" y="542925"/>
                  <a:pt x="31395" y="542925"/>
                </a:cubicBezTo>
                <a:cubicBezTo>
                  <a:pt x="33331" y="537116"/>
                  <a:pt x="33923" y="533253"/>
                  <a:pt x="38538" y="528638"/>
                </a:cubicBezTo>
                <a:cubicBezTo>
                  <a:pt x="40562" y="526614"/>
                  <a:pt x="43301" y="525463"/>
                  <a:pt x="45682" y="523875"/>
                </a:cubicBezTo>
                <a:cubicBezTo>
                  <a:pt x="46476" y="521494"/>
                  <a:pt x="46021" y="518191"/>
                  <a:pt x="48063" y="516732"/>
                </a:cubicBezTo>
                <a:cubicBezTo>
                  <a:pt x="52148" y="513814"/>
                  <a:pt x="58174" y="514754"/>
                  <a:pt x="62351" y="511969"/>
                </a:cubicBezTo>
                <a:cubicBezTo>
                  <a:pt x="71583" y="505815"/>
                  <a:pt x="66780" y="508112"/>
                  <a:pt x="76638" y="504825"/>
                </a:cubicBezTo>
                <a:cubicBezTo>
                  <a:pt x="78226" y="502444"/>
                  <a:pt x="79377" y="499706"/>
                  <a:pt x="81401" y="497682"/>
                </a:cubicBezTo>
                <a:cubicBezTo>
                  <a:pt x="83425" y="495658"/>
                  <a:pt x="86757" y="495154"/>
                  <a:pt x="88545" y="492919"/>
                </a:cubicBezTo>
                <a:cubicBezTo>
                  <a:pt x="90113" y="490959"/>
                  <a:pt x="89707" y="487969"/>
                  <a:pt x="90926" y="485775"/>
                </a:cubicBezTo>
                <a:cubicBezTo>
                  <a:pt x="93706" y="480772"/>
                  <a:pt x="97276" y="476250"/>
                  <a:pt x="100451" y="471488"/>
                </a:cubicBezTo>
                <a:cubicBezTo>
                  <a:pt x="102038" y="469107"/>
                  <a:pt x="104308" y="467059"/>
                  <a:pt x="105213" y="464344"/>
                </a:cubicBezTo>
                <a:cubicBezTo>
                  <a:pt x="110881" y="447342"/>
                  <a:pt x="105799" y="452842"/>
                  <a:pt x="117120" y="445294"/>
                </a:cubicBezTo>
                <a:cubicBezTo>
                  <a:pt x="121311" y="432719"/>
                  <a:pt x="118108" y="440240"/>
                  <a:pt x="129026" y="423863"/>
                </a:cubicBezTo>
                <a:lnTo>
                  <a:pt x="138551" y="409575"/>
                </a:lnTo>
                <a:cubicBezTo>
                  <a:pt x="140138" y="407194"/>
                  <a:pt x="140932" y="404019"/>
                  <a:pt x="143313" y="402432"/>
                </a:cubicBezTo>
                <a:lnTo>
                  <a:pt x="150457" y="397669"/>
                </a:lnTo>
                <a:cubicBezTo>
                  <a:pt x="152045" y="395288"/>
                  <a:pt x="153388" y="392724"/>
                  <a:pt x="155220" y="390525"/>
                </a:cubicBezTo>
                <a:cubicBezTo>
                  <a:pt x="157376" y="387938"/>
                  <a:pt x="160495" y="386184"/>
                  <a:pt x="162363" y="383382"/>
                </a:cubicBezTo>
                <a:cubicBezTo>
                  <a:pt x="163755" y="381293"/>
                  <a:pt x="163526" y="378432"/>
                  <a:pt x="164745" y="376238"/>
                </a:cubicBezTo>
                <a:cubicBezTo>
                  <a:pt x="171867" y="363419"/>
                  <a:pt x="172735" y="363485"/>
                  <a:pt x="181413" y="354807"/>
                </a:cubicBezTo>
                <a:cubicBezTo>
                  <a:pt x="182207" y="352426"/>
                  <a:pt x="182576" y="349857"/>
                  <a:pt x="183795" y="347663"/>
                </a:cubicBezTo>
                <a:cubicBezTo>
                  <a:pt x="186575" y="342659"/>
                  <a:pt x="193320" y="333375"/>
                  <a:pt x="193320" y="333375"/>
                </a:cubicBezTo>
                <a:cubicBezTo>
                  <a:pt x="196314" y="324392"/>
                  <a:pt x="197038" y="320132"/>
                  <a:pt x="205226" y="311944"/>
                </a:cubicBezTo>
                <a:cubicBezTo>
                  <a:pt x="207607" y="309563"/>
                  <a:pt x="210214" y="307387"/>
                  <a:pt x="212370" y="304800"/>
                </a:cubicBezTo>
                <a:cubicBezTo>
                  <a:pt x="222292" y="292894"/>
                  <a:pt x="211178" y="301626"/>
                  <a:pt x="224276" y="292894"/>
                </a:cubicBezTo>
                <a:cubicBezTo>
                  <a:pt x="229943" y="275892"/>
                  <a:pt x="226253" y="282784"/>
                  <a:pt x="233801" y="271463"/>
                </a:cubicBezTo>
                <a:cubicBezTo>
                  <a:pt x="239786" y="253506"/>
                  <a:pt x="231016" y="274944"/>
                  <a:pt x="243326" y="259557"/>
                </a:cubicBezTo>
                <a:cubicBezTo>
                  <a:pt x="244894" y="257597"/>
                  <a:pt x="244488" y="254607"/>
                  <a:pt x="245707" y="252413"/>
                </a:cubicBezTo>
                <a:cubicBezTo>
                  <a:pt x="245725" y="252381"/>
                  <a:pt x="257603" y="234569"/>
                  <a:pt x="259995" y="230982"/>
                </a:cubicBezTo>
                <a:cubicBezTo>
                  <a:pt x="261583" y="228601"/>
                  <a:pt x="262733" y="225862"/>
                  <a:pt x="264757" y="223838"/>
                </a:cubicBezTo>
                <a:cubicBezTo>
                  <a:pt x="267138" y="221457"/>
                  <a:pt x="269745" y="219281"/>
                  <a:pt x="271901" y="216694"/>
                </a:cubicBezTo>
                <a:cubicBezTo>
                  <a:pt x="280186" y="206751"/>
                  <a:pt x="272079" y="211078"/>
                  <a:pt x="283807" y="207169"/>
                </a:cubicBezTo>
                <a:cubicBezTo>
                  <a:pt x="288442" y="193261"/>
                  <a:pt x="282561" y="206033"/>
                  <a:pt x="293332" y="195263"/>
                </a:cubicBezTo>
                <a:cubicBezTo>
                  <a:pt x="309210" y="179386"/>
                  <a:pt x="286188" y="196057"/>
                  <a:pt x="305238" y="183357"/>
                </a:cubicBezTo>
                <a:cubicBezTo>
                  <a:pt x="306826" y="178594"/>
                  <a:pt x="307216" y="173246"/>
                  <a:pt x="310001" y="169069"/>
                </a:cubicBezTo>
                <a:cubicBezTo>
                  <a:pt x="311588" y="166688"/>
                  <a:pt x="313483" y="164485"/>
                  <a:pt x="314763" y="161925"/>
                </a:cubicBezTo>
                <a:cubicBezTo>
                  <a:pt x="315886" y="159680"/>
                  <a:pt x="315926" y="156976"/>
                  <a:pt x="317145" y="154782"/>
                </a:cubicBezTo>
                <a:cubicBezTo>
                  <a:pt x="319925" y="149778"/>
                  <a:pt x="326670" y="140494"/>
                  <a:pt x="326670" y="140494"/>
                </a:cubicBezTo>
                <a:cubicBezTo>
                  <a:pt x="329151" y="133049"/>
                  <a:pt x="331557" y="123743"/>
                  <a:pt x="338576" y="119063"/>
                </a:cubicBezTo>
                <a:lnTo>
                  <a:pt x="345720" y="114300"/>
                </a:lnTo>
                <a:cubicBezTo>
                  <a:pt x="347307" y="111919"/>
                  <a:pt x="348459" y="109180"/>
                  <a:pt x="350482" y="107157"/>
                </a:cubicBezTo>
                <a:cubicBezTo>
                  <a:pt x="352506" y="105133"/>
                  <a:pt x="355838" y="104629"/>
                  <a:pt x="357626" y="102394"/>
                </a:cubicBezTo>
                <a:cubicBezTo>
                  <a:pt x="366862" y="90849"/>
                  <a:pt x="351565" y="98064"/>
                  <a:pt x="367151" y="92869"/>
                </a:cubicBezTo>
                <a:cubicBezTo>
                  <a:pt x="369632" y="85424"/>
                  <a:pt x="372038" y="76117"/>
                  <a:pt x="379057" y="71438"/>
                </a:cubicBezTo>
                <a:lnTo>
                  <a:pt x="393345" y="61913"/>
                </a:lnTo>
                <a:cubicBezTo>
                  <a:pt x="394932" y="59532"/>
                  <a:pt x="396083" y="56793"/>
                  <a:pt x="398107" y="54769"/>
                </a:cubicBezTo>
                <a:cubicBezTo>
                  <a:pt x="400131" y="52745"/>
                  <a:pt x="403463" y="52242"/>
                  <a:pt x="405251" y="50007"/>
                </a:cubicBezTo>
                <a:cubicBezTo>
                  <a:pt x="406819" y="48047"/>
                  <a:pt x="406509" y="45108"/>
                  <a:pt x="407632" y="42863"/>
                </a:cubicBezTo>
                <a:cubicBezTo>
                  <a:pt x="411521" y="35085"/>
                  <a:pt x="418111" y="29051"/>
                  <a:pt x="426682" y="26194"/>
                </a:cubicBezTo>
                <a:lnTo>
                  <a:pt x="440970" y="21432"/>
                </a:lnTo>
                <a:cubicBezTo>
                  <a:pt x="443351" y="20638"/>
                  <a:pt x="446025" y="20442"/>
                  <a:pt x="448113" y="19050"/>
                </a:cubicBezTo>
                <a:cubicBezTo>
                  <a:pt x="458756" y="11955"/>
                  <a:pt x="459485" y="9659"/>
                  <a:pt x="469545" y="7144"/>
                </a:cubicBezTo>
                <a:cubicBezTo>
                  <a:pt x="473471" y="6162"/>
                  <a:pt x="477453" y="5394"/>
                  <a:pt x="481451" y="4763"/>
                </a:cubicBezTo>
                <a:cubicBezTo>
                  <a:pt x="492539" y="3012"/>
                  <a:pt x="514788" y="0"/>
                  <a:pt x="514788" y="0"/>
                </a:cubicBezTo>
                <a:cubicBezTo>
                  <a:pt x="526694" y="794"/>
                  <a:pt x="538737" y="420"/>
                  <a:pt x="550507" y="2382"/>
                </a:cubicBezTo>
                <a:cubicBezTo>
                  <a:pt x="557269" y="3509"/>
                  <a:pt x="558827" y="9985"/>
                  <a:pt x="562413" y="14288"/>
                </a:cubicBezTo>
                <a:cubicBezTo>
                  <a:pt x="564569" y="16875"/>
                  <a:pt x="567401" y="18845"/>
                  <a:pt x="569557" y="21432"/>
                </a:cubicBezTo>
                <a:cubicBezTo>
                  <a:pt x="571389" y="23630"/>
                  <a:pt x="572166" y="26691"/>
                  <a:pt x="574320" y="28575"/>
                </a:cubicBezTo>
                <a:cubicBezTo>
                  <a:pt x="578628" y="32344"/>
                  <a:pt x="584560" y="34053"/>
                  <a:pt x="588607" y="38100"/>
                </a:cubicBezTo>
                <a:cubicBezTo>
                  <a:pt x="590988" y="40481"/>
                  <a:pt x="592949" y="43376"/>
                  <a:pt x="595751" y="45244"/>
                </a:cubicBezTo>
                <a:cubicBezTo>
                  <a:pt x="597840" y="46636"/>
                  <a:pt x="600514" y="46831"/>
                  <a:pt x="602895" y="47625"/>
                </a:cubicBezTo>
                <a:cubicBezTo>
                  <a:pt x="605276" y="49213"/>
                  <a:pt x="608014" y="50364"/>
                  <a:pt x="610038" y="52388"/>
                </a:cubicBezTo>
                <a:cubicBezTo>
                  <a:pt x="612062" y="54412"/>
                  <a:pt x="612566" y="57744"/>
                  <a:pt x="614801" y="59532"/>
                </a:cubicBezTo>
                <a:cubicBezTo>
                  <a:pt x="616761" y="61100"/>
                  <a:pt x="619564" y="61119"/>
                  <a:pt x="621945" y="61913"/>
                </a:cubicBezTo>
                <a:cubicBezTo>
                  <a:pt x="622739" y="64294"/>
                  <a:pt x="623107" y="66863"/>
                  <a:pt x="624326" y="69057"/>
                </a:cubicBezTo>
                <a:cubicBezTo>
                  <a:pt x="627106" y="74060"/>
                  <a:pt x="633851" y="83344"/>
                  <a:pt x="633851" y="83344"/>
                </a:cubicBezTo>
                <a:cubicBezTo>
                  <a:pt x="634645" y="85725"/>
                  <a:pt x="635013" y="88294"/>
                  <a:pt x="636232" y="90488"/>
                </a:cubicBezTo>
                <a:cubicBezTo>
                  <a:pt x="639012" y="95491"/>
                  <a:pt x="645757" y="104775"/>
                  <a:pt x="645757" y="104775"/>
                </a:cubicBezTo>
                <a:cubicBezTo>
                  <a:pt x="651742" y="122731"/>
                  <a:pt x="643669" y="100598"/>
                  <a:pt x="652901" y="119063"/>
                </a:cubicBezTo>
                <a:cubicBezTo>
                  <a:pt x="657959" y="129179"/>
                  <a:pt x="651344" y="124731"/>
                  <a:pt x="662426" y="133350"/>
                </a:cubicBezTo>
                <a:cubicBezTo>
                  <a:pt x="666944" y="136864"/>
                  <a:pt x="676713" y="142875"/>
                  <a:pt x="676713" y="142875"/>
                </a:cubicBezTo>
                <a:cubicBezTo>
                  <a:pt x="679888" y="147638"/>
                  <a:pt x="684427" y="151733"/>
                  <a:pt x="686238" y="157163"/>
                </a:cubicBezTo>
                <a:cubicBezTo>
                  <a:pt x="687032" y="159544"/>
                  <a:pt x="687401" y="162113"/>
                  <a:pt x="688620" y="164307"/>
                </a:cubicBezTo>
                <a:cubicBezTo>
                  <a:pt x="691400" y="169310"/>
                  <a:pt x="694970" y="173832"/>
                  <a:pt x="698145" y="178594"/>
                </a:cubicBezTo>
                <a:lnTo>
                  <a:pt x="702907" y="185738"/>
                </a:lnTo>
                <a:lnTo>
                  <a:pt x="707670" y="192882"/>
                </a:lnTo>
                <a:cubicBezTo>
                  <a:pt x="708464" y="195263"/>
                  <a:pt x="708832" y="197831"/>
                  <a:pt x="710051" y="200025"/>
                </a:cubicBezTo>
                <a:cubicBezTo>
                  <a:pt x="712831" y="205029"/>
                  <a:pt x="719576" y="214313"/>
                  <a:pt x="719576" y="214313"/>
                </a:cubicBezTo>
                <a:cubicBezTo>
                  <a:pt x="722057" y="221758"/>
                  <a:pt x="724463" y="231064"/>
                  <a:pt x="731482" y="235744"/>
                </a:cubicBezTo>
                <a:lnTo>
                  <a:pt x="738626" y="240507"/>
                </a:lnTo>
                <a:cubicBezTo>
                  <a:pt x="739420" y="242888"/>
                  <a:pt x="739232" y="245875"/>
                  <a:pt x="741007" y="247650"/>
                </a:cubicBezTo>
                <a:cubicBezTo>
                  <a:pt x="742782" y="249425"/>
                  <a:pt x="746692" y="247989"/>
                  <a:pt x="748151" y="250032"/>
                </a:cubicBezTo>
                <a:cubicBezTo>
                  <a:pt x="751069" y="254117"/>
                  <a:pt x="750128" y="260142"/>
                  <a:pt x="752913" y="264319"/>
                </a:cubicBezTo>
                <a:lnTo>
                  <a:pt x="757676" y="271463"/>
                </a:lnTo>
                <a:cubicBezTo>
                  <a:pt x="789251" y="397778"/>
                  <a:pt x="762438" y="287326"/>
                  <a:pt x="762438" y="642938"/>
                </a:cubicBezTo>
                <a:cubicBezTo>
                  <a:pt x="762438" y="670731"/>
                  <a:pt x="763044" y="698650"/>
                  <a:pt x="760057" y="726282"/>
                </a:cubicBezTo>
                <a:cubicBezTo>
                  <a:pt x="759749" y="729127"/>
                  <a:pt x="755726" y="730517"/>
                  <a:pt x="752913" y="731044"/>
                </a:cubicBezTo>
                <a:cubicBezTo>
                  <a:pt x="742741" y="732951"/>
                  <a:pt x="732276" y="732631"/>
                  <a:pt x="721957" y="733425"/>
                </a:cubicBezTo>
                <a:lnTo>
                  <a:pt x="474307" y="731044"/>
                </a:lnTo>
                <a:cubicBezTo>
                  <a:pt x="69166" y="731044"/>
                  <a:pt x="607282" y="737668"/>
                  <a:pt x="176651" y="731044"/>
                </a:cubicBezTo>
                <a:cubicBezTo>
                  <a:pt x="167126" y="730250"/>
                  <a:pt x="157630" y="728928"/>
                  <a:pt x="148076" y="728663"/>
                </a:cubicBezTo>
                <a:cubicBezTo>
                  <a:pt x="100463" y="727341"/>
                  <a:pt x="51455" y="737656"/>
                  <a:pt x="5201" y="726282"/>
                </a:cubicBezTo>
                <a:cubicBezTo>
                  <a:pt x="-5618" y="723622"/>
                  <a:pt x="3986" y="704024"/>
                  <a:pt x="2820" y="692944"/>
                </a:cubicBezTo>
                <a:cubicBezTo>
                  <a:pt x="2396" y="688919"/>
                  <a:pt x="1232" y="685007"/>
                  <a:pt x="438" y="681038"/>
                </a:cubicBezTo>
                <a:cubicBezTo>
                  <a:pt x="5012" y="621591"/>
                  <a:pt x="2423" y="583804"/>
                  <a:pt x="2820" y="564357"/>
                </a:cubicBezTo>
                <a:close/>
              </a:path>
            </a:pathLst>
          </a:cu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1" name="Object 60"/>
          <p:cNvGraphicFramePr>
            <a:graphicFrameLocks noChangeAspect="1"/>
          </p:cNvGraphicFramePr>
          <p:nvPr>
            <p:extLst>
              <p:ext uri="{D42A27DB-BD31-4B8C-83A1-F6EECF244321}">
                <p14:modId xmlns:p14="http://schemas.microsoft.com/office/powerpoint/2010/main" val="1179778743"/>
              </p:ext>
            </p:extLst>
          </p:nvPr>
        </p:nvGraphicFramePr>
        <p:xfrm>
          <a:off x="3338513" y="4395788"/>
          <a:ext cx="279400" cy="423862"/>
        </p:xfrm>
        <a:graphic>
          <a:graphicData uri="http://schemas.openxmlformats.org/presentationml/2006/ole">
            <mc:AlternateContent xmlns:mc="http://schemas.openxmlformats.org/markup-compatibility/2006">
              <mc:Choice xmlns:v="urn:schemas-microsoft-com:vml" Requires="v">
                <p:oleObj spid="_x0000_s32041" name="Equation" r:id="rId7" imgW="152280" imgH="228600" progId="Equation.DSMT4">
                  <p:embed/>
                </p:oleObj>
              </mc:Choice>
              <mc:Fallback>
                <p:oleObj name="Equation" r:id="rId7" imgW="152280" imgH="228600" progId="Equation.DSMT4">
                  <p:embed/>
                  <p:pic>
                    <p:nvPicPr>
                      <p:cNvPr id="0" name=""/>
                      <p:cNvPicPr/>
                      <p:nvPr/>
                    </p:nvPicPr>
                    <p:blipFill>
                      <a:blip r:embed="rId8"/>
                      <a:stretch>
                        <a:fillRect/>
                      </a:stretch>
                    </p:blipFill>
                    <p:spPr>
                      <a:xfrm>
                        <a:off x="3338513" y="4395788"/>
                        <a:ext cx="279400" cy="423862"/>
                      </a:xfrm>
                      <a:prstGeom prst="rect">
                        <a:avLst/>
                      </a:prstGeom>
                    </p:spPr>
                  </p:pic>
                </p:oleObj>
              </mc:Fallback>
            </mc:AlternateContent>
          </a:graphicData>
        </a:graphic>
      </p:graphicFrame>
      <p:graphicFrame>
        <p:nvGraphicFramePr>
          <p:cNvPr id="62" name="Object 61"/>
          <p:cNvGraphicFramePr>
            <a:graphicFrameLocks noChangeAspect="1"/>
          </p:cNvGraphicFramePr>
          <p:nvPr>
            <p:extLst>
              <p:ext uri="{D42A27DB-BD31-4B8C-83A1-F6EECF244321}">
                <p14:modId xmlns:p14="http://schemas.microsoft.com/office/powerpoint/2010/main" val="1612203158"/>
              </p:ext>
            </p:extLst>
          </p:nvPr>
        </p:nvGraphicFramePr>
        <p:xfrm>
          <a:off x="6094413" y="2227263"/>
          <a:ext cx="447675" cy="423862"/>
        </p:xfrm>
        <a:graphic>
          <a:graphicData uri="http://schemas.openxmlformats.org/presentationml/2006/ole">
            <mc:AlternateContent xmlns:mc="http://schemas.openxmlformats.org/markup-compatibility/2006">
              <mc:Choice xmlns:v="urn:schemas-microsoft-com:vml" Requires="v">
                <p:oleObj spid="_x0000_s32042" name="Equation" r:id="rId9" imgW="241200" imgH="228600" progId="Equation.DSMT4">
                  <p:embed/>
                </p:oleObj>
              </mc:Choice>
              <mc:Fallback>
                <p:oleObj name="Equation" r:id="rId9" imgW="241200" imgH="228600" progId="Equation.DSMT4">
                  <p:embed/>
                  <p:pic>
                    <p:nvPicPr>
                      <p:cNvPr id="0" name=""/>
                      <p:cNvPicPr>
                        <a:picLocks noChangeAspect="1" noChangeArrowheads="1"/>
                      </p:cNvPicPr>
                      <p:nvPr/>
                    </p:nvPicPr>
                    <p:blipFill>
                      <a:blip r:embed="rId10"/>
                      <a:srcRect/>
                      <a:stretch>
                        <a:fillRect/>
                      </a:stretch>
                    </p:blipFill>
                    <p:spPr bwMode="auto">
                      <a:xfrm>
                        <a:off x="6094413" y="2227263"/>
                        <a:ext cx="447675" cy="423862"/>
                      </a:xfrm>
                      <a:prstGeom prst="rect">
                        <a:avLst/>
                      </a:prstGeom>
                      <a:solidFill>
                        <a:schemeClr val="bg1">
                          <a:lumMod val="95000"/>
                        </a:schemeClr>
                      </a:solidFill>
                      <a:ln>
                        <a:noFill/>
                      </a:ln>
                    </p:spPr>
                  </p:pic>
                </p:oleObj>
              </mc:Fallback>
            </mc:AlternateContent>
          </a:graphicData>
        </a:graphic>
      </p:graphicFrame>
      <p:graphicFrame>
        <p:nvGraphicFramePr>
          <p:cNvPr id="63" name="Object 62"/>
          <p:cNvGraphicFramePr>
            <a:graphicFrameLocks noChangeAspect="1"/>
          </p:cNvGraphicFramePr>
          <p:nvPr>
            <p:extLst>
              <p:ext uri="{D42A27DB-BD31-4B8C-83A1-F6EECF244321}">
                <p14:modId xmlns:p14="http://schemas.microsoft.com/office/powerpoint/2010/main" val="2959209623"/>
              </p:ext>
            </p:extLst>
          </p:nvPr>
        </p:nvGraphicFramePr>
        <p:xfrm>
          <a:off x="6615113" y="2382838"/>
          <a:ext cx="611187" cy="334962"/>
        </p:xfrm>
        <a:graphic>
          <a:graphicData uri="http://schemas.openxmlformats.org/presentationml/2006/ole">
            <mc:AlternateContent xmlns:mc="http://schemas.openxmlformats.org/markup-compatibility/2006">
              <mc:Choice xmlns:v="urn:schemas-microsoft-com:vml" Requires="v">
                <p:oleObj spid="_x0000_s32043" name="Equation" r:id="rId11" imgW="419040" imgH="228600" progId="Equation.DSMT4">
                  <p:embed/>
                </p:oleObj>
              </mc:Choice>
              <mc:Fallback>
                <p:oleObj name="Equation" r:id="rId11" imgW="419040" imgH="228600" progId="Equation.DSMT4">
                  <p:embed/>
                  <p:pic>
                    <p:nvPicPr>
                      <p:cNvPr id="0" name=""/>
                      <p:cNvPicPr>
                        <a:picLocks noChangeAspect="1" noChangeArrowheads="1"/>
                      </p:cNvPicPr>
                      <p:nvPr/>
                    </p:nvPicPr>
                    <p:blipFill>
                      <a:blip r:embed="rId12"/>
                      <a:srcRect/>
                      <a:stretch>
                        <a:fillRect/>
                      </a:stretch>
                    </p:blipFill>
                    <p:spPr bwMode="auto">
                      <a:xfrm>
                        <a:off x="6615113" y="2382838"/>
                        <a:ext cx="611187" cy="334962"/>
                      </a:xfrm>
                      <a:prstGeom prst="rect">
                        <a:avLst/>
                      </a:prstGeom>
                      <a:solidFill>
                        <a:schemeClr val="bg1">
                          <a:lumMod val="95000"/>
                        </a:schemeClr>
                      </a:solidFill>
                      <a:ln>
                        <a:noFill/>
                      </a:ln>
                    </p:spPr>
                  </p:pic>
                </p:oleObj>
              </mc:Fallback>
            </mc:AlternateContent>
          </a:graphicData>
        </a:graphic>
      </p:graphicFrame>
      <p:graphicFrame>
        <p:nvGraphicFramePr>
          <p:cNvPr id="64" name="Object 63"/>
          <p:cNvGraphicFramePr>
            <a:graphicFrameLocks noChangeAspect="1"/>
          </p:cNvGraphicFramePr>
          <p:nvPr>
            <p:extLst>
              <p:ext uri="{D42A27DB-BD31-4B8C-83A1-F6EECF244321}">
                <p14:modId xmlns:p14="http://schemas.microsoft.com/office/powerpoint/2010/main" val="3117195717"/>
              </p:ext>
            </p:extLst>
          </p:nvPr>
        </p:nvGraphicFramePr>
        <p:xfrm>
          <a:off x="5272088" y="2446338"/>
          <a:ext cx="722312" cy="333375"/>
        </p:xfrm>
        <a:graphic>
          <a:graphicData uri="http://schemas.openxmlformats.org/presentationml/2006/ole">
            <mc:AlternateContent xmlns:mc="http://schemas.openxmlformats.org/markup-compatibility/2006">
              <mc:Choice xmlns:v="urn:schemas-microsoft-com:vml" Requires="v">
                <p:oleObj spid="_x0000_s32044" name="Equation" r:id="rId13" imgW="495000" imgH="228600" progId="Equation.DSMT4">
                  <p:embed/>
                </p:oleObj>
              </mc:Choice>
              <mc:Fallback>
                <p:oleObj name="Equation" r:id="rId13" imgW="495000" imgH="228600" progId="Equation.DSMT4">
                  <p:embed/>
                  <p:pic>
                    <p:nvPicPr>
                      <p:cNvPr id="0" name=""/>
                      <p:cNvPicPr>
                        <a:picLocks noChangeAspect="1" noChangeArrowheads="1"/>
                      </p:cNvPicPr>
                      <p:nvPr/>
                    </p:nvPicPr>
                    <p:blipFill>
                      <a:blip r:embed="rId14"/>
                      <a:srcRect/>
                      <a:stretch>
                        <a:fillRect/>
                      </a:stretch>
                    </p:blipFill>
                    <p:spPr bwMode="auto">
                      <a:xfrm>
                        <a:off x="5272088" y="2446338"/>
                        <a:ext cx="722312" cy="333375"/>
                      </a:xfrm>
                      <a:prstGeom prst="rect">
                        <a:avLst/>
                      </a:prstGeom>
                      <a:solidFill>
                        <a:schemeClr val="bg1">
                          <a:lumMod val="95000"/>
                        </a:schemeClr>
                      </a:solidFill>
                      <a:ln>
                        <a:noFill/>
                      </a:ln>
                    </p:spPr>
                  </p:pic>
                </p:oleObj>
              </mc:Fallback>
            </mc:AlternateContent>
          </a:graphicData>
        </a:graphic>
      </p:graphicFrame>
      <p:graphicFrame>
        <p:nvGraphicFramePr>
          <p:cNvPr id="65" name="Object 64"/>
          <p:cNvGraphicFramePr>
            <a:graphicFrameLocks noChangeAspect="1"/>
          </p:cNvGraphicFramePr>
          <p:nvPr>
            <p:extLst>
              <p:ext uri="{D42A27DB-BD31-4B8C-83A1-F6EECF244321}">
                <p14:modId xmlns:p14="http://schemas.microsoft.com/office/powerpoint/2010/main" val="2307092181"/>
              </p:ext>
            </p:extLst>
          </p:nvPr>
        </p:nvGraphicFramePr>
        <p:xfrm>
          <a:off x="5008563" y="5335588"/>
          <a:ext cx="2476500" cy="431800"/>
        </p:xfrm>
        <a:graphic>
          <a:graphicData uri="http://schemas.openxmlformats.org/presentationml/2006/ole">
            <mc:AlternateContent xmlns:mc="http://schemas.openxmlformats.org/markup-compatibility/2006">
              <mc:Choice xmlns:v="urn:schemas-microsoft-com:vml" Requires="v">
                <p:oleObj spid="_x0000_s32045" name="Equation" r:id="rId15" imgW="2476440" imgH="431640" progId="Equation.DSMT4">
                  <p:embed/>
                </p:oleObj>
              </mc:Choice>
              <mc:Fallback>
                <p:oleObj name="Equation" r:id="rId15" imgW="2476440" imgH="431640" progId="Equation.DSMT4">
                  <p:embed/>
                  <p:pic>
                    <p:nvPicPr>
                      <p:cNvPr id="0" name=""/>
                      <p:cNvPicPr/>
                      <p:nvPr/>
                    </p:nvPicPr>
                    <p:blipFill>
                      <a:blip r:embed="rId16"/>
                      <a:stretch>
                        <a:fillRect/>
                      </a:stretch>
                    </p:blipFill>
                    <p:spPr>
                      <a:xfrm>
                        <a:off x="5008563" y="5335588"/>
                        <a:ext cx="2476500" cy="431800"/>
                      </a:xfrm>
                      <a:prstGeom prst="rect">
                        <a:avLst/>
                      </a:prstGeom>
                      <a:solidFill>
                        <a:schemeClr val="bg1">
                          <a:lumMod val="95000"/>
                        </a:schemeClr>
                      </a:solidFill>
                    </p:spPr>
                  </p:pic>
                </p:oleObj>
              </mc:Fallback>
            </mc:AlternateContent>
          </a:graphicData>
        </a:graphic>
      </p:graphicFrame>
      <p:graphicFrame>
        <p:nvGraphicFramePr>
          <p:cNvPr id="68" name="Object 67"/>
          <p:cNvGraphicFramePr>
            <a:graphicFrameLocks noChangeAspect="1"/>
          </p:cNvGraphicFramePr>
          <p:nvPr>
            <p:extLst>
              <p:ext uri="{D42A27DB-BD31-4B8C-83A1-F6EECF244321}">
                <p14:modId xmlns:p14="http://schemas.microsoft.com/office/powerpoint/2010/main" val="2399035583"/>
              </p:ext>
            </p:extLst>
          </p:nvPr>
        </p:nvGraphicFramePr>
        <p:xfrm>
          <a:off x="6931259" y="4357674"/>
          <a:ext cx="762001" cy="283535"/>
        </p:xfrm>
        <a:graphic>
          <a:graphicData uri="http://schemas.openxmlformats.org/presentationml/2006/ole">
            <mc:AlternateContent xmlns:mc="http://schemas.openxmlformats.org/markup-compatibility/2006">
              <mc:Choice xmlns:v="urn:schemas-microsoft-com:vml" Requires="v">
                <p:oleObj spid="_x0000_s32046" name="Equation" r:id="rId17" imgW="545760" imgH="203040" progId="Equation.DSMT4">
                  <p:embed/>
                </p:oleObj>
              </mc:Choice>
              <mc:Fallback>
                <p:oleObj name="Equation" r:id="rId17" imgW="545760" imgH="203040" progId="Equation.DSMT4">
                  <p:embed/>
                  <p:pic>
                    <p:nvPicPr>
                      <p:cNvPr id="0" name=""/>
                      <p:cNvPicPr/>
                      <p:nvPr/>
                    </p:nvPicPr>
                    <p:blipFill>
                      <a:blip r:embed="rId18"/>
                      <a:stretch>
                        <a:fillRect/>
                      </a:stretch>
                    </p:blipFill>
                    <p:spPr>
                      <a:xfrm>
                        <a:off x="6931259" y="4357674"/>
                        <a:ext cx="762001" cy="283535"/>
                      </a:xfrm>
                      <a:prstGeom prst="rect">
                        <a:avLst/>
                      </a:prstGeom>
                    </p:spPr>
                  </p:pic>
                </p:oleObj>
              </mc:Fallback>
            </mc:AlternateContent>
          </a:graphicData>
        </a:graphic>
      </p:graphicFrame>
      <p:graphicFrame>
        <p:nvGraphicFramePr>
          <p:cNvPr id="69" name="Object 68"/>
          <p:cNvGraphicFramePr>
            <a:graphicFrameLocks noChangeAspect="1"/>
          </p:cNvGraphicFramePr>
          <p:nvPr>
            <p:extLst>
              <p:ext uri="{D42A27DB-BD31-4B8C-83A1-F6EECF244321}">
                <p14:modId xmlns:p14="http://schemas.microsoft.com/office/powerpoint/2010/main" val="2082803673"/>
              </p:ext>
            </p:extLst>
          </p:nvPr>
        </p:nvGraphicFramePr>
        <p:xfrm>
          <a:off x="7775575" y="4224338"/>
          <a:ext cx="431800" cy="457200"/>
        </p:xfrm>
        <a:graphic>
          <a:graphicData uri="http://schemas.openxmlformats.org/presentationml/2006/ole">
            <mc:AlternateContent xmlns:mc="http://schemas.openxmlformats.org/markup-compatibility/2006">
              <mc:Choice xmlns:v="urn:schemas-microsoft-com:vml" Requires="v">
                <p:oleObj spid="_x0000_s32047" name="Equation" r:id="rId19" imgW="431640" imgH="457200" progId="Equation.DSMT4">
                  <p:embed/>
                </p:oleObj>
              </mc:Choice>
              <mc:Fallback>
                <p:oleObj name="Equation" r:id="rId19" imgW="431640" imgH="457200" progId="Equation.DSMT4">
                  <p:embed/>
                  <p:pic>
                    <p:nvPicPr>
                      <p:cNvPr id="0" name=""/>
                      <p:cNvPicPr/>
                      <p:nvPr/>
                    </p:nvPicPr>
                    <p:blipFill>
                      <a:blip r:embed="rId20"/>
                      <a:stretch>
                        <a:fillRect/>
                      </a:stretch>
                    </p:blipFill>
                    <p:spPr>
                      <a:xfrm>
                        <a:off x="7775575" y="4224338"/>
                        <a:ext cx="431800" cy="457200"/>
                      </a:xfrm>
                      <a:prstGeom prst="rect">
                        <a:avLst/>
                      </a:prstGeom>
                      <a:solidFill>
                        <a:schemeClr val="bg1">
                          <a:lumMod val="95000"/>
                        </a:schemeClr>
                      </a:solidFill>
                    </p:spPr>
                  </p:pic>
                </p:oleObj>
              </mc:Fallback>
            </mc:AlternateContent>
          </a:graphicData>
        </a:graphic>
      </p:graphicFrame>
      <p:graphicFrame>
        <p:nvGraphicFramePr>
          <p:cNvPr id="77" name="Object 76"/>
          <p:cNvGraphicFramePr>
            <a:graphicFrameLocks noChangeAspect="1"/>
          </p:cNvGraphicFramePr>
          <p:nvPr>
            <p:extLst>
              <p:ext uri="{D42A27DB-BD31-4B8C-83A1-F6EECF244321}">
                <p14:modId xmlns:p14="http://schemas.microsoft.com/office/powerpoint/2010/main" val="1721255519"/>
              </p:ext>
            </p:extLst>
          </p:nvPr>
        </p:nvGraphicFramePr>
        <p:xfrm>
          <a:off x="7162800" y="3675063"/>
          <a:ext cx="1371600" cy="228600"/>
        </p:xfrm>
        <a:graphic>
          <a:graphicData uri="http://schemas.openxmlformats.org/presentationml/2006/ole">
            <mc:AlternateContent xmlns:mc="http://schemas.openxmlformats.org/markup-compatibility/2006">
              <mc:Choice xmlns:v="urn:schemas-microsoft-com:vml" Requires="v">
                <p:oleObj spid="_x0000_s32048" name="Equation" r:id="rId21" imgW="1371600" imgH="228600" progId="Equation.DSMT4">
                  <p:embed/>
                </p:oleObj>
              </mc:Choice>
              <mc:Fallback>
                <p:oleObj name="Equation" r:id="rId21" imgW="1371600" imgH="228600" progId="Equation.DSMT4">
                  <p:embed/>
                  <p:pic>
                    <p:nvPicPr>
                      <p:cNvPr id="0" name=""/>
                      <p:cNvPicPr/>
                      <p:nvPr/>
                    </p:nvPicPr>
                    <p:blipFill>
                      <a:blip r:embed="rId22"/>
                      <a:stretch>
                        <a:fillRect/>
                      </a:stretch>
                    </p:blipFill>
                    <p:spPr>
                      <a:xfrm>
                        <a:off x="7162800" y="3675063"/>
                        <a:ext cx="1371600" cy="228600"/>
                      </a:xfrm>
                      <a:prstGeom prst="rect">
                        <a:avLst/>
                      </a:prstGeom>
                    </p:spPr>
                  </p:pic>
                </p:oleObj>
              </mc:Fallback>
            </mc:AlternateContent>
          </a:graphicData>
        </a:graphic>
      </p:graphicFrame>
      <p:cxnSp>
        <p:nvCxnSpPr>
          <p:cNvPr id="78" name="Straight Connector 77"/>
          <p:cNvCxnSpPr/>
          <p:nvPr/>
        </p:nvCxnSpPr>
        <p:spPr>
          <a:xfrm>
            <a:off x="3457015" y="4724668"/>
            <a:ext cx="0" cy="1097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2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750" fill="hold"/>
                                        <p:tgtEl>
                                          <p:spTgt spid="52"/>
                                        </p:tgtEl>
                                        <p:attrNameLst>
                                          <p:attrName>ppt_x</p:attrName>
                                        </p:attrNameLst>
                                      </p:cBhvr>
                                      <p:tavLst>
                                        <p:tav tm="0">
                                          <p:val>
                                            <p:strVal val="#ppt_x"/>
                                          </p:val>
                                        </p:tav>
                                        <p:tav tm="100000">
                                          <p:val>
                                            <p:strVal val="#ppt_x"/>
                                          </p:val>
                                        </p:tav>
                                      </p:tavLst>
                                    </p:anim>
                                    <p:anim calcmode="lin" valueType="num">
                                      <p:cBhvr additive="base">
                                        <p:cTn id="8" dur="75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down)">
                                      <p:cBhvr>
                                        <p:cTn id="13" dur="750"/>
                                        <p:tgtEl>
                                          <p:spTgt spid="51"/>
                                        </p:tgtEl>
                                      </p:cBhvr>
                                    </p:animEffect>
                                  </p:childTnLst>
                                </p:cTn>
                              </p:par>
                              <p:par>
                                <p:cTn id="14" presetID="42" presetClass="path" presetSubtype="0" fill="hold" nodeType="withEffect">
                                  <p:stCondLst>
                                    <p:cond delay="0"/>
                                  </p:stCondLst>
                                  <p:childTnLst>
                                    <p:animMotion origin="layout" path="M -1.38889E-6 -7.40741E-7 L 0.075 -0.16667 " pathEditMode="relative" rAng="0" ptsTypes="AA">
                                      <p:cBhvr>
                                        <p:cTn id="15" dur="750" fill="hold"/>
                                        <p:tgtEl>
                                          <p:spTgt spid="52"/>
                                        </p:tgtEl>
                                        <p:attrNameLst>
                                          <p:attrName>ppt_x</p:attrName>
                                          <p:attrName>ppt_y</p:attrName>
                                        </p:attrNameLst>
                                      </p:cBhvr>
                                      <p:rCtr x="3750" y="-8333"/>
                                    </p:animMotion>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750"/>
                                        <p:tgtEl>
                                          <p:spTgt spid="49"/>
                                        </p:tgtEl>
                                      </p:cBhvr>
                                    </p:animEffect>
                                  </p:childTnLst>
                                </p:cTn>
                              </p:par>
                              <p:par>
                                <p:cTn id="20" presetID="42" presetClass="path" presetSubtype="0" fill="hold" nodeType="withEffect">
                                  <p:stCondLst>
                                    <p:cond delay="0"/>
                                  </p:stCondLst>
                                  <p:childTnLst>
                                    <p:animMotion origin="layout" path="M 0.075 -0.16667 L 0.26667 -0.16667 " pathEditMode="relative" rAng="0" ptsTypes="AA">
                                      <p:cBhvr>
                                        <p:cTn id="21" dur="750" fill="hold"/>
                                        <p:tgtEl>
                                          <p:spTgt spid="52"/>
                                        </p:tgtEl>
                                        <p:attrNameLst>
                                          <p:attrName>ppt_x</p:attrName>
                                          <p:attrName>ppt_y</p:attrName>
                                        </p:attrNameLst>
                                      </p:cBhvr>
                                      <p:rCtr x="9583" y="0"/>
                                    </p:animMotion>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down)">
                                      <p:cBhvr>
                                        <p:cTn id="25" dur="750"/>
                                        <p:tgtEl>
                                          <p:spTgt spid="50"/>
                                        </p:tgtEl>
                                      </p:cBhvr>
                                    </p:animEffect>
                                  </p:childTnLst>
                                </p:cTn>
                              </p:par>
                              <p:par>
                                <p:cTn id="26" presetID="42" presetClass="path" presetSubtype="0" fill="hold" nodeType="withEffect">
                                  <p:stCondLst>
                                    <p:cond delay="0"/>
                                  </p:stCondLst>
                                  <p:childTnLst>
                                    <p:animMotion origin="layout" path="M 0.26667 -0.16667 L 0.41667 -0.5 " pathEditMode="relative" rAng="0" ptsTypes="AA">
                                      <p:cBhvr>
                                        <p:cTn id="27" dur="750" fill="hold"/>
                                        <p:tgtEl>
                                          <p:spTgt spid="52"/>
                                        </p:tgtEl>
                                        <p:attrNameLst>
                                          <p:attrName>ppt_x</p:attrName>
                                          <p:attrName>ppt_y</p:attrName>
                                        </p:attrNameLst>
                                      </p:cBhvr>
                                      <p:rCtr x="7500" y="-16667"/>
                                    </p:animMotion>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down)">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wipe(down)">
                                      <p:cBhvr>
                                        <p:cTn id="37" dur="500"/>
                                        <p:tgtEl>
                                          <p:spTgt spid="55"/>
                                        </p:tgtEl>
                                      </p:cBhvr>
                                    </p:animEffect>
                                  </p:childTnLst>
                                </p:cTn>
                              </p:par>
                              <p:par>
                                <p:cTn id="38" presetID="22" presetClass="entr" presetSubtype="4"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down)">
                                      <p:cBhvr>
                                        <p:cTn id="40" dur="500"/>
                                        <p:tgtEl>
                                          <p:spTgt spid="5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down)">
                                      <p:cBhvr>
                                        <p:cTn id="45" dur="500"/>
                                        <p:tgtEl>
                                          <p:spTgt spid="78"/>
                                        </p:tgtEl>
                                      </p:cBhvr>
                                    </p:animEffect>
                                  </p:childTnLst>
                                </p:cTn>
                              </p:par>
                              <p:par>
                                <p:cTn id="46" presetID="42" presetClass="entr" presetSubtype="0" fill="hold" nodeType="with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500"/>
                                        <p:tgtEl>
                                          <p:spTgt spid="61"/>
                                        </p:tgtEl>
                                      </p:cBhvr>
                                    </p:animEffect>
                                    <p:anim calcmode="lin" valueType="num">
                                      <p:cBhvr>
                                        <p:cTn id="49" dur="500" fill="hold"/>
                                        <p:tgtEl>
                                          <p:spTgt spid="61"/>
                                        </p:tgtEl>
                                        <p:attrNameLst>
                                          <p:attrName>ppt_x</p:attrName>
                                        </p:attrNameLst>
                                      </p:cBhvr>
                                      <p:tavLst>
                                        <p:tav tm="0">
                                          <p:val>
                                            <p:strVal val="#ppt_x"/>
                                          </p:val>
                                        </p:tav>
                                        <p:tav tm="100000">
                                          <p:val>
                                            <p:strVal val="#ppt_x"/>
                                          </p:val>
                                        </p:tav>
                                      </p:tavLst>
                                    </p:anim>
                                    <p:anim calcmode="lin" valueType="num">
                                      <p:cBhvr>
                                        <p:cTn id="50" dur="5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500"/>
                                        <p:tgtEl>
                                          <p:spTgt spid="62"/>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500"/>
                                        <p:tgtEl>
                                          <p:spTgt spid="63"/>
                                        </p:tgtEl>
                                      </p:cBhvr>
                                    </p:animEffect>
                                  </p:childTnLst>
                                </p:cTn>
                              </p:par>
                              <p:par>
                                <p:cTn id="60" presetID="10" presetClass="entr" presetSubtype="0" fill="hold" nodeType="with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childTnLst>
                          </p:cTn>
                        </p:par>
                        <p:par>
                          <p:cTn id="63" fill="hold">
                            <p:stCondLst>
                              <p:cond delay="1000"/>
                            </p:stCondLst>
                            <p:childTnLst>
                              <p:par>
                                <p:cTn id="64" presetID="22" presetClass="entr" presetSubtype="1"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wipe(up)">
                                      <p:cBhvr>
                                        <p:cTn id="66" dur="500"/>
                                        <p:tgtEl>
                                          <p:spTgt spid="57"/>
                                        </p:tgtEl>
                                      </p:cBhvr>
                                    </p:animEffect>
                                  </p:childTnLst>
                                </p:cTn>
                              </p:par>
                              <p:par>
                                <p:cTn id="67" presetID="22" presetClass="entr" presetSubtype="4" fill="hold"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wipe(down)">
                                      <p:cBhvr>
                                        <p:cTn id="69" dur="500"/>
                                        <p:tgtEl>
                                          <p:spTgt spid="56"/>
                                        </p:tgtEl>
                                      </p:cBhvr>
                                    </p:animEffect>
                                  </p:childTnLst>
                                </p:cTn>
                              </p:par>
                              <p:par>
                                <p:cTn id="70" presetID="10" presetClass="entr" presetSubtype="0" fill="hold" nodeType="with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fade">
                                      <p:cBhvr>
                                        <p:cTn id="72" dur="500"/>
                                        <p:tgtEl>
                                          <p:spTgt spid="68"/>
                                        </p:tgtEl>
                                      </p:cBhvr>
                                    </p:animEffect>
                                  </p:childTnLst>
                                </p:cTn>
                              </p:par>
                            </p:childTnLst>
                          </p:cTn>
                        </p:par>
                        <p:par>
                          <p:cTn id="73" fill="hold">
                            <p:stCondLst>
                              <p:cond delay="1500"/>
                            </p:stCondLst>
                            <p:childTnLst>
                              <p:par>
                                <p:cTn id="74" presetID="10" presetClass="entr" presetSubtype="0" fill="hold" nodeType="after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500"/>
                                        <p:tgtEl>
                                          <p:spTgt spid="69"/>
                                        </p:tgtEl>
                                      </p:cBhvr>
                                    </p:animEffect>
                                  </p:childTnLst>
                                </p:cTn>
                              </p:par>
                              <p:par>
                                <p:cTn id="77" presetID="22" presetClass="entr" presetSubtype="4" fill="hold" nodeType="with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wipe(down)">
                                      <p:cBhvr>
                                        <p:cTn id="79" dur="500"/>
                                        <p:tgtEl>
                                          <p:spTgt spid="77"/>
                                        </p:tgtEl>
                                      </p:cBhvr>
                                    </p:animEffect>
                                  </p:childTnLst>
                                </p:cTn>
                              </p:par>
                            </p:childTnLst>
                          </p:cTn>
                        </p:par>
                        <p:par>
                          <p:cTn id="80" fill="hold">
                            <p:stCondLst>
                              <p:cond delay="2000"/>
                            </p:stCondLst>
                            <p:childTnLst>
                              <p:par>
                                <p:cTn id="81" presetID="22" presetClass="entr" presetSubtype="1" fill="hold"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wipe(up)">
                                      <p:cBhvr>
                                        <p:cTn id="83" dur="500"/>
                                        <p:tgtEl>
                                          <p:spTgt spid="58"/>
                                        </p:tgtEl>
                                      </p:cBhvr>
                                    </p:animEffect>
                                  </p:childTnLst>
                                </p:cTn>
                              </p:par>
                              <p:par>
                                <p:cTn id="84" presetID="22" presetClass="entr" presetSubtype="1" fill="hold" nodeType="with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wipe(up)">
                                      <p:cBhvr>
                                        <p:cTn id="86" dur="500"/>
                                        <p:tgtEl>
                                          <p:spTgt spid="59"/>
                                        </p:tgtEl>
                                      </p:cBhvr>
                                    </p:animEffect>
                                  </p:childTnLst>
                                </p:cTn>
                              </p:par>
                            </p:childTnLst>
                          </p:cTn>
                        </p:par>
                        <p:par>
                          <p:cTn id="87" fill="hold">
                            <p:stCondLst>
                              <p:cond delay="2500"/>
                            </p:stCondLst>
                            <p:childTnLst>
                              <p:par>
                                <p:cTn id="88" presetID="22" presetClass="entr" presetSubtype="4"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wipe(down)">
                                      <p:cBhvr>
                                        <p:cTn id="90" dur="500"/>
                                        <p:tgtEl>
                                          <p:spTgt spid="60"/>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65"/>
                                        </p:tgtEl>
                                        <p:attrNameLst>
                                          <p:attrName>style.visibility</p:attrName>
                                        </p:attrNameLst>
                                      </p:cBhvr>
                                      <p:to>
                                        <p:strVal val="visible"/>
                                      </p:to>
                                    </p:set>
                                    <p:animEffect transition="in" filter="fade">
                                      <p:cBhvr>
                                        <p:cTn id="95" dur="1000"/>
                                        <p:tgtEl>
                                          <p:spTgt spid="65"/>
                                        </p:tgtEl>
                                      </p:cBhvr>
                                    </p:animEffect>
                                    <p:anim calcmode="lin" valueType="num">
                                      <p:cBhvr>
                                        <p:cTn id="96" dur="1000" fill="hold"/>
                                        <p:tgtEl>
                                          <p:spTgt spid="65"/>
                                        </p:tgtEl>
                                        <p:attrNameLst>
                                          <p:attrName>ppt_x</p:attrName>
                                        </p:attrNameLst>
                                      </p:cBhvr>
                                      <p:tavLst>
                                        <p:tav tm="0">
                                          <p:val>
                                            <p:strVal val="#ppt_x"/>
                                          </p:val>
                                        </p:tav>
                                        <p:tav tm="100000">
                                          <p:val>
                                            <p:strVal val="#ppt_x"/>
                                          </p:val>
                                        </p:tav>
                                      </p:tavLst>
                                    </p:anim>
                                    <p:anim calcmode="lin" valueType="num">
                                      <p:cBhvr>
                                        <p:cTn id="97"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8" name="TextBox 37"/>
          <p:cNvSpPr txBox="1"/>
          <p:nvPr/>
        </p:nvSpPr>
        <p:spPr>
          <a:xfrm>
            <a:off x="6519206" y="996449"/>
            <a:ext cx="1696598" cy="646331"/>
          </a:xfrm>
          <a:prstGeom prst="rect">
            <a:avLst/>
          </a:prstGeom>
          <a:ln w="34925">
            <a:solidFill>
              <a:srgbClr val="92D050"/>
            </a:solidFill>
          </a:ln>
        </p:spPr>
        <p:txBody>
          <a:bodyPr wrap="square" rtlCol="0">
            <a:spAutoFit/>
          </a:bodyPr>
          <a:lstStyle/>
          <a:p>
            <a:pPr algn="ctr"/>
            <a:r>
              <a:rPr lang="en-US" dirty="0" smtClean="0"/>
              <a:t>An evaluation module</a:t>
            </a:r>
            <a:endParaRPr lang="en-US" dirty="0"/>
          </a:p>
        </p:txBody>
      </p:sp>
      <p:sp>
        <p:nvSpPr>
          <p:cNvPr id="39" name="Title 1"/>
          <p:cNvSpPr txBox="1">
            <a:spLocks/>
          </p:cNvSpPr>
          <p:nvPr/>
        </p:nvSpPr>
        <p:spPr>
          <a:xfrm>
            <a:off x="991098" y="457201"/>
            <a:ext cx="7704667" cy="147637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Methodology</a:t>
            </a:r>
            <a:endParaRPr lang="en-US" dirty="0"/>
          </a:p>
        </p:txBody>
      </p:sp>
      <mc:AlternateContent xmlns:mc="http://schemas.openxmlformats.org/markup-compatibility/2006" xmlns:a14="http://schemas.microsoft.com/office/drawing/2010/main">
        <mc:Choice Requires="a14">
          <p:sp>
            <p:nvSpPr>
              <p:cNvPr id="40" name="Content Placeholder 2"/>
              <p:cNvSpPr>
                <a:spLocks noGrp="1"/>
              </p:cNvSpPr>
              <p:nvPr>
                <p:ph idx="1"/>
              </p:nvPr>
            </p:nvSpPr>
            <p:spPr>
              <a:xfrm>
                <a:off x="935955" y="2326341"/>
                <a:ext cx="7620000" cy="4800600"/>
              </a:xfrm>
            </p:spPr>
            <p:txBody>
              <a:bodyPr>
                <a:normAutofit fontScale="92500" lnSpcReduction="10000"/>
              </a:bodyPr>
              <a:lstStyle/>
              <a:p>
                <a:r>
                  <a:rPr lang="en-US" dirty="0"/>
                  <a:t>P</a:t>
                </a:r>
                <a:r>
                  <a:rPr lang="en-US" dirty="0" smtClean="0"/>
                  <a:t>robability for the bus coming at time </a:t>
                </a:r>
                <a:r>
                  <a:rPr lang="en-US" i="1" dirty="0" smtClean="0"/>
                  <a:t>x </a:t>
                </a:r>
                <a:r>
                  <a:rPr lang="en-US" dirty="0" smtClean="0"/>
                  <a:t>to stay in the downstream band</a:t>
                </a:r>
              </a:p>
              <a:p>
                <a:pPr lvl="1"/>
                <a:r>
                  <a:rPr lang="en-US" dirty="0" smtClean="0"/>
                  <a:t>For outbound</a:t>
                </a:r>
              </a:p>
              <a:p>
                <a:pPr lvl="1"/>
                <a:endParaRPr lang="en-US" dirty="0"/>
              </a:p>
              <a:p>
                <a:pPr lvl="1"/>
                <a:r>
                  <a:rPr lang="en-US" dirty="0" smtClean="0"/>
                  <a:t>For inbound</a:t>
                </a:r>
              </a:p>
              <a:p>
                <a:pPr lvl="1"/>
                <a:endParaRPr lang="en-US" dirty="0"/>
              </a:p>
              <a:p>
                <a:r>
                  <a:rPr lang="en-US" dirty="0" smtClean="0"/>
                  <a:t>Calculate the “effective bandwidth”</a:t>
                </a:r>
              </a:p>
              <a:p>
                <a:pPr lvl="1"/>
                <a:r>
                  <a:rPr lang="en-US" dirty="0" smtClean="0"/>
                  <a:t>               is the “effective” part among a short period of time </a:t>
                </a:r>
                <a14:m>
                  <m:oMath xmlns:m="http://schemas.openxmlformats.org/officeDocument/2006/math">
                    <m:r>
                      <a:rPr lang="en-US" b="0" i="1" smtClean="0">
                        <a:latin typeface="Cambria Math"/>
                      </a:rPr>
                      <m:t>𝑑𝑥</m:t>
                    </m:r>
                  </m:oMath>
                </a14:m>
                <a:r>
                  <a:rPr lang="en-US" dirty="0" smtClean="0"/>
                  <a:t> </a:t>
                </a:r>
              </a:p>
              <a:p>
                <a:pPr lvl="1"/>
                <a:r>
                  <a:rPr lang="en-US" dirty="0" smtClean="0"/>
                  <a:t>The “effective bandwidth” can be calculated by</a:t>
                </a:r>
              </a:p>
              <a:p>
                <a:pPr lvl="2"/>
                <a:r>
                  <a:rPr lang="en-US" dirty="0" smtClean="0"/>
                  <a:t>For outbound</a:t>
                </a:r>
              </a:p>
              <a:p>
                <a:pPr lvl="2"/>
                <a:endParaRPr lang="en-US" dirty="0"/>
              </a:p>
              <a:p>
                <a:pPr lvl="2"/>
                <a:r>
                  <a:rPr lang="en-US" dirty="0" smtClean="0"/>
                  <a:t>For inbound</a:t>
                </a:r>
              </a:p>
              <a:p>
                <a:pPr lvl="2"/>
                <a:endParaRPr lang="en-US" dirty="0"/>
              </a:p>
              <a:p>
                <a:endParaRPr lang="en-US" dirty="0" smtClean="0"/>
              </a:p>
              <a:p>
                <a:endParaRPr lang="en-US" dirty="0"/>
              </a:p>
            </p:txBody>
          </p:sp>
        </mc:Choice>
        <mc:Fallback xmlns="">
          <p:sp>
            <p:nvSpPr>
              <p:cNvPr id="40" name="Content Placeholder 2"/>
              <p:cNvSpPr>
                <a:spLocks noGrp="1" noRot="1" noChangeAspect="1" noMove="1" noResize="1" noEditPoints="1" noAdjustHandles="1" noChangeArrowheads="1" noChangeShapeType="1" noTextEdit="1"/>
              </p:cNvSpPr>
              <p:nvPr>
                <p:ph idx="1"/>
              </p:nvPr>
            </p:nvSpPr>
            <p:spPr>
              <a:xfrm>
                <a:off x="935955" y="2326341"/>
                <a:ext cx="7620000" cy="4800600"/>
              </a:xfrm>
              <a:blipFill rotWithShape="0">
                <a:blip r:embed="rId3"/>
                <a:stretch>
                  <a:fillRect l="-1840" t="-15248"/>
                </a:stretch>
              </a:blipFill>
            </p:spPr>
            <p:txBody>
              <a:bodyPr/>
              <a:lstStyle/>
              <a:p>
                <a:r>
                  <a:rPr lang="en-US">
                    <a:noFill/>
                  </a:rPr>
                  <a:t> </a:t>
                </a:r>
              </a:p>
            </p:txBody>
          </p:sp>
        </mc:Fallback>
      </mc:AlternateContent>
      <p:graphicFrame>
        <p:nvGraphicFramePr>
          <p:cNvPr id="41" name="Object 40"/>
          <p:cNvGraphicFramePr>
            <a:graphicFrameLocks noChangeAspect="1"/>
          </p:cNvGraphicFramePr>
          <p:nvPr>
            <p:extLst>
              <p:ext uri="{D42A27DB-BD31-4B8C-83A1-F6EECF244321}">
                <p14:modId xmlns:p14="http://schemas.microsoft.com/office/powerpoint/2010/main" val="3019286794"/>
              </p:ext>
            </p:extLst>
          </p:nvPr>
        </p:nvGraphicFramePr>
        <p:xfrm>
          <a:off x="3549650" y="2897188"/>
          <a:ext cx="2400300" cy="431800"/>
        </p:xfrm>
        <a:graphic>
          <a:graphicData uri="http://schemas.openxmlformats.org/presentationml/2006/ole">
            <mc:AlternateContent xmlns:mc="http://schemas.openxmlformats.org/markup-compatibility/2006">
              <mc:Choice xmlns:v="urn:schemas-microsoft-com:vml" Requires="v">
                <p:oleObj spid="_x0000_s17030" name="Equation" r:id="rId4" imgW="2400120" imgH="431640" progId="Equation.DSMT4">
                  <p:embed/>
                </p:oleObj>
              </mc:Choice>
              <mc:Fallback>
                <p:oleObj name="Equation" r:id="rId4" imgW="2400120" imgH="431640" progId="Equation.DSMT4">
                  <p:embed/>
                  <p:pic>
                    <p:nvPicPr>
                      <p:cNvPr id="0" name=""/>
                      <p:cNvPicPr>
                        <a:picLocks noChangeAspect="1" noChangeArrowheads="1"/>
                      </p:cNvPicPr>
                      <p:nvPr/>
                    </p:nvPicPr>
                    <p:blipFill>
                      <a:blip r:embed="rId5"/>
                      <a:srcRect/>
                      <a:stretch>
                        <a:fillRect/>
                      </a:stretch>
                    </p:blipFill>
                    <p:spPr bwMode="auto">
                      <a:xfrm>
                        <a:off x="3549650" y="2897188"/>
                        <a:ext cx="2400300" cy="4318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4064174116"/>
              </p:ext>
            </p:extLst>
          </p:nvPr>
        </p:nvGraphicFramePr>
        <p:xfrm>
          <a:off x="3615655" y="3666191"/>
          <a:ext cx="2260600" cy="469900"/>
        </p:xfrm>
        <a:graphic>
          <a:graphicData uri="http://schemas.openxmlformats.org/presentationml/2006/ole">
            <mc:AlternateContent xmlns:mc="http://schemas.openxmlformats.org/markup-compatibility/2006">
              <mc:Choice xmlns:v="urn:schemas-microsoft-com:vml" Requires="v">
                <p:oleObj spid="_x0000_s17031" name="Equation" r:id="rId6" imgW="2260440" imgH="469800" progId="Equation.DSMT4">
                  <p:embed/>
                </p:oleObj>
              </mc:Choice>
              <mc:Fallback>
                <p:oleObj name="Equation" r:id="rId6" imgW="2260440" imgH="469800" progId="Equation.DSMT4">
                  <p:embed/>
                  <p:pic>
                    <p:nvPicPr>
                      <p:cNvPr id="0" name=""/>
                      <p:cNvPicPr>
                        <a:picLocks noChangeAspect="1" noChangeArrowheads="1"/>
                      </p:cNvPicPr>
                      <p:nvPr/>
                    </p:nvPicPr>
                    <p:blipFill>
                      <a:blip r:embed="rId7"/>
                      <a:srcRect/>
                      <a:stretch>
                        <a:fillRect/>
                      </a:stretch>
                    </p:blipFill>
                    <p:spPr bwMode="auto">
                      <a:xfrm>
                        <a:off x="3615655" y="3666191"/>
                        <a:ext cx="2260600" cy="4699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1838103957"/>
              </p:ext>
            </p:extLst>
          </p:nvPr>
        </p:nvGraphicFramePr>
        <p:xfrm>
          <a:off x="1780319" y="4550177"/>
          <a:ext cx="838201" cy="352927"/>
        </p:xfrm>
        <a:graphic>
          <a:graphicData uri="http://schemas.openxmlformats.org/presentationml/2006/ole">
            <mc:AlternateContent xmlns:mc="http://schemas.openxmlformats.org/markup-compatibility/2006">
              <mc:Choice xmlns:v="urn:schemas-microsoft-com:vml" Requires="v">
                <p:oleObj spid="_x0000_s17032" name="Equation" r:id="rId8" imgW="482400" imgH="203040" progId="Equation.DSMT4">
                  <p:embed/>
                </p:oleObj>
              </mc:Choice>
              <mc:Fallback>
                <p:oleObj name="Equation" r:id="rId8" imgW="482400" imgH="203040" progId="Equation.DSMT4">
                  <p:embed/>
                  <p:pic>
                    <p:nvPicPr>
                      <p:cNvPr id="0" name=""/>
                      <p:cNvPicPr/>
                      <p:nvPr/>
                    </p:nvPicPr>
                    <p:blipFill>
                      <a:blip r:embed="rId9"/>
                      <a:stretch>
                        <a:fillRect/>
                      </a:stretch>
                    </p:blipFill>
                    <p:spPr>
                      <a:xfrm>
                        <a:off x="1780319" y="4550177"/>
                        <a:ext cx="838201" cy="352927"/>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32513422"/>
              </p:ext>
            </p:extLst>
          </p:nvPr>
        </p:nvGraphicFramePr>
        <p:xfrm>
          <a:off x="3717925" y="5348288"/>
          <a:ext cx="1481138" cy="704850"/>
        </p:xfrm>
        <a:graphic>
          <a:graphicData uri="http://schemas.openxmlformats.org/presentationml/2006/ole">
            <mc:AlternateContent xmlns:mc="http://schemas.openxmlformats.org/markup-compatibility/2006">
              <mc:Choice xmlns:v="urn:schemas-microsoft-com:vml" Requires="v">
                <p:oleObj spid="_x0000_s17033" name="Equation" r:id="rId10" imgW="1041120" imgH="495000" progId="Equation.DSMT4">
                  <p:embed/>
                </p:oleObj>
              </mc:Choice>
              <mc:Fallback>
                <p:oleObj name="Equation" r:id="rId10" imgW="1041120" imgH="495000" progId="Equation.DSMT4">
                  <p:embed/>
                  <p:pic>
                    <p:nvPicPr>
                      <p:cNvPr id="0" name=""/>
                      <p:cNvPicPr/>
                      <p:nvPr/>
                    </p:nvPicPr>
                    <p:blipFill>
                      <a:blip r:embed="rId11"/>
                      <a:stretch>
                        <a:fillRect/>
                      </a:stretch>
                    </p:blipFill>
                    <p:spPr>
                      <a:xfrm>
                        <a:off x="3717925" y="5348288"/>
                        <a:ext cx="1481138" cy="704850"/>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2835236088"/>
              </p:ext>
            </p:extLst>
          </p:nvPr>
        </p:nvGraphicFramePr>
        <p:xfrm>
          <a:off x="3582988" y="6154738"/>
          <a:ext cx="1751012" cy="703262"/>
        </p:xfrm>
        <a:graphic>
          <a:graphicData uri="http://schemas.openxmlformats.org/presentationml/2006/ole">
            <mc:AlternateContent xmlns:mc="http://schemas.openxmlformats.org/markup-compatibility/2006">
              <mc:Choice xmlns:v="urn:schemas-microsoft-com:vml" Requires="v">
                <p:oleObj spid="_x0000_s17034" name="Equation" r:id="rId12" imgW="1231560" imgH="495000" progId="Equation.DSMT4">
                  <p:embed/>
                </p:oleObj>
              </mc:Choice>
              <mc:Fallback>
                <p:oleObj name="Equation" r:id="rId12" imgW="1231560" imgH="495000" progId="Equation.DSMT4">
                  <p:embed/>
                  <p:pic>
                    <p:nvPicPr>
                      <p:cNvPr id="0" name=""/>
                      <p:cNvPicPr>
                        <a:picLocks noChangeAspect="1" noChangeArrowheads="1"/>
                      </p:cNvPicPr>
                      <p:nvPr/>
                    </p:nvPicPr>
                    <p:blipFill>
                      <a:blip r:embed="rId13"/>
                      <a:srcRect/>
                      <a:stretch>
                        <a:fillRect/>
                      </a:stretch>
                    </p:blipFill>
                    <p:spPr bwMode="auto">
                      <a:xfrm>
                        <a:off x="3582988" y="6154738"/>
                        <a:ext cx="1751012"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 name="Rectangular Callout 45"/>
          <p:cNvSpPr/>
          <p:nvPr/>
        </p:nvSpPr>
        <p:spPr>
          <a:xfrm>
            <a:off x="5876255" y="4550177"/>
            <a:ext cx="2442992" cy="1502960"/>
          </a:xfrm>
          <a:prstGeom prst="wedgeRectCallout">
            <a:avLst>
              <a:gd name="adj1" fmla="val -69591"/>
              <a:gd name="adj2" fmla="val 42220"/>
            </a:avLst>
          </a:prstGeom>
          <a:solidFill>
            <a:srgbClr val="30ACEC">
              <a:alpha val="89804"/>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t>For an intersection that is not at upstream of a bus stop:</a:t>
            </a:r>
          </a:p>
          <a:p>
            <a:endParaRPr lang="en-US" dirty="0" smtClean="0"/>
          </a:p>
          <a:p>
            <a:endParaRPr lang="en-US" dirty="0"/>
          </a:p>
        </p:txBody>
      </p:sp>
      <p:sp>
        <p:nvSpPr>
          <p:cNvPr id="47"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8" name="Object 47"/>
          <p:cNvGraphicFramePr>
            <a:graphicFrameLocks noChangeAspect="1"/>
          </p:cNvGraphicFramePr>
          <p:nvPr>
            <p:extLst>
              <p:ext uri="{D42A27DB-BD31-4B8C-83A1-F6EECF244321}">
                <p14:modId xmlns:p14="http://schemas.microsoft.com/office/powerpoint/2010/main" val="1621974782"/>
              </p:ext>
            </p:extLst>
          </p:nvPr>
        </p:nvGraphicFramePr>
        <p:xfrm>
          <a:off x="5968890" y="5462588"/>
          <a:ext cx="1855466" cy="409294"/>
        </p:xfrm>
        <a:graphic>
          <a:graphicData uri="http://schemas.openxmlformats.org/presentationml/2006/ole">
            <mc:AlternateContent xmlns:mc="http://schemas.openxmlformats.org/markup-compatibility/2006">
              <mc:Choice xmlns:v="urn:schemas-microsoft-com:vml" Requires="v">
                <p:oleObj spid="_x0000_s17035" name="Equation" r:id="rId14" imgW="1079280" imgH="241200" progId="Equation.DSMT4">
                  <p:embed/>
                </p:oleObj>
              </mc:Choice>
              <mc:Fallback>
                <p:oleObj name="Equation" r:id="rId14" imgW="1079280" imgH="241200" progId="Equation.DSMT4">
                  <p:embed/>
                  <p:pic>
                    <p:nvPicPr>
                      <p:cNvPr id="0" name="Object 12"/>
                      <p:cNvPicPr>
                        <a:picLocks noChangeAspect="1" noChangeArrowheads="1"/>
                      </p:cNvPicPr>
                      <p:nvPr/>
                    </p:nvPicPr>
                    <p:blipFill>
                      <a:blip r:embed="rId15"/>
                      <a:srcRect/>
                      <a:stretch>
                        <a:fillRect/>
                      </a:stretch>
                    </p:blipFill>
                    <p:spPr bwMode="auto">
                      <a:xfrm>
                        <a:off x="5968890" y="5462588"/>
                        <a:ext cx="1855466" cy="409294"/>
                      </a:xfrm>
                      <a:prstGeom prst="rect">
                        <a:avLst/>
                      </a:prstGeom>
                      <a:noFill/>
                    </p:spPr>
                  </p:pic>
                </p:oleObj>
              </mc:Fallback>
            </mc:AlternateContent>
          </a:graphicData>
        </a:graphic>
      </p:graphicFrame>
      <p:sp>
        <p:nvSpPr>
          <p:cNvPr id="15" name="Rectangle 14"/>
          <p:cNvSpPr/>
          <p:nvPr/>
        </p:nvSpPr>
        <p:spPr>
          <a:xfrm>
            <a:off x="6896513" y="2884207"/>
            <a:ext cx="1748119" cy="1506071"/>
          </a:xfrm>
          <a:prstGeom prst="rect">
            <a:avLst/>
          </a:prstGeom>
          <a:solidFill>
            <a:srgbClr val="757575">
              <a:alpha val="69804"/>
            </a:srgbClr>
          </a:solidFill>
          <a:ln w="38100">
            <a:solidFill>
              <a:srgbClr val="55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Dwell time uncertainty</a:t>
            </a:r>
            <a:endParaRPr lang="en-US" sz="2000" dirty="0"/>
          </a:p>
        </p:txBody>
      </p:sp>
    </p:spTree>
    <p:extLst>
      <p:ext uri="{BB962C8B-B14F-4D97-AF65-F5344CB8AC3E}">
        <p14:creationId xmlns:p14="http://schemas.microsoft.com/office/powerpoint/2010/main" val="362133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xEl>
                                              <p:pRg st="1" end="1"/>
                                            </p:txEl>
                                          </p:spTgt>
                                        </p:tgtEl>
                                        <p:attrNameLst>
                                          <p:attrName>style.visibility</p:attrName>
                                        </p:attrNameLst>
                                      </p:cBhvr>
                                      <p:to>
                                        <p:strVal val="visible"/>
                                      </p:to>
                                    </p:set>
                                    <p:animEffect transition="in" filter="fade">
                                      <p:cBhvr>
                                        <p:cTn id="7" dur="1000"/>
                                        <p:tgtEl>
                                          <p:spTgt spid="40">
                                            <p:txEl>
                                              <p:pRg st="1" end="1"/>
                                            </p:txEl>
                                          </p:spTgt>
                                        </p:tgtEl>
                                      </p:cBhvr>
                                    </p:animEffect>
                                    <p:anim calcmode="lin" valueType="num">
                                      <p:cBhvr>
                                        <p:cTn id="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0">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0">
                                            <p:txEl>
                                              <p:pRg st="3" end="3"/>
                                            </p:txEl>
                                          </p:spTgt>
                                        </p:tgtEl>
                                        <p:attrNameLst>
                                          <p:attrName>style.visibility</p:attrName>
                                        </p:attrNameLst>
                                      </p:cBhvr>
                                      <p:to>
                                        <p:strVal val="visible"/>
                                      </p:to>
                                    </p:set>
                                    <p:animEffect transition="in" filter="fade">
                                      <p:cBhvr>
                                        <p:cTn id="19" dur="1000"/>
                                        <p:tgtEl>
                                          <p:spTgt spid="40">
                                            <p:txEl>
                                              <p:pRg st="3" end="3"/>
                                            </p:txEl>
                                          </p:spTgt>
                                        </p:tgtEl>
                                      </p:cBhvr>
                                    </p:animEffect>
                                    <p:anim calcmode="lin" valueType="num">
                                      <p:cBhvr>
                                        <p:cTn id="2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0">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1000"/>
                                        <p:tgtEl>
                                          <p:spTgt spid="42"/>
                                        </p:tgtEl>
                                      </p:cBhvr>
                                    </p:animEffect>
                                    <p:anim calcmode="lin" valueType="num">
                                      <p:cBhvr>
                                        <p:cTn id="25" dur="1000" fill="hold"/>
                                        <p:tgtEl>
                                          <p:spTgt spid="42"/>
                                        </p:tgtEl>
                                        <p:attrNameLst>
                                          <p:attrName>ppt_x</p:attrName>
                                        </p:attrNameLst>
                                      </p:cBhvr>
                                      <p:tavLst>
                                        <p:tav tm="0">
                                          <p:val>
                                            <p:strVal val="#ppt_x"/>
                                          </p:val>
                                        </p:tav>
                                        <p:tav tm="100000">
                                          <p:val>
                                            <p:strVal val="#ppt_x"/>
                                          </p:val>
                                        </p:tav>
                                      </p:tavLst>
                                    </p:anim>
                                    <p:anim calcmode="lin" valueType="num">
                                      <p:cBhvr>
                                        <p:cTn id="2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0">
                                            <p:txEl>
                                              <p:pRg st="5" end="5"/>
                                            </p:txEl>
                                          </p:spTgt>
                                        </p:tgtEl>
                                        <p:attrNameLst>
                                          <p:attrName>style.visibility</p:attrName>
                                        </p:attrNameLst>
                                      </p:cBhvr>
                                      <p:to>
                                        <p:strVal val="visible"/>
                                      </p:to>
                                    </p:set>
                                    <p:animEffect transition="in" filter="fade">
                                      <p:cBhvr>
                                        <p:cTn id="31" dur="1000"/>
                                        <p:tgtEl>
                                          <p:spTgt spid="40">
                                            <p:txEl>
                                              <p:pRg st="5" end="5"/>
                                            </p:txEl>
                                          </p:spTgt>
                                        </p:tgtEl>
                                      </p:cBhvr>
                                    </p:animEffect>
                                    <p:anim calcmode="lin" valueType="num">
                                      <p:cBhvr>
                                        <p:cTn id="32" dur="1000" fill="hold"/>
                                        <p:tgtEl>
                                          <p:spTgt spid="40">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4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0">
                                            <p:txEl>
                                              <p:pRg st="6" end="6"/>
                                            </p:txEl>
                                          </p:spTgt>
                                        </p:tgtEl>
                                        <p:attrNameLst>
                                          <p:attrName>style.visibility</p:attrName>
                                        </p:attrNameLst>
                                      </p:cBhvr>
                                      <p:to>
                                        <p:strVal val="visible"/>
                                      </p:to>
                                    </p:set>
                                    <p:animEffect transition="in" filter="fade">
                                      <p:cBhvr>
                                        <p:cTn id="38" dur="1000"/>
                                        <p:tgtEl>
                                          <p:spTgt spid="40">
                                            <p:txEl>
                                              <p:pRg st="6" end="6"/>
                                            </p:txEl>
                                          </p:spTgt>
                                        </p:tgtEl>
                                      </p:cBhvr>
                                    </p:animEffect>
                                    <p:anim calcmode="lin" valueType="num">
                                      <p:cBhvr>
                                        <p:cTn id="39" dur="1000" fill="hold"/>
                                        <p:tgtEl>
                                          <p:spTgt spid="40">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40">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1000"/>
                                        <p:tgtEl>
                                          <p:spTgt spid="43"/>
                                        </p:tgtEl>
                                      </p:cBhvr>
                                    </p:animEffect>
                                    <p:anim calcmode="lin" valueType="num">
                                      <p:cBhvr>
                                        <p:cTn id="44" dur="1000" fill="hold"/>
                                        <p:tgtEl>
                                          <p:spTgt spid="43"/>
                                        </p:tgtEl>
                                        <p:attrNameLst>
                                          <p:attrName>ppt_x</p:attrName>
                                        </p:attrNameLst>
                                      </p:cBhvr>
                                      <p:tavLst>
                                        <p:tav tm="0">
                                          <p:val>
                                            <p:strVal val="#ppt_x"/>
                                          </p:val>
                                        </p:tav>
                                        <p:tav tm="100000">
                                          <p:val>
                                            <p:strVal val="#ppt_x"/>
                                          </p:val>
                                        </p:tav>
                                      </p:tavLst>
                                    </p:anim>
                                    <p:anim calcmode="lin" valueType="num">
                                      <p:cBhvr>
                                        <p:cTn id="45" dur="1000" fill="hold"/>
                                        <p:tgtEl>
                                          <p:spTgt spid="43"/>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42" presetClass="entr" presetSubtype="0" fill="hold" nodeType="afterEffect">
                                  <p:stCondLst>
                                    <p:cond delay="0"/>
                                  </p:stCondLst>
                                  <p:childTnLst>
                                    <p:set>
                                      <p:cBhvr>
                                        <p:cTn id="48" dur="1" fill="hold">
                                          <p:stCondLst>
                                            <p:cond delay="0"/>
                                          </p:stCondLst>
                                        </p:cTn>
                                        <p:tgtEl>
                                          <p:spTgt spid="40">
                                            <p:txEl>
                                              <p:pRg st="7" end="7"/>
                                            </p:txEl>
                                          </p:spTgt>
                                        </p:tgtEl>
                                        <p:attrNameLst>
                                          <p:attrName>style.visibility</p:attrName>
                                        </p:attrNameLst>
                                      </p:cBhvr>
                                      <p:to>
                                        <p:strVal val="visible"/>
                                      </p:to>
                                    </p:set>
                                    <p:animEffect transition="in" filter="fade">
                                      <p:cBhvr>
                                        <p:cTn id="49" dur="1000"/>
                                        <p:tgtEl>
                                          <p:spTgt spid="40">
                                            <p:txEl>
                                              <p:pRg st="7" end="7"/>
                                            </p:txEl>
                                          </p:spTgt>
                                        </p:tgtEl>
                                      </p:cBhvr>
                                    </p:animEffect>
                                    <p:anim calcmode="lin" valueType="num">
                                      <p:cBhvr>
                                        <p:cTn id="50" dur="1000" fill="hold"/>
                                        <p:tgtEl>
                                          <p:spTgt spid="40">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40">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42" presetClass="entr" presetSubtype="0" fill="hold" nodeType="afterEffect">
                                  <p:stCondLst>
                                    <p:cond delay="0"/>
                                  </p:stCondLst>
                                  <p:childTnLst>
                                    <p:set>
                                      <p:cBhvr>
                                        <p:cTn id="54" dur="1" fill="hold">
                                          <p:stCondLst>
                                            <p:cond delay="0"/>
                                          </p:stCondLst>
                                        </p:cTn>
                                        <p:tgtEl>
                                          <p:spTgt spid="40">
                                            <p:txEl>
                                              <p:pRg st="8" end="8"/>
                                            </p:txEl>
                                          </p:spTgt>
                                        </p:tgtEl>
                                        <p:attrNameLst>
                                          <p:attrName>style.visibility</p:attrName>
                                        </p:attrNameLst>
                                      </p:cBhvr>
                                      <p:to>
                                        <p:strVal val="visible"/>
                                      </p:to>
                                    </p:set>
                                    <p:animEffect transition="in" filter="fade">
                                      <p:cBhvr>
                                        <p:cTn id="55" dur="1000"/>
                                        <p:tgtEl>
                                          <p:spTgt spid="40">
                                            <p:txEl>
                                              <p:pRg st="8" end="8"/>
                                            </p:txEl>
                                          </p:spTgt>
                                        </p:tgtEl>
                                      </p:cBhvr>
                                    </p:animEffect>
                                    <p:anim calcmode="lin" valueType="num">
                                      <p:cBhvr>
                                        <p:cTn id="56" dur="1000" fill="hold"/>
                                        <p:tgtEl>
                                          <p:spTgt spid="40">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40">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1000"/>
                                        <p:tgtEl>
                                          <p:spTgt spid="44"/>
                                        </p:tgtEl>
                                      </p:cBhvr>
                                    </p:animEffect>
                                    <p:anim calcmode="lin" valueType="num">
                                      <p:cBhvr>
                                        <p:cTn id="61" dur="1000" fill="hold"/>
                                        <p:tgtEl>
                                          <p:spTgt spid="44"/>
                                        </p:tgtEl>
                                        <p:attrNameLst>
                                          <p:attrName>ppt_x</p:attrName>
                                        </p:attrNameLst>
                                      </p:cBhvr>
                                      <p:tavLst>
                                        <p:tav tm="0">
                                          <p:val>
                                            <p:strVal val="#ppt_x"/>
                                          </p:val>
                                        </p:tav>
                                        <p:tav tm="100000">
                                          <p:val>
                                            <p:strVal val="#ppt_x"/>
                                          </p:val>
                                        </p:tav>
                                      </p:tavLst>
                                    </p:anim>
                                    <p:anim calcmode="lin" valueType="num">
                                      <p:cBhvr>
                                        <p:cTn id="62" dur="1000" fill="hold"/>
                                        <p:tgtEl>
                                          <p:spTgt spid="44"/>
                                        </p:tgtEl>
                                        <p:attrNameLst>
                                          <p:attrName>ppt_y</p:attrName>
                                        </p:attrNameLst>
                                      </p:cBhvr>
                                      <p:tavLst>
                                        <p:tav tm="0">
                                          <p:val>
                                            <p:strVal val="#ppt_y+.1"/>
                                          </p:val>
                                        </p:tav>
                                        <p:tav tm="100000">
                                          <p:val>
                                            <p:strVal val="#ppt_y"/>
                                          </p:val>
                                        </p:tav>
                                      </p:tavLst>
                                    </p:anim>
                                  </p:childTnLst>
                                </p:cTn>
                              </p:par>
                            </p:childTnLst>
                          </p:cTn>
                        </p:par>
                        <p:par>
                          <p:cTn id="63" fill="hold">
                            <p:stCondLst>
                              <p:cond delay="3000"/>
                            </p:stCondLst>
                            <p:childTnLst>
                              <p:par>
                                <p:cTn id="64" presetID="42" presetClass="entr" presetSubtype="0" fill="hold" nodeType="afterEffect">
                                  <p:stCondLst>
                                    <p:cond delay="0"/>
                                  </p:stCondLst>
                                  <p:childTnLst>
                                    <p:set>
                                      <p:cBhvr>
                                        <p:cTn id="65" dur="1" fill="hold">
                                          <p:stCondLst>
                                            <p:cond delay="0"/>
                                          </p:stCondLst>
                                        </p:cTn>
                                        <p:tgtEl>
                                          <p:spTgt spid="40">
                                            <p:txEl>
                                              <p:pRg st="10" end="10"/>
                                            </p:txEl>
                                          </p:spTgt>
                                        </p:tgtEl>
                                        <p:attrNameLst>
                                          <p:attrName>style.visibility</p:attrName>
                                        </p:attrNameLst>
                                      </p:cBhvr>
                                      <p:to>
                                        <p:strVal val="visible"/>
                                      </p:to>
                                    </p:set>
                                    <p:animEffect transition="in" filter="fade">
                                      <p:cBhvr>
                                        <p:cTn id="66" dur="1000"/>
                                        <p:tgtEl>
                                          <p:spTgt spid="40">
                                            <p:txEl>
                                              <p:pRg st="10" end="10"/>
                                            </p:txEl>
                                          </p:spTgt>
                                        </p:tgtEl>
                                      </p:cBhvr>
                                    </p:animEffect>
                                    <p:anim calcmode="lin" valueType="num">
                                      <p:cBhvr>
                                        <p:cTn id="67" dur="1000" fill="hold"/>
                                        <p:tgtEl>
                                          <p:spTgt spid="40">
                                            <p:txEl>
                                              <p:pRg st="10" end="10"/>
                                            </p:txEl>
                                          </p:spTgt>
                                        </p:tgtEl>
                                        <p:attrNameLst>
                                          <p:attrName>ppt_x</p:attrName>
                                        </p:attrNameLst>
                                      </p:cBhvr>
                                      <p:tavLst>
                                        <p:tav tm="0">
                                          <p:val>
                                            <p:strVal val="#ppt_x"/>
                                          </p:val>
                                        </p:tav>
                                        <p:tav tm="100000">
                                          <p:val>
                                            <p:strVal val="#ppt_x"/>
                                          </p:val>
                                        </p:tav>
                                      </p:tavLst>
                                    </p:anim>
                                    <p:anim calcmode="lin" valueType="num">
                                      <p:cBhvr>
                                        <p:cTn id="68" dur="1000" fill="hold"/>
                                        <p:tgtEl>
                                          <p:spTgt spid="40">
                                            <p:txEl>
                                              <p:pRg st="10" end="10"/>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wipe(left)">
                                      <p:cBhvr>
                                        <p:cTn id="78" dur="500"/>
                                        <p:tgtEl>
                                          <p:spTgt spid="46"/>
                                        </p:tgtEl>
                                      </p:cBhvr>
                                    </p:animEffect>
                                  </p:childTnLst>
                                </p:cTn>
                              </p:par>
                              <p:par>
                                <p:cTn id="79" presetID="10" presetClass="entr" presetSubtype="0" fill="hold"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500"/>
                                        <p:tgtEl>
                                          <p:spTgt spid="4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991097" y="2149658"/>
                <a:ext cx="7704667" cy="3668436"/>
              </a:xfrm>
            </p:spPr>
            <p:txBody>
              <a:bodyPr>
                <a:normAutofit fontScale="92500" lnSpcReduction="10000"/>
              </a:bodyPr>
              <a:lstStyle/>
              <a:p>
                <a:r>
                  <a:rPr lang="en-US" dirty="0" smtClean="0"/>
                  <a:t>A larger “effective bandwidth” indicates a higher fraction of the buses which can stay in </a:t>
                </a:r>
                <a:r>
                  <a:rPr lang="en-US" dirty="0" smtClean="0">
                    <a:solidFill>
                      <a:srgbClr val="FF0000"/>
                    </a:solidFill>
                  </a:rPr>
                  <a:t>both the arriving and departing bands.</a:t>
                </a:r>
              </a:p>
              <a:p>
                <a:pPr marL="114300" indent="0">
                  <a:buNone/>
                </a:pPr>
                <a:endParaRPr lang="en-US" dirty="0" smtClean="0"/>
              </a:p>
              <a:p>
                <a:r>
                  <a:rPr lang="en-US" dirty="0" smtClean="0"/>
                  <a:t>Each solution from the deterministic model will generate </a:t>
                </a:r>
                <a14:m>
                  <m:oMath xmlns:m="http://schemas.openxmlformats.org/officeDocument/2006/math">
                    <m:r>
                      <a:rPr lang="en-US" b="0" i="1" smtClean="0">
                        <a:solidFill>
                          <a:srgbClr val="FF0000"/>
                        </a:solidFill>
                        <a:latin typeface="Cambria Math"/>
                      </a:rPr>
                      <m:t>2</m:t>
                    </m:r>
                    <m:r>
                      <a:rPr lang="en-US" b="0" i="1" smtClean="0">
                        <a:solidFill>
                          <a:srgbClr val="FF0000"/>
                        </a:solidFill>
                        <a:latin typeface="Cambria Math"/>
                      </a:rPr>
                      <m:t>𝑚</m:t>
                    </m:r>
                  </m:oMath>
                </a14:m>
                <a:r>
                  <a:rPr lang="en-US" dirty="0" smtClean="0"/>
                  <a:t> effective bandwidths,  an outbound one and an inbound one for each intersection, where </a:t>
                </a:r>
                <a14:m>
                  <m:oMath xmlns:m="http://schemas.openxmlformats.org/officeDocument/2006/math">
                    <m:r>
                      <a:rPr lang="en-US" i="1" smtClean="0">
                        <a:solidFill>
                          <a:srgbClr val="FF0000"/>
                        </a:solidFill>
                        <a:latin typeface="Cambria Math"/>
                      </a:rPr>
                      <m:t>𝑚</m:t>
                    </m:r>
                  </m:oMath>
                </a14:m>
                <a:r>
                  <a:rPr lang="en-US" dirty="0" smtClean="0"/>
                  <a:t> is the number of intersections.</a:t>
                </a:r>
              </a:p>
              <a:p>
                <a:endParaRPr lang="en-US" dirty="0" smtClean="0"/>
              </a:p>
              <a:p>
                <a:r>
                  <a:rPr lang="en-US" dirty="0" smtClean="0"/>
                  <a:t>The solution giving the </a:t>
                </a:r>
                <a:r>
                  <a:rPr lang="en-US" dirty="0" smtClean="0">
                    <a:solidFill>
                      <a:srgbClr val="FF0000"/>
                    </a:solidFill>
                  </a:rPr>
                  <a:t>maximum sum</a:t>
                </a:r>
                <a:r>
                  <a:rPr lang="en-US" dirty="0" smtClean="0"/>
                  <a:t> of effective bandwidths can be considered as the optimal solution for the model.</a:t>
                </a:r>
                <a:endParaRPr lang="en-US" dirty="0"/>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991097" y="2149658"/>
                <a:ext cx="7704667" cy="3668436"/>
              </a:xfrm>
              <a:blipFill rotWithShape="0">
                <a:blip r:embed="rId2"/>
                <a:stretch>
                  <a:fillRect l="-1821" t="-1498" r="-713"/>
                </a:stretch>
              </a:blipFill>
            </p:spPr>
            <p:txBody>
              <a:bodyPr/>
              <a:lstStyle/>
              <a:p>
                <a:r>
                  <a:rPr lang="en-US">
                    <a:noFill/>
                  </a:rPr>
                  <a:t> </a:t>
                </a:r>
              </a:p>
            </p:txBody>
          </p:sp>
        </mc:Fallback>
      </mc:AlternateContent>
      <p:sp useBgFill="1">
        <p:nvSpPr>
          <p:cNvPr id="7" name="TextBox 6"/>
          <p:cNvSpPr txBox="1"/>
          <p:nvPr/>
        </p:nvSpPr>
        <p:spPr>
          <a:xfrm>
            <a:off x="6519206" y="996449"/>
            <a:ext cx="1696598" cy="646331"/>
          </a:xfrm>
          <a:prstGeom prst="rect">
            <a:avLst/>
          </a:prstGeom>
          <a:ln w="34925">
            <a:solidFill>
              <a:srgbClr val="92D050"/>
            </a:solidFill>
          </a:ln>
        </p:spPr>
        <p:txBody>
          <a:bodyPr wrap="square" rtlCol="0">
            <a:spAutoFit/>
          </a:bodyPr>
          <a:lstStyle/>
          <a:p>
            <a:pPr algn="ctr"/>
            <a:r>
              <a:rPr lang="en-US" dirty="0" smtClean="0"/>
              <a:t>An evaluation module</a:t>
            </a:r>
            <a:endParaRPr lang="en-US" dirty="0"/>
          </a:p>
        </p:txBody>
      </p:sp>
      <p:sp>
        <p:nvSpPr>
          <p:cNvPr id="8" name="Title 1"/>
          <p:cNvSpPr txBox="1">
            <a:spLocks/>
          </p:cNvSpPr>
          <p:nvPr/>
        </p:nvSpPr>
        <p:spPr>
          <a:xfrm>
            <a:off x="991098" y="457201"/>
            <a:ext cx="7704667" cy="147637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Methodology</a:t>
            </a:r>
            <a:endParaRPr lang="en-US" dirty="0"/>
          </a:p>
        </p:txBody>
      </p:sp>
    </p:spTree>
    <p:extLst>
      <p:ext uri="{BB962C8B-B14F-4D97-AF65-F5344CB8AC3E}">
        <p14:creationId xmlns:p14="http://schemas.microsoft.com/office/powerpoint/2010/main" val="991886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TextBox 5"/>
          <p:cNvSpPr txBox="1"/>
          <p:nvPr/>
        </p:nvSpPr>
        <p:spPr>
          <a:xfrm>
            <a:off x="6519206" y="996449"/>
            <a:ext cx="1696598" cy="646331"/>
          </a:xfrm>
          <a:prstGeom prst="rect">
            <a:avLst/>
          </a:prstGeom>
          <a:ln w="34925">
            <a:solidFill>
              <a:srgbClr val="92D050"/>
            </a:solidFill>
          </a:ln>
        </p:spPr>
        <p:txBody>
          <a:bodyPr wrap="square" rtlCol="0">
            <a:spAutoFit/>
          </a:bodyPr>
          <a:lstStyle/>
          <a:p>
            <a:pPr algn="ctr"/>
            <a:r>
              <a:rPr lang="en-US" dirty="0" smtClean="0"/>
              <a:t>An evaluation module</a:t>
            </a:r>
            <a:endParaRPr lang="en-US" dirty="0"/>
          </a:p>
        </p:txBody>
      </p:sp>
      <p:sp>
        <p:nvSpPr>
          <p:cNvPr id="7" name="Title 1"/>
          <p:cNvSpPr txBox="1">
            <a:spLocks/>
          </p:cNvSpPr>
          <p:nvPr/>
        </p:nvSpPr>
        <p:spPr>
          <a:xfrm>
            <a:off x="991098" y="457201"/>
            <a:ext cx="7704667" cy="147637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Methodology</a:t>
            </a:r>
            <a:endParaRPr lang="en-US" dirty="0"/>
          </a:p>
        </p:txBody>
      </p:sp>
      <p:sp>
        <p:nvSpPr>
          <p:cNvPr id="8" name="Rectangle 2"/>
          <p:cNvSpPr>
            <a:spLocks noChangeArrowheads="1"/>
          </p:cNvSpPr>
          <p:nvPr/>
        </p:nvSpPr>
        <p:spPr bwMode="auto">
          <a:xfrm>
            <a:off x="2431059" y="1519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735653875"/>
              </p:ext>
            </p:extLst>
          </p:nvPr>
        </p:nvGraphicFramePr>
        <p:xfrm>
          <a:off x="4843431" y="1997011"/>
          <a:ext cx="3946685" cy="4746689"/>
        </p:xfrm>
        <a:graphic>
          <a:graphicData uri="http://schemas.openxmlformats.org/presentationml/2006/ole">
            <mc:AlternateContent xmlns:mc="http://schemas.openxmlformats.org/markup-compatibility/2006">
              <mc:Choice xmlns:v="urn:schemas-microsoft-com:vml" Requires="v">
                <p:oleObj spid="_x0000_s17717" name="Visio" r:id="rId3" imgW="4739802" imgH="5706894" progId="Visio.Drawing.11">
                  <p:embed/>
                </p:oleObj>
              </mc:Choice>
              <mc:Fallback>
                <p:oleObj name="Visio" r:id="rId3" imgW="4739802" imgH="5706894" progId="Visio.Drawing.11">
                  <p:embed/>
                  <p:pic>
                    <p:nvPicPr>
                      <p:cNvPr id="0" name="Object 1"/>
                      <p:cNvPicPr>
                        <a:picLocks noChangeAspect="1" noChangeArrowheads="1"/>
                      </p:cNvPicPr>
                      <p:nvPr/>
                    </p:nvPicPr>
                    <p:blipFill>
                      <a:blip r:embed="rId4"/>
                      <a:srcRect/>
                      <a:stretch>
                        <a:fillRect/>
                      </a:stretch>
                    </p:blipFill>
                    <p:spPr bwMode="auto">
                      <a:xfrm>
                        <a:off x="4843431" y="1997011"/>
                        <a:ext cx="3946685" cy="4746689"/>
                      </a:xfrm>
                      <a:prstGeom prst="rect">
                        <a:avLst/>
                      </a:prstGeom>
                      <a:noFill/>
                    </p:spPr>
                  </p:pic>
                </p:oleObj>
              </mc:Fallback>
            </mc:AlternateContent>
          </a:graphicData>
        </a:graphic>
      </p:graphicFrame>
      <p:sp useBgFill="1">
        <p:nvSpPr>
          <p:cNvPr id="11" name="Rectangle 10"/>
          <p:cNvSpPr/>
          <p:nvPr/>
        </p:nvSpPr>
        <p:spPr>
          <a:xfrm>
            <a:off x="4697730" y="1985581"/>
            <a:ext cx="4297680" cy="942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p:cNvSpPr/>
          <p:nvPr/>
        </p:nvSpPr>
        <p:spPr>
          <a:xfrm>
            <a:off x="4697730" y="2921263"/>
            <a:ext cx="4297680" cy="1152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p:cNvSpPr/>
          <p:nvPr/>
        </p:nvSpPr>
        <p:spPr>
          <a:xfrm>
            <a:off x="4843431" y="4091939"/>
            <a:ext cx="4297680" cy="1152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p:cNvSpPr/>
          <p:nvPr/>
        </p:nvSpPr>
        <p:spPr>
          <a:xfrm>
            <a:off x="4697730" y="5244792"/>
            <a:ext cx="4297680" cy="15103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639719" y="2065242"/>
            <a:ext cx="3203712" cy="923330"/>
          </a:xfrm>
          <a:prstGeom prst="rect">
            <a:avLst/>
          </a:prstGeom>
          <a:noFill/>
        </p:spPr>
        <p:txBody>
          <a:bodyPr wrap="square" rtlCol="0">
            <a:spAutoFit/>
          </a:bodyPr>
          <a:lstStyle/>
          <a:p>
            <a:r>
              <a:rPr lang="en-US" dirty="0" smtClean="0"/>
              <a:t>Cycle length, green split, travel time, estimated bus dwell time…. </a:t>
            </a:r>
            <a:endParaRPr lang="en-US" dirty="0"/>
          </a:p>
        </p:txBody>
      </p:sp>
      <p:graphicFrame>
        <p:nvGraphicFramePr>
          <p:cNvPr id="16" name="Object 15"/>
          <p:cNvGraphicFramePr>
            <a:graphicFrameLocks noChangeAspect="1"/>
          </p:cNvGraphicFramePr>
          <p:nvPr>
            <p:extLst>
              <p:ext uri="{D42A27DB-BD31-4B8C-83A1-F6EECF244321}">
                <p14:modId xmlns:p14="http://schemas.microsoft.com/office/powerpoint/2010/main" val="3377538367"/>
              </p:ext>
            </p:extLst>
          </p:nvPr>
        </p:nvGraphicFramePr>
        <p:xfrm>
          <a:off x="1628775" y="3384550"/>
          <a:ext cx="1173163" cy="382588"/>
        </p:xfrm>
        <a:graphic>
          <a:graphicData uri="http://schemas.openxmlformats.org/presentationml/2006/ole">
            <mc:AlternateContent xmlns:mc="http://schemas.openxmlformats.org/markup-compatibility/2006">
              <mc:Choice xmlns:v="urn:schemas-microsoft-com:vml" Requires="v">
                <p:oleObj spid="_x0000_s17718" name="Equation" r:id="rId5" imgW="698400" imgH="228600" progId="Equation.DSMT4">
                  <p:embed/>
                </p:oleObj>
              </mc:Choice>
              <mc:Fallback>
                <p:oleObj name="Equation" r:id="rId5" imgW="698400" imgH="228600" progId="Equation.DSMT4">
                  <p:embed/>
                  <p:pic>
                    <p:nvPicPr>
                      <p:cNvPr id="0" name=""/>
                      <p:cNvPicPr/>
                      <p:nvPr/>
                    </p:nvPicPr>
                    <p:blipFill>
                      <a:blip r:embed="rId6"/>
                      <a:stretch>
                        <a:fillRect/>
                      </a:stretch>
                    </p:blipFill>
                    <p:spPr>
                      <a:xfrm>
                        <a:off x="1628775" y="3384550"/>
                        <a:ext cx="1173163" cy="382588"/>
                      </a:xfrm>
                      <a:prstGeom prst="rect">
                        <a:avLst/>
                      </a:prstGeom>
                    </p:spPr>
                  </p:pic>
                </p:oleObj>
              </mc:Fallback>
            </mc:AlternateContent>
          </a:graphicData>
        </a:graphic>
      </p:graphicFrame>
      <p:sp>
        <p:nvSpPr>
          <p:cNvPr id="17" name="TextBox 16"/>
          <p:cNvSpPr txBox="1"/>
          <p:nvPr/>
        </p:nvSpPr>
        <p:spPr>
          <a:xfrm>
            <a:off x="1639719" y="4164284"/>
            <a:ext cx="3203712" cy="646331"/>
          </a:xfrm>
          <a:prstGeom prst="rect">
            <a:avLst/>
          </a:prstGeom>
          <a:noFill/>
        </p:spPr>
        <p:txBody>
          <a:bodyPr wrap="square" rtlCol="0">
            <a:spAutoFit/>
          </a:bodyPr>
          <a:lstStyle/>
          <a:p>
            <a:r>
              <a:rPr lang="en-US" dirty="0" smtClean="0"/>
              <a:t>Each solution has a set of bandwidths and offsets</a:t>
            </a:r>
            <a:endParaRPr lang="en-US" dirty="0"/>
          </a:p>
        </p:txBody>
      </p:sp>
      <p:sp>
        <p:nvSpPr>
          <p:cNvPr id="1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TextBox 21"/>
          <p:cNvSpPr txBox="1"/>
          <p:nvPr/>
        </p:nvSpPr>
        <p:spPr>
          <a:xfrm>
            <a:off x="1383999" y="5693816"/>
            <a:ext cx="3795720" cy="646331"/>
          </a:xfrm>
          <a:prstGeom prst="rect">
            <a:avLst/>
          </a:prstGeom>
          <a:noFill/>
        </p:spPr>
        <p:txBody>
          <a:bodyPr wrap="square" rtlCol="0">
            <a:spAutoFit/>
          </a:bodyPr>
          <a:lstStyle/>
          <a:p>
            <a:r>
              <a:rPr lang="en-US" dirty="0" smtClean="0"/>
              <a:t>Find the solution with the maximum total effective bandwidths</a:t>
            </a:r>
            <a:endParaRPr lang="en-US" dirty="0"/>
          </a:p>
        </p:txBody>
      </p:sp>
    </p:spTree>
    <p:extLst>
      <p:ext uri="{BB962C8B-B14F-4D97-AF65-F5344CB8AC3E}">
        <p14:creationId xmlns:p14="http://schemas.microsoft.com/office/powerpoint/2010/main" val="2174804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1" fill="hold" grpId="0" nodeType="clickEffect">
                                  <p:stCondLst>
                                    <p:cond delay="0"/>
                                  </p:stCondLst>
                                  <p:childTnLst>
                                    <p:animEffect transition="out" filter="wipe(up)">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1" fill="hold" grpId="0" nodeType="clickEffect">
                                  <p:stCondLst>
                                    <p:cond delay="0"/>
                                  </p:stCondLst>
                                  <p:childTnLst>
                                    <p:animEffect transition="out" filter="wipe(up)">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1" fill="hold" grpId="0" nodeType="clickEffect">
                                  <p:stCondLst>
                                    <p:cond delay="0"/>
                                  </p:stCondLst>
                                  <p:childTnLst>
                                    <p:animEffect transition="out" filter="wipe(up)">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7"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473574"/>
          </a:xfrm>
        </p:spPr>
        <p:txBody>
          <a:bodyPr/>
          <a:lstStyle/>
          <a:p>
            <a:r>
              <a:rPr lang="en-US" dirty="0" smtClean="0"/>
              <a:t>Methodology</a:t>
            </a:r>
            <a:endParaRPr lang="en-US" dirty="0"/>
          </a:p>
        </p:txBody>
      </p:sp>
      <p:sp>
        <p:nvSpPr>
          <p:cNvPr id="14" name="TextBox 13"/>
          <p:cNvSpPr txBox="1"/>
          <p:nvPr/>
        </p:nvSpPr>
        <p:spPr>
          <a:xfrm>
            <a:off x="1646143" y="2909296"/>
            <a:ext cx="1696598" cy="646331"/>
          </a:xfrm>
          <a:prstGeom prst="rect">
            <a:avLst/>
          </a:prstGeom>
          <a:noFill/>
          <a:ln w="34925">
            <a:solidFill>
              <a:schemeClr val="accent1"/>
            </a:solidFill>
          </a:ln>
        </p:spPr>
        <p:txBody>
          <a:bodyPr wrap="square" rtlCol="0">
            <a:spAutoFit/>
          </a:bodyPr>
          <a:lstStyle/>
          <a:p>
            <a:pPr algn="ctr"/>
            <a:r>
              <a:rPr lang="en-US" dirty="0" smtClean="0"/>
              <a:t>A deterministic model</a:t>
            </a:r>
            <a:endParaRPr lang="en-US" dirty="0"/>
          </a:p>
        </p:txBody>
      </p:sp>
      <p:sp>
        <p:nvSpPr>
          <p:cNvPr id="15" name="TextBox 14"/>
          <p:cNvSpPr txBox="1"/>
          <p:nvPr/>
        </p:nvSpPr>
        <p:spPr>
          <a:xfrm>
            <a:off x="1646143" y="4025152"/>
            <a:ext cx="1696598" cy="646331"/>
          </a:xfrm>
          <a:prstGeom prst="rect">
            <a:avLst/>
          </a:prstGeom>
          <a:noFill/>
          <a:ln w="34925">
            <a:solidFill>
              <a:srgbClr val="92D050"/>
            </a:solidFill>
          </a:ln>
        </p:spPr>
        <p:txBody>
          <a:bodyPr wrap="square" rtlCol="0">
            <a:spAutoFit/>
          </a:bodyPr>
          <a:lstStyle/>
          <a:p>
            <a:pPr algn="ctr"/>
            <a:r>
              <a:rPr lang="en-US" dirty="0" smtClean="0"/>
              <a:t>An evaluation module</a:t>
            </a:r>
            <a:endParaRPr lang="en-US" dirty="0"/>
          </a:p>
        </p:txBody>
      </p:sp>
      <p:sp>
        <p:nvSpPr>
          <p:cNvPr id="16" name="Rectangle 15"/>
          <p:cNvSpPr/>
          <p:nvPr/>
        </p:nvSpPr>
        <p:spPr>
          <a:xfrm>
            <a:off x="1436874" y="2792506"/>
            <a:ext cx="2133066" cy="2552013"/>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410260" y="4725081"/>
            <a:ext cx="2186294" cy="646331"/>
          </a:xfrm>
          <a:prstGeom prst="rect">
            <a:avLst/>
          </a:prstGeom>
          <a:noFill/>
        </p:spPr>
        <p:txBody>
          <a:bodyPr wrap="square" rtlCol="0">
            <a:spAutoFit/>
          </a:bodyPr>
          <a:lstStyle/>
          <a:p>
            <a:pPr algn="ctr"/>
            <a:r>
              <a:rPr lang="en-US" dirty="0" smtClean="0"/>
              <a:t>A progression model for buses</a:t>
            </a:r>
            <a:endParaRPr lang="en-US" dirty="0"/>
          </a:p>
        </p:txBody>
      </p:sp>
      <p:cxnSp>
        <p:nvCxnSpPr>
          <p:cNvPr id="18" name="Straight Arrow Connector 17"/>
          <p:cNvCxnSpPr/>
          <p:nvPr/>
        </p:nvCxnSpPr>
        <p:spPr>
          <a:xfrm flipV="1">
            <a:off x="3476768" y="3211606"/>
            <a:ext cx="2386150" cy="33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a:off x="3476768" y="4371167"/>
            <a:ext cx="2386150" cy="1845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6056312" y="2909296"/>
            <a:ext cx="2199742" cy="646331"/>
          </a:xfrm>
          <a:prstGeom prst="rect">
            <a:avLst/>
          </a:prstGeom>
          <a:noFill/>
          <a:ln w="34925">
            <a:solidFill>
              <a:schemeClr val="bg1">
                <a:lumMod val="50000"/>
              </a:schemeClr>
            </a:solidFill>
          </a:ln>
        </p:spPr>
        <p:txBody>
          <a:bodyPr wrap="square" rtlCol="0">
            <a:spAutoFit/>
          </a:bodyPr>
          <a:lstStyle/>
          <a:p>
            <a:pPr algn="ctr"/>
            <a:r>
              <a:rPr lang="en-US" dirty="0" smtClean="0"/>
              <a:t>An enhanced deterministic model</a:t>
            </a:r>
            <a:endParaRPr lang="en-US" dirty="0"/>
          </a:p>
        </p:txBody>
      </p:sp>
      <p:sp>
        <p:nvSpPr>
          <p:cNvPr id="21" name="TextBox 20"/>
          <p:cNvSpPr txBox="1"/>
          <p:nvPr/>
        </p:nvSpPr>
        <p:spPr>
          <a:xfrm>
            <a:off x="6056312" y="4028792"/>
            <a:ext cx="2199742" cy="646331"/>
          </a:xfrm>
          <a:prstGeom prst="rect">
            <a:avLst/>
          </a:prstGeom>
          <a:noFill/>
          <a:ln w="34925">
            <a:solidFill>
              <a:schemeClr val="bg1">
                <a:lumMod val="50000"/>
              </a:schemeClr>
            </a:solidFill>
          </a:ln>
        </p:spPr>
        <p:txBody>
          <a:bodyPr wrap="square" rtlCol="0">
            <a:spAutoFit/>
          </a:bodyPr>
          <a:lstStyle/>
          <a:p>
            <a:pPr algn="ctr"/>
            <a:r>
              <a:rPr lang="en-US" dirty="0" smtClean="0"/>
              <a:t>An enhanced evaluation module</a:t>
            </a:r>
            <a:endParaRPr lang="en-US" dirty="0"/>
          </a:p>
        </p:txBody>
      </p:sp>
      <p:sp>
        <p:nvSpPr>
          <p:cNvPr id="22" name="Rectangle 21"/>
          <p:cNvSpPr/>
          <p:nvPr/>
        </p:nvSpPr>
        <p:spPr>
          <a:xfrm>
            <a:off x="5909005" y="2792506"/>
            <a:ext cx="2491365" cy="2552013"/>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918251" y="4707151"/>
            <a:ext cx="2508573" cy="646331"/>
          </a:xfrm>
          <a:prstGeom prst="rect">
            <a:avLst/>
          </a:prstGeom>
          <a:noFill/>
        </p:spPr>
        <p:txBody>
          <a:bodyPr wrap="square" rtlCol="0">
            <a:spAutoFit/>
          </a:bodyPr>
          <a:lstStyle/>
          <a:p>
            <a:pPr algn="ctr"/>
            <a:r>
              <a:rPr lang="en-US" dirty="0" smtClean="0"/>
              <a:t>A integrated model for both buses and PC s</a:t>
            </a:r>
            <a:endParaRPr lang="en-US" dirty="0"/>
          </a:p>
        </p:txBody>
      </p:sp>
      <p:sp>
        <p:nvSpPr>
          <p:cNvPr id="24" name="TextBox 23"/>
          <p:cNvSpPr txBox="1"/>
          <p:nvPr/>
        </p:nvSpPr>
        <p:spPr>
          <a:xfrm>
            <a:off x="3724769" y="3330138"/>
            <a:ext cx="2016032" cy="923330"/>
          </a:xfrm>
          <a:prstGeom prst="rect">
            <a:avLst/>
          </a:prstGeom>
          <a:noFill/>
          <a:ln>
            <a:solidFill>
              <a:schemeClr val="tx1"/>
            </a:solidFill>
          </a:ln>
        </p:spPr>
        <p:txBody>
          <a:bodyPr wrap="square" rtlCol="0">
            <a:spAutoFit/>
          </a:bodyPr>
          <a:lstStyle/>
          <a:p>
            <a:pPr algn="ctr"/>
            <a:r>
              <a:rPr lang="en-US" dirty="0" smtClean="0"/>
              <a:t>Integrating passenger car’s benefits</a:t>
            </a:r>
            <a:endParaRPr lang="en-US" dirty="0"/>
          </a:p>
        </p:txBody>
      </p:sp>
      <p:sp>
        <p:nvSpPr>
          <p:cNvPr id="25" name="Rectangle 24"/>
          <p:cNvSpPr/>
          <p:nvPr/>
        </p:nvSpPr>
        <p:spPr>
          <a:xfrm>
            <a:off x="1437862" y="2791944"/>
            <a:ext cx="2133066" cy="2552013"/>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06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1000"/>
                                        <p:tgtEl>
                                          <p:spTgt spid="25"/>
                                        </p:tgtEl>
                                      </p:cBhvr>
                                    </p:animEffect>
                                  </p:childTnLst>
                                </p:cTn>
                              </p:par>
                              <p:par>
                                <p:cTn id="8" presetID="10" presetClass="exit" presetSubtype="0" fill="hold" grpId="0"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5"/>
                                        </p:tgtEl>
                                      </p:cBhvr>
                                    </p:animEffect>
                                    <p:set>
                                      <p:cBhvr>
                                        <p:cTn id="15" dur="1" fill="hold">
                                          <p:stCondLst>
                                            <p:cond delay="499"/>
                                          </p:stCondLst>
                                        </p:cTn>
                                        <p:tgtEl>
                                          <p:spTgt spid="25"/>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P spid="25" grpId="0" animBg="1"/>
      <p:bldP spid="2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91098" y="457201"/>
            <a:ext cx="7704667" cy="147637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Methodology</a:t>
            </a:r>
            <a:endParaRPr lang="en-US"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useBgFill="1">
        <p:nvSpPr>
          <p:cNvPr id="26" name="TextBox 25"/>
          <p:cNvSpPr txBox="1"/>
          <p:nvPr/>
        </p:nvSpPr>
        <p:spPr>
          <a:xfrm>
            <a:off x="6714073" y="872222"/>
            <a:ext cx="1696598" cy="646331"/>
          </a:xfrm>
          <a:prstGeom prst="rect">
            <a:avLst/>
          </a:prstGeom>
          <a:ln w="34925">
            <a:solidFill>
              <a:srgbClr val="FFB000"/>
            </a:solidFill>
          </a:ln>
        </p:spPr>
        <p:txBody>
          <a:bodyPr wrap="square" rtlCol="0">
            <a:spAutoFit/>
          </a:bodyPr>
          <a:lstStyle/>
          <a:p>
            <a:pPr algn="ctr"/>
            <a:r>
              <a:rPr lang="en-US" dirty="0" smtClean="0"/>
              <a:t>An integrated model</a:t>
            </a:r>
            <a:endParaRPr lang="en-US" dirty="0"/>
          </a:p>
        </p:txBody>
      </p:sp>
      <p:pic>
        <p:nvPicPr>
          <p:cNvPr id="2" name="Picture 1"/>
          <p:cNvPicPr>
            <a:picLocks noChangeAspect="1"/>
          </p:cNvPicPr>
          <p:nvPr/>
        </p:nvPicPr>
        <p:blipFill>
          <a:blip r:embed="rId2"/>
          <a:stretch>
            <a:fillRect/>
          </a:stretch>
        </p:blipFill>
        <p:spPr>
          <a:xfrm>
            <a:off x="2224055" y="1518553"/>
            <a:ext cx="5238751" cy="3413350"/>
          </a:xfrm>
          <a:prstGeom prst="rect">
            <a:avLst/>
          </a:prstGeom>
        </p:spPr>
      </p:pic>
      <p:sp>
        <p:nvSpPr>
          <p:cNvPr id="25" name="Content Placeholder 2"/>
          <p:cNvSpPr>
            <a:spLocks noGrp="1"/>
          </p:cNvSpPr>
          <p:nvPr>
            <p:ph idx="1"/>
          </p:nvPr>
        </p:nvSpPr>
        <p:spPr>
          <a:xfrm>
            <a:off x="1105958" y="5162550"/>
            <a:ext cx="7704667" cy="1562100"/>
          </a:xfrm>
        </p:spPr>
        <p:txBody>
          <a:bodyPr anchor="t">
            <a:normAutofit lnSpcReduction="10000"/>
          </a:bodyPr>
          <a:lstStyle/>
          <a:p>
            <a:r>
              <a:rPr lang="en-US" dirty="0" smtClean="0"/>
              <a:t>Designing bus bands causes </a:t>
            </a:r>
            <a:r>
              <a:rPr lang="en-US" dirty="0" smtClean="0">
                <a:solidFill>
                  <a:srgbClr val="FF0000"/>
                </a:solidFill>
              </a:rPr>
              <a:t>potential interruption </a:t>
            </a:r>
            <a:r>
              <a:rPr lang="en-US" dirty="0" smtClean="0"/>
              <a:t>for passenger car movements.</a:t>
            </a:r>
          </a:p>
          <a:p>
            <a:r>
              <a:rPr lang="en-US" dirty="0" smtClean="0"/>
              <a:t>Even with the same bus bands, the benefit for passenger cars can be </a:t>
            </a:r>
            <a:r>
              <a:rPr lang="en-US" dirty="0" smtClean="0">
                <a:solidFill>
                  <a:srgbClr val="FF0000"/>
                </a:solidFill>
              </a:rPr>
              <a:t>different among signal plans</a:t>
            </a:r>
            <a:r>
              <a:rPr lang="en-US" dirty="0" smtClean="0"/>
              <a:t>.</a:t>
            </a:r>
            <a:endParaRPr lang="en-US" dirty="0"/>
          </a:p>
        </p:txBody>
      </p:sp>
      <p:pic>
        <p:nvPicPr>
          <p:cNvPr id="27" name="Picture 26"/>
          <p:cNvPicPr>
            <a:picLocks noChangeAspect="1"/>
          </p:cNvPicPr>
          <p:nvPr/>
        </p:nvPicPr>
        <p:blipFill>
          <a:blip r:embed="rId3"/>
          <a:stretch>
            <a:fillRect/>
          </a:stretch>
        </p:blipFill>
        <p:spPr>
          <a:xfrm>
            <a:off x="3492266" y="2728913"/>
            <a:ext cx="4083720" cy="77215"/>
          </a:xfrm>
          <a:prstGeom prst="rect">
            <a:avLst/>
          </a:prstGeom>
        </p:spPr>
      </p:pic>
      <p:sp>
        <p:nvSpPr>
          <p:cNvPr id="3" name="Flowchart: Data 2"/>
          <p:cNvSpPr/>
          <p:nvPr/>
        </p:nvSpPr>
        <p:spPr>
          <a:xfrm>
            <a:off x="3232406" y="1863921"/>
            <a:ext cx="1907919" cy="271591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8736 w 10000"/>
              <a:gd name="connsiteY1" fmla="*/ 47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8736 w 10000"/>
              <a:gd name="connsiteY1" fmla="*/ 47 h 10000"/>
              <a:gd name="connsiteX2" fmla="*/ 10000 w 10000"/>
              <a:gd name="connsiteY2" fmla="*/ 0 h 10000"/>
              <a:gd name="connsiteX3" fmla="*/ 1400 w 10000"/>
              <a:gd name="connsiteY3" fmla="*/ 9977 h 10000"/>
              <a:gd name="connsiteX4" fmla="*/ 0 w 10000"/>
              <a:gd name="connsiteY4" fmla="*/ 10000 h 10000"/>
              <a:gd name="connsiteX0" fmla="*/ 0 w 10000"/>
              <a:gd name="connsiteY0" fmla="*/ 10023 h 10023"/>
              <a:gd name="connsiteX1" fmla="*/ 8762 w 10000"/>
              <a:gd name="connsiteY1" fmla="*/ 0 h 10023"/>
              <a:gd name="connsiteX2" fmla="*/ 10000 w 10000"/>
              <a:gd name="connsiteY2" fmla="*/ 23 h 10023"/>
              <a:gd name="connsiteX3" fmla="*/ 1400 w 10000"/>
              <a:gd name="connsiteY3" fmla="*/ 10000 h 10023"/>
              <a:gd name="connsiteX4" fmla="*/ 0 w 10000"/>
              <a:gd name="connsiteY4" fmla="*/ 10023 h 10023"/>
              <a:gd name="connsiteX0" fmla="*/ 0 w 10000"/>
              <a:gd name="connsiteY0" fmla="*/ 10023 h 10023"/>
              <a:gd name="connsiteX1" fmla="*/ 8749 w 10000"/>
              <a:gd name="connsiteY1" fmla="*/ 0 h 10023"/>
              <a:gd name="connsiteX2" fmla="*/ 10000 w 10000"/>
              <a:gd name="connsiteY2" fmla="*/ 23 h 10023"/>
              <a:gd name="connsiteX3" fmla="*/ 1400 w 10000"/>
              <a:gd name="connsiteY3" fmla="*/ 10000 h 10023"/>
              <a:gd name="connsiteX4" fmla="*/ 0 w 10000"/>
              <a:gd name="connsiteY4" fmla="*/ 10023 h 10023"/>
              <a:gd name="connsiteX0" fmla="*/ 0 w 10000"/>
              <a:gd name="connsiteY0" fmla="*/ 10023 h 10030"/>
              <a:gd name="connsiteX1" fmla="*/ 8749 w 10000"/>
              <a:gd name="connsiteY1" fmla="*/ 0 h 10030"/>
              <a:gd name="connsiteX2" fmla="*/ 10000 w 10000"/>
              <a:gd name="connsiteY2" fmla="*/ 23 h 10030"/>
              <a:gd name="connsiteX3" fmla="*/ 1400 w 10000"/>
              <a:gd name="connsiteY3" fmla="*/ 10000 h 10030"/>
              <a:gd name="connsiteX4" fmla="*/ 1291 w 10000"/>
              <a:gd name="connsiteY4" fmla="*/ 10030 h 10030"/>
              <a:gd name="connsiteX5" fmla="*/ 0 w 10000"/>
              <a:gd name="connsiteY5" fmla="*/ 10023 h 10030"/>
              <a:gd name="connsiteX0" fmla="*/ 0 w 10000"/>
              <a:gd name="connsiteY0" fmla="*/ 10023 h 10030"/>
              <a:gd name="connsiteX1" fmla="*/ 8583 w 10000"/>
              <a:gd name="connsiteY1" fmla="*/ 0 h 10030"/>
              <a:gd name="connsiteX2" fmla="*/ 10000 w 10000"/>
              <a:gd name="connsiteY2" fmla="*/ 23 h 10030"/>
              <a:gd name="connsiteX3" fmla="*/ 1400 w 10000"/>
              <a:gd name="connsiteY3" fmla="*/ 10000 h 10030"/>
              <a:gd name="connsiteX4" fmla="*/ 1291 w 10000"/>
              <a:gd name="connsiteY4" fmla="*/ 10030 h 10030"/>
              <a:gd name="connsiteX5" fmla="*/ 0 w 10000"/>
              <a:gd name="connsiteY5" fmla="*/ 10023 h 10030"/>
              <a:gd name="connsiteX0" fmla="*/ 0 w 10000"/>
              <a:gd name="connsiteY0" fmla="*/ 10011 h 10018"/>
              <a:gd name="connsiteX1" fmla="*/ 8583 w 10000"/>
              <a:gd name="connsiteY1" fmla="*/ 0 h 10018"/>
              <a:gd name="connsiteX2" fmla="*/ 10000 w 10000"/>
              <a:gd name="connsiteY2" fmla="*/ 11 h 10018"/>
              <a:gd name="connsiteX3" fmla="*/ 1400 w 10000"/>
              <a:gd name="connsiteY3" fmla="*/ 9988 h 10018"/>
              <a:gd name="connsiteX4" fmla="*/ 1291 w 10000"/>
              <a:gd name="connsiteY4" fmla="*/ 10018 h 10018"/>
              <a:gd name="connsiteX5" fmla="*/ 0 w 10000"/>
              <a:gd name="connsiteY5" fmla="*/ 10011 h 10018"/>
              <a:gd name="connsiteX0" fmla="*/ 0 w 10000"/>
              <a:gd name="connsiteY0" fmla="*/ 10011 h 10023"/>
              <a:gd name="connsiteX1" fmla="*/ 8583 w 10000"/>
              <a:gd name="connsiteY1" fmla="*/ 0 h 10023"/>
              <a:gd name="connsiteX2" fmla="*/ 10000 w 10000"/>
              <a:gd name="connsiteY2" fmla="*/ 11 h 10023"/>
              <a:gd name="connsiteX3" fmla="*/ 1400 w 10000"/>
              <a:gd name="connsiteY3" fmla="*/ 10023 h 10023"/>
              <a:gd name="connsiteX4" fmla="*/ 1291 w 10000"/>
              <a:gd name="connsiteY4" fmla="*/ 10018 h 10023"/>
              <a:gd name="connsiteX5" fmla="*/ 0 w 10000"/>
              <a:gd name="connsiteY5" fmla="*/ 10011 h 1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23">
                <a:moveTo>
                  <a:pt x="0" y="10011"/>
                </a:moveTo>
                <a:lnTo>
                  <a:pt x="8583" y="0"/>
                </a:lnTo>
                <a:lnTo>
                  <a:pt x="10000" y="11"/>
                </a:lnTo>
                <a:lnTo>
                  <a:pt x="1400" y="10023"/>
                </a:lnTo>
                <a:cubicBezTo>
                  <a:pt x="1364" y="10017"/>
                  <a:pt x="1327" y="10024"/>
                  <a:pt x="1291" y="10018"/>
                </a:cubicBezTo>
                <a:lnTo>
                  <a:pt x="0" y="10011"/>
                </a:lnTo>
                <a:close/>
              </a:path>
            </a:pathLst>
          </a:cu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783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anim calcmode="lin" valueType="num">
                                      <p:cBhvr>
                                        <p:cTn id="8"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fade">
                                      <p:cBhvr>
                                        <p:cTn id="22" dur="1000"/>
                                        <p:tgtEl>
                                          <p:spTgt spid="25">
                                            <p:txEl>
                                              <p:pRg st="1" end="1"/>
                                            </p:txEl>
                                          </p:spTgt>
                                        </p:tgtEl>
                                      </p:cBhvr>
                                    </p:animEffect>
                                    <p:anim calcmode="lin" valueType="num">
                                      <p:cBhvr>
                                        <p:cTn id="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600199"/>
          </a:xfrm>
        </p:spPr>
        <p:txBody>
          <a:bodyPr/>
          <a:lstStyle/>
          <a:p>
            <a:r>
              <a:rPr lang="en-US" dirty="0" smtClean="0"/>
              <a:t>Methodology</a:t>
            </a:r>
            <a:endParaRPr lang="en-US" dirty="0"/>
          </a:p>
        </p:txBody>
      </p:sp>
      <p:sp>
        <p:nvSpPr>
          <p:cNvPr id="3" name="Content Placeholder 2"/>
          <p:cNvSpPr>
            <a:spLocks noGrp="1"/>
          </p:cNvSpPr>
          <p:nvPr>
            <p:ph idx="1"/>
          </p:nvPr>
        </p:nvSpPr>
        <p:spPr>
          <a:xfrm>
            <a:off x="982132" y="2185987"/>
            <a:ext cx="7704667" cy="1057275"/>
          </a:xfrm>
        </p:spPr>
        <p:txBody>
          <a:bodyPr anchor="t"/>
          <a:lstStyle/>
          <a:p>
            <a:r>
              <a:rPr lang="en-US" dirty="0" smtClean="0"/>
              <a:t>Therefore, the bus bands and the passenger car bands need to be optimized concurrently.</a:t>
            </a:r>
          </a:p>
          <a:p>
            <a:endParaRPr lang="en-US" dirty="0"/>
          </a:p>
        </p:txBody>
      </p:sp>
      <p:sp useBgFill="1">
        <p:nvSpPr>
          <p:cNvPr id="4" name="TextBox 3"/>
          <p:cNvSpPr txBox="1"/>
          <p:nvPr/>
        </p:nvSpPr>
        <p:spPr>
          <a:xfrm>
            <a:off x="6714073" y="872222"/>
            <a:ext cx="1696598" cy="646331"/>
          </a:xfrm>
          <a:prstGeom prst="rect">
            <a:avLst/>
          </a:prstGeom>
          <a:ln w="34925">
            <a:solidFill>
              <a:srgbClr val="FFB000"/>
            </a:solidFill>
          </a:ln>
        </p:spPr>
        <p:txBody>
          <a:bodyPr wrap="square" rtlCol="0">
            <a:spAutoFit/>
          </a:bodyPr>
          <a:lstStyle/>
          <a:p>
            <a:pPr algn="ctr"/>
            <a:r>
              <a:rPr lang="en-US" dirty="0" smtClean="0"/>
              <a:t>An integrated model</a:t>
            </a:r>
            <a:endParaRPr lang="en-US" dirty="0"/>
          </a:p>
        </p:txBody>
      </p:sp>
      <p:sp>
        <p:nvSpPr>
          <p:cNvPr id="5" name="TextBox 4"/>
          <p:cNvSpPr txBox="1"/>
          <p:nvPr/>
        </p:nvSpPr>
        <p:spPr>
          <a:xfrm>
            <a:off x="1931987" y="3537946"/>
            <a:ext cx="2199742" cy="646331"/>
          </a:xfrm>
          <a:prstGeom prst="rect">
            <a:avLst/>
          </a:prstGeom>
          <a:noFill/>
          <a:ln w="34925">
            <a:solidFill>
              <a:schemeClr val="bg1">
                <a:lumMod val="50000"/>
              </a:schemeClr>
            </a:solidFill>
          </a:ln>
        </p:spPr>
        <p:txBody>
          <a:bodyPr wrap="square" rtlCol="0">
            <a:spAutoFit/>
          </a:bodyPr>
          <a:lstStyle/>
          <a:p>
            <a:pPr algn="ctr"/>
            <a:r>
              <a:rPr lang="en-US" dirty="0" smtClean="0"/>
              <a:t>An enhanced deterministic model</a:t>
            </a:r>
            <a:endParaRPr lang="en-US" dirty="0"/>
          </a:p>
        </p:txBody>
      </p:sp>
      <p:sp>
        <p:nvSpPr>
          <p:cNvPr id="6" name="TextBox 5"/>
          <p:cNvSpPr txBox="1"/>
          <p:nvPr/>
        </p:nvSpPr>
        <p:spPr>
          <a:xfrm>
            <a:off x="5818187" y="3537946"/>
            <a:ext cx="2199742" cy="646331"/>
          </a:xfrm>
          <a:prstGeom prst="rect">
            <a:avLst/>
          </a:prstGeom>
          <a:noFill/>
          <a:ln w="34925">
            <a:solidFill>
              <a:schemeClr val="bg1">
                <a:lumMod val="50000"/>
              </a:schemeClr>
            </a:solidFill>
          </a:ln>
        </p:spPr>
        <p:txBody>
          <a:bodyPr wrap="square" rtlCol="0">
            <a:spAutoFit/>
          </a:bodyPr>
          <a:lstStyle/>
          <a:p>
            <a:pPr algn="ctr"/>
            <a:r>
              <a:rPr lang="en-US" dirty="0" smtClean="0"/>
              <a:t>An enhanced evaluation module</a:t>
            </a:r>
            <a:endParaRPr lang="en-US" dirty="0"/>
          </a:p>
        </p:txBody>
      </p:sp>
      <p:sp>
        <p:nvSpPr>
          <p:cNvPr id="7" name="TextBox 6"/>
          <p:cNvSpPr txBox="1"/>
          <p:nvPr/>
        </p:nvSpPr>
        <p:spPr>
          <a:xfrm>
            <a:off x="1352812" y="4429125"/>
            <a:ext cx="3358091" cy="1477328"/>
          </a:xfrm>
          <a:prstGeom prst="rect">
            <a:avLst/>
          </a:prstGeom>
          <a:noFill/>
          <a:ln w="19050">
            <a:solidFill>
              <a:srgbClr val="30ACEC"/>
            </a:solidFill>
          </a:ln>
        </p:spPr>
        <p:txBody>
          <a:bodyPr wrap="square" rtlCol="0">
            <a:spAutoFit/>
          </a:bodyPr>
          <a:lstStyle/>
          <a:p>
            <a:pPr marL="285750" indent="-285750">
              <a:buFont typeface="Arial" panose="020B0604020202020204" pitchFamily="34" charset="0"/>
              <a:buChar char="•"/>
            </a:pPr>
            <a:r>
              <a:rPr lang="en-US" dirty="0" smtClean="0"/>
              <a:t>Revising the objective function to include </a:t>
            </a:r>
            <a:r>
              <a:rPr lang="en-US" dirty="0" smtClean="0">
                <a:solidFill>
                  <a:srgbClr val="FF0000"/>
                </a:solidFill>
              </a:rPr>
              <a:t>bands for both types of vehicles</a:t>
            </a:r>
            <a:r>
              <a:rPr lang="en-US" dirty="0" smtClean="0"/>
              <a:t>.</a:t>
            </a:r>
          </a:p>
          <a:p>
            <a:pPr marL="285750" indent="-285750">
              <a:buFont typeface="Arial" panose="020B0604020202020204" pitchFamily="34" charset="0"/>
              <a:buChar char="•"/>
            </a:pPr>
            <a:r>
              <a:rPr lang="en-US" dirty="0" smtClean="0"/>
              <a:t>Revising the constraints to </a:t>
            </a:r>
            <a:r>
              <a:rPr lang="en-US" dirty="0" smtClean="0">
                <a:solidFill>
                  <a:srgbClr val="FF0000"/>
                </a:solidFill>
              </a:rPr>
              <a:t>express passenger car bands</a:t>
            </a:r>
            <a:r>
              <a:rPr lang="en-US" dirty="0" smtClean="0"/>
              <a:t>.</a:t>
            </a:r>
            <a:endParaRPr lang="en-US" dirty="0"/>
          </a:p>
        </p:txBody>
      </p:sp>
      <p:sp>
        <p:nvSpPr>
          <p:cNvPr id="8" name="TextBox 7"/>
          <p:cNvSpPr txBox="1"/>
          <p:nvPr/>
        </p:nvSpPr>
        <p:spPr>
          <a:xfrm>
            <a:off x="5239012" y="4429125"/>
            <a:ext cx="3358091" cy="1477328"/>
          </a:xfrm>
          <a:prstGeom prst="rect">
            <a:avLst/>
          </a:prstGeom>
          <a:noFill/>
          <a:ln w="19050">
            <a:solidFill>
              <a:srgbClr val="30ACEC"/>
            </a:solidFill>
          </a:ln>
        </p:spPr>
        <p:txBody>
          <a:bodyPr wrap="square" rtlCol="0">
            <a:spAutoFit/>
          </a:bodyPr>
          <a:lstStyle/>
          <a:p>
            <a:pPr marL="285750" indent="-285750">
              <a:buFont typeface="Arial" panose="020B0604020202020204" pitchFamily="34" charset="0"/>
              <a:buChar char="•"/>
            </a:pPr>
            <a:r>
              <a:rPr lang="en-US" dirty="0" smtClean="0"/>
              <a:t>When comparing the sub-optimal solutions, both </a:t>
            </a:r>
            <a:r>
              <a:rPr lang="en-US" dirty="0" smtClean="0">
                <a:solidFill>
                  <a:srgbClr val="FF0000"/>
                </a:solidFill>
              </a:rPr>
              <a:t>effective bandwidths </a:t>
            </a:r>
            <a:r>
              <a:rPr lang="en-US" dirty="0" smtClean="0"/>
              <a:t>for buses and </a:t>
            </a:r>
            <a:r>
              <a:rPr lang="en-US" dirty="0" smtClean="0">
                <a:solidFill>
                  <a:srgbClr val="FF0000"/>
                </a:solidFill>
              </a:rPr>
              <a:t>passenger car bandwidths </a:t>
            </a:r>
            <a:r>
              <a:rPr lang="en-US" dirty="0" smtClean="0"/>
              <a:t>are considered.</a:t>
            </a:r>
            <a:endParaRPr lang="en-US" dirty="0"/>
          </a:p>
        </p:txBody>
      </p:sp>
    </p:spTree>
    <p:extLst>
      <p:ext uri="{BB962C8B-B14F-4D97-AF65-F5344CB8AC3E}">
        <p14:creationId xmlns:p14="http://schemas.microsoft.com/office/powerpoint/2010/main" val="223817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371599"/>
          </a:xfrm>
        </p:spPr>
        <p:txBody>
          <a:bodyPr/>
          <a:lstStyle/>
          <a:p>
            <a:r>
              <a:rPr lang="en-US" dirty="0" smtClean="0"/>
              <a:t>Outline</a:t>
            </a:r>
            <a:endParaRPr lang="en-US" dirty="0"/>
          </a:p>
        </p:txBody>
      </p:sp>
      <p:sp>
        <p:nvSpPr>
          <p:cNvPr id="3" name="Content Placeholder 2"/>
          <p:cNvSpPr>
            <a:spLocks noGrp="1"/>
          </p:cNvSpPr>
          <p:nvPr>
            <p:ph idx="1"/>
          </p:nvPr>
        </p:nvSpPr>
        <p:spPr>
          <a:xfrm>
            <a:off x="982132" y="1752599"/>
            <a:ext cx="7704667" cy="4379259"/>
          </a:xfrm>
        </p:spPr>
        <p:txBody>
          <a:bodyPr>
            <a:normAutofit lnSpcReduction="10000"/>
          </a:bodyPr>
          <a:lstStyle/>
          <a:p>
            <a:r>
              <a:rPr lang="en-US" dirty="0" smtClean="0"/>
              <a:t>Literature Review</a:t>
            </a:r>
          </a:p>
          <a:p>
            <a:endParaRPr lang="en-US" dirty="0" smtClean="0"/>
          </a:p>
          <a:p>
            <a:r>
              <a:rPr lang="en-US" dirty="0" smtClean="0"/>
              <a:t>Problem Nature and Modelling Framework</a:t>
            </a:r>
          </a:p>
          <a:p>
            <a:endParaRPr lang="en-US" dirty="0" smtClean="0"/>
          </a:p>
          <a:p>
            <a:r>
              <a:rPr lang="en-US" dirty="0" smtClean="0"/>
              <a:t>Methodology</a:t>
            </a:r>
          </a:p>
          <a:p>
            <a:endParaRPr lang="en-US" dirty="0" smtClean="0"/>
          </a:p>
          <a:p>
            <a:r>
              <a:rPr lang="en-US" dirty="0" smtClean="0"/>
              <a:t>Case Study</a:t>
            </a:r>
          </a:p>
          <a:p>
            <a:endParaRPr lang="en-US" dirty="0" smtClean="0"/>
          </a:p>
          <a:p>
            <a:r>
              <a:rPr lang="en-US" dirty="0" smtClean="0"/>
              <a:t>Conclusions and Future Study</a:t>
            </a:r>
            <a:endParaRPr lang="en-US" dirty="0"/>
          </a:p>
        </p:txBody>
      </p:sp>
    </p:spTree>
    <p:extLst>
      <p:ext uri="{BB962C8B-B14F-4D97-AF65-F5344CB8AC3E}">
        <p14:creationId xmlns:p14="http://schemas.microsoft.com/office/powerpoint/2010/main" val="363268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750"/>
                                        <p:tgtEl>
                                          <p:spTgt spid="3">
                                            <p:txEl>
                                              <p:pRg st="2" end="2"/>
                                            </p:txEl>
                                          </p:spTgt>
                                        </p:tgtEl>
                                      </p:cBhvr>
                                    </p:animEffect>
                                    <p:anim calcmode="lin" valueType="num">
                                      <p:cBhvr>
                                        <p:cTn id="14"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750"/>
                                        <p:tgtEl>
                                          <p:spTgt spid="3">
                                            <p:txEl>
                                              <p:pRg st="4" end="4"/>
                                            </p:txEl>
                                          </p:spTgt>
                                        </p:tgtEl>
                                      </p:cBhvr>
                                    </p:animEffect>
                                    <p:anim calcmode="lin" valueType="num">
                                      <p:cBhvr>
                                        <p:cTn id="20"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750"/>
                                        <p:tgtEl>
                                          <p:spTgt spid="3">
                                            <p:txEl>
                                              <p:pRg st="6" end="6"/>
                                            </p:txEl>
                                          </p:spTgt>
                                        </p:tgtEl>
                                      </p:cBhvr>
                                    </p:animEffect>
                                    <p:anim calcmode="lin" valueType="num">
                                      <p:cBhvr>
                                        <p:cTn id="26"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750"/>
                                        <p:tgtEl>
                                          <p:spTgt spid="3">
                                            <p:txEl>
                                              <p:pRg st="8" end="8"/>
                                            </p:txEl>
                                          </p:spTgt>
                                        </p:tgtEl>
                                      </p:cBhvr>
                                    </p:animEffect>
                                    <p:anim calcmode="lin" valueType="num">
                                      <p:cBhvr>
                                        <p:cTn id="32" dur="7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3" dur="75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mph" presetSubtype="0" fill="hold" nodeType="clickEffect">
                                  <p:stCondLst>
                                    <p:cond delay="0"/>
                                  </p:stCondLst>
                                  <p:iterate type="lt">
                                    <p:tmPct val="4000"/>
                                  </p:iterate>
                                  <p:childTnLst>
                                    <p:set>
                                      <p:cBhvr override="childStyle">
                                        <p:cTn id="37" dur="500" fill="hold"/>
                                        <p:tgtEl>
                                          <p:spTgt spid="3">
                                            <p:txEl>
                                              <p:pRg st="0" end="0"/>
                                            </p:txEl>
                                          </p:spTgt>
                                        </p:tgtEl>
                                        <p:attrNameLst>
                                          <p:attrName>style.color</p:attrName>
                                        </p:attrNameLst>
                                      </p:cBhvr>
                                      <p:to>
                                        <p:clrVal>
                                          <a:srgbClr val="FF0000"/>
                                        </p:clrVal>
                                      </p:to>
                                    </p:set>
                                    <p:set>
                                      <p:cBhvr>
                                        <p:cTn id="38" dur="500" fill="hold"/>
                                        <p:tgtEl>
                                          <p:spTgt spid="3">
                                            <p:txEl>
                                              <p:pRg st="0" end="0"/>
                                            </p:txEl>
                                          </p:spTgt>
                                        </p:tgtEl>
                                        <p:attrNameLst>
                                          <p:attrName>fillcolor</p:attrName>
                                        </p:attrNameLst>
                                      </p:cBhvr>
                                      <p:to>
                                        <p:clrVal>
                                          <a:srgbClr val="FF0000"/>
                                        </p:clrVal>
                                      </p:to>
                                    </p:set>
                                    <p:set>
                                      <p:cBhvr>
                                        <p:cTn id="39"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2087908"/>
            <a:ext cx="7704667" cy="3911908"/>
          </a:xfrm>
        </p:spPr>
        <p:txBody>
          <a:bodyPr anchor="t"/>
          <a:lstStyle/>
          <a:p>
            <a:r>
              <a:rPr lang="en-US" dirty="0" smtClean="0"/>
              <a:t>Objective function</a:t>
            </a:r>
          </a:p>
          <a:p>
            <a:endParaRPr lang="en-US" dirty="0"/>
          </a:p>
          <a:p>
            <a:r>
              <a:rPr lang="en-US" dirty="0" smtClean="0"/>
              <a:t>Additional constraints</a:t>
            </a:r>
            <a:endParaRPr lang="en-US" dirty="0"/>
          </a:p>
          <a:p>
            <a:pPr lvl="1"/>
            <a:r>
              <a:rPr lang="en-US" dirty="0" smtClean="0"/>
              <a:t>To </a:t>
            </a:r>
            <a:r>
              <a:rPr lang="en-US" dirty="0"/>
              <a:t>balance the </a:t>
            </a:r>
            <a:r>
              <a:rPr lang="en-US" dirty="0" smtClean="0"/>
              <a:t>bus bands </a:t>
            </a:r>
            <a:r>
              <a:rPr lang="en-US" dirty="0"/>
              <a:t>and the </a:t>
            </a:r>
            <a:r>
              <a:rPr lang="en-US" dirty="0" smtClean="0"/>
              <a:t>passenger-car bands and avoid one dominating the other, </a:t>
            </a:r>
          </a:p>
          <a:p>
            <a:pPr lvl="1"/>
            <a:endParaRPr lang="en-US" dirty="0"/>
          </a:p>
          <a:p>
            <a:pPr lvl="1"/>
            <a:r>
              <a:rPr lang="en-US" dirty="0" smtClean="0"/>
              <a:t>Constraints to express passenger-car bands</a:t>
            </a:r>
            <a:endParaRPr lang="en-US" dirty="0"/>
          </a:p>
        </p:txBody>
      </p:sp>
      <p:sp>
        <p:nvSpPr>
          <p:cNvPr id="7" name="Title 1"/>
          <p:cNvSpPr txBox="1">
            <a:spLocks/>
          </p:cNvSpPr>
          <p:nvPr/>
        </p:nvSpPr>
        <p:spPr>
          <a:xfrm>
            <a:off x="991098" y="457201"/>
            <a:ext cx="7704667" cy="147637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Methodology</a:t>
            </a:r>
            <a:endParaRPr lang="en-US" dirty="0"/>
          </a:p>
        </p:txBody>
      </p:sp>
      <p:sp useBgFill="1">
        <p:nvSpPr>
          <p:cNvPr id="4" name="TextBox 3"/>
          <p:cNvSpPr txBox="1"/>
          <p:nvPr/>
        </p:nvSpPr>
        <p:spPr>
          <a:xfrm>
            <a:off x="6714073" y="872222"/>
            <a:ext cx="1696598" cy="646331"/>
          </a:xfrm>
          <a:prstGeom prst="rect">
            <a:avLst/>
          </a:prstGeom>
          <a:ln w="34925">
            <a:solidFill>
              <a:srgbClr val="FFB000"/>
            </a:solidFill>
          </a:ln>
        </p:spPr>
        <p:txBody>
          <a:bodyPr wrap="square" rtlCol="0">
            <a:spAutoFit/>
          </a:bodyPr>
          <a:lstStyle/>
          <a:p>
            <a:pPr algn="ctr"/>
            <a:r>
              <a:rPr lang="en-US" dirty="0" smtClean="0"/>
              <a:t>An integrated model</a:t>
            </a:r>
            <a:endParaRPr lang="en-US" dirty="0"/>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692288037"/>
              </p:ext>
            </p:extLst>
          </p:nvPr>
        </p:nvGraphicFramePr>
        <p:xfrm>
          <a:off x="2366009" y="2628899"/>
          <a:ext cx="3302007" cy="457201"/>
        </p:xfrm>
        <a:graphic>
          <a:graphicData uri="http://schemas.openxmlformats.org/presentationml/2006/ole">
            <mc:AlternateContent xmlns:mc="http://schemas.openxmlformats.org/markup-compatibility/2006">
              <mc:Choice xmlns:v="urn:schemas-microsoft-com:vml" Requires="v">
                <p:oleObj spid="_x0000_s21130" name="Equation" r:id="rId3" imgW="2616200" imgH="355600" progId="Equation.DSMT4">
                  <p:embed/>
                </p:oleObj>
              </mc:Choice>
              <mc:Fallback>
                <p:oleObj name="Equation" r:id="rId3" imgW="2616200" imgH="355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6009" y="2628899"/>
                        <a:ext cx="3302007" cy="457201"/>
                      </a:xfrm>
                      <a:prstGeom prst="rect">
                        <a:avLst/>
                      </a:prstGeom>
                      <a:noFill/>
                    </p:spPr>
                  </p:pic>
                </p:oleObj>
              </mc:Fallback>
            </mc:AlternateContent>
          </a:graphicData>
        </a:graphic>
      </p:graphicFrame>
      <p:sp>
        <p:nvSpPr>
          <p:cNvPr id="1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117135007"/>
              </p:ext>
            </p:extLst>
          </p:nvPr>
        </p:nvGraphicFramePr>
        <p:xfrm>
          <a:off x="2898598" y="4425329"/>
          <a:ext cx="3629596" cy="406765"/>
        </p:xfrm>
        <a:graphic>
          <a:graphicData uri="http://schemas.openxmlformats.org/presentationml/2006/ole">
            <mc:AlternateContent xmlns:mc="http://schemas.openxmlformats.org/markup-compatibility/2006">
              <mc:Choice xmlns:v="urn:schemas-microsoft-com:vml" Requires="v">
                <p:oleObj spid="_x0000_s21131" name="Equation" r:id="rId5" imgW="2781300" imgH="355600" progId="Equation.DSMT4">
                  <p:embed/>
                </p:oleObj>
              </mc:Choice>
              <mc:Fallback>
                <p:oleObj name="Equation" r:id="rId5" imgW="2781300" imgH="3556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8598" y="4425329"/>
                        <a:ext cx="3629596" cy="406765"/>
                      </a:xfrm>
                      <a:prstGeom prst="rect">
                        <a:avLst/>
                      </a:prstGeom>
                      <a:noFill/>
                    </p:spPr>
                  </p:pic>
                </p:oleObj>
              </mc:Fallback>
            </mc:AlternateContent>
          </a:graphicData>
        </a:graphic>
      </p:graphicFrame>
      <p:sp>
        <p:nvSpPr>
          <p:cNvPr id="12" name="Line Callout 2 11"/>
          <p:cNvSpPr/>
          <p:nvPr/>
        </p:nvSpPr>
        <p:spPr>
          <a:xfrm>
            <a:off x="4130608" y="1724505"/>
            <a:ext cx="2658812" cy="846692"/>
          </a:xfrm>
          <a:prstGeom prst="borderCallout2">
            <a:avLst>
              <a:gd name="adj1" fmla="val 18750"/>
              <a:gd name="adj2" fmla="val -8333"/>
              <a:gd name="adj3" fmla="val 18750"/>
              <a:gd name="adj4" fmla="val -16667"/>
              <a:gd name="adj5" fmla="val 109801"/>
              <a:gd name="adj6" fmla="val -321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Ratio between numbers of passengers on two types of vehicles </a:t>
            </a:r>
            <a:endParaRPr lang="en-US" dirty="0"/>
          </a:p>
        </p:txBody>
      </p:sp>
      <p:graphicFrame>
        <p:nvGraphicFramePr>
          <p:cNvPr id="13" name="Object 12"/>
          <p:cNvGraphicFramePr>
            <a:graphicFrameLocks noChangeAspect="1"/>
          </p:cNvGraphicFramePr>
          <p:nvPr>
            <p:extLst>
              <p:ext uri="{D42A27DB-BD31-4B8C-83A1-F6EECF244321}">
                <p14:modId xmlns:p14="http://schemas.microsoft.com/office/powerpoint/2010/main" val="31916125"/>
              </p:ext>
            </p:extLst>
          </p:nvPr>
        </p:nvGraphicFramePr>
        <p:xfrm>
          <a:off x="1183289" y="5393616"/>
          <a:ext cx="3430617" cy="371496"/>
        </p:xfrm>
        <a:graphic>
          <a:graphicData uri="http://schemas.openxmlformats.org/presentationml/2006/ole">
            <mc:AlternateContent xmlns:mc="http://schemas.openxmlformats.org/markup-compatibility/2006">
              <mc:Choice xmlns:v="urn:schemas-microsoft-com:vml" Requires="v">
                <p:oleObj spid="_x0000_s21132" name="Equation" r:id="rId7" imgW="1993680" imgH="241200" progId="Equation.DSMT4">
                  <p:embed/>
                </p:oleObj>
              </mc:Choice>
              <mc:Fallback>
                <p:oleObj name="Equation" r:id="rId7" imgW="1993680" imgH="241200" progId="Equation.DSMT4">
                  <p:embed/>
                  <p:pic>
                    <p:nvPicPr>
                      <p:cNvPr id="0" name=""/>
                      <p:cNvPicPr>
                        <a:picLocks noChangeAspect="1" noChangeArrowheads="1"/>
                      </p:cNvPicPr>
                      <p:nvPr/>
                    </p:nvPicPr>
                    <p:blipFill>
                      <a:blip r:embed="rId8"/>
                      <a:srcRect/>
                      <a:stretch>
                        <a:fillRect/>
                      </a:stretch>
                    </p:blipFill>
                    <p:spPr bwMode="auto">
                      <a:xfrm>
                        <a:off x="1183289" y="5393616"/>
                        <a:ext cx="3430617" cy="371496"/>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78764548"/>
              </p:ext>
            </p:extLst>
          </p:nvPr>
        </p:nvGraphicFramePr>
        <p:xfrm>
          <a:off x="5125131" y="5393616"/>
          <a:ext cx="3328577" cy="412086"/>
        </p:xfrm>
        <a:graphic>
          <a:graphicData uri="http://schemas.openxmlformats.org/presentationml/2006/ole">
            <mc:AlternateContent xmlns:mc="http://schemas.openxmlformats.org/markup-compatibility/2006">
              <mc:Choice xmlns:v="urn:schemas-microsoft-com:vml" Requires="v">
                <p:oleObj spid="_x0000_s21133" name="Equation" r:id="rId9" imgW="2044440" imgH="241200" progId="Equation.DSMT4">
                  <p:embed/>
                </p:oleObj>
              </mc:Choice>
              <mc:Fallback>
                <p:oleObj name="Equation" r:id="rId9" imgW="2044440" imgH="241200" progId="Equation.DSMT4">
                  <p:embed/>
                  <p:pic>
                    <p:nvPicPr>
                      <p:cNvPr id="0" name=""/>
                      <p:cNvPicPr>
                        <a:picLocks noChangeAspect="1" noChangeArrowheads="1"/>
                      </p:cNvPicPr>
                      <p:nvPr/>
                    </p:nvPicPr>
                    <p:blipFill>
                      <a:blip r:embed="rId10"/>
                      <a:srcRect/>
                      <a:stretch>
                        <a:fillRect/>
                      </a:stretch>
                    </p:blipFill>
                    <p:spPr bwMode="auto">
                      <a:xfrm>
                        <a:off x="5125131" y="5393616"/>
                        <a:ext cx="3328577" cy="412086"/>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327476038"/>
              </p:ext>
            </p:extLst>
          </p:nvPr>
        </p:nvGraphicFramePr>
        <p:xfrm>
          <a:off x="3241497" y="5785106"/>
          <a:ext cx="2967353" cy="383710"/>
        </p:xfrm>
        <a:graphic>
          <a:graphicData uri="http://schemas.openxmlformats.org/presentationml/2006/ole">
            <mc:AlternateContent xmlns:mc="http://schemas.openxmlformats.org/markup-compatibility/2006">
              <mc:Choice xmlns:v="urn:schemas-microsoft-com:vml" Requires="v">
                <p:oleObj spid="_x0000_s21134" name="Equation" r:id="rId11" imgW="2171520" imgH="228600" progId="Equation.DSMT4">
                  <p:embed/>
                </p:oleObj>
              </mc:Choice>
              <mc:Fallback>
                <p:oleObj name="Equation" r:id="rId11" imgW="2171520" imgH="228600" progId="Equation.DSMT4">
                  <p:embed/>
                  <p:pic>
                    <p:nvPicPr>
                      <p:cNvPr id="0" name=""/>
                      <p:cNvPicPr>
                        <a:picLocks noChangeAspect="1" noChangeArrowheads="1"/>
                      </p:cNvPicPr>
                      <p:nvPr/>
                    </p:nvPicPr>
                    <p:blipFill>
                      <a:blip r:embed="rId12"/>
                      <a:srcRect/>
                      <a:stretch>
                        <a:fillRect/>
                      </a:stretch>
                    </p:blipFill>
                    <p:spPr bwMode="auto">
                      <a:xfrm>
                        <a:off x="3241497" y="5785106"/>
                        <a:ext cx="2967353" cy="383710"/>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824102590"/>
              </p:ext>
            </p:extLst>
          </p:nvPr>
        </p:nvGraphicFramePr>
        <p:xfrm>
          <a:off x="2820763" y="6269339"/>
          <a:ext cx="4318543" cy="364646"/>
        </p:xfrm>
        <a:graphic>
          <a:graphicData uri="http://schemas.openxmlformats.org/presentationml/2006/ole">
            <mc:AlternateContent xmlns:mc="http://schemas.openxmlformats.org/markup-compatibility/2006">
              <mc:Choice xmlns:v="urn:schemas-microsoft-com:vml" Requires="v">
                <p:oleObj spid="_x0000_s21135" name="Equation" r:id="rId13" imgW="2882880" imgH="228600" progId="Equation.DSMT4">
                  <p:embed/>
                </p:oleObj>
              </mc:Choice>
              <mc:Fallback>
                <p:oleObj name="Equation" r:id="rId13" imgW="2882880" imgH="228600" progId="Equation.DSMT4">
                  <p:embed/>
                  <p:pic>
                    <p:nvPicPr>
                      <p:cNvPr id="0" name=""/>
                      <p:cNvPicPr>
                        <a:picLocks noChangeAspect="1" noChangeArrowheads="1"/>
                      </p:cNvPicPr>
                      <p:nvPr/>
                    </p:nvPicPr>
                    <p:blipFill>
                      <a:blip r:embed="rId14"/>
                      <a:srcRect/>
                      <a:stretch>
                        <a:fillRect/>
                      </a:stretch>
                    </p:blipFill>
                    <p:spPr bwMode="auto">
                      <a:xfrm>
                        <a:off x="2820763" y="6269339"/>
                        <a:ext cx="4318543" cy="364646"/>
                      </a:xfrm>
                      <a:prstGeom prst="rect">
                        <a:avLst/>
                      </a:prstGeom>
                      <a:noFill/>
                    </p:spPr>
                  </p:pic>
                </p:oleObj>
              </mc:Fallback>
            </mc:AlternateContent>
          </a:graphicData>
        </a:graphic>
      </p:graphicFrame>
      <p:sp>
        <p:nvSpPr>
          <p:cNvPr id="17" name="Rectangle 16"/>
          <p:cNvSpPr/>
          <p:nvPr/>
        </p:nvSpPr>
        <p:spPr>
          <a:xfrm>
            <a:off x="7068372" y="1933574"/>
            <a:ext cx="1748119" cy="1506071"/>
          </a:xfrm>
          <a:prstGeom prst="rect">
            <a:avLst/>
          </a:prstGeom>
          <a:solidFill>
            <a:srgbClr val="757575">
              <a:alpha val="69804"/>
            </a:srgbClr>
          </a:solidFill>
          <a:ln w="38100">
            <a:solidFill>
              <a:srgbClr val="FF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Competition between buses and PCs</a:t>
            </a:r>
            <a:endParaRPr lang="en-US" sz="2000" dirty="0"/>
          </a:p>
        </p:txBody>
      </p:sp>
      <p:sp useBgFill="1">
        <p:nvSpPr>
          <p:cNvPr id="18" name="TextBox 17"/>
          <p:cNvSpPr txBox="1"/>
          <p:nvPr/>
        </p:nvSpPr>
        <p:spPr>
          <a:xfrm>
            <a:off x="1931987" y="3537946"/>
            <a:ext cx="2199742" cy="646331"/>
          </a:xfrm>
          <a:prstGeom prst="rect">
            <a:avLst/>
          </a:prstGeom>
          <a:ln w="34925">
            <a:solidFill>
              <a:schemeClr val="bg1">
                <a:lumMod val="50000"/>
              </a:schemeClr>
            </a:solidFill>
          </a:ln>
        </p:spPr>
        <p:txBody>
          <a:bodyPr wrap="square" rtlCol="0">
            <a:spAutoFit/>
          </a:bodyPr>
          <a:lstStyle/>
          <a:p>
            <a:pPr algn="ctr"/>
            <a:r>
              <a:rPr lang="en-US" dirty="0" smtClean="0"/>
              <a:t>An enhanced deterministic model</a:t>
            </a:r>
            <a:endParaRPr lang="en-US" dirty="0"/>
          </a:p>
        </p:txBody>
      </p:sp>
      <p:sp>
        <p:nvSpPr>
          <p:cNvPr id="19" name="Line Callout 2 18"/>
          <p:cNvSpPr/>
          <p:nvPr/>
        </p:nvSpPr>
        <p:spPr>
          <a:xfrm>
            <a:off x="4613905" y="3487080"/>
            <a:ext cx="3529969" cy="846692"/>
          </a:xfrm>
          <a:prstGeom prst="borderCallout2">
            <a:avLst>
              <a:gd name="adj1" fmla="val 18750"/>
              <a:gd name="adj2" fmla="val -8333"/>
              <a:gd name="adj3" fmla="val 18750"/>
              <a:gd name="adj4" fmla="val -16667"/>
              <a:gd name="adj5" fmla="val 117676"/>
              <a:gd name="adj6" fmla="val -367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smtClean="0"/>
              <a:t>k</a:t>
            </a:r>
            <a:r>
              <a:rPr lang="en-US" dirty="0" smtClean="0"/>
              <a:t>&lt;1: Passengers on PCs are less</a:t>
            </a:r>
          </a:p>
          <a:p>
            <a:r>
              <a:rPr lang="en-US" i="1" dirty="0" smtClean="0"/>
              <a:t>k</a:t>
            </a:r>
            <a:r>
              <a:rPr lang="en-US" dirty="0" smtClean="0"/>
              <a:t>&gt;1: Passengers on buses are less</a:t>
            </a:r>
            <a:endParaRPr lang="en-US" dirty="0"/>
          </a:p>
        </p:txBody>
      </p:sp>
    </p:spTree>
    <p:extLst>
      <p:ext uri="{BB962C8B-B14F-4D97-AF65-F5344CB8AC3E}">
        <p14:creationId xmlns:p14="http://schemas.microsoft.com/office/powerpoint/2010/main" val="209885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77778E-6 -2.96296E-6 L 0.53507 -0.36736 " pathEditMode="relative" rAng="0" ptsTypes="AA">
                                      <p:cBhvr>
                                        <p:cTn id="6" dur="1000" fill="hold"/>
                                        <p:tgtEl>
                                          <p:spTgt spid="18"/>
                                        </p:tgtEl>
                                        <p:attrNameLst>
                                          <p:attrName>ppt_x</p:attrName>
                                          <p:attrName>ppt_y</p:attrName>
                                        </p:attrNameLst>
                                      </p:cBhvr>
                                      <p:rCtr x="26753" y="-18380"/>
                                    </p:animMotion>
                                  </p:childTnLst>
                                </p:cTn>
                              </p:par>
                              <p:par>
                                <p:cTn id="7" presetID="10"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1000"/>
                                        <p:tgtEl>
                                          <p:spTgt spid="3">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500"/>
                                        <p:tgtEl>
                                          <p:spTgt spid="3">
                                            <p:txEl>
                                              <p:pRg st="5" end="5"/>
                                            </p:txEl>
                                          </p:spTgt>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2087908"/>
            <a:ext cx="7704667" cy="3911908"/>
          </a:xfrm>
        </p:spPr>
        <p:txBody>
          <a:bodyPr anchor="t"/>
          <a:lstStyle/>
          <a:p>
            <a:r>
              <a:rPr lang="en-US" dirty="0" smtClean="0"/>
              <a:t>Enhancement to the stochastic analysis</a:t>
            </a:r>
          </a:p>
          <a:p>
            <a:pPr lvl="1"/>
            <a:r>
              <a:rPr lang="en-US" dirty="0" smtClean="0"/>
              <a:t>The ranking index of a sub-optimal solution includes both effective bandwidth of bus bands and passenger-car bands </a:t>
            </a:r>
            <a:endParaRPr lang="en-US" dirty="0"/>
          </a:p>
        </p:txBody>
      </p:sp>
      <p:sp>
        <p:nvSpPr>
          <p:cNvPr id="6" name="Title 1"/>
          <p:cNvSpPr txBox="1">
            <a:spLocks/>
          </p:cNvSpPr>
          <p:nvPr/>
        </p:nvSpPr>
        <p:spPr>
          <a:xfrm>
            <a:off x="991098" y="457201"/>
            <a:ext cx="7704667" cy="147637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Methodology</a:t>
            </a:r>
            <a:endParaRPr lang="en-US" dirty="0"/>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781263146"/>
              </p:ext>
            </p:extLst>
          </p:nvPr>
        </p:nvGraphicFramePr>
        <p:xfrm>
          <a:off x="2503170" y="3475753"/>
          <a:ext cx="4635020" cy="756738"/>
        </p:xfrm>
        <a:graphic>
          <a:graphicData uri="http://schemas.openxmlformats.org/presentationml/2006/ole">
            <mc:AlternateContent xmlns:mc="http://schemas.openxmlformats.org/markup-compatibility/2006">
              <mc:Choice xmlns:v="urn:schemas-microsoft-com:vml" Requires="v">
                <p:oleObj spid="_x0000_s21605" name="Equation" r:id="rId3" imgW="2349500" imgH="431800" progId="Equation.DSMT4">
                  <p:embed/>
                </p:oleObj>
              </mc:Choice>
              <mc:Fallback>
                <p:oleObj name="Equation" r:id="rId3" imgW="2349500" imgH="431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3170" y="3475753"/>
                        <a:ext cx="4635020" cy="756738"/>
                      </a:xfrm>
                      <a:prstGeom prst="rect">
                        <a:avLst/>
                      </a:prstGeom>
                      <a:noFill/>
                    </p:spPr>
                  </p:pic>
                </p:oleObj>
              </mc:Fallback>
            </mc:AlternateContent>
          </a:graphicData>
        </a:graphic>
      </p:graphicFrame>
      <p:sp>
        <p:nvSpPr>
          <p:cNvPr id="10" name="Line Callout 2 9"/>
          <p:cNvSpPr/>
          <p:nvPr/>
        </p:nvSpPr>
        <p:spPr>
          <a:xfrm>
            <a:off x="1108710" y="4523990"/>
            <a:ext cx="1954530" cy="1096346"/>
          </a:xfrm>
          <a:prstGeom prst="borderCallout2">
            <a:avLst>
              <a:gd name="adj1" fmla="val 16665"/>
              <a:gd name="adj2" fmla="val 104744"/>
              <a:gd name="adj3" fmla="val 16665"/>
              <a:gd name="adj4" fmla="val 121795"/>
              <a:gd name="adj5" fmla="val -24075"/>
              <a:gd name="adj6" fmla="val 143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Total effective bandwidths</a:t>
            </a:r>
            <a:endParaRPr lang="en-US" dirty="0"/>
          </a:p>
        </p:txBody>
      </p:sp>
      <p:sp>
        <p:nvSpPr>
          <p:cNvPr id="12" name="Line Callout 2 11"/>
          <p:cNvSpPr/>
          <p:nvPr/>
        </p:nvSpPr>
        <p:spPr>
          <a:xfrm>
            <a:off x="6519206" y="4468068"/>
            <a:ext cx="2000501" cy="1208189"/>
          </a:xfrm>
          <a:prstGeom prst="borderCallout2">
            <a:avLst>
              <a:gd name="adj1" fmla="val 18750"/>
              <a:gd name="adj2" fmla="val -8333"/>
              <a:gd name="adj3" fmla="val 18750"/>
              <a:gd name="adj4" fmla="val -20529"/>
              <a:gd name="adj5" fmla="val -22784"/>
              <a:gd name="adj6" fmla="val -378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Total passenger-car bandwidths</a:t>
            </a:r>
            <a:endParaRPr lang="en-US" dirty="0"/>
          </a:p>
        </p:txBody>
      </p:sp>
      <p:sp useBgFill="1">
        <p:nvSpPr>
          <p:cNvPr id="11" name="TextBox 10"/>
          <p:cNvSpPr txBox="1"/>
          <p:nvPr/>
        </p:nvSpPr>
        <p:spPr>
          <a:xfrm>
            <a:off x="6714073" y="872222"/>
            <a:ext cx="1696598" cy="646331"/>
          </a:xfrm>
          <a:prstGeom prst="rect">
            <a:avLst/>
          </a:prstGeom>
          <a:ln w="34925">
            <a:solidFill>
              <a:srgbClr val="FFB000"/>
            </a:solidFill>
          </a:ln>
        </p:spPr>
        <p:txBody>
          <a:bodyPr wrap="square" rtlCol="0">
            <a:spAutoFit/>
          </a:bodyPr>
          <a:lstStyle/>
          <a:p>
            <a:pPr algn="ctr"/>
            <a:r>
              <a:rPr lang="en-US" dirty="0" smtClean="0"/>
              <a:t>An integrated model</a:t>
            </a:r>
            <a:endParaRPr lang="en-US" dirty="0"/>
          </a:p>
        </p:txBody>
      </p:sp>
      <p:sp useBgFill="1">
        <p:nvSpPr>
          <p:cNvPr id="13" name="TextBox 12"/>
          <p:cNvSpPr txBox="1"/>
          <p:nvPr/>
        </p:nvSpPr>
        <p:spPr>
          <a:xfrm>
            <a:off x="6818312" y="1026555"/>
            <a:ext cx="2199742" cy="646331"/>
          </a:xfrm>
          <a:prstGeom prst="rect">
            <a:avLst/>
          </a:prstGeom>
          <a:ln w="34925">
            <a:solidFill>
              <a:schemeClr val="bg1">
                <a:lumMod val="50000"/>
              </a:schemeClr>
            </a:solidFill>
          </a:ln>
        </p:spPr>
        <p:txBody>
          <a:bodyPr wrap="square" rtlCol="0">
            <a:spAutoFit/>
          </a:bodyPr>
          <a:lstStyle/>
          <a:p>
            <a:pPr algn="ctr"/>
            <a:r>
              <a:rPr lang="en-US" dirty="0" smtClean="0"/>
              <a:t>An enhanced evaluation module</a:t>
            </a:r>
            <a:endParaRPr lang="en-US" dirty="0"/>
          </a:p>
        </p:txBody>
      </p:sp>
    </p:spTree>
    <p:extLst>
      <p:ext uri="{BB962C8B-B14F-4D97-AF65-F5344CB8AC3E}">
        <p14:creationId xmlns:p14="http://schemas.microsoft.com/office/powerpoint/2010/main" val="326357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645663032"/>
              </p:ext>
            </p:extLst>
          </p:nvPr>
        </p:nvGraphicFramePr>
        <p:xfrm>
          <a:off x="4948851" y="2008441"/>
          <a:ext cx="3941138" cy="4746689"/>
        </p:xfrm>
        <a:graphic>
          <a:graphicData uri="http://schemas.openxmlformats.org/presentationml/2006/ole">
            <mc:AlternateContent xmlns:mc="http://schemas.openxmlformats.org/markup-compatibility/2006">
              <mc:Choice xmlns:v="urn:schemas-microsoft-com:vml" Requires="v">
                <p:oleObj spid="_x0000_s22885" name="Visio" r:id="rId3" imgW="4739802" imgH="5706894" progId="Visio.Drawing.11">
                  <p:embed/>
                </p:oleObj>
              </mc:Choice>
              <mc:Fallback>
                <p:oleObj name="Visio" r:id="rId3" imgW="4739802" imgH="5706894" progId="Visio.Drawing.11">
                  <p:embed/>
                  <p:pic>
                    <p:nvPicPr>
                      <p:cNvPr id="0" name="Object 1"/>
                      <p:cNvPicPr>
                        <a:picLocks noChangeAspect="1" noChangeArrowheads="1"/>
                      </p:cNvPicPr>
                      <p:nvPr/>
                    </p:nvPicPr>
                    <p:blipFill>
                      <a:blip r:embed="rId4"/>
                      <a:srcRect/>
                      <a:stretch>
                        <a:fillRect/>
                      </a:stretch>
                    </p:blipFill>
                    <p:spPr bwMode="auto">
                      <a:xfrm>
                        <a:off x="4948851" y="2008441"/>
                        <a:ext cx="3941138" cy="4746689"/>
                      </a:xfrm>
                      <a:prstGeom prst="rect">
                        <a:avLst/>
                      </a:prstGeom>
                      <a:noFill/>
                    </p:spPr>
                  </p:pic>
                </p:oleObj>
              </mc:Fallback>
            </mc:AlternateContent>
          </a:graphicData>
        </a:graphic>
      </p:graphicFrame>
      <p:sp>
        <p:nvSpPr>
          <p:cNvPr id="7" name="Title 1"/>
          <p:cNvSpPr txBox="1">
            <a:spLocks/>
          </p:cNvSpPr>
          <p:nvPr/>
        </p:nvSpPr>
        <p:spPr>
          <a:xfrm>
            <a:off x="991098" y="457201"/>
            <a:ext cx="7704667" cy="147637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Methodology</a:t>
            </a:r>
            <a:endParaRPr lang="en-US" dirty="0"/>
          </a:p>
        </p:txBody>
      </p:sp>
      <p:sp>
        <p:nvSpPr>
          <p:cNvPr id="8" name="Rectangle 2"/>
          <p:cNvSpPr>
            <a:spLocks noChangeArrowheads="1"/>
          </p:cNvSpPr>
          <p:nvPr/>
        </p:nvSpPr>
        <p:spPr bwMode="auto">
          <a:xfrm>
            <a:off x="2431059" y="1519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useBgFill="1">
        <p:nvSpPr>
          <p:cNvPr id="11" name="Rectangle 10"/>
          <p:cNvSpPr/>
          <p:nvPr/>
        </p:nvSpPr>
        <p:spPr>
          <a:xfrm>
            <a:off x="4592309" y="1991675"/>
            <a:ext cx="4297680" cy="942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p:cNvSpPr/>
          <p:nvPr/>
        </p:nvSpPr>
        <p:spPr>
          <a:xfrm>
            <a:off x="4592309" y="2936418"/>
            <a:ext cx="4297680" cy="1152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p:cNvSpPr/>
          <p:nvPr/>
        </p:nvSpPr>
        <p:spPr>
          <a:xfrm>
            <a:off x="4843431" y="4091939"/>
            <a:ext cx="4297680" cy="1152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p:cNvSpPr/>
          <p:nvPr/>
        </p:nvSpPr>
        <p:spPr>
          <a:xfrm>
            <a:off x="4697730" y="5244792"/>
            <a:ext cx="4297680" cy="15103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639719" y="2065242"/>
            <a:ext cx="3203712" cy="923330"/>
          </a:xfrm>
          <a:prstGeom prst="rect">
            <a:avLst/>
          </a:prstGeom>
          <a:noFill/>
        </p:spPr>
        <p:txBody>
          <a:bodyPr wrap="square" rtlCol="0">
            <a:spAutoFit/>
          </a:bodyPr>
          <a:lstStyle/>
          <a:p>
            <a:r>
              <a:rPr lang="en-US" dirty="0" smtClean="0"/>
              <a:t>Cycle length, green split, travel time, estimated bus dwell time…. </a:t>
            </a:r>
            <a:endParaRPr lang="en-US" dirty="0"/>
          </a:p>
        </p:txBody>
      </p:sp>
      <p:graphicFrame>
        <p:nvGraphicFramePr>
          <p:cNvPr id="16" name="Object 15"/>
          <p:cNvGraphicFramePr>
            <a:graphicFrameLocks noChangeAspect="1"/>
          </p:cNvGraphicFramePr>
          <p:nvPr>
            <p:extLst>
              <p:ext uri="{D42A27DB-BD31-4B8C-83A1-F6EECF244321}">
                <p14:modId xmlns:p14="http://schemas.microsoft.com/office/powerpoint/2010/main" val="3606064711"/>
              </p:ext>
            </p:extLst>
          </p:nvPr>
        </p:nvGraphicFramePr>
        <p:xfrm>
          <a:off x="1628775" y="3384550"/>
          <a:ext cx="1173163" cy="382588"/>
        </p:xfrm>
        <a:graphic>
          <a:graphicData uri="http://schemas.openxmlformats.org/presentationml/2006/ole">
            <mc:AlternateContent xmlns:mc="http://schemas.openxmlformats.org/markup-compatibility/2006">
              <mc:Choice xmlns:v="urn:schemas-microsoft-com:vml" Requires="v">
                <p:oleObj spid="_x0000_s22886" name="Equation" r:id="rId5" imgW="698400" imgH="228600" progId="Equation.DSMT4">
                  <p:embed/>
                </p:oleObj>
              </mc:Choice>
              <mc:Fallback>
                <p:oleObj name="Equation" r:id="rId5" imgW="698400" imgH="228600" progId="Equation.DSMT4">
                  <p:embed/>
                  <p:pic>
                    <p:nvPicPr>
                      <p:cNvPr id="0" name=""/>
                      <p:cNvPicPr/>
                      <p:nvPr/>
                    </p:nvPicPr>
                    <p:blipFill>
                      <a:blip r:embed="rId6"/>
                      <a:stretch>
                        <a:fillRect/>
                      </a:stretch>
                    </p:blipFill>
                    <p:spPr>
                      <a:xfrm>
                        <a:off x="1628775" y="3384550"/>
                        <a:ext cx="1173163" cy="382588"/>
                      </a:xfrm>
                      <a:prstGeom prst="rect">
                        <a:avLst/>
                      </a:prstGeom>
                    </p:spPr>
                  </p:pic>
                </p:oleObj>
              </mc:Fallback>
            </mc:AlternateContent>
          </a:graphicData>
        </a:graphic>
      </p:graphicFrame>
      <p:sp>
        <p:nvSpPr>
          <p:cNvPr id="17" name="TextBox 16"/>
          <p:cNvSpPr txBox="1"/>
          <p:nvPr/>
        </p:nvSpPr>
        <p:spPr>
          <a:xfrm>
            <a:off x="1639719" y="4164284"/>
            <a:ext cx="3203712" cy="646331"/>
          </a:xfrm>
          <a:prstGeom prst="rect">
            <a:avLst/>
          </a:prstGeom>
          <a:noFill/>
        </p:spPr>
        <p:txBody>
          <a:bodyPr wrap="square" rtlCol="0">
            <a:spAutoFit/>
          </a:bodyPr>
          <a:lstStyle/>
          <a:p>
            <a:r>
              <a:rPr lang="en-US" dirty="0" smtClean="0"/>
              <a:t>Each solution has a set of bandwidths and offsets</a:t>
            </a:r>
            <a:endParaRPr lang="en-US" dirty="0"/>
          </a:p>
        </p:txBody>
      </p:sp>
      <p:sp>
        <p:nvSpPr>
          <p:cNvPr id="1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TextBox 21"/>
          <p:cNvSpPr txBox="1"/>
          <p:nvPr/>
        </p:nvSpPr>
        <p:spPr>
          <a:xfrm>
            <a:off x="1526889" y="5768509"/>
            <a:ext cx="3139943" cy="646331"/>
          </a:xfrm>
          <a:prstGeom prst="rect">
            <a:avLst/>
          </a:prstGeom>
          <a:noFill/>
        </p:spPr>
        <p:txBody>
          <a:bodyPr wrap="square" rtlCol="0">
            <a:spAutoFit/>
          </a:bodyPr>
          <a:lstStyle/>
          <a:p>
            <a:r>
              <a:rPr lang="en-US" dirty="0" smtClean="0"/>
              <a:t>Find the solution with the maximum ranking index</a:t>
            </a:r>
            <a:endParaRPr lang="en-US" dirty="0"/>
          </a:p>
        </p:txBody>
      </p:sp>
      <p:sp useBgFill="1">
        <p:nvSpPr>
          <p:cNvPr id="23" name="TextBox 22"/>
          <p:cNvSpPr txBox="1"/>
          <p:nvPr/>
        </p:nvSpPr>
        <p:spPr>
          <a:xfrm>
            <a:off x="6714073" y="872222"/>
            <a:ext cx="1696598" cy="646331"/>
          </a:xfrm>
          <a:prstGeom prst="rect">
            <a:avLst/>
          </a:prstGeom>
          <a:ln w="34925">
            <a:solidFill>
              <a:srgbClr val="FFB000"/>
            </a:solidFill>
          </a:ln>
        </p:spPr>
        <p:txBody>
          <a:bodyPr wrap="square" rtlCol="0">
            <a:spAutoFit/>
          </a:bodyPr>
          <a:lstStyle/>
          <a:p>
            <a:pPr algn="ctr"/>
            <a:r>
              <a:rPr lang="en-US" dirty="0" smtClean="0"/>
              <a:t>An integrated model</a:t>
            </a:r>
            <a:endParaRPr lang="en-US" dirty="0"/>
          </a:p>
        </p:txBody>
      </p:sp>
    </p:spTree>
    <p:extLst>
      <p:ext uri="{BB962C8B-B14F-4D97-AF65-F5344CB8AC3E}">
        <p14:creationId xmlns:p14="http://schemas.microsoft.com/office/powerpoint/2010/main" val="372745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1" fill="hold" grpId="0" nodeType="clickEffect">
                                  <p:stCondLst>
                                    <p:cond delay="0"/>
                                  </p:stCondLst>
                                  <p:childTnLst>
                                    <p:animEffect transition="out" filter="wipe(up)">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1" fill="hold" grpId="0" nodeType="clickEffect">
                                  <p:stCondLst>
                                    <p:cond delay="0"/>
                                  </p:stCondLst>
                                  <p:childTnLst>
                                    <p:animEffect transition="out" filter="wipe(up)">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1" fill="hold" grpId="0" nodeType="clickEffect">
                                  <p:stCondLst>
                                    <p:cond delay="0"/>
                                  </p:stCondLst>
                                  <p:childTnLst>
                                    <p:animEffect transition="out" filter="wipe(up)">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7" grpId="0"/>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609724"/>
          </a:xfrm>
        </p:spPr>
        <p:txBody>
          <a:bodyPr/>
          <a:lstStyle/>
          <a:p>
            <a:r>
              <a:rPr lang="en-US" dirty="0" smtClean="0"/>
              <a:t>Methodology</a:t>
            </a:r>
            <a:endParaRPr lang="en-US" dirty="0"/>
          </a:p>
        </p:txBody>
      </p:sp>
      <p:sp>
        <p:nvSpPr>
          <p:cNvPr id="8" name="TextBox 7"/>
          <p:cNvSpPr txBox="1"/>
          <p:nvPr/>
        </p:nvSpPr>
        <p:spPr>
          <a:xfrm>
            <a:off x="1646143" y="2804521"/>
            <a:ext cx="1696598" cy="646331"/>
          </a:xfrm>
          <a:prstGeom prst="rect">
            <a:avLst/>
          </a:prstGeom>
          <a:noFill/>
          <a:ln w="34925">
            <a:solidFill>
              <a:schemeClr val="accent1"/>
            </a:solidFill>
          </a:ln>
        </p:spPr>
        <p:txBody>
          <a:bodyPr wrap="square" rtlCol="0">
            <a:spAutoFit/>
          </a:bodyPr>
          <a:lstStyle/>
          <a:p>
            <a:pPr algn="ctr"/>
            <a:r>
              <a:rPr lang="en-US" dirty="0" smtClean="0"/>
              <a:t>A deterministic model</a:t>
            </a:r>
            <a:endParaRPr lang="en-US" dirty="0"/>
          </a:p>
        </p:txBody>
      </p:sp>
      <p:sp>
        <p:nvSpPr>
          <p:cNvPr id="9" name="TextBox 8"/>
          <p:cNvSpPr txBox="1"/>
          <p:nvPr/>
        </p:nvSpPr>
        <p:spPr>
          <a:xfrm>
            <a:off x="1646143" y="3920377"/>
            <a:ext cx="1696598" cy="646331"/>
          </a:xfrm>
          <a:prstGeom prst="rect">
            <a:avLst/>
          </a:prstGeom>
          <a:noFill/>
          <a:ln w="34925">
            <a:solidFill>
              <a:srgbClr val="92D050"/>
            </a:solidFill>
          </a:ln>
        </p:spPr>
        <p:txBody>
          <a:bodyPr wrap="square" rtlCol="0">
            <a:spAutoFit/>
          </a:bodyPr>
          <a:lstStyle/>
          <a:p>
            <a:pPr algn="ctr"/>
            <a:r>
              <a:rPr lang="en-US" dirty="0" smtClean="0"/>
              <a:t>An evaluation module</a:t>
            </a:r>
            <a:endParaRPr lang="en-US" dirty="0"/>
          </a:p>
        </p:txBody>
      </p:sp>
      <p:sp>
        <p:nvSpPr>
          <p:cNvPr id="11" name="TextBox 10"/>
          <p:cNvSpPr txBox="1"/>
          <p:nvPr/>
        </p:nvSpPr>
        <p:spPr>
          <a:xfrm>
            <a:off x="3549490" y="2784100"/>
            <a:ext cx="5353050" cy="646331"/>
          </a:xfrm>
          <a:prstGeom prst="rect">
            <a:avLst/>
          </a:prstGeom>
          <a:noFill/>
        </p:spPr>
        <p:txBody>
          <a:bodyPr wrap="square" rtlCol="0">
            <a:spAutoFit/>
          </a:bodyPr>
          <a:lstStyle/>
          <a:p>
            <a:r>
              <a:rPr lang="en-US" dirty="0" smtClean="0"/>
              <a:t>Following the concept of MAXBAND, a Mixed-Integer Linear Programming model is developed .</a:t>
            </a:r>
            <a:endParaRPr lang="en-US" dirty="0"/>
          </a:p>
        </p:txBody>
      </p:sp>
      <p:sp>
        <p:nvSpPr>
          <p:cNvPr id="12" name="TextBox 11"/>
          <p:cNvSpPr txBox="1"/>
          <p:nvPr/>
        </p:nvSpPr>
        <p:spPr>
          <a:xfrm>
            <a:off x="3539965" y="3796711"/>
            <a:ext cx="5353050" cy="923330"/>
          </a:xfrm>
          <a:prstGeom prst="rect">
            <a:avLst/>
          </a:prstGeom>
          <a:noFill/>
        </p:spPr>
        <p:txBody>
          <a:bodyPr wrap="square" rtlCol="0">
            <a:spAutoFit/>
          </a:bodyPr>
          <a:lstStyle/>
          <a:p>
            <a:r>
              <a:rPr lang="en-US" dirty="0" smtClean="0"/>
              <a:t>By adjusting a parameter in the MILP, multiple sub-optimal solutions will be produced and evaluated, accounting for the stochastic nature of bus dwell time. </a:t>
            </a:r>
            <a:endParaRPr lang="en-US" dirty="0"/>
          </a:p>
        </p:txBody>
      </p:sp>
      <p:sp>
        <p:nvSpPr>
          <p:cNvPr id="16" name="Rectangle 15"/>
          <p:cNvSpPr/>
          <p:nvPr/>
        </p:nvSpPr>
        <p:spPr>
          <a:xfrm>
            <a:off x="1436874" y="2687731"/>
            <a:ext cx="2133066" cy="2552013"/>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410260" y="4620306"/>
            <a:ext cx="2186294" cy="646331"/>
          </a:xfrm>
          <a:prstGeom prst="rect">
            <a:avLst/>
          </a:prstGeom>
          <a:noFill/>
        </p:spPr>
        <p:txBody>
          <a:bodyPr wrap="square" rtlCol="0">
            <a:spAutoFit/>
          </a:bodyPr>
          <a:lstStyle/>
          <a:p>
            <a:pPr algn="ctr"/>
            <a:r>
              <a:rPr lang="en-US" dirty="0" smtClean="0"/>
              <a:t>A progression model for buses</a:t>
            </a:r>
            <a:endParaRPr lang="en-US" dirty="0"/>
          </a:p>
        </p:txBody>
      </p:sp>
      <p:cxnSp>
        <p:nvCxnSpPr>
          <p:cNvPr id="19" name="Straight Arrow Connector 18"/>
          <p:cNvCxnSpPr/>
          <p:nvPr/>
        </p:nvCxnSpPr>
        <p:spPr>
          <a:xfrm flipV="1">
            <a:off x="3476768" y="3106831"/>
            <a:ext cx="2386150" cy="33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a:off x="3476768" y="4266392"/>
            <a:ext cx="2386150" cy="1845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6056312" y="2804521"/>
            <a:ext cx="2199742" cy="646331"/>
          </a:xfrm>
          <a:prstGeom prst="rect">
            <a:avLst/>
          </a:prstGeom>
          <a:noFill/>
          <a:ln w="34925">
            <a:solidFill>
              <a:schemeClr val="bg1">
                <a:lumMod val="50000"/>
              </a:schemeClr>
            </a:solidFill>
          </a:ln>
        </p:spPr>
        <p:txBody>
          <a:bodyPr wrap="square" rtlCol="0">
            <a:spAutoFit/>
          </a:bodyPr>
          <a:lstStyle/>
          <a:p>
            <a:pPr algn="ctr"/>
            <a:r>
              <a:rPr lang="en-US" dirty="0" smtClean="0"/>
              <a:t>An enhanced deterministic model</a:t>
            </a:r>
            <a:endParaRPr lang="en-US" dirty="0"/>
          </a:p>
        </p:txBody>
      </p:sp>
      <p:sp>
        <p:nvSpPr>
          <p:cNvPr id="25" name="TextBox 24"/>
          <p:cNvSpPr txBox="1"/>
          <p:nvPr/>
        </p:nvSpPr>
        <p:spPr>
          <a:xfrm>
            <a:off x="6056312" y="3924017"/>
            <a:ext cx="2199742" cy="646331"/>
          </a:xfrm>
          <a:prstGeom prst="rect">
            <a:avLst/>
          </a:prstGeom>
          <a:noFill/>
          <a:ln w="34925">
            <a:solidFill>
              <a:schemeClr val="bg1">
                <a:lumMod val="50000"/>
              </a:schemeClr>
            </a:solidFill>
          </a:ln>
        </p:spPr>
        <p:txBody>
          <a:bodyPr wrap="square" rtlCol="0">
            <a:spAutoFit/>
          </a:bodyPr>
          <a:lstStyle/>
          <a:p>
            <a:pPr algn="ctr"/>
            <a:r>
              <a:rPr lang="en-US" dirty="0" smtClean="0"/>
              <a:t>An enhanced evaluation modul</a:t>
            </a:r>
            <a:r>
              <a:rPr lang="en-US" dirty="0"/>
              <a:t>e</a:t>
            </a:r>
          </a:p>
        </p:txBody>
      </p:sp>
      <p:sp>
        <p:nvSpPr>
          <p:cNvPr id="27" name="Rectangle 26"/>
          <p:cNvSpPr/>
          <p:nvPr/>
        </p:nvSpPr>
        <p:spPr>
          <a:xfrm>
            <a:off x="5909005" y="2687731"/>
            <a:ext cx="2491365" cy="2552013"/>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918251" y="4602376"/>
            <a:ext cx="2508573" cy="646331"/>
          </a:xfrm>
          <a:prstGeom prst="rect">
            <a:avLst/>
          </a:prstGeom>
          <a:noFill/>
        </p:spPr>
        <p:txBody>
          <a:bodyPr wrap="square" rtlCol="0">
            <a:spAutoFit/>
          </a:bodyPr>
          <a:lstStyle/>
          <a:p>
            <a:pPr algn="ctr"/>
            <a:r>
              <a:rPr lang="en-US" dirty="0" smtClean="0"/>
              <a:t>A integrated model for both buses and PC s</a:t>
            </a:r>
            <a:endParaRPr lang="en-US" dirty="0"/>
          </a:p>
        </p:txBody>
      </p:sp>
      <p:sp>
        <p:nvSpPr>
          <p:cNvPr id="29" name="TextBox 28"/>
          <p:cNvSpPr txBox="1"/>
          <p:nvPr/>
        </p:nvSpPr>
        <p:spPr>
          <a:xfrm>
            <a:off x="3724769" y="3225363"/>
            <a:ext cx="2016032" cy="923330"/>
          </a:xfrm>
          <a:prstGeom prst="rect">
            <a:avLst/>
          </a:prstGeom>
          <a:noFill/>
          <a:ln>
            <a:solidFill>
              <a:schemeClr val="tx1"/>
            </a:solidFill>
          </a:ln>
        </p:spPr>
        <p:txBody>
          <a:bodyPr wrap="square" rtlCol="0">
            <a:spAutoFit/>
          </a:bodyPr>
          <a:lstStyle/>
          <a:p>
            <a:pPr algn="ctr"/>
            <a:r>
              <a:rPr lang="en-US" dirty="0" smtClean="0"/>
              <a:t>Integrating passenger car’s benefits</a:t>
            </a:r>
            <a:endParaRPr lang="en-US" dirty="0"/>
          </a:p>
        </p:txBody>
      </p:sp>
      <p:sp>
        <p:nvSpPr>
          <p:cNvPr id="3" name="TextBox 2"/>
          <p:cNvSpPr txBox="1"/>
          <p:nvPr/>
        </p:nvSpPr>
        <p:spPr>
          <a:xfrm>
            <a:off x="5740801" y="5304892"/>
            <a:ext cx="3083299" cy="646331"/>
          </a:xfrm>
          <a:prstGeom prst="rect">
            <a:avLst/>
          </a:prstGeom>
          <a:noFill/>
        </p:spPr>
        <p:txBody>
          <a:bodyPr wrap="square" rtlCol="0">
            <a:spAutoFit/>
          </a:bodyPr>
          <a:lstStyle/>
          <a:p>
            <a:r>
              <a:rPr lang="en-US" dirty="0" smtClean="0"/>
              <a:t>Benefits of both buses and passenger cars are considered.</a:t>
            </a:r>
            <a:endParaRPr lang="en-US" dirty="0"/>
          </a:p>
        </p:txBody>
      </p:sp>
      <p:sp>
        <p:nvSpPr>
          <p:cNvPr id="23" name="Rectangle 22"/>
          <p:cNvSpPr/>
          <p:nvPr/>
        </p:nvSpPr>
        <p:spPr>
          <a:xfrm>
            <a:off x="3596555" y="2160808"/>
            <a:ext cx="1748119" cy="1506071"/>
          </a:xfrm>
          <a:prstGeom prst="rect">
            <a:avLst/>
          </a:prstGeom>
          <a:solidFill>
            <a:srgbClr val="757575">
              <a:alpha val="69804"/>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Dwell time at bus stops</a:t>
            </a:r>
            <a:endParaRPr lang="en-US" sz="2000" dirty="0"/>
          </a:p>
        </p:txBody>
      </p:sp>
      <p:sp>
        <p:nvSpPr>
          <p:cNvPr id="24" name="Rectangle 23"/>
          <p:cNvSpPr/>
          <p:nvPr/>
        </p:nvSpPr>
        <p:spPr>
          <a:xfrm>
            <a:off x="5647103" y="2166297"/>
            <a:ext cx="1748119" cy="1506071"/>
          </a:xfrm>
          <a:prstGeom prst="rect">
            <a:avLst/>
          </a:prstGeom>
          <a:solidFill>
            <a:srgbClr val="757575">
              <a:alpha val="69804"/>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Bus stop capacity</a:t>
            </a:r>
            <a:endParaRPr lang="en-US" sz="2000" dirty="0"/>
          </a:p>
        </p:txBody>
      </p:sp>
      <p:sp>
        <p:nvSpPr>
          <p:cNvPr id="30" name="Rectangle 29"/>
          <p:cNvSpPr/>
          <p:nvPr/>
        </p:nvSpPr>
        <p:spPr>
          <a:xfrm>
            <a:off x="4807746" y="3798821"/>
            <a:ext cx="1748119" cy="1506071"/>
          </a:xfrm>
          <a:prstGeom prst="rect">
            <a:avLst/>
          </a:prstGeom>
          <a:solidFill>
            <a:srgbClr val="757575">
              <a:alpha val="69804"/>
            </a:srgbClr>
          </a:solidFill>
          <a:ln w="38100">
            <a:solidFill>
              <a:srgbClr val="55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Dwell time uncertainty</a:t>
            </a:r>
            <a:endParaRPr lang="en-US" sz="2000" dirty="0"/>
          </a:p>
        </p:txBody>
      </p:sp>
      <p:sp>
        <p:nvSpPr>
          <p:cNvPr id="31" name="Rectangle 30"/>
          <p:cNvSpPr/>
          <p:nvPr/>
        </p:nvSpPr>
        <p:spPr>
          <a:xfrm>
            <a:off x="4029935" y="4719587"/>
            <a:ext cx="1748119" cy="1506071"/>
          </a:xfrm>
          <a:prstGeom prst="rect">
            <a:avLst/>
          </a:prstGeom>
          <a:solidFill>
            <a:srgbClr val="757575">
              <a:alpha val="69804"/>
            </a:srgbClr>
          </a:solidFill>
          <a:ln w="38100">
            <a:solidFill>
              <a:srgbClr val="FF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Competition between buses and PCs</a:t>
            </a:r>
            <a:endParaRPr lang="en-US" sz="2000" dirty="0"/>
          </a:p>
        </p:txBody>
      </p:sp>
    </p:spTree>
    <p:extLst>
      <p:ext uri="{BB962C8B-B14F-4D97-AF65-F5344CB8AC3E}">
        <p14:creationId xmlns:p14="http://schemas.microsoft.com/office/powerpoint/2010/main" val="310436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4"/>
                                        </p:tgtEl>
                                      </p:cBhvr>
                                    </p:animEffect>
                                    <p:set>
                                      <p:cBhvr>
                                        <p:cTn id="24" dur="1" fill="hold">
                                          <p:stCondLst>
                                            <p:cond delay="499"/>
                                          </p:stCondLst>
                                        </p:cTn>
                                        <p:tgtEl>
                                          <p:spTgt spid="24"/>
                                        </p:tgtEl>
                                        <p:attrNameLst>
                                          <p:attrName>style.visibility</p:attrName>
                                        </p:attrNameLst>
                                      </p:cBhvr>
                                      <p:to>
                                        <p:strVal val="hidden"/>
                                      </p:to>
                                    </p:se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30"/>
                                        </p:tgtEl>
                                      </p:cBhvr>
                                    </p:animEffect>
                                    <p:set>
                                      <p:cBhvr>
                                        <p:cTn id="45" dur="1" fill="hold">
                                          <p:stCondLst>
                                            <p:cond delay="499"/>
                                          </p:stCondLst>
                                        </p:cTn>
                                        <p:tgtEl>
                                          <p:spTgt spid="30"/>
                                        </p:tgtEl>
                                        <p:attrNameLst>
                                          <p:attrName>style.visibility</p:attrName>
                                        </p:attrNameLst>
                                      </p:cBhvr>
                                      <p:to>
                                        <p:strVal val="hidden"/>
                                      </p:to>
                                    </p:set>
                                  </p:childTnLst>
                                </p:cTn>
                              </p:par>
                            </p:childTnLst>
                          </p:cTn>
                        </p:par>
                        <p:par>
                          <p:cTn id="46" fill="hold">
                            <p:stCondLst>
                              <p:cond delay="500"/>
                            </p:stCondLst>
                            <p:childTnLst>
                              <p:par>
                                <p:cTn id="47" presetID="42"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750"/>
                                        <p:tgtEl>
                                          <p:spTgt spid="17"/>
                                        </p:tgtEl>
                                      </p:cBhvr>
                                    </p:animEffect>
                                  </p:childTnLst>
                                </p:cTn>
                              </p:par>
                              <p:par>
                                <p:cTn id="64" presetID="21" presetClass="entr" presetSubtype="1"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heel(1)">
                                      <p:cBhvr>
                                        <p:cTn id="66" dur="75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left)">
                                      <p:cBhvr>
                                        <p:cTn id="71" dur="500"/>
                                        <p:tgtEl>
                                          <p:spTgt spid="19"/>
                                        </p:tgtEl>
                                      </p:cBhvr>
                                    </p:animEffect>
                                  </p:childTnLst>
                                </p:cTn>
                              </p:par>
                              <p:par>
                                <p:cTn id="72" presetID="22" presetClass="entr" presetSubtype="8" fill="hold"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left)">
                                      <p:cBhvr>
                                        <p:cTn id="74" dur="500"/>
                                        <p:tgtEl>
                                          <p:spTgt spid="2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childTnLst>
                          </p:cTn>
                        </p:par>
                        <p:par>
                          <p:cTn id="78" fill="hold">
                            <p:stCondLst>
                              <p:cond delay="500"/>
                            </p:stCondLst>
                            <p:childTnLst>
                              <p:par>
                                <p:cTn id="79" presetID="42"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1000"/>
                                        <p:tgtEl>
                                          <p:spTgt spid="21"/>
                                        </p:tgtEl>
                                      </p:cBhvr>
                                    </p:animEffect>
                                    <p:anim calcmode="lin" valueType="num">
                                      <p:cBhvr>
                                        <p:cTn id="82" dur="1000" fill="hold"/>
                                        <p:tgtEl>
                                          <p:spTgt spid="21"/>
                                        </p:tgtEl>
                                        <p:attrNameLst>
                                          <p:attrName>ppt_x</p:attrName>
                                        </p:attrNameLst>
                                      </p:cBhvr>
                                      <p:tavLst>
                                        <p:tav tm="0">
                                          <p:val>
                                            <p:strVal val="#ppt_x"/>
                                          </p:val>
                                        </p:tav>
                                        <p:tav tm="100000">
                                          <p:val>
                                            <p:strVal val="#ppt_x"/>
                                          </p:val>
                                        </p:tav>
                                      </p:tavLst>
                                    </p:anim>
                                    <p:anim calcmode="lin" valueType="num">
                                      <p:cBhvr>
                                        <p:cTn id="83" dur="1000" fill="hold"/>
                                        <p:tgtEl>
                                          <p:spTgt spid="21"/>
                                        </p:tgtEl>
                                        <p:attrNameLst>
                                          <p:attrName>ppt_y</p:attrName>
                                        </p:attrNameLst>
                                      </p:cBhvr>
                                      <p:tavLst>
                                        <p:tav tm="0">
                                          <p:val>
                                            <p:strVal val="#ppt_y+.1"/>
                                          </p:val>
                                        </p:tav>
                                        <p:tav tm="100000">
                                          <p:val>
                                            <p:strVal val="#ppt_y"/>
                                          </p:val>
                                        </p:tav>
                                      </p:tavLst>
                                    </p:anim>
                                  </p:childTnLst>
                                </p:cTn>
                              </p:par>
                            </p:childTnLst>
                          </p:cTn>
                        </p:par>
                        <p:par>
                          <p:cTn id="84" fill="hold">
                            <p:stCondLst>
                              <p:cond delay="1500"/>
                            </p:stCondLst>
                            <p:childTnLst>
                              <p:par>
                                <p:cTn id="85" presetID="42" presetClass="entr" presetSubtype="0"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1000"/>
                                        <p:tgtEl>
                                          <p:spTgt spid="25"/>
                                        </p:tgtEl>
                                      </p:cBhvr>
                                    </p:animEffect>
                                    <p:anim calcmode="lin" valueType="num">
                                      <p:cBhvr>
                                        <p:cTn id="88" dur="1000" fill="hold"/>
                                        <p:tgtEl>
                                          <p:spTgt spid="25"/>
                                        </p:tgtEl>
                                        <p:attrNameLst>
                                          <p:attrName>ppt_x</p:attrName>
                                        </p:attrNameLst>
                                      </p:cBhvr>
                                      <p:tavLst>
                                        <p:tav tm="0">
                                          <p:val>
                                            <p:strVal val="#ppt_x"/>
                                          </p:val>
                                        </p:tav>
                                        <p:tav tm="100000">
                                          <p:val>
                                            <p:strVal val="#ppt_x"/>
                                          </p:val>
                                        </p:tav>
                                      </p:tavLst>
                                    </p:anim>
                                    <p:anim calcmode="lin" valueType="num">
                                      <p:cBhvr>
                                        <p:cTn id="89" dur="1000" fill="hold"/>
                                        <p:tgtEl>
                                          <p:spTgt spid="25"/>
                                        </p:tgtEl>
                                        <p:attrNameLst>
                                          <p:attrName>ppt_y</p:attrName>
                                        </p:attrNameLst>
                                      </p:cBhvr>
                                      <p:tavLst>
                                        <p:tav tm="0">
                                          <p:val>
                                            <p:strVal val="#ppt_y+.1"/>
                                          </p:val>
                                        </p:tav>
                                        <p:tav tm="100000">
                                          <p:val>
                                            <p:strVal val="#ppt_y"/>
                                          </p:val>
                                        </p:tav>
                                      </p:tavLst>
                                    </p:anim>
                                  </p:childTnLst>
                                </p:cTn>
                              </p:par>
                            </p:childTnLst>
                          </p:cTn>
                        </p:par>
                        <p:par>
                          <p:cTn id="90" fill="hold">
                            <p:stCondLst>
                              <p:cond delay="2500"/>
                            </p:stCondLst>
                            <p:childTnLst>
                              <p:par>
                                <p:cTn id="91" presetID="21" presetClass="entr" presetSubtype="1"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heel(1)">
                                      <p:cBhvr>
                                        <p:cTn id="93" dur="750"/>
                                        <p:tgtEl>
                                          <p:spTgt spid="2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fade">
                                      <p:cBhvr>
                                        <p:cTn id="96" dur="750"/>
                                        <p:tgtEl>
                                          <p:spTgt spid="28"/>
                                        </p:tgtEl>
                                      </p:cBhvr>
                                    </p:animEffect>
                                  </p:childTnLst>
                                </p:cTn>
                              </p:par>
                            </p:childTnLst>
                          </p:cTn>
                        </p:par>
                        <p:par>
                          <p:cTn id="97" fill="hold">
                            <p:stCondLst>
                              <p:cond delay="3250"/>
                            </p:stCondLst>
                            <p:childTnLst>
                              <p:par>
                                <p:cTn id="98" presetID="42" presetClass="entr" presetSubtype="0" fill="hold" grpId="0" nodeType="afterEffect">
                                  <p:stCondLst>
                                    <p:cond delay="0"/>
                                  </p:stCondLst>
                                  <p:childTnLst>
                                    <p:set>
                                      <p:cBhvr>
                                        <p:cTn id="99" dur="1" fill="hold">
                                          <p:stCondLst>
                                            <p:cond delay="0"/>
                                          </p:stCondLst>
                                        </p:cTn>
                                        <p:tgtEl>
                                          <p:spTgt spid="3"/>
                                        </p:tgtEl>
                                        <p:attrNameLst>
                                          <p:attrName>style.visibility</p:attrName>
                                        </p:attrNameLst>
                                      </p:cBhvr>
                                      <p:to>
                                        <p:strVal val="visible"/>
                                      </p:to>
                                    </p:set>
                                    <p:animEffect transition="in" filter="fade">
                                      <p:cBhvr>
                                        <p:cTn id="100" dur="1000"/>
                                        <p:tgtEl>
                                          <p:spTgt spid="3"/>
                                        </p:tgtEl>
                                      </p:cBhvr>
                                    </p:animEffect>
                                    <p:anim calcmode="lin" valueType="num">
                                      <p:cBhvr>
                                        <p:cTn id="101" dur="1000" fill="hold"/>
                                        <p:tgtEl>
                                          <p:spTgt spid="3"/>
                                        </p:tgtEl>
                                        <p:attrNameLst>
                                          <p:attrName>ppt_x</p:attrName>
                                        </p:attrNameLst>
                                      </p:cBhvr>
                                      <p:tavLst>
                                        <p:tav tm="0">
                                          <p:val>
                                            <p:strVal val="#ppt_x"/>
                                          </p:val>
                                        </p:tav>
                                        <p:tav tm="100000">
                                          <p:val>
                                            <p:strVal val="#ppt_x"/>
                                          </p:val>
                                        </p:tav>
                                      </p:tavLst>
                                    </p:anim>
                                    <p:anim calcmode="lin" valueType="num">
                                      <p:cBhvr>
                                        <p:cTn id="102" dur="1000" fill="hold"/>
                                        <p:tgtEl>
                                          <p:spTgt spid="3"/>
                                        </p:tgtEl>
                                        <p:attrNameLst>
                                          <p:attrName>ppt_y</p:attrName>
                                        </p:attrNameLst>
                                      </p:cBhvr>
                                      <p:tavLst>
                                        <p:tav tm="0">
                                          <p:val>
                                            <p:strVal val="#ppt_y+.1"/>
                                          </p:val>
                                        </p:tav>
                                        <p:tav tm="100000">
                                          <p:val>
                                            <p:strVal val="#ppt_y"/>
                                          </p:val>
                                        </p:tav>
                                      </p:tavLst>
                                    </p:anim>
                                  </p:childTnLst>
                                </p:cTn>
                              </p:par>
                            </p:childTnLst>
                          </p:cTn>
                        </p:par>
                        <p:par>
                          <p:cTn id="103" fill="hold">
                            <p:stCondLst>
                              <p:cond delay="4750"/>
                            </p:stCondLst>
                            <p:childTnLst>
                              <p:par>
                                <p:cTn id="104" presetID="10"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1" grpId="1"/>
      <p:bldP spid="12" grpId="0"/>
      <p:bldP spid="12" grpId="1"/>
      <p:bldP spid="16" grpId="0" animBg="1"/>
      <p:bldP spid="17" grpId="0"/>
      <p:bldP spid="21" grpId="0" animBg="1"/>
      <p:bldP spid="25" grpId="0" animBg="1"/>
      <p:bldP spid="27" grpId="0" animBg="1"/>
      <p:bldP spid="28" grpId="0"/>
      <p:bldP spid="29" grpId="0" animBg="1"/>
      <p:bldP spid="3" grpId="0"/>
      <p:bldP spid="23" grpId="0" animBg="1"/>
      <p:bldP spid="23" grpId="1" animBg="1"/>
      <p:bldP spid="24" grpId="0" animBg="1"/>
      <p:bldP spid="24" grpId="1" animBg="1"/>
      <p:bldP spid="30" grpId="0" animBg="1"/>
      <p:bldP spid="30" grpId="1" animBg="1"/>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371599"/>
          </a:xfrm>
        </p:spPr>
        <p:txBody>
          <a:bodyPr/>
          <a:lstStyle/>
          <a:p>
            <a:r>
              <a:rPr lang="en-US" dirty="0" smtClean="0"/>
              <a:t>Outline</a:t>
            </a:r>
            <a:endParaRPr lang="en-US" dirty="0"/>
          </a:p>
        </p:txBody>
      </p:sp>
      <p:sp>
        <p:nvSpPr>
          <p:cNvPr id="3" name="Content Placeholder 2"/>
          <p:cNvSpPr>
            <a:spLocks noGrp="1"/>
          </p:cNvSpPr>
          <p:nvPr>
            <p:ph idx="1"/>
          </p:nvPr>
        </p:nvSpPr>
        <p:spPr>
          <a:xfrm>
            <a:off x="982132" y="1752599"/>
            <a:ext cx="7704667" cy="4379259"/>
          </a:xfrm>
        </p:spPr>
        <p:txBody>
          <a:bodyPr>
            <a:normAutofit lnSpcReduction="10000"/>
          </a:bodyPr>
          <a:lstStyle/>
          <a:p>
            <a:r>
              <a:rPr lang="en-US" dirty="0" smtClean="0"/>
              <a:t>Literature Review</a:t>
            </a:r>
          </a:p>
          <a:p>
            <a:endParaRPr lang="en-US" dirty="0" smtClean="0"/>
          </a:p>
          <a:p>
            <a:r>
              <a:rPr lang="en-US" dirty="0" smtClean="0"/>
              <a:t>Problem Nature and Modelling Framework</a:t>
            </a:r>
          </a:p>
          <a:p>
            <a:endParaRPr lang="en-US" dirty="0" smtClean="0"/>
          </a:p>
          <a:p>
            <a:r>
              <a:rPr lang="en-US" dirty="0" smtClean="0"/>
              <a:t>Methodology</a:t>
            </a:r>
          </a:p>
          <a:p>
            <a:endParaRPr lang="en-US" dirty="0" smtClean="0"/>
          </a:p>
          <a:p>
            <a:r>
              <a:rPr lang="en-US" dirty="0" smtClean="0"/>
              <a:t>Case Study</a:t>
            </a:r>
          </a:p>
          <a:p>
            <a:endParaRPr lang="en-US" dirty="0" smtClean="0"/>
          </a:p>
          <a:p>
            <a:r>
              <a:rPr lang="en-US" dirty="0" smtClean="0"/>
              <a:t>Conclusions and Future Study</a:t>
            </a:r>
            <a:endParaRPr lang="en-US" dirty="0"/>
          </a:p>
        </p:txBody>
      </p:sp>
    </p:spTree>
    <p:extLst>
      <p:ext uri="{BB962C8B-B14F-4D97-AF65-F5344CB8AC3E}">
        <p14:creationId xmlns:p14="http://schemas.microsoft.com/office/powerpoint/2010/main" val="176927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withEffect">
                                  <p:stCondLst>
                                    <p:cond delay="0"/>
                                  </p:stCondLst>
                                  <p:iterate type="lt">
                                    <p:tmPct val="4000"/>
                                  </p:iterate>
                                  <p:childTnLst>
                                    <p:set>
                                      <p:cBhvr override="childStyle">
                                        <p:cTn id="6" dur="500" fill="hold"/>
                                        <p:tgtEl>
                                          <p:spTgt spid="3">
                                            <p:txEl>
                                              <p:pRg st="6" end="6"/>
                                            </p:txEl>
                                          </p:spTgt>
                                        </p:tgtEl>
                                        <p:attrNameLst>
                                          <p:attrName>style.color</p:attrName>
                                        </p:attrNameLst>
                                      </p:cBhvr>
                                      <p:to>
                                        <p:clrVal>
                                          <a:srgbClr val="FF0000"/>
                                        </p:clrVal>
                                      </p:to>
                                    </p:set>
                                    <p:set>
                                      <p:cBhvr>
                                        <p:cTn id="7" dur="500" fill="hold"/>
                                        <p:tgtEl>
                                          <p:spTgt spid="3">
                                            <p:txEl>
                                              <p:pRg st="6" end="6"/>
                                            </p:txEl>
                                          </p:spTgt>
                                        </p:tgtEl>
                                        <p:attrNameLst>
                                          <p:attrName>fillcolor</p:attrName>
                                        </p:attrNameLst>
                                      </p:cBhvr>
                                      <p:to>
                                        <p:clrVal>
                                          <a:srgbClr val="FF0000"/>
                                        </p:clrVal>
                                      </p:to>
                                    </p:set>
                                    <p:set>
                                      <p:cBhvr>
                                        <p:cTn id="8" dur="500" fill="hold"/>
                                        <p:tgtEl>
                                          <p:spTgt spid="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434352"/>
          </a:xfrm>
        </p:spPr>
        <p:txBody>
          <a:bodyPr/>
          <a:lstStyle/>
          <a:p>
            <a:r>
              <a:rPr lang="en-US" dirty="0" smtClean="0"/>
              <a:t>Case Study</a:t>
            </a:r>
            <a:endParaRPr lang="en-US" dirty="0"/>
          </a:p>
        </p:txBody>
      </p:sp>
      <p:sp>
        <p:nvSpPr>
          <p:cNvPr id="3" name="Content Placeholder 2"/>
          <p:cNvSpPr>
            <a:spLocks noGrp="1"/>
          </p:cNvSpPr>
          <p:nvPr>
            <p:ph idx="1"/>
          </p:nvPr>
        </p:nvSpPr>
        <p:spPr>
          <a:xfrm>
            <a:off x="982133" y="1891553"/>
            <a:ext cx="7704667" cy="4108263"/>
          </a:xfrm>
        </p:spPr>
        <p:txBody>
          <a:bodyPr anchor="t"/>
          <a:lstStyle/>
          <a:p>
            <a:r>
              <a:rPr lang="en-US" dirty="0" smtClean="0"/>
              <a:t>Case Design</a:t>
            </a:r>
            <a:endParaRPr lang="en-US" dirty="0"/>
          </a:p>
        </p:txBody>
      </p:sp>
      <p:pic>
        <p:nvPicPr>
          <p:cNvPr id="2355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416" y="2288800"/>
            <a:ext cx="5738928" cy="12881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962869010"/>
              </p:ext>
            </p:extLst>
          </p:nvPr>
        </p:nvGraphicFramePr>
        <p:xfrm>
          <a:off x="2019839" y="3784451"/>
          <a:ext cx="4909880" cy="1003915"/>
        </p:xfrm>
        <a:graphic>
          <a:graphicData uri="http://schemas.openxmlformats.org/drawingml/2006/table">
            <a:tbl>
              <a:tblPr firstRow="1" firstCol="1" bandRow="1">
                <a:tableStyleId>{5C22544A-7EE6-4342-B048-85BDC9FD1C3A}</a:tableStyleId>
              </a:tblPr>
              <a:tblGrid>
                <a:gridCol w="1227297"/>
                <a:gridCol w="1227297"/>
                <a:gridCol w="1227297"/>
                <a:gridCol w="1227989"/>
              </a:tblGrid>
              <a:tr h="200783">
                <a:tc>
                  <a:txBody>
                    <a:bodyPr/>
                    <a:lstStyle/>
                    <a:p>
                      <a:pPr marL="0" marR="0" algn="just">
                        <a:lnSpc>
                          <a:spcPct val="110000"/>
                        </a:lnSpc>
                        <a:spcBef>
                          <a:spcPts val="0"/>
                        </a:spcBef>
                        <a:spcAft>
                          <a:spcPts val="0"/>
                        </a:spcAft>
                      </a:pPr>
                      <a:r>
                        <a:rPr lang="en-US" sz="1100" dirty="0">
                          <a:effectLst/>
                        </a:rPr>
                        <a:t>Link</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1100">
                          <a:effectLst/>
                        </a:rPr>
                        <a:t>Link length (ft)</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1100" dirty="0" smtClean="0">
                          <a:effectLst/>
                        </a:rPr>
                        <a:t> </a:t>
                      </a:r>
                      <a:r>
                        <a:rPr lang="en-US" sz="1100" dirty="0">
                          <a:effectLst/>
                        </a:rPr>
                        <a:t>travel time</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1100">
                          <a:effectLst/>
                        </a:rPr>
                        <a:t>With bus stop?</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200783">
                <a:tc>
                  <a:txBody>
                    <a:bodyPr/>
                    <a:lstStyle/>
                    <a:p>
                      <a:pPr marL="0" marR="0" algn="just">
                        <a:lnSpc>
                          <a:spcPct val="110000"/>
                        </a:lnSpc>
                        <a:spcBef>
                          <a:spcPts val="0"/>
                        </a:spcBef>
                        <a:spcAft>
                          <a:spcPts val="0"/>
                        </a:spcAft>
                      </a:pPr>
                      <a:r>
                        <a:rPr lang="en-US" sz="1100" b="0" dirty="0">
                          <a:effectLst/>
                        </a:rPr>
                        <a:t>I↔II</a:t>
                      </a:r>
                      <a:endParaRPr lang="en-US" sz="1100" b="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1100">
                          <a:effectLst/>
                        </a:rPr>
                        <a:t>906</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1100">
                          <a:effectLst/>
                        </a:rPr>
                        <a:t>20</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1100" dirty="0">
                          <a:effectLst/>
                        </a:rPr>
                        <a:t>Yes</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200783">
                <a:tc>
                  <a:txBody>
                    <a:bodyPr/>
                    <a:lstStyle/>
                    <a:p>
                      <a:pPr marL="0" marR="0" algn="just">
                        <a:lnSpc>
                          <a:spcPct val="110000"/>
                        </a:lnSpc>
                        <a:spcBef>
                          <a:spcPts val="0"/>
                        </a:spcBef>
                        <a:spcAft>
                          <a:spcPts val="0"/>
                        </a:spcAft>
                      </a:pPr>
                      <a:r>
                        <a:rPr lang="en-US" sz="1100" b="0" dirty="0">
                          <a:effectLst/>
                        </a:rPr>
                        <a:t>II↔III</a:t>
                      </a:r>
                      <a:endParaRPr lang="en-US" sz="1100" b="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1100">
                          <a:effectLst/>
                        </a:rPr>
                        <a:t>948</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1100">
                          <a:effectLst/>
                        </a:rPr>
                        <a:t>21</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1100">
                          <a:effectLst/>
                        </a:rPr>
                        <a:t>No</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200783">
                <a:tc>
                  <a:txBody>
                    <a:bodyPr/>
                    <a:lstStyle/>
                    <a:p>
                      <a:pPr marL="0" marR="0" algn="just">
                        <a:lnSpc>
                          <a:spcPct val="110000"/>
                        </a:lnSpc>
                        <a:spcBef>
                          <a:spcPts val="0"/>
                        </a:spcBef>
                        <a:spcAft>
                          <a:spcPts val="0"/>
                        </a:spcAft>
                      </a:pPr>
                      <a:r>
                        <a:rPr lang="en-US" sz="1100" b="0" dirty="0">
                          <a:effectLst/>
                        </a:rPr>
                        <a:t>III↔IV</a:t>
                      </a:r>
                      <a:endParaRPr lang="en-US" sz="1100" b="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1100">
                          <a:effectLst/>
                        </a:rPr>
                        <a:t>1250</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1100">
                          <a:effectLst/>
                        </a:rPr>
                        <a:t>28</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1100">
                          <a:effectLst/>
                        </a:rPr>
                        <a:t>Yes</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200783">
                <a:tc>
                  <a:txBody>
                    <a:bodyPr/>
                    <a:lstStyle/>
                    <a:p>
                      <a:pPr marL="0" marR="0" algn="just">
                        <a:lnSpc>
                          <a:spcPct val="110000"/>
                        </a:lnSpc>
                        <a:spcBef>
                          <a:spcPts val="0"/>
                        </a:spcBef>
                        <a:spcAft>
                          <a:spcPts val="0"/>
                        </a:spcAft>
                      </a:pPr>
                      <a:r>
                        <a:rPr lang="en-US" sz="1100" b="0" dirty="0">
                          <a:effectLst/>
                        </a:rPr>
                        <a:t>IV↔V</a:t>
                      </a:r>
                      <a:endParaRPr lang="en-US" sz="1100" b="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1100">
                          <a:effectLst/>
                        </a:rPr>
                        <a:t>725</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1100">
                          <a:effectLst/>
                        </a:rPr>
                        <a:t>16</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10000"/>
                        </a:lnSpc>
                        <a:spcBef>
                          <a:spcPts val="0"/>
                        </a:spcBef>
                        <a:spcAft>
                          <a:spcPts val="0"/>
                        </a:spcAft>
                      </a:pPr>
                      <a:r>
                        <a:rPr lang="en-US" sz="1100" dirty="0">
                          <a:effectLst/>
                        </a:rPr>
                        <a:t>Yes</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bl>
          </a:graphicData>
        </a:graphic>
      </p:graphicFrame>
      <p:sp>
        <p:nvSpPr>
          <p:cNvPr id="6" name="Rectangle 5"/>
          <p:cNvSpPr/>
          <p:nvPr/>
        </p:nvSpPr>
        <p:spPr>
          <a:xfrm>
            <a:off x="1353671" y="4851546"/>
            <a:ext cx="7593106" cy="1751249"/>
          </a:xfrm>
          <a:prstGeom prst="rect">
            <a:avLst/>
          </a:prstGeom>
        </p:spPr>
        <p:txBody>
          <a:bodyPr wrap="square">
            <a:spAutoFit/>
          </a:bodyPr>
          <a:lstStyle/>
          <a:p>
            <a:pPr marL="342900" marR="0" lvl="0" indent="-342900" algn="just">
              <a:lnSpc>
                <a:spcPct val="110000"/>
              </a:lnSpc>
              <a:spcBef>
                <a:spcPts val="0"/>
              </a:spcBef>
              <a:spcAft>
                <a:spcPts val="0"/>
              </a:spcAft>
              <a:buFont typeface="Symbol" panose="05050102010706020507" pitchFamily="18" charset="2"/>
              <a:buChar char=""/>
            </a:pPr>
            <a:r>
              <a:rPr lang="en-US" sz="1400" dirty="0">
                <a:latin typeface="Times New Roman" panose="02020603050405020304" pitchFamily="18" charset="0"/>
                <a:ea typeface="SimSun" panose="02010600030101010101" pitchFamily="2" charset="-122"/>
                <a:cs typeface="Times New Roman" panose="02020603050405020304" pitchFamily="18" charset="0"/>
              </a:rPr>
              <a:t>C</a:t>
            </a:r>
            <a:r>
              <a:rPr lang="en-US" sz="1400" dirty="0" smtClean="0">
                <a:latin typeface="Times New Roman" panose="02020603050405020304" pitchFamily="18" charset="0"/>
                <a:ea typeface="SimSun" panose="02010600030101010101" pitchFamily="2" charset="-122"/>
                <a:cs typeface="Times New Roman" panose="02020603050405020304" pitchFamily="18" charset="0"/>
              </a:rPr>
              <a:t>ycle length is </a:t>
            </a:r>
            <a:r>
              <a:rPr lang="en-US" sz="1400" dirty="0">
                <a:latin typeface="Times New Roman" panose="02020603050405020304" pitchFamily="18" charset="0"/>
                <a:ea typeface="SimSun" panose="02010600030101010101" pitchFamily="2" charset="-122"/>
                <a:cs typeface="Times New Roman" panose="02020603050405020304" pitchFamily="18" charset="0"/>
              </a:rPr>
              <a:t>150 seconds;</a:t>
            </a:r>
            <a:endParaRPr lang="en-US" sz="1400"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gn="just">
              <a:lnSpc>
                <a:spcPct val="110000"/>
              </a:lnSpc>
              <a:spcBef>
                <a:spcPts val="0"/>
              </a:spcBef>
              <a:spcAft>
                <a:spcPts val="0"/>
              </a:spcAft>
              <a:buFont typeface="Symbol" panose="05050102010706020507" pitchFamily="18" charset="2"/>
              <a:buChar char=""/>
            </a:pPr>
            <a:r>
              <a:rPr lang="en-US" sz="1400" dirty="0">
                <a:latin typeface="Times New Roman" panose="02020603050405020304" pitchFamily="18" charset="0"/>
                <a:ea typeface="SimSun" panose="02010600030101010101" pitchFamily="2" charset="-122"/>
                <a:cs typeface="Times New Roman" panose="02020603050405020304" pitchFamily="18" charset="0"/>
              </a:rPr>
              <a:t>G</a:t>
            </a:r>
            <a:r>
              <a:rPr lang="en-US" sz="1400" dirty="0" smtClean="0">
                <a:latin typeface="Times New Roman" panose="02020603050405020304" pitchFamily="18" charset="0"/>
                <a:ea typeface="SimSun" panose="02010600030101010101" pitchFamily="2" charset="-122"/>
                <a:cs typeface="Times New Roman" panose="02020603050405020304" pitchFamily="18" charset="0"/>
              </a:rPr>
              <a:t>reen </a:t>
            </a:r>
            <a:r>
              <a:rPr lang="en-US" sz="1400" dirty="0">
                <a:latin typeface="Times New Roman" panose="02020603050405020304" pitchFamily="18" charset="0"/>
                <a:ea typeface="SimSun" panose="02010600030101010101" pitchFamily="2" charset="-122"/>
                <a:cs typeface="Times New Roman" panose="02020603050405020304" pitchFamily="18" charset="0"/>
              </a:rPr>
              <a:t>times at intersections are 99 , 77 , 66, 75, and 60 seconds, respectively;</a:t>
            </a:r>
            <a:endParaRPr lang="en-US" sz="1400"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gn="just">
              <a:lnSpc>
                <a:spcPct val="110000"/>
              </a:lnSpc>
              <a:spcBef>
                <a:spcPts val="0"/>
              </a:spcBef>
              <a:spcAft>
                <a:spcPts val="0"/>
              </a:spcAft>
              <a:buFont typeface="Symbol" panose="05050102010706020507" pitchFamily="18" charset="2"/>
              <a:buChar char=""/>
            </a:pPr>
            <a:r>
              <a:rPr lang="en-US" sz="1400" dirty="0">
                <a:latin typeface="Times New Roman" panose="02020603050405020304" pitchFamily="18" charset="0"/>
                <a:ea typeface="SimSun" panose="02010600030101010101" pitchFamily="2" charset="-122"/>
                <a:cs typeface="Times New Roman" panose="02020603050405020304" pitchFamily="18" charset="0"/>
              </a:rPr>
              <a:t>The dwell </a:t>
            </a:r>
            <a:r>
              <a:rPr lang="en-US" sz="1400" dirty="0" smtClean="0">
                <a:latin typeface="Times New Roman" panose="02020603050405020304" pitchFamily="18" charset="0"/>
                <a:ea typeface="SimSun" panose="02010600030101010101" pitchFamily="2" charset="-122"/>
                <a:cs typeface="Times New Roman" panose="02020603050405020304" pitchFamily="18" charset="0"/>
              </a:rPr>
              <a:t>time: </a:t>
            </a:r>
            <a:r>
              <a:rPr lang="en-US" sz="1400" dirty="0">
                <a:latin typeface="Times New Roman" panose="02020603050405020304" pitchFamily="18" charset="0"/>
                <a:ea typeface="SimSun" panose="02010600030101010101" pitchFamily="2" charset="-122"/>
                <a:cs typeface="Times New Roman" panose="02020603050405020304" pitchFamily="18" charset="0"/>
              </a:rPr>
              <a:t>bus stop 1: N(30,9); bus stop 2: N(27,7); bus stop 3: (</a:t>
            </a:r>
            <a:r>
              <a:rPr lang="en-US" sz="1400" dirty="0" smtClean="0">
                <a:latin typeface="Times New Roman" panose="02020603050405020304" pitchFamily="18" charset="0"/>
                <a:ea typeface="SimSun" panose="02010600030101010101" pitchFamily="2" charset="-122"/>
                <a:cs typeface="Times New Roman" panose="02020603050405020304" pitchFamily="18" charset="0"/>
              </a:rPr>
              <a:t>24,9);</a:t>
            </a:r>
            <a:endParaRPr lang="en-US" sz="1400"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gn="just">
              <a:lnSpc>
                <a:spcPct val="110000"/>
              </a:lnSpc>
              <a:spcBef>
                <a:spcPts val="0"/>
              </a:spcBef>
              <a:spcAft>
                <a:spcPts val="0"/>
              </a:spcAft>
              <a:buFont typeface="Symbol" panose="05050102010706020507" pitchFamily="18" charset="2"/>
              <a:buChar char=""/>
            </a:pPr>
            <a:r>
              <a:rPr lang="en-US" sz="1400" dirty="0">
                <a:latin typeface="Times New Roman" panose="02020603050405020304" pitchFamily="18" charset="0"/>
                <a:ea typeface="SimSun" panose="02010600030101010101" pitchFamily="2" charset="-122"/>
                <a:cs typeface="Times New Roman" panose="02020603050405020304" pitchFamily="18" charset="0"/>
              </a:rPr>
              <a:t>The bus stop capacity is 2 buses at each direction, and the confidence parameter </a:t>
            </a:r>
            <a:r>
              <a:rPr lang="en-US" sz="1400" i="1" dirty="0">
                <a:latin typeface="Times New Roman" panose="02020603050405020304" pitchFamily="18" charset="0"/>
                <a:ea typeface="SimSun" panose="02010600030101010101" pitchFamily="2" charset="-122"/>
                <a:cs typeface="Times New Roman" panose="02020603050405020304" pitchFamily="18" charset="0"/>
              </a:rPr>
              <a:t>p</a:t>
            </a:r>
            <a:r>
              <a:rPr lang="en-US" sz="1400" dirty="0">
                <a:latin typeface="Times New Roman" panose="02020603050405020304" pitchFamily="18" charset="0"/>
                <a:ea typeface="SimSun" panose="02010600030101010101" pitchFamily="2" charset="-122"/>
                <a:cs typeface="Times New Roman" panose="02020603050405020304" pitchFamily="18" charset="0"/>
              </a:rPr>
              <a:t> equals  0.95; then the maximal bus bandwidth could be computed as 50 </a:t>
            </a:r>
            <a:r>
              <a:rPr lang="en-US" sz="1400" dirty="0" smtClean="0">
                <a:latin typeface="Times New Roman" panose="02020603050405020304" pitchFamily="18" charset="0"/>
                <a:ea typeface="SimSun" panose="02010600030101010101" pitchFamily="2" charset="-122"/>
                <a:cs typeface="Times New Roman" panose="02020603050405020304" pitchFamily="18" charset="0"/>
              </a:rPr>
              <a:t>seconds</a:t>
            </a:r>
            <a:endParaRPr lang="en-US" sz="1400"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gn="just">
              <a:lnSpc>
                <a:spcPct val="110000"/>
              </a:lnSpc>
              <a:spcBef>
                <a:spcPts val="0"/>
              </a:spcBef>
              <a:spcAft>
                <a:spcPts val="800"/>
              </a:spcAft>
              <a:buFont typeface="Symbol" panose="05050102010706020507" pitchFamily="18" charset="2"/>
              <a:buChar char=""/>
            </a:pPr>
            <a:r>
              <a:rPr lang="en-US" sz="1400" dirty="0">
                <a:latin typeface="Times New Roman" panose="02020603050405020304" pitchFamily="18" charset="0"/>
                <a:ea typeface="SimSun" panose="02010600030101010101" pitchFamily="2" charset="-122"/>
                <a:cs typeface="Times New Roman" panose="02020603050405020304" pitchFamily="18" charset="0"/>
              </a:rPr>
              <a:t>For each direction along the arterial, the bus volume is 60 </a:t>
            </a:r>
            <a:r>
              <a:rPr lang="en-US" sz="1400" dirty="0" err="1">
                <a:latin typeface="Times New Roman" panose="02020603050405020304" pitchFamily="18" charset="0"/>
                <a:ea typeface="SimSun" panose="02010600030101010101" pitchFamily="2" charset="-122"/>
                <a:cs typeface="Times New Roman" panose="02020603050405020304" pitchFamily="18" charset="0"/>
              </a:rPr>
              <a:t>veh</a:t>
            </a:r>
            <a:r>
              <a:rPr lang="en-US" sz="1400" dirty="0">
                <a:latin typeface="Times New Roman" panose="02020603050405020304" pitchFamily="18" charset="0"/>
                <a:ea typeface="SimSun" panose="02010600030101010101" pitchFamily="2" charset="-122"/>
                <a:cs typeface="Times New Roman" panose="02020603050405020304" pitchFamily="18" charset="0"/>
              </a:rPr>
              <a:t>/h, with an average headway of 1.0 minute and the passenger car volume is </a:t>
            </a:r>
            <a:r>
              <a:rPr lang="en-US" sz="1400" dirty="0" smtClean="0">
                <a:latin typeface="Times New Roman" panose="02020603050405020304" pitchFamily="18" charset="0"/>
                <a:ea typeface="SimSun" panose="02010600030101010101" pitchFamily="2" charset="-122"/>
                <a:cs typeface="Times New Roman" panose="02020603050405020304" pitchFamily="18" charset="0"/>
              </a:rPr>
              <a:t>750 </a:t>
            </a:r>
            <a:r>
              <a:rPr lang="en-US" sz="1400" dirty="0" err="1">
                <a:latin typeface="Times New Roman" panose="02020603050405020304" pitchFamily="18" charset="0"/>
                <a:ea typeface="SimSun" panose="02010600030101010101" pitchFamily="2" charset="-122"/>
                <a:cs typeface="Times New Roman" panose="02020603050405020304" pitchFamily="18" charset="0"/>
              </a:rPr>
              <a:t>veh</a:t>
            </a:r>
            <a:r>
              <a:rPr lang="en-US" sz="1400" dirty="0">
                <a:latin typeface="Times New Roman" panose="02020603050405020304" pitchFamily="18" charset="0"/>
                <a:ea typeface="SimSun" panose="02010600030101010101" pitchFamily="2" charset="-122"/>
                <a:cs typeface="Times New Roman" panose="02020603050405020304" pitchFamily="18" charset="0"/>
              </a:rPr>
              <a:t>/h;</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840961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595717"/>
          </a:xfrm>
        </p:spPr>
        <p:txBody>
          <a:bodyPr/>
          <a:lstStyle/>
          <a:p>
            <a:r>
              <a:rPr lang="en-US" dirty="0" smtClean="0"/>
              <a:t>Case Study</a:t>
            </a:r>
            <a:endParaRPr lang="en-US" dirty="0"/>
          </a:p>
        </p:txBody>
      </p:sp>
      <p:sp>
        <p:nvSpPr>
          <p:cNvPr id="3" name="Content Placeholder 2"/>
          <p:cNvSpPr>
            <a:spLocks noGrp="1"/>
          </p:cNvSpPr>
          <p:nvPr>
            <p:ph idx="1"/>
          </p:nvPr>
        </p:nvSpPr>
        <p:spPr>
          <a:xfrm>
            <a:off x="982133" y="2052918"/>
            <a:ext cx="7704667" cy="4004982"/>
          </a:xfrm>
        </p:spPr>
        <p:txBody>
          <a:bodyPr anchor="t">
            <a:normAutofit fontScale="92500" lnSpcReduction="10000"/>
          </a:bodyPr>
          <a:lstStyle/>
          <a:p>
            <a:r>
              <a:rPr lang="en-US" dirty="0" smtClean="0"/>
              <a:t>Models to be evaluated</a:t>
            </a:r>
          </a:p>
          <a:p>
            <a:pPr lvl="1"/>
            <a:r>
              <a:rPr lang="en-US" dirty="0"/>
              <a:t>Model-1: MAXBAND with fixed phase sequences</a:t>
            </a:r>
          </a:p>
          <a:p>
            <a:pPr lvl="1"/>
            <a:r>
              <a:rPr lang="en-US" dirty="0"/>
              <a:t>Model-2: A direct extension of MAXBAND by adding the average bus dwell time to the travel time on the links having a bus stop.</a:t>
            </a:r>
          </a:p>
          <a:p>
            <a:pPr lvl="1"/>
            <a:r>
              <a:rPr lang="en-US" dirty="0" smtClean="0"/>
              <a:t>Model-3: </a:t>
            </a:r>
            <a:r>
              <a:rPr lang="en-US" dirty="0"/>
              <a:t>The proposed deterministic model</a:t>
            </a:r>
          </a:p>
          <a:p>
            <a:pPr lvl="1"/>
            <a:r>
              <a:rPr lang="en-US" dirty="0"/>
              <a:t>Model-4: The proposed deterministic model with </a:t>
            </a:r>
            <a:r>
              <a:rPr lang="en-US" dirty="0" smtClean="0"/>
              <a:t>the evaluation module </a:t>
            </a:r>
            <a:endParaRPr lang="en-US" dirty="0"/>
          </a:p>
          <a:p>
            <a:pPr lvl="1"/>
            <a:r>
              <a:rPr lang="en-US" dirty="0"/>
              <a:t>Model-5: The proposed integrated </a:t>
            </a:r>
            <a:r>
              <a:rPr lang="en-US" dirty="0" smtClean="0"/>
              <a:t>model</a:t>
            </a:r>
          </a:p>
          <a:p>
            <a:r>
              <a:rPr lang="en-US" dirty="0" smtClean="0"/>
              <a:t>The MILP is solved with LINGO. The evaluation module is conducted with R studio.</a:t>
            </a:r>
            <a:endParaRPr lang="en-US" dirty="0"/>
          </a:p>
          <a:p>
            <a:endParaRPr lang="en-US" dirty="0"/>
          </a:p>
        </p:txBody>
      </p:sp>
    </p:spTree>
    <p:extLst>
      <p:ext uri="{BB962C8B-B14F-4D97-AF65-F5344CB8AC3E}">
        <p14:creationId xmlns:p14="http://schemas.microsoft.com/office/powerpoint/2010/main" val="2550479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595717"/>
          </a:xfrm>
        </p:spPr>
        <p:txBody>
          <a:bodyPr/>
          <a:lstStyle/>
          <a:p>
            <a:r>
              <a:rPr lang="en-US" dirty="0" smtClean="0"/>
              <a:t>Case Study</a:t>
            </a:r>
            <a:endParaRPr lang="en-US" dirty="0"/>
          </a:p>
        </p:txBody>
      </p:sp>
      <p:sp>
        <p:nvSpPr>
          <p:cNvPr id="3" name="Content Placeholder 2"/>
          <p:cNvSpPr>
            <a:spLocks noGrp="1"/>
          </p:cNvSpPr>
          <p:nvPr>
            <p:ph idx="1"/>
          </p:nvPr>
        </p:nvSpPr>
        <p:spPr>
          <a:xfrm>
            <a:off x="982133" y="2178424"/>
            <a:ext cx="7704667" cy="3872752"/>
          </a:xfrm>
        </p:spPr>
        <p:txBody>
          <a:bodyPr anchor="t">
            <a:normAutofit lnSpcReduction="10000"/>
          </a:bodyPr>
          <a:lstStyle/>
          <a:p>
            <a:r>
              <a:rPr lang="en-US" u="sng" dirty="0" smtClean="0"/>
              <a:t>Task 1: </a:t>
            </a:r>
            <a:r>
              <a:rPr lang="en-US" dirty="0" smtClean="0"/>
              <a:t>Bandwidths </a:t>
            </a:r>
            <a:r>
              <a:rPr lang="en-US" dirty="0"/>
              <a:t>and performance measures generated by </a:t>
            </a:r>
            <a:r>
              <a:rPr lang="en-US" dirty="0" smtClean="0"/>
              <a:t>bus progression models will </a:t>
            </a:r>
            <a:r>
              <a:rPr lang="en-US" dirty="0"/>
              <a:t>first be compared to verify the </a:t>
            </a:r>
            <a:r>
              <a:rPr lang="en-US" dirty="0">
                <a:solidFill>
                  <a:srgbClr val="FF0000"/>
                </a:solidFill>
              </a:rPr>
              <a:t>necessity of the </a:t>
            </a:r>
            <a:r>
              <a:rPr lang="en-US" dirty="0" smtClean="0">
                <a:solidFill>
                  <a:srgbClr val="FF0000"/>
                </a:solidFill>
              </a:rPr>
              <a:t>evaluation module</a:t>
            </a:r>
            <a:r>
              <a:rPr lang="en-US" dirty="0" smtClean="0"/>
              <a:t>. </a:t>
            </a:r>
          </a:p>
          <a:p>
            <a:r>
              <a:rPr lang="en-US" u="sng" dirty="0" smtClean="0"/>
              <a:t>Task 2: </a:t>
            </a:r>
            <a:r>
              <a:rPr lang="en-US" dirty="0" smtClean="0"/>
              <a:t>Then </a:t>
            </a:r>
            <a:r>
              <a:rPr lang="en-US" dirty="0"/>
              <a:t>the signal plans generated by </a:t>
            </a:r>
            <a:r>
              <a:rPr lang="en-US" dirty="0" smtClean="0"/>
              <a:t>all Models will </a:t>
            </a:r>
            <a:r>
              <a:rPr lang="en-US" dirty="0"/>
              <a:t>be </a:t>
            </a:r>
            <a:r>
              <a:rPr lang="en-US" dirty="0">
                <a:solidFill>
                  <a:srgbClr val="FF0000"/>
                </a:solidFill>
              </a:rPr>
              <a:t>applied in the simulation </a:t>
            </a:r>
            <a:r>
              <a:rPr lang="en-US" dirty="0"/>
              <a:t>software, VISSIM, and will be evaluated based on the average delays and number of stops. </a:t>
            </a:r>
            <a:endParaRPr lang="en-US" dirty="0" smtClean="0"/>
          </a:p>
          <a:p>
            <a:r>
              <a:rPr lang="en-US" u="sng" dirty="0" smtClean="0"/>
              <a:t>Task 3: </a:t>
            </a:r>
            <a:r>
              <a:rPr lang="en-US" dirty="0" smtClean="0"/>
              <a:t>Sensitivity </a:t>
            </a:r>
            <a:r>
              <a:rPr lang="en-US" dirty="0"/>
              <a:t>Analysis will then be conducted with respect to the number of passengers on buses to assess the </a:t>
            </a:r>
            <a:r>
              <a:rPr lang="en-US" dirty="0">
                <a:solidFill>
                  <a:srgbClr val="FF0000"/>
                </a:solidFill>
              </a:rPr>
              <a:t>stability of the proposed </a:t>
            </a:r>
            <a:r>
              <a:rPr lang="en-US" dirty="0" smtClean="0">
                <a:solidFill>
                  <a:srgbClr val="FF0000"/>
                </a:solidFill>
              </a:rPr>
              <a:t>integrated model</a:t>
            </a:r>
            <a:r>
              <a:rPr lang="en-US" dirty="0" smtClean="0"/>
              <a:t>.</a:t>
            </a:r>
            <a:endParaRPr lang="en-US" dirty="0"/>
          </a:p>
          <a:p>
            <a:endParaRPr lang="en-US" dirty="0"/>
          </a:p>
        </p:txBody>
      </p:sp>
    </p:spTree>
    <p:extLst>
      <p:ext uri="{BB962C8B-B14F-4D97-AF65-F5344CB8AC3E}">
        <p14:creationId xmlns:p14="http://schemas.microsoft.com/office/powerpoint/2010/main" val="38102529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4" name="Rectangle 2"/>
          <p:cNvSpPr>
            <a:spLocks noChangeArrowheads="1"/>
          </p:cNvSpPr>
          <p:nvPr/>
        </p:nvSpPr>
        <p:spPr bwMode="auto">
          <a:xfrm flipV="1">
            <a:off x="3169536" y="-573743"/>
            <a:ext cx="356614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85701772"/>
              </p:ext>
            </p:extLst>
          </p:nvPr>
        </p:nvGraphicFramePr>
        <p:xfrm>
          <a:off x="982133" y="2052918"/>
          <a:ext cx="3034417" cy="3110754"/>
        </p:xfrm>
        <a:graphic>
          <a:graphicData uri="http://schemas.openxmlformats.org/presentationml/2006/ole">
            <mc:AlternateContent xmlns:mc="http://schemas.openxmlformats.org/markup-compatibility/2006">
              <mc:Choice xmlns:v="urn:schemas-microsoft-com:vml" Requires="v">
                <p:oleObj spid="_x0000_s25889" name="Visio" r:id="rId3" imgW="8496570" imgH="8706255" progId="Visio.Drawing.11">
                  <p:embed/>
                </p:oleObj>
              </mc:Choice>
              <mc:Fallback>
                <p:oleObj name="Visio" r:id="rId3" imgW="8496570" imgH="8706255"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133" y="2052918"/>
                        <a:ext cx="3034417" cy="3110754"/>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93864282"/>
              </p:ext>
            </p:extLst>
          </p:nvPr>
        </p:nvGraphicFramePr>
        <p:xfrm>
          <a:off x="3733132" y="1991904"/>
          <a:ext cx="2756471" cy="3171767"/>
        </p:xfrm>
        <a:graphic>
          <a:graphicData uri="http://schemas.openxmlformats.org/presentationml/2006/ole">
            <mc:AlternateContent xmlns:mc="http://schemas.openxmlformats.org/markup-compatibility/2006">
              <mc:Choice xmlns:v="urn:schemas-microsoft-com:vml" Requires="v">
                <p:oleObj spid="_x0000_s25890" name="Visio" r:id="rId5" imgW="7664045" imgH="8812449" progId="Visio.Drawing.11">
                  <p:embed/>
                </p:oleObj>
              </mc:Choice>
              <mc:Fallback>
                <p:oleObj name="Visio" r:id="rId5" imgW="7664045" imgH="8812449" progId="Visio.Drawing.11">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132" y="1991904"/>
                        <a:ext cx="2756471" cy="3171767"/>
                      </a:xfrm>
                      <a:prstGeom prst="rect">
                        <a:avLst/>
                      </a:prstGeom>
                      <a:noFill/>
                    </p:spPr>
                  </p:pic>
                </p:oleObj>
              </mc:Fallback>
            </mc:AlternateContent>
          </a:graphicData>
        </a:graphic>
      </p:graphicFrame>
      <p:sp>
        <p:nvSpPr>
          <p:cNvPr id="8" name="Rectangle 6"/>
          <p:cNvSpPr>
            <a:spLocks noChangeArrowheads="1"/>
          </p:cNvSpPr>
          <p:nvPr/>
        </p:nvSpPr>
        <p:spPr bwMode="auto">
          <a:xfrm flipV="1">
            <a:off x="8820876" y="-1544809"/>
            <a:ext cx="3720820" cy="4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261502429"/>
              </p:ext>
            </p:extLst>
          </p:nvPr>
        </p:nvGraphicFramePr>
        <p:xfrm>
          <a:off x="6355976" y="1992652"/>
          <a:ext cx="2761129" cy="3171019"/>
        </p:xfrm>
        <a:graphic>
          <a:graphicData uri="http://schemas.openxmlformats.org/presentationml/2006/ole">
            <mc:AlternateContent xmlns:mc="http://schemas.openxmlformats.org/markup-compatibility/2006">
              <mc:Choice xmlns:v="urn:schemas-microsoft-com:vml" Requires="v">
                <p:oleObj spid="_x0000_s25891" name="Visio" r:id="rId7" imgW="7674853" imgH="8795426" progId="Visio.Drawing.11">
                  <p:embed/>
                </p:oleObj>
              </mc:Choice>
              <mc:Fallback>
                <p:oleObj name="Visio" r:id="rId7" imgW="7674853" imgH="8795426" progId="Visio.Drawing.11">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5976" y="1992652"/>
                        <a:ext cx="2761129" cy="3171019"/>
                      </a:xfrm>
                      <a:prstGeom prst="rect">
                        <a:avLst/>
                      </a:prstGeom>
                      <a:noFill/>
                    </p:spPr>
                  </p:pic>
                </p:oleObj>
              </mc:Fallback>
            </mc:AlternateContent>
          </a:graphicData>
        </a:graphic>
      </p:graphicFrame>
      <p:sp>
        <p:nvSpPr>
          <p:cNvPr id="10" name="TextBox 9"/>
          <p:cNvSpPr txBox="1"/>
          <p:nvPr/>
        </p:nvSpPr>
        <p:spPr>
          <a:xfrm>
            <a:off x="1264386" y="5205019"/>
            <a:ext cx="2752164" cy="369332"/>
          </a:xfrm>
          <a:prstGeom prst="rect">
            <a:avLst/>
          </a:prstGeom>
          <a:noFill/>
        </p:spPr>
        <p:txBody>
          <a:bodyPr wrap="square" rtlCol="0">
            <a:spAutoFit/>
          </a:bodyPr>
          <a:lstStyle/>
          <a:p>
            <a:r>
              <a:rPr lang="en-US" dirty="0" smtClean="0"/>
              <a:t>MAXBAND with extension</a:t>
            </a:r>
            <a:endParaRPr lang="en-US" dirty="0"/>
          </a:p>
        </p:txBody>
      </p:sp>
      <p:sp>
        <p:nvSpPr>
          <p:cNvPr id="11" name="TextBox 10"/>
          <p:cNvSpPr txBox="1"/>
          <p:nvPr/>
        </p:nvSpPr>
        <p:spPr>
          <a:xfrm>
            <a:off x="4016550" y="5224686"/>
            <a:ext cx="2622844" cy="369332"/>
          </a:xfrm>
          <a:prstGeom prst="rect">
            <a:avLst/>
          </a:prstGeom>
          <a:noFill/>
        </p:spPr>
        <p:txBody>
          <a:bodyPr wrap="square" rtlCol="0">
            <a:spAutoFit/>
          </a:bodyPr>
          <a:lstStyle/>
          <a:p>
            <a:r>
              <a:rPr lang="en-US" dirty="0" smtClean="0"/>
              <a:t>The deterministic model</a:t>
            </a:r>
            <a:endParaRPr lang="en-US" dirty="0"/>
          </a:p>
        </p:txBody>
      </p:sp>
      <p:sp>
        <p:nvSpPr>
          <p:cNvPr id="12" name="TextBox 11"/>
          <p:cNvSpPr txBox="1"/>
          <p:nvPr/>
        </p:nvSpPr>
        <p:spPr>
          <a:xfrm>
            <a:off x="6521156" y="5248709"/>
            <a:ext cx="2622844" cy="646331"/>
          </a:xfrm>
          <a:prstGeom prst="rect">
            <a:avLst/>
          </a:prstGeom>
          <a:noFill/>
        </p:spPr>
        <p:txBody>
          <a:bodyPr wrap="square" rtlCol="0">
            <a:spAutoFit/>
          </a:bodyPr>
          <a:lstStyle/>
          <a:p>
            <a:pPr algn="ctr"/>
            <a:r>
              <a:rPr lang="en-US" dirty="0" smtClean="0"/>
              <a:t>The deterministic model + the evaluation stage</a:t>
            </a:r>
            <a:endParaRPr lang="en-US" dirty="0"/>
          </a:p>
        </p:txBody>
      </p:sp>
      <p:sp>
        <p:nvSpPr>
          <p:cNvPr id="3" name="Oval 2"/>
          <p:cNvSpPr/>
          <p:nvPr/>
        </p:nvSpPr>
        <p:spPr>
          <a:xfrm>
            <a:off x="4342525" y="3760695"/>
            <a:ext cx="1323975" cy="742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ine Callout 2 12"/>
          <p:cNvSpPr/>
          <p:nvPr/>
        </p:nvSpPr>
        <p:spPr>
          <a:xfrm>
            <a:off x="2867605" y="2165566"/>
            <a:ext cx="1641797" cy="846692"/>
          </a:xfrm>
          <a:prstGeom prst="borderCallout2">
            <a:avLst>
              <a:gd name="adj1" fmla="val 18750"/>
              <a:gd name="adj2" fmla="val -8333"/>
              <a:gd name="adj3" fmla="val 18750"/>
              <a:gd name="adj4" fmla="val -16667"/>
              <a:gd name="adj5" fmla="val 109801"/>
              <a:gd name="adj6" fmla="val -321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Fixed bandwidths</a:t>
            </a:r>
            <a:endParaRPr lang="en-US" dirty="0"/>
          </a:p>
        </p:txBody>
      </p:sp>
      <p:sp>
        <p:nvSpPr>
          <p:cNvPr id="14" name="Line Callout 2 13"/>
          <p:cNvSpPr/>
          <p:nvPr/>
        </p:nvSpPr>
        <p:spPr>
          <a:xfrm>
            <a:off x="6877419" y="2252856"/>
            <a:ext cx="1943457" cy="846692"/>
          </a:xfrm>
          <a:prstGeom prst="borderCallout2">
            <a:avLst>
              <a:gd name="adj1" fmla="val 18750"/>
              <a:gd name="adj2" fmla="val -8333"/>
              <a:gd name="adj3" fmla="val 18750"/>
              <a:gd name="adj4" fmla="val -16667"/>
              <a:gd name="adj5" fmla="val 109801"/>
              <a:gd name="adj6" fmla="val -321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r>
              <a:rPr lang="en-US" dirty="0" smtClean="0"/>
              <a:t>arying bandwidths</a:t>
            </a:r>
            <a:endParaRPr lang="en-US" dirty="0"/>
          </a:p>
        </p:txBody>
      </p:sp>
      <p:sp>
        <p:nvSpPr>
          <p:cNvPr id="15" name="Line Callout 2 14"/>
          <p:cNvSpPr/>
          <p:nvPr/>
        </p:nvSpPr>
        <p:spPr>
          <a:xfrm>
            <a:off x="5922761" y="3220070"/>
            <a:ext cx="2202064" cy="846692"/>
          </a:xfrm>
          <a:prstGeom prst="borderCallout2">
            <a:avLst>
              <a:gd name="adj1" fmla="val 18750"/>
              <a:gd name="adj2" fmla="val -8333"/>
              <a:gd name="adj3" fmla="val 18750"/>
              <a:gd name="adj4" fmla="val -16667"/>
              <a:gd name="adj5" fmla="val 109801"/>
              <a:gd name="adj6" fmla="val -321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Bandwidths limited by the capacity constraints</a:t>
            </a:r>
            <a:endParaRPr lang="en-US" dirty="0"/>
          </a:p>
        </p:txBody>
      </p:sp>
    </p:spTree>
    <p:extLst>
      <p:ext uri="{BB962C8B-B14F-4D97-AF65-F5344CB8AC3E}">
        <p14:creationId xmlns:p14="http://schemas.microsoft.com/office/powerpoint/2010/main" val="32162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par>
                          <p:cTn id="20" fill="hold">
                            <p:stCondLst>
                              <p:cond delay="500"/>
                            </p:stCondLst>
                            <p:childTnLst>
                              <p:par>
                                <p:cTn id="21" presetID="42" presetClass="path" presetSubtype="0" accel="50000" decel="50000" fill="hold" nodeType="afterEffect">
                                  <p:stCondLst>
                                    <p:cond delay="0"/>
                                  </p:stCondLst>
                                  <p:childTnLst>
                                    <p:animMotion origin="layout" path="M 3.05556E-6 7.40741E-7 L -0.30122 0.07824 " pathEditMode="relative" rAng="0" ptsTypes="AA">
                                      <p:cBhvr>
                                        <p:cTn id="22" dur="1000" fill="hold"/>
                                        <p:tgtEl>
                                          <p:spTgt spid="9"/>
                                        </p:tgtEl>
                                        <p:attrNameLst>
                                          <p:attrName>ppt_x</p:attrName>
                                          <p:attrName>ppt_y</p:attrName>
                                        </p:attrNameLst>
                                      </p:cBhvr>
                                      <p:rCtr x="-15069" y="3912"/>
                                    </p:animMotion>
                                  </p:childTnLst>
                                </p:cTn>
                              </p:par>
                              <p:par>
                                <p:cTn id="23" presetID="6" presetClass="emph" presetSubtype="0" fill="hold" nodeType="withEffect">
                                  <p:stCondLst>
                                    <p:cond delay="0"/>
                                  </p:stCondLst>
                                  <p:childTnLst>
                                    <p:animScale>
                                      <p:cBhvr>
                                        <p:cTn id="24" dur="1000" fill="hold"/>
                                        <p:tgtEl>
                                          <p:spTgt spid="9"/>
                                        </p:tgtEl>
                                      </p:cBhvr>
                                      <p:by x="150000" y="150000"/>
                                    </p:animScale>
                                  </p:childTnLst>
                                </p:cTn>
                              </p:par>
                              <p:par>
                                <p:cTn id="25" presetID="10" presetClass="exit" presetSubtype="0" fill="hold" nodeType="withEffect">
                                  <p:stCondLst>
                                    <p:cond delay="0"/>
                                  </p:stCondLst>
                                  <p:childTnLst>
                                    <p:animEffect transition="out" filter="fade">
                                      <p:cBhvr>
                                        <p:cTn id="26" dur="1000"/>
                                        <p:tgtEl>
                                          <p:spTgt spid="5"/>
                                        </p:tgtEl>
                                      </p:cBhvr>
                                    </p:animEffect>
                                    <p:set>
                                      <p:cBhvr>
                                        <p:cTn id="27" dur="1" fill="hold">
                                          <p:stCondLst>
                                            <p:cond delay="999"/>
                                          </p:stCondLst>
                                        </p:cTn>
                                        <p:tgtEl>
                                          <p:spTgt spid="5"/>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1000"/>
                                        <p:tgtEl>
                                          <p:spTgt spid="7"/>
                                        </p:tgtEl>
                                      </p:cBhvr>
                                    </p:animEffect>
                                    <p:set>
                                      <p:cBhvr>
                                        <p:cTn id="30" dur="1" fill="hold">
                                          <p:stCondLst>
                                            <p:cond delay="999"/>
                                          </p:stCondLst>
                                        </p:cTn>
                                        <p:tgtEl>
                                          <p:spTgt spid="7"/>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1000"/>
                                        <p:tgtEl>
                                          <p:spTgt spid="10"/>
                                        </p:tgtEl>
                                      </p:cBhvr>
                                    </p:animEffect>
                                    <p:set>
                                      <p:cBhvr>
                                        <p:cTn id="33" dur="1" fill="hold">
                                          <p:stCondLst>
                                            <p:cond delay="999"/>
                                          </p:stCondLst>
                                        </p:cTn>
                                        <p:tgtEl>
                                          <p:spTgt spid="10"/>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1000"/>
                                        <p:tgtEl>
                                          <p:spTgt spid="11"/>
                                        </p:tgtEl>
                                      </p:cBhvr>
                                    </p:animEffect>
                                    <p:set>
                                      <p:cBhvr>
                                        <p:cTn id="36" dur="1" fill="hold">
                                          <p:stCondLst>
                                            <p:cond delay="999"/>
                                          </p:stCondLst>
                                        </p:cTn>
                                        <p:tgtEl>
                                          <p:spTgt spid="11"/>
                                        </p:tgtEl>
                                        <p:attrNameLst>
                                          <p:attrName>style.visibility</p:attrName>
                                        </p:attrNameLst>
                                      </p:cBhvr>
                                      <p:to>
                                        <p:strVal val="hidden"/>
                                      </p:to>
                                    </p:set>
                                  </p:childTnLst>
                                </p:cTn>
                              </p:par>
                            </p:childTnLst>
                          </p:cTn>
                        </p:par>
                        <p:par>
                          <p:cTn id="37" fill="hold">
                            <p:stCondLst>
                              <p:cond delay="1500"/>
                            </p:stCondLst>
                            <p:childTnLst>
                              <p:par>
                                <p:cTn id="38" presetID="21" presetClass="entr" presetSubtype="1"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heel(1)">
                                      <p:cBhvr>
                                        <p:cTn id="40" dur="1000"/>
                                        <p:tgtEl>
                                          <p:spTgt spid="3"/>
                                        </p:tgtEl>
                                      </p:cBhvr>
                                    </p:animEffect>
                                  </p:childTnLst>
                                </p:cTn>
                              </p:par>
                            </p:childTnLst>
                          </p:cTn>
                        </p:par>
                        <p:par>
                          <p:cTn id="41" fill="hold">
                            <p:stCondLst>
                              <p:cond delay="2500"/>
                            </p:stCondLst>
                            <p:childTnLst>
                              <p:par>
                                <p:cTn id="42" presetID="22" presetClass="entr" presetSubtype="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3" grpId="0" animBg="1"/>
      <p:bldP spid="13" grpId="0" animBg="1"/>
      <p:bldP spid="13" grpId="1" animBg="1"/>
      <p:bldP spid="14" grpId="0" animBg="1"/>
      <p:bldP spid="14" grpId="1"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470211"/>
          </a:xfrm>
        </p:spPr>
        <p:txBody>
          <a:bodyPr/>
          <a:lstStyle/>
          <a:p>
            <a:r>
              <a:rPr lang="en-US" dirty="0" smtClean="0"/>
              <a:t>Case Study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53276020"/>
              </p:ext>
            </p:extLst>
          </p:nvPr>
        </p:nvGraphicFramePr>
        <p:xfrm>
          <a:off x="2997116" y="2325135"/>
          <a:ext cx="5689684" cy="1440040"/>
        </p:xfrm>
        <a:graphic>
          <a:graphicData uri="http://schemas.openxmlformats.org/drawingml/2006/table">
            <a:tbl>
              <a:tblPr firstRow="1" firstCol="1" bandRow="1">
                <a:tableStyleId>{5C22544A-7EE6-4342-B048-85BDC9FD1C3A}</a:tableStyleId>
              </a:tblPr>
              <a:tblGrid>
                <a:gridCol w="895065"/>
                <a:gridCol w="588859"/>
                <a:gridCol w="700742"/>
                <a:gridCol w="700742"/>
                <a:gridCol w="700742"/>
                <a:gridCol w="700742"/>
                <a:gridCol w="701396"/>
                <a:gridCol w="701396"/>
              </a:tblGrid>
              <a:tr h="205720">
                <a:tc rowSpan="2">
                  <a:txBody>
                    <a:bodyPr/>
                    <a:lstStyle/>
                    <a:p>
                      <a:pPr marL="0" marR="0" indent="0">
                        <a:spcBef>
                          <a:spcPts val="0"/>
                        </a:spcBef>
                        <a:spcAft>
                          <a:spcPts val="0"/>
                        </a:spcAft>
                      </a:pPr>
                      <a:r>
                        <a:rPr lang="en-US" sz="1200" dirty="0">
                          <a:effectLst/>
                        </a:rPr>
                        <a:t> </a:t>
                      </a:r>
                      <a:endParaRPr lang="en-US" sz="12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200">
                          <a:effectLst/>
                        </a:rPr>
                        <a:t> </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200">
                          <a:effectLst/>
                        </a:rPr>
                        <a:t> </a:t>
                      </a:r>
                      <a:endParaRPr lang="en-US" sz="1200">
                        <a:effectLst/>
                        <a:latin typeface="Times New Roman" panose="02020603050405020304" pitchFamily="18" charset="0"/>
                        <a:ea typeface="SimSun" panose="02010600030101010101" pitchFamily="2" charset="-122"/>
                      </a:endParaRPr>
                    </a:p>
                  </a:txBody>
                  <a:tcPr marL="68580" marR="68580" marT="0" marB="0"/>
                </a:tc>
                <a:tc gridSpan="5">
                  <a:txBody>
                    <a:bodyPr/>
                    <a:lstStyle/>
                    <a:p>
                      <a:pPr marL="0" marR="0" indent="0" algn="ctr">
                        <a:spcBef>
                          <a:spcPts val="0"/>
                        </a:spcBef>
                        <a:spcAft>
                          <a:spcPts val="0"/>
                        </a:spcAft>
                      </a:pPr>
                      <a:r>
                        <a:rPr lang="en-US" sz="1200">
                          <a:effectLst/>
                        </a:rPr>
                        <a:t>Offsets (s) at Intersection No.</a:t>
                      </a:r>
                      <a:endParaRPr lang="en-US" sz="1200">
                        <a:effectLst/>
                        <a:latin typeface="Times New Roman" panose="02020603050405020304" pitchFamily="18" charset="0"/>
                        <a:ea typeface="SimSun" panose="02010600030101010101" pitchFamily="2" charset="-122"/>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5720">
                <a:tc vMerge="1">
                  <a:txBody>
                    <a:bodyPr/>
                    <a:lstStyle/>
                    <a:p>
                      <a:endParaRPr lang="en-US"/>
                    </a:p>
                  </a:txBody>
                  <a:tcPr/>
                </a:tc>
                <a:tc>
                  <a:txBody>
                    <a:bodyPr/>
                    <a:lstStyle/>
                    <a:p>
                      <a:pPr marL="0" marR="0" indent="0" algn="ctr">
                        <a:spcBef>
                          <a:spcPts val="0"/>
                        </a:spcBef>
                        <a:spcAft>
                          <a:spcPts val="0"/>
                        </a:spcAft>
                      </a:pPr>
                      <a:r>
                        <a:rPr lang="en-US" sz="1200">
                          <a:effectLst/>
                        </a:rPr>
                        <a:t>α</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200">
                          <a:effectLst/>
                        </a:rPr>
                        <a:t>β</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200">
                          <a:effectLst/>
                        </a:rPr>
                        <a:t>1</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200">
                          <a:effectLst/>
                        </a:rPr>
                        <a:t>2</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200">
                          <a:effectLst/>
                        </a:rPr>
                        <a:t>3</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200">
                          <a:effectLst/>
                        </a:rPr>
                        <a:t>4</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200">
                          <a:effectLst/>
                        </a:rPr>
                        <a:t>5</a:t>
                      </a:r>
                      <a:endParaRPr lang="en-US" sz="1200">
                        <a:effectLst/>
                        <a:latin typeface="Times New Roman" panose="02020603050405020304" pitchFamily="18" charset="0"/>
                        <a:ea typeface="SimSun" panose="02010600030101010101" pitchFamily="2" charset="-122"/>
                      </a:endParaRPr>
                    </a:p>
                  </a:txBody>
                  <a:tcPr marL="68580" marR="68580" marT="0" marB="0"/>
                </a:tc>
              </a:tr>
              <a:tr h="205720">
                <a:tc>
                  <a:txBody>
                    <a:bodyPr/>
                    <a:lstStyle/>
                    <a:p>
                      <a:pPr marL="0" marR="0" indent="0">
                        <a:spcBef>
                          <a:spcPts val="0"/>
                        </a:spcBef>
                        <a:spcAft>
                          <a:spcPts val="0"/>
                        </a:spcAft>
                      </a:pPr>
                      <a:r>
                        <a:rPr lang="en-US" sz="1200">
                          <a:effectLst/>
                        </a:rPr>
                        <a:t>Model-3-1</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200">
                          <a:effectLst/>
                        </a:rPr>
                        <a:t>0.3</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200">
                          <a:effectLst/>
                        </a:rPr>
                        <a:t>1</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100">
                          <a:effectLst/>
                        </a:rPr>
                        <a:t>0</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100">
                          <a:effectLst/>
                        </a:rPr>
                        <a:t>102</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100">
                          <a:effectLst/>
                        </a:rPr>
                        <a:t>101</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100">
                          <a:effectLst/>
                        </a:rPr>
                        <a:t>40</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100">
                          <a:effectLst/>
                        </a:rPr>
                        <a:t>38</a:t>
                      </a:r>
                      <a:endParaRPr lang="en-US" sz="1200">
                        <a:effectLst/>
                        <a:latin typeface="Times New Roman" panose="02020603050405020304" pitchFamily="18" charset="0"/>
                        <a:ea typeface="SimSun" panose="02010600030101010101" pitchFamily="2" charset="-122"/>
                      </a:endParaRPr>
                    </a:p>
                  </a:txBody>
                  <a:tcPr marL="68580" marR="68580" marT="0" marB="0"/>
                </a:tc>
              </a:tr>
              <a:tr h="205720">
                <a:tc>
                  <a:txBody>
                    <a:bodyPr/>
                    <a:lstStyle/>
                    <a:p>
                      <a:pPr marL="0" marR="0" indent="0">
                        <a:spcBef>
                          <a:spcPts val="0"/>
                        </a:spcBef>
                        <a:spcAft>
                          <a:spcPts val="0"/>
                        </a:spcAft>
                      </a:pPr>
                      <a:r>
                        <a:rPr lang="en-US" sz="1200" dirty="0">
                          <a:effectLst/>
                        </a:rPr>
                        <a:t>Model-3-2</a:t>
                      </a:r>
                      <a:endParaRPr lang="en-US" sz="12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200">
                          <a:effectLst/>
                        </a:rPr>
                        <a:t>0.3</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200">
                          <a:effectLst/>
                        </a:rPr>
                        <a:t>2</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100">
                          <a:effectLst/>
                        </a:rPr>
                        <a:t>0</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100">
                          <a:effectLst/>
                        </a:rPr>
                        <a:t>107</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100">
                          <a:effectLst/>
                        </a:rPr>
                        <a:t>104</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100">
                          <a:effectLst/>
                        </a:rPr>
                        <a:t>38</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100">
                          <a:effectLst/>
                        </a:rPr>
                        <a:t>43</a:t>
                      </a:r>
                      <a:endParaRPr lang="en-US" sz="1200">
                        <a:effectLst/>
                        <a:latin typeface="Times New Roman" panose="02020603050405020304" pitchFamily="18" charset="0"/>
                        <a:ea typeface="SimSun" panose="02010600030101010101" pitchFamily="2" charset="-122"/>
                      </a:endParaRPr>
                    </a:p>
                  </a:txBody>
                  <a:tcPr marL="68580" marR="68580" marT="0" marB="0"/>
                </a:tc>
              </a:tr>
              <a:tr h="205720">
                <a:tc>
                  <a:txBody>
                    <a:bodyPr/>
                    <a:lstStyle/>
                    <a:p>
                      <a:pPr marL="0" marR="0" indent="0">
                        <a:spcBef>
                          <a:spcPts val="0"/>
                        </a:spcBef>
                        <a:spcAft>
                          <a:spcPts val="0"/>
                        </a:spcAft>
                      </a:pPr>
                      <a:r>
                        <a:rPr lang="en-US" sz="1200">
                          <a:effectLst/>
                        </a:rPr>
                        <a:t>Model-3-3</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200">
                          <a:effectLst/>
                        </a:rPr>
                        <a:t>0.5</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200">
                          <a:effectLst/>
                        </a:rPr>
                        <a:t>1</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100">
                          <a:effectLst/>
                        </a:rPr>
                        <a:t>0</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100">
                          <a:effectLst/>
                        </a:rPr>
                        <a:t>105</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100">
                          <a:effectLst/>
                        </a:rPr>
                        <a:t>98</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100">
                          <a:effectLst/>
                        </a:rPr>
                        <a:t>37</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100">
                          <a:effectLst/>
                        </a:rPr>
                        <a:t>41</a:t>
                      </a:r>
                      <a:endParaRPr lang="en-US" sz="1200">
                        <a:effectLst/>
                        <a:latin typeface="Times New Roman" panose="02020603050405020304" pitchFamily="18" charset="0"/>
                        <a:ea typeface="SimSun" panose="02010600030101010101" pitchFamily="2" charset="-122"/>
                      </a:endParaRPr>
                    </a:p>
                  </a:txBody>
                  <a:tcPr marL="68580" marR="68580" marT="0" marB="0"/>
                </a:tc>
              </a:tr>
              <a:tr h="205720">
                <a:tc>
                  <a:txBody>
                    <a:bodyPr/>
                    <a:lstStyle/>
                    <a:p>
                      <a:pPr marL="0" marR="0" indent="0">
                        <a:spcBef>
                          <a:spcPts val="0"/>
                        </a:spcBef>
                        <a:spcAft>
                          <a:spcPts val="0"/>
                        </a:spcAft>
                      </a:pPr>
                      <a:r>
                        <a:rPr lang="en-US" sz="1200">
                          <a:effectLst/>
                        </a:rPr>
                        <a:t>Model-3-4</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200">
                          <a:effectLst/>
                        </a:rPr>
                        <a:t>0</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200">
                          <a:effectLst/>
                        </a:rPr>
                        <a:t>1</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100">
                          <a:effectLst/>
                        </a:rPr>
                        <a:t>0</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100">
                          <a:effectLst/>
                        </a:rPr>
                        <a:t>99</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100" dirty="0">
                          <a:effectLst/>
                        </a:rPr>
                        <a:t>104</a:t>
                      </a:r>
                      <a:endParaRPr lang="en-US" sz="12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100">
                          <a:effectLst/>
                        </a:rPr>
                        <a:t>25</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100">
                          <a:effectLst/>
                        </a:rPr>
                        <a:t>35</a:t>
                      </a:r>
                      <a:endParaRPr lang="en-US" sz="1200">
                        <a:effectLst/>
                        <a:latin typeface="Times New Roman" panose="02020603050405020304" pitchFamily="18" charset="0"/>
                        <a:ea typeface="SimSun" panose="02010600030101010101" pitchFamily="2" charset="-122"/>
                      </a:endParaRPr>
                    </a:p>
                  </a:txBody>
                  <a:tcPr marL="68580" marR="68580" marT="0" marB="0"/>
                </a:tc>
              </a:tr>
              <a:tr h="205720">
                <a:tc>
                  <a:txBody>
                    <a:bodyPr/>
                    <a:lstStyle/>
                    <a:p>
                      <a:pPr marL="0" marR="0" indent="0">
                        <a:spcBef>
                          <a:spcPts val="0"/>
                        </a:spcBef>
                        <a:spcAft>
                          <a:spcPts val="0"/>
                        </a:spcAft>
                      </a:pPr>
                      <a:r>
                        <a:rPr lang="en-US" sz="1200" dirty="0">
                          <a:effectLst/>
                        </a:rPr>
                        <a:t>Model-3-5</a:t>
                      </a:r>
                      <a:endParaRPr lang="en-US" sz="12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200">
                          <a:effectLst/>
                        </a:rPr>
                        <a:t>0.1</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200">
                          <a:effectLst/>
                        </a:rPr>
                        <a:t>2</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100">
                          <a:effectLst/>
                        </a:rPr>
                        <a:t>0</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100">
                          <a:effectLst/>
                        </a:rPr>
                        <a:t>104</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100">
                          <a:effectLst/>
                        </a:rPr>
                        <a:t>99</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100">
                          <a:effectLst/>
                        </a:rPr>
                        <a:t>41</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spcBef>
                          <a:spcPts val="0"/>
                        </a:spcBef>
                        <a:spcAft>
                          <a:spcPts val="0"/>
                        </a:spcAft>
                      </a:pPr>
                      <a:r>
                        <a:rPr lang="en-US" sz="1100" dirty="0">
                          <a:effectLst/>
                        </a:rPr>
                        <a:t>40</a:t>
                      </a:r>
                      <a:endParaRPr lang="en-US" sz="1200" dirty="0">
                        <a:effectLst/>
                        <a:latin typeface="Times New Roman" panose="02020603050405020304" pitchFamily="18" charset="0"/>
                        <a:ea typeface="SimSun" panose="02010600030101010101" pitchFamily="2" charset="-122"/>
                      </a:endParaRPr>
                    </a:p>
                  </a:txBody>
                  <a:tcPr marL="68580" marR="68580" marT="0" marB="0"/>
                </a:tc>
              </a:tr>
            </a:tbl>
          </a:graphicData>
        </a:graphic>
      </p:graphicFrame>
      <p:pic>
        <p:nvPicPr>
          <p:cNvPr id="26625" name="Chart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9352" y="4004703"/>
            <a:ext cx="4181754" cy="255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4196490145"/>
              </p:ext>
            </p:extLst>
          </p:nvPr>
        </p:nvGraphicFramePr>
        <p:xfrm>
          <a:off x="853983" y="2891816"/>
          <a:ext cx="2014444" cy="382587"/>
        </p:xfrm>
        <a:graphic>
          <a:graphicData uri="http://schemas.openxmlformats.org/presentationml/2006/ole">
            <mc:AlternateContent xmlns:mc="http://schemas.openxmlformats.org/markup-compatibility/2006">
              <mc:Choice xmlns:v="urn:schemas-microsoft-com:vml" Requires="v">
                <p:oleObj spid="_x0000_s27707" name="Equation" r:id="rId4" imgW="1180800" imgH="228600" progId="Equation.DSMT4">
                  <p:embed/>
                </p:oleObj>
              </mc:Choice>
              <mc:Fallback>
                <p:oleObj name="Equation" r:id="rId4" imgW="1180800" imgH="228600" progId="Equation.DSMT4">
                  <p:embed/>
                  <p:pic>
                    <p:nvPicPr>
                      <p:cNvPr id="0" name=""/>
                      <p:cNvPicPr/>
                      <p:nvPr/>
                    </p:nvPicPr>
                    <p:blipFill>
                      <a:blip r:embed="rId5"/>
                      <a:stretch>
                        <a:fillRect/>
                      </a:stretch>
                    </p:blipFill>
                    <p:spPr>
                      <a:xfrm>
                        <a:off x="853983" y="2891816"/>
                        <a:ext cx="2014444" cy="382587"/>
                      </a:xfrm>
                      <a:prstGeom prst="rect">
                        <a:avLst/>
                      </a:prstGeom>
                    </p:spPr>
                  </p:pic>
                </p:oleObj>
              </mc:Fallback>
            </mc:AlternateContent>
          </a:graphicData>
        </a:graphic>
      </p:graphicFrame>
      <p:sp>
        <p:nvSpPr>
          <p:cNvPr id="3" name="Line Callout 2 2"/>
          <p:cNvSpPr/>
          <p:nvPr/>
        </p:nvSpPr>
        <p:spPr>
          <a:xfrm>
            <a:off x="6296025" y="4128528"/>
            <a:ext cx="2733675" cy="847725"/>
          </a:xfrm>
          <a:prstGeom prst="borderCallout2">
            <a:avLst>
              <a:gd name="adj1" fmla="val 105267"/>
              <a:gd name="adj2" fmla="val 11528"/>
              <a:gd name="adj3" fmla="val 132233"/>
              <a:gd name="adj4" fmla="val 11208"/>
              <a:gd name="adj5" fmla="val 178792"/>
              <a:gd name="adj6" fmla="val -1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deterministic model + the evaluation stage</a:t>
            </a:r>
            <a:endParaRPr lang="en-US" dirty="0"/>
          </a:p>
        </p:txBody>
      </p:sp>
      <p:sp>
        <p:nvSpPr>
          <p:cNvPr id="6" name="TextBox 5"/>
          <p:cNvSpPr txBox="1"/>
          <p:nvPr/>
        </p:nvSpPr>
        <p:spPr>
          <a:xfrm>
            <a:off x="1647825" y="1562100"/>
            <a:ext cx="5800725"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To verify the necessity of the evaluation module, several sets of parameters for Model-3 are tested.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30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5"/>
                                        </p:tgtEl>
                                        <p:attrNameLst>
                                          <p:attrName>style.visibility</p:attrName>
                                        </p:attrNameLst>
                                      </p:cBhvr>
                                      <p:to>
                                        <p:strVal val="visible"/>
                                      </p:to>
                                    </p:set>
                                    <p:animEffect transition="in" filter="fade">
                                      <p:cBhvr>
                                        <p:cTn id="7" dur="500"/>
                                        <p:tgtEl>
                                          <p:spTgt spid="266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304363"/>
          </a:xfrm>
        </p:spPr>
        <p:txBody>
          <a:bodyPr/>
          <a:lstStyle/>
          <a:p>
            <a:r>
              <a:rPr lang="en-US" dirty="0" smtClean="0"/>
              <a:t>Literature Review</a:t>
            </a:r>
            <a:endParaRPr lang="en-US" dirty="0"/>
          </a:p>
        </p:txBody>
      </p:sp>
      <p:pic>
        <p:nvPicPr>
          <p:cNvPr id="29698" name="Picture 2" descr="http://www.th.gov.bc.ca/popular-topics/images/faqimages/bus_prior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3574" y="4009015"/>
            <a:ext cx="1620431" cy="1886903"/>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pic>
        <p:nvPicPr>
          <p:cNvPr id="29700" name="Picture 4" descr="http://nacto.org/wp-content/themes/twentyten/images/usdg/signalization-principle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612" y="4112678"/>
            <a:ext cx="1679575" cy="1679575"/>
          </a:xfrm>
          <a:prstGeom prst="rect">
            <a:avLst/>
          </a:prstGeom>
          <a:solidFill>
            <a:schemeClr val="bg1"/>
          </a:solidFill>
          <a:ln w="28575">
            <a:solidFill>
              <a:schemeClr val="accent1"/>
            </a:solidFill>
          </a:ln>
        </p:spPr>
      </p:pic>
      <p:pic>
        <p:nvPicPr>
          <p:cNvPr id="30722" name="Picture 2" descr="http://depts.washington.edu/itswa/2k1MtgPres/LarrySenn-TSP_files/slide0005_image00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482" y="4193363"/>
            <a:ext cx="3985820" cy="1630193"/>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83520" y="1559859"/>
            <a:ext cx="7704667" cy="4652681"/>
          </a:xfrm>
        </p:spPr>
        <p:txBody>
          <a:bodyPr anchor="t">
            <a:normAutofit/>
          </a:bodyPr>
          <a:lstStyle/>
          <a:p>
            <a:r>
              <a:rPr lang="en-US" dirty="0"/>
              <a:t>T</a:t>
            </a:r>
            <a:r>
              <a:rPr lang="en-US" dirty="0" smtClean="0"/>
              <a:t>he concept of TSP has been developed since late 1960s </a:t>
            </a:r>
            <a:r>
              <a:rPr lang="en-US" sz="2000" dirty="0" smtClean="0"/>
              <a:t>(Smith, 1968)</a:t>
            </a:r>
            <a:r>
              <a:rPr lang="en-US" dirty="0"/>
              <a:t>.</a:t>
            </a:r>
            <a:r>
              <a:rPr lang="en-US" dirty="0" smtClean="0"/>
              <a:t> </a:t>
            </a:r>
          </a:p>
          <a:p>
            <a:pPr marL="742950" lvl="2"/>
            <a:r>
              <a:rPr lang="en-US" sz="2000" dirty="0"/>
              <a:t>A</a:t>
            </a:r>
            <a:r>
              <a:rPr lang="en-US" sz="2000" dirty="0" smtClean="0"/>
              <a:t>ctive strategies </a:t>
            </a:r>
            <a:r>
              <a:rPr lang="en-US" sz="2000" dirty="0" smtClean="0">
                <a:solidFill>
                  <a:srgbClr val="FF0000"/>
                </a:solidFill>
              </a:rPr>
              <a:t>detect the arrival of buses </a:t>
            </a:r>
            <a:r>
              <a:rPr lang="en-US" sz="2000" dirty="0" smtClean="0"/>
              <a:t>and grant a priority to them.</a:t>
            </a:r>
            <a:r>
              <a:rPr lang="en-US" sz="2000" dirty="0"/>
              <a:t> (</a:t>
            </a:r>
            <a:r>
              <a:rPr lang="en-US" sz="2000" dirty="0" err="1"/>
              <a:t>Ludwick</a:t>
            </a:r>
            <a:r>
              <a:rPr lang="en-US" sz="2000" dirty="0"/>
              <a:t> &amp; John, 1974; Dion &amp; </a:t>
            </a:r>
            <a:r>
              <a:rPr lang="en-US" sz="2000" dirty="0" err="1"/>
              <a:t>Hesham</a:t>
            </a:r>
            <a:r>
              <a:rPr lang="en-US" sz="2000" dirty="0"/>
              <a:t>, </a:t>
            </a:r>
            <a:r>
              <a:rPr lang="en-US" sz="2000" dirty="0" smtClean="0"/>
              <a:t>2005)</a:t>
            </a:r>
          </a:p>
          <a:p>
            <a:pPr lvl="1"/>
            <a:r>
              <a:rPr lang="en-US" dirty="0" smtClean="0"/>
              <a:t>Passive strategies </a:t>
            </a:r>
            <a:r>
              <a:rPr lang="en-US" dirty="0" smtClean="0">
                <a:solidFill>
                  <a:srgbClr val="FF0000"/>
                </a:solidFill>
              </a:rPr>
              <a:t>do not recognize the presence of buses</a:t>
            </a:r>
            <a:r>
              <a:rPr lang="en-US" dirty="0" smtClean="0"/>
              <a:t>, but predetermine the signal timings </a:t>
            </a:r>
            <a:r>
              <a:rPr lang="en-US" dirty="0" smtClean="0">
                <a:solidFill>
                  <a:srgbClr val="FF0000"/>
                </a:solidFill>
              </a:rPr>
              <a:t>to facilitate bus movements</a:t>
            </a:r>
            <a:r>
              <a:rPr lang="en-US" dirty="0"/>
              <a:t>. (</a:t>
            </a:r>
            <a:r>
              <a:rPr lang="en-US" dirty="0" err="1"/>
              <a:t>Urbanik</a:t>
            </a:r>
            <a:r>
              <a:rPr lang="en-US" dirty="0"/>
              <a:t>, </a:t>
            </a:r>
            <a:r>
              <a:rPr lang="en-US" dirty="0" smtClean="0"/>
              <a:t>1977)</a:t>
            </a:r>
          </a:p>
          <a:p>
            <a:r>
              <a:rPr lang="en-US" dirty="0"/>
              <a:t>Limitations of TSP strategies</a:t>
            </a:r>
          </a:p>
          <a:p>
            <a:pPr lvl="1"/>
            <a:r>
              <a:rPr lang="en-US" dirty="0"/>
              <a:t>Significant negative impact to cross-street traffic </a:t>
            </a:r>
            <a:r>
              <a:rPr lang="en-US" dirty="0" smtClean="0"/>
              <a:t>if the target </a:t>
            </a:r>
            <a:r>
              <a:rPr lang="en-US" dirty="0"/>
              <a:t>arterials </a:t>
            </a:r>
            <a:r>
              <a:rPr lang="en-US" dirty="0" smtClean="0"/>
              <a:t>experience </a:t>
            </a:r>
            <a:r>
              <a:rPr lang="en-US" dirty="0"/>
              <a:t>heavy bus volumes</a:t>
            </a:r>
          </a:p>
          <a:p>
            <a:pPr lvl="1"/>
            <a:r>
              <a:rPr lang="en-US" dirty="0" smtClean="0"/>
              <a:t>May interrupt the conventional signal progression design</a:t>
            </a:r>
            <a:endParaRPr lang="en-US" dirty="0"/>
          </a:p>
        </p:txBody>
      </p:sp>
    </p:spTree>
    <p:extLst>
      <p:ext uri="{BB962C8B-B14F-4D97-AF65-F5344CB8AC3E}">
        <p14:creationId xmlns:p14="http://schemas.microsoft.com/office/powerpoint/2010/main" val="329207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0722"/>
                                        </p:tgtEl>
                                        <p:attrNameLst>
                                          <p:attrName>style.visibility</p:attrName>
                                        </p:attrNameLst>
                                      </p:cBhvr>
                                      <p:to>
                                        <p:strVal val="visible"/>
                                      </p:to>
                                    </p:set>
                                    <p:animEffect transition="in" filter="fade">
                                      <p:cBhvr>
                                        <p:cTn id="19" dur="500"/>
                                        <p:tgtEl>
                                          <p:spTgt spid="30722"/>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29698"/>
                                        </p:tgtEl>
                                        <p:attrNameLst>
                                          <p:attrName>style.visibility</p:attrName>
                                        </p:attrNameLst>
                                      </p:cBhvr>
                                      <p:to>
                                        <p:strVal val="visible"/>
                                      </p:to>
                                    </p:set>
                                    <p:animEffect transition="in" filter="fade">
                                      <p:cBhvr>
                                        <p:cTn id="23" dur="500"/>
                                        <p:tgtEl>
                                          <p:spTgt spid="2969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29700"/>
                                        </p:tgtEl>
                                        <p:attrNameLst>
                                          <p:attrName>style.visibility</p:attrName>
                                        </p:attrNameLst>
                                      </p:cBhvr>
                                      <p:to>
                                        <p:strVal val="visible"/>
                                      </p:to>
                                    </p:set>
                                    <p:animEffect transition="in" filter="fade">
                                      <p:cBhvr>
                                        <p:cTn id="34" dur="500"/>
                                        <p:tgtEl>
                                          <p:spTgt spid="2970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9698"/>
                                        </p:tgtEl>
                                      </p:cBhvr>
                                    </p:animEffect>
                                    <p:set>
                                      <p:cBhvr>
                                        <p:cTn id="39" dur="1" fill="hold">
                                          <p:stCondLst>
                                            <p:cond delay="499"/>
                                          </p:stCondLst>
                                        </p:cTn>
                                        <p:tgtEl>
                                          <p:spTgt spid="29698"/>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9700"/>
                                        </p:tgtEl>
                                      </p:cBhvr>
                                    </p:animEffect>
                                    <p:set>
                                      <p:cBhvr>
                                        <p:cTn id="42" dur="1" fill="hold">
                                          <p:stCondLst>
                                            <p:cond delay="499"/>
                                          </p:stCondLst>
                                        </p:cTn>
                                        <p:tgtEl>
                                          <p:spTgt spid="29700"/>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30722"/>
                                        </p:tgtEl>
                                      </p:cBhvr>
                                    </p:animEffect>
                                    <p:set>
                                      <p:cBhvr>
                                        <p:cTn id="45" dur="1" fill="hold">
                                          <p:stCondLst>
                                            <p:cond delay="499"/>
                                          </p:stCondLst>
                                        </p:cTn>
                                        <p:tgtEl>
                                          <p:spTgt spid="30722"/>
                                        </p:tgtEl>
                                        <p:attrNameLst>
                                          <p:attrName>style.visibility</p:attrName>
                                        </p:attrNameLst>
                                      </p:cBhvr>
                                      <p:to>
                                        <p:strVal val="hidden"/>
                                      </p:to>
                                    </p:set>
                                  </p:childTnLst>
                                </p:cTn>
                              </p:par>
                            </p:childTnLst>
                          </p:cTn>
                        </p:par>
                        <p:par>
                          <p:cTn id="46" fill="hold">
                            <p:stCondLst>
                              <p:cond delay="500"/>
                            </p:stCondLst>
                            <p:childTnLst>
                              <p:par>
                                <p:cTn id="47" presetID="42" presetClass="entr" presetSubtype="0" fill="hold" nodeType="after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fade">
                                      <p:cBhvr>
                                        <p:cTn id="49" dur="1000"/>
                                        <p:tgtEl>
                                          <p:spTgt spid="3">
                                            <p:txEl>
                                              <p:pRg st="3" end="3"/>
                                            </p:txEl>
                                          </p:spTgt>
                                        </p:tgtEl>
                                      </p:cBhvr>
                                    </p:animEffect>
                                    <p:anim calcmode="lin" valueType="num">
                                      <p:cBhvr>
                                        <p:cTn id="5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52" fill="hold">
                            <p:stCondLst>
                              <p:cond delay="1500"/>
                            </p:stCondLst>
                            <p:childTnLst>
                              <p:par>
                                <p:cTn id="53" presetID="42" presetClass="entr" presetSubtype="0" fill="hold" nodeType="after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fade">
                                      <p:cBhvr>
                                        <p:cTn id="55" dur="1000"/>
                                        <p:tgtEl>
                                          <p:spTgt spid="3">
                                            <p:txEl>
                                              <p:pRg st="4" end="4"/>
                                            </p:txEl>
                                          </p:spTgt>
                                        </p:tgtEl>
                                      </p:cBhvr>
                                    </p:animEffect>
                                    <p:anim calcmode="lin" valueType="num">
                                      <p:cBhvr>
                                        <p:cTn id="5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58" fill="hold">
                            <p:stCondLst>
                              <p:cond delay="2500"/>
                            </p:stCondLst>
                            <p:childTnLst>
                              <p:par>
                                <p:cTn id="59" presetID="42" presetClass="entr" presetSubtype="0" fill="hold" nodeType="after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Effect transition="in" filter="fade">
                                      <p:cBhvr>
                                        <p:cTn id="61" dur="1000"/>
                                        <p:tgtEl>
                                          <p:spTgt spid="3">
                                            <p:txEl>
                                              <p:pRg st="5" end="5"/>
                                            </p:txEl>
                                          </p:spTgt>
                                        </p:tgtEl>
                                      </p:cBhvr>
                                    </p:animEffect>
                                    <p:anim calcmode="lin" valueType="num">
                                      <p:cBhvr>
                                        <p:cTn id="6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640540"/>
          </a:xfrm>
        </p:spPr>
        <p:txBody>
          <a:bodyPr/>
          <a:lstStyle/>
          <a:p>
            <a:r>
              <a:rPr lang="en-US" dirty="0" smtClean="0"/>
              <a:t>Case study</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372363687"/>
              </p:ext>
            </p:extLst>
          </p:nvPr>
        </p:nvGraphicFramePr>
        <p:xfrm>
          <a:off x="4742329" y="1792942"/>
          <a:ext cx="4087906" cy="20663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3585256493"/>
              </p:ext>
            </p:extLst>
          </p:nvPr>
        </p:nvGraphicFramePr>
        <p:xfrm>
          <a:off x="905435" y="1819835"/>
          <a:ext cx="3388659"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589933307"/>
              </p:ext>
            </p:extLst>
          </p:nvPr>
        </p:nvGraphicFramePr>
        <p:xfrm>
          <a:off x="762001" y="3971365"/>
          <a:ext cx="3523128" cy="20439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1864275718"/>
              </p:ext>
            </p:extLst>
          </p:nvPr>
        </p:nvGraphicFramePr>
        <p:xfrm>
          <a:off x="4953001" y="3914776"/>
          <a:ext cx="3733800" cy="2076450"/>
        </p:xfrm>
        <a:graphic>
          <a:graphicData uri="http://schemas.openxmlformats.org/drawingml/2006/chart">
            <c:chart xmlns:c="http://schemas.openxmlformats.org/drawingml/2006/chart" xmlns:r="http://schemas.openxmlformats.org/officeDocument/2006/relationships" r:id="rId5"/>
          </a:graphicData>
        </a:graphic>
      </p:graphicFrame>
      <p:sp>
        <p:nvSpPr>
          <p:cNvPr id="3" name="Rectangle 2"/>
          <p:cNvSpPr/>
          <p:nvPr/>
        </p:nvSpPr>
        <p:spPr>
          <a:xfrm>
            <a:off x="0" y="4168765"/>
            <a:ext cx="4743450" cy="1323439"/>
          </a:xfrm>
          <a:prstGeom prst="rect">
            <a:avLst/>
          </a:prstGeom>
        </p:spPr>
        <p:txBody>
          <a:bodyPr wrap="square">
            <a:spAutoFit/>
          </a:bodyPr>
          <a:lstStyle/>
          <a:p>
            <a:pPr lvl="1"/>
            <a:r>
              <a:rPr lang="en-US" sz="1600" dirty="0"/>
              <a:t>Model-1: MAXBAND with fixed phase sequences</a:t>
            </a:r>
          </a:p>
          <a:p>
            <a:pPr lvl="1"/>
            <a:r>
              <a:rPr lang="en-US" sz="1600" dirty="0"/>
              <a:t>Model-2: A direct extension of MAXBAND </a:t>
            </a:r>
            <a:endParaRPr lang="en-US" sz="1600" dirty="0" smtClean="0"/>
          </a:p>
          <a:p>
            <a:pPr lvl="1"/>
            <a:r>
              <a:rPr lang="en-US" sz="1600" dirty="0" smtClean="0"/>
              <a:t>Model-4</a:t>
            </a:r>
            <a:r>
              <a:rPr lang="en-US" sz="1600" dirty="0"/>
              <a:t>: The proposed deterministic model with </a:t>
            </a:r>
            <a:r>
              <a:rPr lang="en-US" sz="1600" dirty="0" smtClean="0"/>
              <a:t>the evaluation ranking stage</a:t>
            </a:r>
            <a:endParaRPr lang="en-US" sz="1600" dirty="0"/>
          </a:p>
          <a:p>
            <a:pPr lvl="1"/>
            <a:r>
              <a:rPr lang="en-US" sz="1600" dirty="0"/>
              <a:t>Model-5: The proposed integrated model</a:t>
            </a:r>
          </a:p>
        </p:txBody>
      </p:sp>
      <p:cxnSp>
        <p:nvCxnSpPr>
          <p:cNvPr id="11" name="Straight Connector 10"/>
          <p:cNvCxnSpPr/>
          <p:nvPr/>
        </p:nvCxnSpPr>
        <p:spPr>
          <a:xfrm flipV="1">
            <a:off x="1752600" y="3028950"/>
            <a:ext cx="1533525"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752600" y="2752726"/>
            <a:ext cx="866775" cy="95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076450" y="2097741"/>
            <a:ext cx="0" cy="654985"/>
          </a:xfrm>
          <a:prstGeom prst="straightConnector1">
            <a:avLst/>
          </a:prstGeom>
          <a:ln w="19050">
            <a:solidFill>
              <a:srgbClr val="55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324100" y="2097741"/>
            <a:ext cx="0" cy="931209"/>
          </a:xfrm>
          <a:prstGeom prst="straightConnector1">
            <a:avLst/>
          </a:prstGeom>
          <a:ln w="19050">
            <a:solidFill>
              <a:srgbClr val="55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752599" y="2097739"/>
            <a:ext cx="1533525" cy="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834466" y="2097739"/>
            <a:ext cx="4039659" cy="1477328"/>
          </a:xfrm>
          <a:prstGeom prst="rect">
            <a:avLst/>
          </a:prstGeom>
        </p:spPr>
        <p:txBody>
          <a:bodyPr wrap="square">
            <a:spAutoFit/>
          </a:bodyPr>
          <a:lstStyle/>
          <a:p>
            <a:r>
              <a:rPr lang="en-US" dirty="0"/>
              <a:t>The models which take bus progression into consideration, are able to offer operational benefits to bus vehicles on the target arterial, evidenced by </a:t>
            </a:r>
            <a:r>
              <a:rPr lang="en-US" dirty="0">
                <a:solidFill>
                  <a:srgbClr val="FF0000"/>
                </a:solidFill>
              </a:rPr>
              <a:t>reduction in the average bus delay.</a:t>
            </a:r>
          </a:p>
        </p:txBody>
      </p:sp>
      <p:sp>
        <p:nvSpPr>
          <p:cNvPr id="21" name="Rectangle 20"/>
          <p:cNvSpPr/>
          <p:nvPr/>
        </p:nvSpPr>
        <p:spPr>
          <a:xfrm>
            <a:off x="4834466" y="2236239"/>
            <a:ext cx="3852334" cy="1200329"/>
          </a:xfrm>
          <a:prstGeom prst="rect">
            <a:avLst/>
          </a:prstGeom>
        </p:spPr>
        <p:txBody>
          <a:bodyPr wrap="square">
            <a:spAutoFit/>
          </a:bodyPr>
          <a:lstStyle/>
          <a:p>
            <a:r>
              <a:rPr lang="en-US" dirty="0"/>
              <a:t>Model-2 may yield a slight reduction in bus delay. This is due to that Model-2 has </a:t>
            </a:r>
            <a:r>
              <a:rPr lang="en-US" dirty="0">
                <a:solidFill>
                  <a:srgbClr val="FF0000"/>
                </a:solidFill>
              </a:rPr>
              <a:t>ignored the stochastic nature </a:t>
            </a:r>
            <a:r>
              <a:rPr lang="en-US" dirty="0"/>
              <a:t>of bus dwell time at bus stops.</a:t>
            </a:r>
          </a:p>
        </p:txBody>
      </p:sp>
      <p:cxnSp>
        <p:nvCxnSpPr>
          <p:cNvPr id="22" name="Straight Connector 21"/>
          <p:cNvCxnSpPr/>
          <p:nvPr/>
        </p:nvCxnSpPr>
        <p:spPr>
          <a:xfrm>
            <a:off x="1752599" y="4981575"/>
            <a:ext cx="2152651"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185987" y="5985687"/>
            <a:ext cx="5174192" cy="646331"/>
          </a:xfrm>
          <a:prstGeom prst="rect">
            <a:avLst/>
          </a:prstGeom>
        </p:spPr>
        <p:txBody>
          <a:bodyPr wrap="square">
            <a:spAutoFit/>
          </a:bodyPr>
          <a:lstStyle/>
          <a:p>
            <a:r>
              <a:rPr lang="en-US" dirty="0"/>
              <a:t>Model-2 and 4 </a:t>
            </a:r>
            <a:r>
              <a:rPr lang="en-US" dirty="0" smtClean="0"/>
              <a:t>outperform </a:t>
            </a:r>
            <a:r>
              <a:rPr lang="en-US" dirty="0"/>
              <a:t>Model-1, and Model-5 outperforms both Model-2 and Model-4</a:t>
            </a:r>
          </a:p>
        </p:txBody>
      </p:sp>
    </p:spTree>
    <p:extLst>
      <p:ext uri="{BB962C8B-B14F-4D97-AF65-F5344CB8AC3E}">
        <p14:creationId xmlns:p14="http://schemas.microsoft.com/office/powerpoint/2010/main" val="285734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par>
                                <p:cTn id="17" presetID="22" presetClass="entr" presetSubtype="2"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par>
                                <p:cTn id="20" presetID="22" presetClass="entr" presetSubtype="2"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up)">
                                      <p:cBhvr>
                                        <p:cTn id="38" dur="500"/>
                                        <p:tgtEl>
                                          <p:spTgt spid="16"/>
                                        </p:tgtEl>
                                      </p:cBhvr>
                                    </p:animEffect>
                                  </p:childTnLst>
                                </p:cTn>
                              </p:par>
                              <p:par>
                                <p:cTn id="39" presetID="22" presetClass="entr" presetSubtype="1"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up)">
                                      <p:cBhvr>
                                        <p:cTn id="41" dur="500"/>
                                        <p:tgtEl>
                                          <p:spTgt spid="17"/>
                                        </p:tgtEl>
                                      </p:cBhvr>
                                    </p:animEffect>
                                  </p:childTnLst>
                                </p:cTn>
                              </p:par>
                            </p:childTnLst>
                          </p:cTn>
                        </p:par>
                        <p:par>
                          <p:cTn id="42" fill="hold">
                            <p:stCondLst>
                              <p:cond delay="1000"/>
                            </p:stCondLst>
                            <p:childTnLst>
                              <p:par>
                                <p:cTn id="43" presetID="42" presetClass="entr" presetSubtype="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21"/>
                                        </p:tgtEl>
                                      </p:cBhvr>
                                    </p:animEffect>
                                    <p:set>
                                      <p:cBhvr>
                                        <p:cTn id="52" dur="1" fill="hold">
                                          <p:stCondLst>
                                            <p:cond delay="499"/>
                                          </p:stCondLst>
                                        </p:cTn>
                                        <p:tgtEl>
                                          <p:spTgt spid="21"/>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cTn>
                              </p:par>
                            </p:childTnLst>
                          </p:cTn>
                        </p:par>
                        <p:par>
                          <p:cTn id="67" fill="hold">
                            <p:stCondLst>
                              <p:cond delay="500"/>
                            </p:stCondLst>
                            <p:childTnLst>
                              <p:par>
                                <p:cTn id="68" presetID="22" presetClass="entr" presetSubtype="2"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right)">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Graphic spid="8" grpId="0">
        <p:bldAsOne/>
      </p:bldGraphic>
      <p:bldGraphic spid="9" grpId="0">
        <p:bldAsOne/>
      </p:bldGraphic>
      <p:bldP spid="3" grpId="0"/>
      <p:bldP spid="3" grpId="1"/>
      <p:bldP spid="20" grpId="0"/>
      <p:bldP spid="20" grpId="1"/>
      <p:bldP spid="21" grpId="0"/>
      <p:bldP spid="21" grpId="1"/>
      <p:bldP spid="2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8001406"/>
              </p:ext>
            </p:extLst>
          </p:nvPr>
        </p:nvGraphicFramePr>
        <p:xfrm>
          <a:off x="4053840" y="4777395"/>
          <a:ext cx="4394836" cy="1828800"/>
        </p:xfrm>
        <a:graphic>
          <a:graphicData uri="http://schemas.openxmlformats.org/drawingml/2006/table">
            <a:tbl>
              <a:tblPr firstRow="1" firstCol="1" bandRow="1">
                <a:tableStyleId>{5C22544A-7EE6-4342-B048-85BDC9FD1C3A}</a:tableStyleId>
              </a:tblPr>
              <a:tblGrid>
                <a:gridCol w="2197418"/>
                <a:gridCol w="2197418"/>
              </a:tblGrid>
              <a:tr h="365760">
                <a:tc>
                  <a:txBody>
                    <a:bodyPr/>
                    <a:lstStyle/>
                    <a:p>
                      <a:pPr marL="0" marR="0" indent="0" algn="ctr">
                        <a:spcBef>
                          <a:spcPts val="0"/>
                        </a:spcBef>
                        <a:spcAft>
                          <a:spcPts val="0"/>
                        </a:spcAft>
                      </a:pPr>
                      <a:r>
                        <a:rPr lang="en-US" sz="1200" dirty="0">
                          <a:effectLst/>
                        </a:rPr>
                        <a:t>Loading factor on buses</a:t>
                      </a:r>
                      <a:endParaRPr lang="en-US" sz="12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indent="0" algn="ctr">
                        <a:spcBef>
                          <a:spcPts val="0"/>
                        </a:spcBef>
                        <a:spcAft>
                          <a:spcPts val="0"/>
                        </a:spcAft>
                      </a:pPr>
                      <a:r>
                        <a:rPr lang="en-US" sz="1200" dirty="0">
                          <a:effectLst/>
                        </a:rPr>
                        <a:t>Passenger </a:t>
                      </a:r>
                      <a:r>
                        <a:rPr lang="en-US" sz="1200" dirty="0" smtClean="0">
                          <a:effectLst/>
                        </a:rPr>
                        <a:t>ratio k</a:t>
                      </a:r>
                      <a:endParaRPr lang="en-US" sz="1200" dirty="0">
                        <a:effectLst/>
                        <a:latin typeface="Times New Roman" panose="02020603050405020304" pitchFamily="18" charset="0"/>
                        <a:ea typeface="SimSun" panose="02010600030101010101" pitchFamily="2" charset="-122"/>
                      </a:endParaRPr>
                    </a:p>
                  </a:txBody>
                  <a:tcPr marL="68580" marR="68580" marT="0" marB="0" anchor="ctr"/>
                </a:tc>
              </a:tr>
              <a:tr h="365760">
                <a:tc>
                  <a:txBody>
                    <a:bodyPr/>
                    <a:lstStyle/>
                    <a:p>
                      <a:pPr marL="0" marR="0" indent="0" algn="ctr">
                        <a:spcBef>
                          <a:spcPts val="0"/>
                        </a:spcBef>
                        <a:spcAft>
                          <a:spcPts val="0"/>
                        </a:spcAft>
                      </a:pPr>
                      <a:r>
                        <a:rPr lang="en-US" sz="1200" dirty="0">
                          <a:effectLst/>
                        </a:rPr>
                        <a:t>12</a:t>
                      </a:r>
                      <a:endParaRPr lang="en-US" sz="12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indent="0" algn="ctr">
                        <a:spcBef>
                          <a:spcPts val="0"/>
                        </a:spcBef>
                        <a:spcAft>
                          <a:spcPts val="0"/>
                        </a:spcAft>
                      </a:pPr>
                      <a:r>
                        <a:rPr lang="en-US" sz="1200" dirty="0">
                          <a:effectLst/>
                        </a:rPr>
                        <a:t>0.8</a:t>
                      </a:r>
                      <a:endParaRPr lang="en-US" sz="1200" dirty="0">
                        <a:effectLst/>
                        <a:latin typeface="Times New Roman" panose="02020603050405020304" pitchFamily="18" charset="0"/>
                        <a:ea typeface="SimSun" panose="02010600030101010101" pitchFamily="2" charset="-122"/>
                      </a:endParaRPr>
                    </a:p>
                  </a:txBody>
                  <a:tcPr marL="68580" marR="68580" marT="0" marB="0" anchor="ctr"/>
                </a:tc>
              </a:tr>
              <a:tr h="365760">
                <a:tc>
                  <a:txBody>
                    <a:bodyPr/>
                    <a:lstStyle/>
                    <a:p>
                      <a:pPr marL="0" marR="0" indent="0" algn="ctr">
                        <a:spcBef>
                          <a:spcPts val="0"/>
                        </a:spcBef>
                        <a:spcAft>
                          <a:spcPts val="0"/>
                        </a:spcAft>
                      </a:pPr>
                      <a:r>
                        <a:rPr lang="en-US" sz="1200">
                          <a:effectLst/>
                        </a:rPr>
                        <a:t>18</a:t>
                      </a:r>
                      <a:endParaRPr lang="en-US" sz="12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indent="0" algn="ctr">
                        <a:spcBef>
                          <a:spcPts val="0"/>
                        </a:spcBef>
                        <a:spcAft>
                          <a:spcPts val="0"/>
                        </a:spcAft>
                      </a:pPr>
                      <a:r>
                        <a:rPr lang="en-US" sz="1200" dirty="0">
                          <a:effectLst/>
                        </a:rPr>
                        <a:t>1.2</a:t>
                      </a:r>
                      <a:endParaRPr lang="en-US" sz="1200" dirty="0">
                        <a:effectLst/>
                        <a:latin typeface="Times New Roman" panose="02020603050405020304" pitchFamily="18" charset="0"/>
                        <a:ea typeface="SimSun" panose="02010600030101010101" pitchFamily="2" charset="-122"/>
                      </a:endParaRPr>
                    </a:p>
                  </a:txBody>
                  <a:tcPr marL="68580" marR="68580" marT="0" marB="0" anchor="ctr"/>
                </a:tc>
              </a:tr>
              <a:tr h="365760">
                <a:tc>
                  <a:txBody>
                    <a:bodyPr/>
                    <a:lstStyle/>
                    <a:p>
                      <a:pPr marL="0" marR="0" indent="0" algn="ctr">
                        <a:spcBef>
                          <a:spcPts val="0"/>
                        </a:spcBef>
                        <a:spcAft>
                          <a:spcPts val="0"/>
                        </a:spcAft>
                      </a:pPr>
                      <a:r>
                        <a:rPr lang="en-US" sz="1200">
                          <a:effectLst/>
                        </a:rPr>
                        <a:t>30</a:t>
                      </a:r>
                      <a:endParaRPr lang="en-US" sz="12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indent="0" algn="ctr">
                        <a:spcBef>
                          <a:spcPts val="0"/>
                        </a:spcBef>
                        <a:spcAft>
                          <a:spcPts val="0"/>
                        </a:spcAft>
                      </a:pPr>
                      <a:r>
                        <a:rPr lang="en-US" sz="1200" dirty="0">
                          <a:effectLst/>
                        </a:rPr>
                        <a:t>2</a:t>
                      </a:r>
                      <a:endParaRPr lang="en-US" sz="1200" dirty="0">
                        <a:effectLst/>
                        <a:latin typeface="Times New Roman" panose="02020603050405020304" pitchFamily="18" charset="0"/>
                        <a:ea typeface="SimSun" panose="02010600030101010101" pitchFamily="2" charset="-122"/>
                      </a:endParaRPr>
                    </a:p>
                  </a:txBody>
                  <a:tcPr marL="68580" marR="68580" marT="0" marB="0" anchor="ctr"/>
                </a:tc>
              </a:tr>
              <a:tr h="365760">
                <a:tc>
                  <a:txBody>
                    <a:bodyPr/>
                    <a:lstStyle/>
                    <a:p>
                      <a:pPr marL="0" marR="0" indent="0" algn="ctr">
                        <a:spcBef>
                          <a:spcPts val="0"/>
                        </a:spcBef>
                        <a:spcAft>
                          <a:spcPts val="0"/>
                        </a:spcAft>
                      </a:pPr>
                      <a:r>
                        <a:rPr lang="en-US" sz="1200" dirty="0">
                          <a:effectLst/>
                        </a:rPr>
                        <a:t>7.5</a:t>
                      </a:r>
                      <a:endParaRPr lang="en-US" sz="12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indent="0" algn="ctr">
                        <a:spcBef>
                          <a:spcPts val="0"/>
                        </a:spcBef>
                        <a:spcAft>
                          <a:spcPts val="0"/>
                        </a:spcAft>
                      </a:pPr>
                      <a:r>
                        <a:rPr lang="en-US" sz="1200" dirty="0">
                          <a:effectLst/>
                        </a:rPr>
                        <a:t>0.5</a:t>
                      </a:r>
                      <a:endParaRPr lang="en-US" sz="1200" dirty="0">
                        <a:effectLst/>
                        <a:latin typeface="Times New Roman" panose="02020603050405020304" pitchFamily="18" charset="0"/>
                        <a:ea typeface="SimSun" panose="02010600030101010101" pitchFamily="2" charset="-122"/>
                      </a:endParaRPr>
                    </a:p>
                  </a:txBody>
                  <a:tcPr marL="68580" marR="68580" marT="0" marB="0" anchor="ctr"/>
                </a:tc>
              </a:tr>
            </a:tbl>
          </a:graphicData>
        </a:graphic>
      </p:graphicFrame>
      <p:sp>
        <p:nvSpPr>
          <p:cNvPr id="5" name="Content Placeholder 2"/>
          <p:cNvSpPr txBox="1">
            <a:spLocks/>
          </p:cNvSpPr>
          <p:nvPr/>
        </p:nvSpPr>
        <p:spPr>
          <a:xfrm>
            <a:off x="982133" y="1810871"/>
            <a:ext cx="7704667" cy="418894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dirty="0" smtClean="0"/>
              <a:t>It can be expected that the integrated model </a:t>
            </a:r>
            <a:r>
              <a:rPr lang="en-US" dirty="0"/>
              <a:t>should be only applied when the </a:t>
            </a:r>
            <a:r>
              <a:rPr lang="en-US" dirty="0">
                <a:solidFill>
                  <a:srgbClr val="FF0000"/>
                </a:solidFill>
              </a:rPr>
              <a:t>difference between numbers </a:t>
            </a:r>
            <a:r>
              <a:rPr lang="en-US" dirty="0" smtClean="0">
                <a:solidFill>
                  <a:srgbClr val="FF0000"/>
                </a:solidFill>
              </a:rPr>
              <a:t>passengers on </a:t>
            </a:r>
            <a:r>
              <a:rPr lang="en-US" dirty="0">
                <a:solidFill>
                  <a:srgbClr val="FF0000"/>
                </a:solidFill>
              </a:rPr>
              <a:t>two types of vehicles is </a:t>
            </a:r>
            <a:r>
              <a:rPr lang="en-US" dirty="0" smtClean="0">
                <a:solidFill>
                  <a:srgbClr val="FF0000"/>
                </a:solidFill>
              </a:rPr>
              <a:t>small</a:t>
            </a:r>
          </a:p>
          <a:p>
            <a:r>
              <a:rPr lang="en-US" dirty="0" smtClean="0"/>
              <a:t>When the number of passengers on buses dominates that on passenger cars, bus progression model may be preferred, and vice versa</a:t>
            </a:r>
            <a:r>
              <a:rPr lang="en-US" dirty="0"/>
              <a:t>.</a:t>
            </a:r>
            <a:endParaRPr lang="en-US" dirty="0" smtClean="0"/>
          </a:p>
          <a:p>
            <a:r>
              <a:rPr lang="en-US" dirty="0" smtClean="0"/>
              <a:t>The </a:t>
            </a:r>
            <a:r>
              <a:rPr lang="en-US" dirty="0"/>
              <a:t>system performance is quite sensitivity to the preference factor </a:t>
            </a:r>
            <a:r>
              <a:rPr lang="en-US" i="1" dirty="0"/>
              <a:t>k</a:t>
            </a:r>
            <a:r>
              <a:rPr lang="en-US" dirty="0"/>
              <a:t> </a:t>
            </a:r>
            <a:endParaRPr lang="en-US" dirty="0" smtClean="0"/>
          </a:p>
          <a:p>
            <a:endParaRPr lang="en-US" dirty="0"/>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679123655"/>
              </p:ext>
            </p:extLst>
          </p:nvPr>
        </p:nvGraphicFramePr>
        <p:xfrm>
          <a:off x="718184" y="5324008"/>
          <a:ext cx="3302007" cy="457201"/>
        </p:xfrm>
        <a:graphic>
          <a:graphicData uri="http://schemas.openxmlformats.org/presentationml/2006/ole">
            <mc:AlternateContent xmlns:mc="http://schemas.openxmlformats.org/markup-compatibility/2006">
              <mc:Choice xmlns:v="urn:schemas-microsoft-com:vml" Requires="v">
                <p:oleObj spid="_x0000_s28730" name="Equation" r:id="rId3" imgW="2616200" imgH="355600" progId="Equation.DSMT4">
                  <p:embed/>
                </p:oleObj>
              </mc:Choice>
              <mc:Fallback>
                <p:oleObj name="Equation" r:id="rId3" imgW="2616200" imgH="355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184" y="5324008"/>
                        <a:ext cx="3302007" cy="457201"/>
                      </a:xfrm>
                      <a:prstGeom prst="rect">
                        <a:avLst/>
                      </a:prstGeom>
                      <a:noFill/>
                    </p:spPr>
                  </p:pic>
                </p:oleObj>
              </mc:Fallback>
            </mc:AlternateContent>
          </a:graphicData>
        </a:graphic>
      </p:graphicFrame>
    </p:spTree>
    <p:extLst>
      <p:ext uri="{BB962C8B-B14F-4D97-AF65-F5344CB8AC3E}">
        <p14:creationId xmlns:p14="http://schemas.microsoft.com/office/powerpoint/2010/main" val="24957938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461246"/>
          </a:xfrm>
        </p:spPr>
        <p:txBody>
          <a:bodyPr/>
          <a:lstStyle/>
          <a:p>
            <a:r>
              <a:rPr lang="en-US" dirty="0" smtClean="0"/>
              <a:t>Case Study</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634693019"/>
              </p:ext>
            </p:extLst>
          </p:nvPr>
        </p:nvGraphicFramePr>
        <p:xfrm>
          <a:off x="806823" y="1761566"/>
          <a:ext cx="3641351" cy="19573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4111995360"/>
              </p:ext>
            </p:extLst>
          </p:nvPr>
        </p:nvGraphicFramePr>
        <p:xfrm>
          <a:off x="4862232" y="1759885"/>
          <a:ext cx="3641351" cy="19573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4161602449"/>
              </p:ext>
            </p:extLst>
          </p:nvPr>
        </p:nvGraphicFramePr>
        <p:xfrm>
          <a:off x="647701" y="3898107"/>
          <a:ext cx="3760942" cy="19573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1096608961"/>
              </p:ext>
            </p:extLst>
          </p:nvPr>
        </p:nvGraphicFramePr>
        <p:xfrm>
          <a:off x="4945155" y="3951756"/>
          <a:ext cx="3641351" cy="1957386"/>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Straight Connector 9"/>
          <p:cNvCxnSpPr/>
          <p:nvPr/>
        </p:nvCxnSpPr>
        <p:spPr>
          <a:xfrm flipV="1">
            <a:off x="1685924" y="4800600"/>
            <a:ext cx="2352676"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685924" y="4981575"/>
            <a:ext cx="2352676" cy="9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819774" y="4857750"/>
            <a:ext cx="2352676"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819774" y="5038725"/>
            <a:ext cx="2352676" cy="9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Content Placeholder 2"/>
          <p:cNvSpPr>
            <a:spLocks noGrp="1"/>
          </p:cNvSpPr>
          <p:nvPr>
            <p:ph idx="1"/>
          </p:nvPr>
        </p:nvSpPr>
        <p:spPr>
          <a:xfrm>
            <a:off x="982132" y="1918447"/>
            <a:ext cx="7704667" cy="1629335"/>
          </a:xfrm>
        </p:spPr>
        <p:txBody>
          <a:bodyPr anchor="t"/>
          <a:lstStyle/>
          <a:p>
            <a:r>
              <a:rPr lang="en-US" dirty="0"/>
              <a:t>Model-5, an integrated progression model that accounts for </a:t>
            </a:r>
            <a:r>
              <a:rPr lang="en-US" dirty="0">
                <a:solidFill>
                  <a:srgbClr val="FF0000"/>
                </a:solidFill>
              </a:rPr>
              <a:t>both buses and passenger cars</a:t>
            </a:r>
            <a:r>
              <a:rPr lang="en-US" dirty="0"/>
              <a:t>, performs better when the ratio between passengers on the two types of vehicles is </a:t>
            </a:r>
            <a:r>
              <a:rPr lang="en-US" dirty="0">
                <a:solidFill>
                  <a:srgbClr val="FF0000"/>
                </a:solidFill>
              </a:rPr>
              <a:t>close to </a:t>
            </a:r>
            <a:r>
              <a:rPr lang="en-US" dirty="0" smtClean="0">
                <a:solidFill>
                  <a:srgbClr val="FF0000"/>
                </a:solidFill>
              </a:rPr>
              <a:t>1</a:t>
            </a:r>
            <a:r>
              <a:rPr lang="en-US" dirty="0" smtClean="0"/>
              <a:t>,</a:t>
            </a:r>
            <a:r>
              <a:rPr lang="en-US" dirty="0" smtClean="0">
                <a:solidFill>
                  <a:srgbClr val="FF0000"/>
                </a:solidFill>
              </a:rPr>
              <a:t> as expected.</a:t>
            </a:r>
          </a:p>
        </p:txBody>
      </p:sp>
      <p:sp>
        <p:nvSpPr>
          <p:cNvPr id="21" name="Content Placeholder 2"/>
          <p:cNvSpPr txBox="1">
            <a:spLocks/>
          </p:cNvSpPr>
          <p:nvPr/>
        </p:nvSpPr>
        <p:spPr>
          <a:xfrm>
            <a:off x="982131" y="4064654"/>
            <a:ext cx="7704667" cy="158619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Times New Roman" panose="02020603050405020304" pitchFamily="18" charset="0"/>
                <a:ea typeface="+mn-ea"/>
                <a:cs typeface="Times New Roman" panose="02020603050405020304" pitchFamily="18" charset="0"/>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Times New Roman" panose="02020603050405020304" pitchFamily="18" charset="0"/>
                <a:ea typeface="+mn-ea"/>
                <a:cs typeface="Times New Roman" panose="02020603050405020304" pitchFamily="18" charset="0"/>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Times New Roman" panose="02020603050405020304" pitchFamily="18" charset="0"/>
                <a:ea typeface="+mn-ea"/>
                <a:cs typeface="Times New Roman" panose="02020603050405020304" pitchFamily="18" charset="0"/>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dirty="0" smtClean="0"/>
              <a:t>This may be because the constraints in the integrated  guarantee both bus bands and passenger car bands which is unnecessary and may limit the bandwidth for the type of vehicle with significantly higher volume.</a:t>
            </a:r>
            <a:endParaRPr lang="en-US" dirty="0"/>
          </a:p>
        </p:txBody>
      </p:sp>
    </p:spTree>
    <p:extLst>
      <p:ext uri="{BB962C8B-B14F-4D97-AF65-F5344CB8AC3E}">
        <p14:creationId xmlns:p14="http://schemas.microsoft.com/office/powerpoint/2010/main" val="255173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500"/>
                                        <p:tgtEl>
                                          <p:spTgt spid="11"/>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right)">
                                      <p:cBhvr>
                                        <p:cTn id="26" dur="500"/>
                                        <p:tgtEl>
                                          <p:spTgt spid="18"/>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fade">
                                      <p:cBhvr>
                                        <p:cTn id="30" dur="500"/>
                                        <p:tgtEl>
                                          <p:spTgt spid="1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childTnLst>
                          </p:cTn>
                        </p:par>
                        <p:par>
                          <p:cTn id="51" fill="hold">
                            <p:stCondLst>
                              <p:cond delay="500"/>
                            </p:stCondLst>
                            <p:childTnLst>
                              <p:par>
                                <p:cTn id="52" presetID="42" presetClass="entr" presetSubtype="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Graphic spid="8" grpId="0">
        <p:bldAsOne/>
      </p:bldGraphic>
      <p:bldGraphic spid="9" grpId="0">
        <p:bldAsOne/>
      </p:bldGraphic>
      <p:bldP spid="19" grpId="0" build="p"/>
      <p:bldP spid="2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371599"/>
          </a:xfrm>
        </p:spPr>
        <p:txBody>
          <a:bodyPr/>
          <a:lstStyle/>
          <a:p>
            <a:r>
              <a:rPr lang="en-US" dirty="0" smtClean="0"/>
              <a:t>Outline</a:t>
            </a:r>
            <a:endParaRPr lang="en-US" dirty="0"/>
          </a:p>
        </p:txBody>
      </p:sp>
      <p:sp>
        <p:nvSpPr>
          <p:cNvPr id="3" name="Content Placeholder 2"/>
          <p:cNvSpPr>
            <a:spLocks noGrp="1"/>
          </p:cNvSpPr>
          <p:nvPr>
            <p:ph idx="1"/>
          </p:nvPr>
        </p:nvSpPr>
        <p:spPr>
          <a:xfrm>
            <a:off x="982132" y="1752599"/>
            <a:ext cx="7704667" cy="4379259"/>
          </a:xfrm>
        </p:spPr>
        <p:txBody>
          <a:bodyPr>
            <a:normAutofit lnSpcReduction="10000"/>
          </a:bodyPr>
          <a:lstStyle/>
          <a:p>
            <a:r>
              <a:rPr lang="en-US" dirty="0" smtClean="0"/>
              <a:t>Literature Review</a:t>
            </a:r>
          </a:p>
          <a:p>
            <a:endParaRPr lang="en-US" dirty="0" smtClean="0"/>
          </a:p>
          <a:p>
            <a:r>
              <a:rPr lang="en-US" dirty="0" smtClean="0"/>
              <a:t>Problem Nature and Modelling Framework</a:t>
            </a:r>
          </a:p>
          <a:p>
            <a:endParaRPr lang="en-US" dirty="0" smtClean="0"/>
          </a:p>
          <a:p>
            <a:r>
              <a:rPr lang="en-US" dirty="0" smtClean="0"/>
              <a:t>Methodology</a:t>
            </a:r>
          </a:p>
          <a:p>
            <a:endParaRPr lang="en-US" dirty="0" smtClean="0"/>
          </a:p>
          <a:p>
            <a:r>
              <a:rPr lang="en-US" dirty="0" smtClean="0"/>
              <a:t>Case Study</a:t>
            </a:r>
          </a:p>
          <a:p>
            <a:endParaRPr lang="en-US" dirty="0" smtClean="0"/>
          </a:p>
          <a:p>
            <a:r>
              <a:rPr lang="en-US" dirty="0" smtClean="0"/>
              <a:t>Conclusions and Future Study</a:t>
            </a:r>
            <a:endParaRPr lang="en-US" dirty="0"/>
          </a:p>
        </p:txBody>
      </p:sp>
    </p:spTree>
    <p:extLst>
      <p:ext uri="{BB962C8B-B14F-4D97-AF65-F5344CB8AC3E}">
        <p14:creationId xmlns:p14="http://schemas.microsoft.com/office/powerpoint/2010/main" val="404476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withEffect">
                                  <p:stCondLst>
                                    <p:cond delay="0"/>
                                  </p:stCondLst>
                                  <p:iterate type="lt">
                                    <p:tmPct val="4000"/>
                                  </p:iterate>
                                  <p:childTnLst>
                                    <p:set>
                                      <p:cBhvr override="childStyle">
                                        <p:cTn id="6" dur="500" fill="hold"/>
                                        <p:tgtEl>
                                          <p:spTgt spid="3">
                                            <p:txEl>
                                              <p:pRg st="8" end="8"/>
                                            </p:txEl>
                                          </p:spTgt>
                                        </p:tgtEl>
                                        <p:attrNameLst>
                                          <p:attrName>style.color</p:attrName>
                                        </p:attrNameLst>
                                      </p:cBhvr>
                                      <p:to>
                                        <p:clrVal>
                                          <a:srgbClr val="FF0000"/>
                                        </p:clrVal>
                                      </p:to>
                                    </p:set>
                                    <p:set>
                                      <p:cBhvr>
                                        <p:cTn id="7" dur="500" fill="hold"/>
                                        <p:tgtEl>
                                          <p:spTgt spid="3">
                                            <p:txEl>
                                              <p:pRg st="8" end="8"/>
                                            </p:txEl>
                                          </p:spTgt>
                                        </p:tgtEl>
                                        <p:attrNameLst>
                                          <p:attrName>fillcolor</p:attrName>
                                        </p:attrNameLst>
                                      </p:cBhvr>
                                      <p:to>
                                        <p:clrVal>
                                          <a:srgbClr val="FF0000"/>
                                        </p:clrVal>
                                      </p:to>
                                    </p:set>
                                    <p:set>
                                      <p:cBhvr>
                                        <p:cTn id="8" dur="500" fill="hold"/>
                                        <p:tgtEl>
                                          <p:spTgt spid="3">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613646"/>
          </a:xfrm>
        </p:spPr>
        <p:txBody>
          <a:bodyPr/>
          <a:lstStyle/>
          <a:p>
            <a:r>
              <a:rPr lang="en-US" dirty="0" smtClean="0"/>
              <a:t>Conclusions</a:t>
            </a:r>
            <a:endParaRPr lang="en-US" dirty="0"/>
          </a:p>
        </p:txBody>
      </p:sp>
      <p:sp>
        <p:nvSpPr>
          <p:cNvPr id="3" name="Content Placeholder 2"/>
          <p:cNvSpPr>
            <a:spLocks noGrp="1"/>
          </p:cNvSpPr>
          <p:nvPr>
            <p:ph idx="1"/>
          </p:nvPr>
        </p:nvSpPr>
        <p:spPr>
          <a:xfrm>
            <a:off x="982133" y="1658471"/>
            <a:ext cx="7704667" cy="4598894"/>
          </a:xfrm>
        </p:spPr>
        <p:txBody>
          <a:bodyPr anchor="t">
            <a:normAutofit/>
          </a:bodyPr>
          <a:lstStyle/>
          <a:p>
            <a:r>
              <a:rPr lang="en-US" sz="2000" dirty="0"/>
              <a:t>Due to the limited functions of the active transit signal priority control and the strengths of arterial </a:t>
            </a:r>
            <a:r>
              <a:rPr lang="en-US" sz="2000" dirty="0" smtClean="0"/>
              <a:t>signal progression, </a:t>
            </a:r>
            <a:r>
              <a:rPr lang="en-US" sz="2000" dirty="0"/>
              <a:t>this study has developed a bus progression system to facilitate bus movements on an </a:t>
            </a:r>
            <a:r>
              <a:rPr lang="en-US" sz="2000" dirty="0" smtClean="0"/>
              <a:t>arterial.</a:t>
            </a:r>
          </a:p>
          <a:p>
            <a:r>
              <a:rPr lang="en-US" sz="2000" dirty="0"/>
              <a:t>The key features of the developed model </a:t>
            </a:r>
            <a:r>
              <a:rPr lang="en-US" sz="2000" dirty="0" smtClean="0"/>
              <a:t>include:</a:t>
            </a:r>
          </a:p>
          <a:p>
            <a:pPr lvl="1"/>
            <a:r>
              <a:rPr lang="en-US" sz="1600" dirty="0" smtClean="0"/>
              <a:t>1</a:t>
            </a:r>
            <a:r>
              <a:rPr lang="en-US" sz="1600" dirty="0"/>
              <a:t>) the impact of bus dwell time at a bus stop between intersections on the progression design; </a:t>
            </a:r>
            <a:endParaRPr lang="en-US" sz="1600" dirty="0" smtClean="0"/>
          </a:p>
          <a:p>
            <a:pPr lvl="1"/>
            <a:r>
              <a:rPr lang="en-US" sz="1600" dirty="0" smtClean="0"/>
              <a:t>2</a:t>
            </a:r>
            <a:r>
              <a:rPr lang="en-US" sz="1600" dirty="0"/>
              <a:t>) the stochastic nature of bus dwell time</a:t>
            </a:r>
            <a:r>
              <a:rPr lang="en-US" sz="1600" dirty="0" smtClean="0"/>
              <a:t>;</a:t>
            </a:r>
          </a:p>
          <a:p>
            <a:pPr lvl="1"/>
            <a:r>
              <a:rPr lang="en-US" sz="1600" dirty="0" smtClean="0"/>
              <a:t>3</a:t>
            </a:r>
            <a:r>
              <a:rPr lang="en-US" sz="1600" dirty="0"/>
              <a:t>) the capacity of bus stops; and </a:t>
            </a:r>
            <a:endParaRPr lang="en-US" sz="1600" dirty="0" smtClean="0"/>
          </a:p>
          <a:p>
            <a:pPr lvl="1"/>
            <a:r>
              <a:rPr lang="en-US" sz="1600" dirty="0" smtClean="0"/>
              <a:t>4</a:t>
            </a:r>
            <a:r>
              <a:rPr lang="en-US" sz="1600" dirty="0"/>
              <a:t>) the competition on the green band </a:t>
            </a:r>
            <a:r>
              <a:rPr lang="en-US" sz="1600" dirty="0" smtClean="0"/>
              <a:t>between </a:t>
            </a:r>
            <a:r>
              <a:rPr lang="en-US" sz="1600" dirty="0"/>
              <a:t>buses and passenger </a:t>
            </a:r>
            <a:r>
              <a:rPr lang="en-US" sz="1600" dirty="0" smtClean="0"/>
              <a:t>cars</a:t>
            </a:r>
          </a:p>
          <a:p>
            <a:r>
              <a:rPr lang="en-US" sz="2000" dirty="0"/>
              <a:t>The simulation results demonstrate that the proposed model can reduce both bus passenger delays and average person delays for vehicles in the entire network, compared to the conventional progression </a:t>
            </a:r>
            <a:r>
              <a:rPr lang="en-US" sz="2000" dirty="0" smtClean="0"/>
              <a:t>models.</a:t>
            </a:r>
            <a:endParaRPr lang="en-US" sz="2000" dirty="0"/>
          </a:p>
        </p:txBody>
      </p:sp>
    </p:spTree>
    <p:extLst>
      <p:ext uri="{BB962C8B-B14F-4D97-AF65-F5344CB8AC3E}">
        <p14:creationId xmlns:p14="http://schemas.microsoft.com/office/powerpoint/2010/main" val="83774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Research</a:t>
            </a:r>
            <a:endParaRPr lang="en-US" dirty="0"/>
          </a:p>
        </p:txBody>
      </p:sp>
      <p:sp>
        <p:nvSpPr>
          <p:cNvPr id="3" name="Content Placeholder 2"/>
          <p:cNvSpPr>
            <a:spLocks noGrp="1"/>
          </p:cNvSpPr>
          <p:nvPr>
            <p:ph idx="1"/>
          </p:nvPr>
        </p:nvSpPr>
        <p:spPr>
          <a:xfrm>
            <a:off x="982133" y="2321859"/>
            <a:ext cx="7704667" cy="3677957"/>
          </a:xfrm>
        </p:spPr>
        <p:txBody>
          <a:bodyPr anchor="t"/>
          <a:lstStyle/>
          <a:p>
            <a:r>
              <a:rPr lang="en-US" dirty="0" smtClean="0"/>
              <a:t>Developing </a:t>
            </a:r>
            <a:r>
              <a:rPr lang="en-US" dirty="0"/>
              <a:t>a set of rigorous criteria that can compute the trade-off between bus based and passenger-car-based progression models and </a:t>
            </a:r>
            <a:r>
              <a:rPr lang="en-US" dirty="0">
                <a:solidFill>
                  <a:srgbClr val="FF0000"/>
                </a:solidFill>
              </a:rPr>
              <a:t>select the proper one </a:t>
            </a:r>
            <a:r>
              <a:rPr lang="en-US" dirty="0"/>
              <a:t>in real time based on the detected traffic </a:t>
            </a:r>
            <a:r>
              <a:rPr lang="en-US" dirty="0" smtClean="0"/>
              <a:t>conditions</a:t>
            </a:r>
          </a:p>
          <a:p>
            <a:r>
              <a:rPr lang="en-US" dirty="0"/>
              <a:t>An extensive sensitivity analysis with field data and simulation experiments</a:t>
            </a:r>
          </a:p>
        </p:txBody>
      </p:sp>
    </p:spTree>
    <p:extLst>
      <p:ext uri="{BB962C8B-B14F-4D97-AF65-F5344CB8AC3E}">
        <p14:creationId xmlns:p14="http://schemas.microsoft.com/office/powerpoint/2010/main" val="91820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Questions and Comments</a:t>
            </a:r>
            <a:endParaRPr lang="en-US" dirty="0"/>
          </a:p>
        </p:txBody>
      </p:sp>
    </p:spTree>
    <p:extLst>
      <p:ext uri="{BB962C8B-B14F-4D97-AF65-F5344CB8AC3E}">
        <p14:creationId xmlns:p14="http://schemas.microsoft.com/office/powerpoint/2010/main" val="3983087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sz="1800" dirty="0" smtClean="0"/>
                  <a:t>How to determine </a:t>
                </a:r>
                <a14:m>
                  <m:oMath xmlns:m="http://schemas.openxmlformats.org/officeDocument/2006/math">
                    <m:sSub>
                      <m:sSubPr>
                        <m:ctrlPr>
                          <a:rPr lang="en-US" sz="1800" b="0" i="1" smtClean="0">
                            <a:solidFill>
                              <a:srgbClr val="FF0000"/>
                            </a:solidFill>
                            <a:latin typeface="Cambria Math" panose="02040503050406030204" pitchFamily="18" charset="0"/>
                          </a:rPr>
                        </m:ctrlPr>
                      </m:sSubPr>
                      <m:e>
                        <m:r>
                          <a:rPr lang="en-US" sz="1800" b="0" i="1" smtClean="0">
                            <a:solidFill>
                              <a:srgbClr val="FF0000"/>
                            </a:solidFill>
                            <a:latin typeface="Cambria Math"/>
                          </a:rPr>
                          <m:t>𝑏</m:t>
                        </m:r>
                      </m:e>
                      <m:sub>
                        <m:r>
                          <a:rPr lang="en-US" sz="1800" b="0" i="1" smtClean="0">
                            <a:solidFill>
                              <a:srgbClr val="FF0000"/>
                            </a:solidFill>
                            <a:latin typeface="Cambria Math"/>
                          </a:rPr>
                          <m:t>𝑚𝑎𝑥</m:t>
                        </m:r>
                      </m:sub>
                    </m:sSub>
                  </m:oMath>
                </a14:m>
                <a:r>
                  <a:rPr lang="en-US" sz="1800" dirty="0" smtClean="0"/>
                  <a:t>?</a:t>
                </a:r>
              </a:p>
              <a:p>
                <a:r>
                  <a:rPr lang="en-US" sz="1800" dirty="0" smtClean="0"/>
                  <a:t>Probability of </a:t>
                </a:r>
                <a14:m>
                  <m:oMath xmlns:m="http://schemas.openxmlformats.org/officeDocument/2006/math">
                    <m:r>
                      <a:rPr lang="en-US" sz="1800" b="0" i="1" smtClean="0">
                        <a:latin typeface="Cambria Math"/>
                      </a:rPr>
                      <m:t>𝑘</m:t>
                    </m:r>
                  </m:oMath>
                </a14:m>
                <a:r>
                  <a:rPr lang="en-US" sz="1800" dirty="0" smtClean="0"/>
                  <a:t> buses being in a band </a:t>
                </a:r>
                <a14:m>
                  <m:oMath xmlns:m="http://schemas.openxmlformats.org/officeDocument/2006/math">
                    <m:r>
                      <a:rPr lang="en-US" sz="1800" b="0" i="1" smtClean="0">
                        <a:latin typeface="Cambria Math"/>
                      </a:rPr>
                      <m:t>𝑖</m:t>
                    </m:r>
                    <m:r>
                      <a:rPr lang="en-US" sz="1800" b="0" i="1" smtClean="0">
                        <a:latin typeface="Cambria Math"/>
                      </a:rPr>
                      <m:t> </m:t>
                    </m:r>
                  </m:oMath>
                </a14:m>
                <a:r>
                  <a:rPr lang="en-US" sz="1800" dirty="0" smtClean="0"/>
                  <a:t>is</a:t>
                </a:r>
              </a:p>
              <a:p>
                <a:pPr marL="114300" indent="0">
                  <a:buNone/>
                </a:pPr>
                <a14:m>
                  <m:oMathPara xmlns:m="http://schemas.openxmlformats.org/officeDocument/2006/math">
                    <m:oMathParaPr>
                      <m:jc m:val="center"/>
                    </m:oMathParaPr>
                    <m:oMath xmlns:m="http://schemas.openxmlformats.org/officeDocument/2006/math">
                      <m:r>
                        <a:rPr lang="en-US" sz="1800" i="1">
                          <a:latin typeface="Cambria Math"/>
                        </a:rPr>
                        <m:t>𝑓</m:t>
                      </m:r>
                      <m:d>
                        <m:dPr>
                          <m:ctrlPr>
                            <a:rPr lang="en-US" sz="1800" i="1">
                              <a:latin typeface="Cambria Math" panose="02040503050406030204" pitchFamily="18" charset="0"/>
                            </a:rPr>
                          </m:ctrlPr>
                        </m:dPr>
                        <m:e>
                          <m:r>
                            <a:rPr lang="en-US" sz="1800" i="1">
                              <a:latin typeface="Cambria Math"/>
                            </a:rPr>
                            <m:t>𝑘</m:t>
                          </m:r>
                        </m:e>
                      </m:d>
                      <m:r>
                        <a:rPr lang="en-US" sz="1800" i="1">
                          <a:latin typeface="Cambria Math"/>
                        </a:rPr>
                        <m:t>=</m:t>
                      </m:r>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r>
                                <a:rPr lang="en-US" sz="1800" i="1">
                                  <a:latin typeface="Cambria Math"/>
                                </a:rPr>
                                <m:t>(</m:t>
                              </m:r>
                              <m:r>
                                <a:rPr lang="en-US" sz="1800" i="1">
                                  <a:latin typeface="Cambria Math"/>
                                  <a:ea typeface="Cambria Math"/>
                                </a:rPr>
                                <m:t>𝜆</m:t>
                              </m:r>
                              <m:sSub>
                                <m:sSubPr>
                                  <m:ctrlPr>
                                    <a:rPr lang="en-US" sz="1800" i="1">
                                      <a:latin typeface="Cambria Math" panose="02040503050406030204" pitchFamily="18" charset="0"/>
                                      <a:ea typeface="Cambria Math"/>
                                    </a:rPr>
                                  </m:ctrlPr>
                                </m:sSubPr>
                                <m:e>
                                  <m:r>
                                    <a:rPr lang="en-US" sz="1800" b="0" i="1" smtClean="0">
                                      <a:latin typeface="Cambria Math"/>
                                      <a:ea typeface="Cambria Math"/>
                                    </a:rPr>
                                    <m:t>𝑏</m:t>
                                  </m:r>
                                </m:e>
                                <m:sub>
                                  <m:r>
                                    <a:rPr lang="en-US" sz="1800" b="0" i="1" smtClean="0">
                                      <a:latin typeface="Cambria Math"/>
                                      <a:ea typeface="Cambria Math"/>
                                    </a:rPr>
                                    <m:t>𝑖</m:t>
                                  </m:r>
                                </m:sub>
                              </m:sSub>
                              <m:r>
                                <a:rPr lang="en-US" sz="1800" i="1">
                                  <a:latin typeface="Cambria Math"/>
                                  <a:ea typeface="Cambria Math"/>
                                </a:rPr>
                                <m:t>)</m:t>
                              </m:r>
                            </m:e>
                            <m:sup>
                              <m:r>
                                <a:rPr lang="en-US" sz="1800" i="1">
                                  <a:latin typeface="Cambria Math"/>
                                </a:rPr>
                                <m:t>𝑘</m:t>
                              </m:r>
                            </m:sup>
                          </m:sSup>
                          <m:r>
                            <a:rPr lang="en-US" sz="1800" i="1">
                              <a:latin typeface="Cambria Math"/>
                              <a:ea typeface="Cambria Math"/>
                            </a:rPr>
                            <m:t>×</m:t>
                          </m:r>
                          <m:sSup>
                            <m:sSupPr>
                              <m:ctrlPr>
                                <a:rPr lang="en-US" sz="1800" i="1">
                                  <a:latin typeface="Cambria Math" panose="02040503050406030204" pitchFamily="18" charset="0"/>
                                  <a:ea typeface="Cambria Math"/>
                                </a:rPr>
                              </m:ctrlPr>
                            </m:sSupPr>
                            <m:e>
                              <m:r>
                                <a:rPr lang="en-US" sz="1800" i="1">
                                  <a:latin typeface="Cambria Math"/>
                                  <a:ea typeface="Cambria Math"/>
                                </a:rPr>
                                <m:t>𝑒</m:t>
                              </m:r>
                            </m:e>
                            <m:sup>
                              <m:r>
                                <a:rPr lang="en-US" sz="1800" i="1">
                                  <a:latin typeface="Cambria Math"/>
                                  <a:ea typeface="Cambria Math"/>
                                </a:rPr>
                                <m:t>−</m:t>
                              </m:r>
                              <m:r>
                                <a:rPr lang="en-US" sz="1800" i="1">
                                  <a:latin typeface="Cambria Math"/>
                                  <a:ea typeface="Cambria Math"/>
                                </a:rPr>
                                <m:t>𝜆</m:t>
                              </m:r>
                              <m:sSub>
                                <m:sSubPr>
                                  <m:ctrlPr>
                                    <a:rPr lang="en-US" sz="1800" i="1" smtClean="0">
                                      <a:latin typeface="Cambria Math" panose="02040503050406030204" pitchFamily="18" charset="0"/>
                                      <a:ea typeface="Cambria Math"/>
                                    </a:rPr>
                                  </m:ctrlPr>
                                </m:sSubPr>
                                <m:e>
                                  <m:r>
                                    <a:rPr lang="en-US" sz="1800" b="0" i="1" smtClean="0">
                                      <a:latin typeface="Cambria Math"/>
                                      <a:ea typeface="Cambria Math"/>
                                    </a:rPr>
                                    <m:t>𝑏</m:t>
                                  </m:r>
                                </m:e>
                                <m:sub>
                                  <m:r>
                                    <a:rPr lang="en-US" sz="1800" b="0" i="1" smtClean="0">
                                      <a:latin typeface="Cambria Math"/>
                                      <a:ea typeface="Cambria Math"/>
                                    </a:rPr>
                                    <m:t>𝑖</m:t>
                                  </m:r>
                                </m:sub>
                              </m:sSub>
                            </m:sup>
                          </m:sSup>
                        </m:num>
                        <m:den>
                          <m:r>
                            <a:rPr lang="en-US" sz="1800" i="1">
                              <a:latin typeface="Cambria Math"/>
                              <a:ea typeface="Cambria Math"/>
                            </a:rPr>
                            <m:t>𝑘</m:t>
                          </m:r>
                          <m:r>
                            <a:rPr lang="en-US" sz="1800" i="1">
                              <a:latin typeface="Cambria Math"/>
                            </a:rPr>
                            <m:t>!</m:t>
                          </m:r>
                        </m:den>
                      </m:f>
                    </m:oMath>
                  </m:oMathPara>
                </a14:m>
                <a:endParaRPr lang="en-US" sz="1800" dirty="0" smtClean="0"/>
              </a:p>
              <a:p>
                <a:pPr lvl="1"/>
                <a:r>
                  <a:rPr lang="en-US" sz="1800" dirty="0" smtClean="0"/>
                  <a:t>Where, </a:t>
                </a:r>
                <a14:m>
                  <m:oMath xmlns:m="http://schemas.openxmlformats.org/officeDocument/2006/math">
                    <m:r>
                      <a:rPr lang="en-US" sz="1800" i="1">
                        <a:latin typeface="Cambria Math"/>
                        <a:ea typeface="Cambria Math"/>
                      </a:rPr>
                      <m:t>𝜆</m:t>
                    </m:r>
                  </m:oMath>
                </a14:m>
                <a:r>
                  <a:rPr lang="en-US" sz="1800" dirty="0" smtClean="0"/>
                  <a:t> is bus arrival rate and </a:t>
                </a:r>
                <a14:m>
                  <m:oMath xmlns:m="http://schemas.openxmlformats.org/officeDocument/2006/math">
                    <m:sSub>
                      <m:sSubPr>
                        <m:ctrlPr>
                          <a:rPr lang="en-US" sz="1800" i="1">
                            <a:latin typeface="Cambria Math" panose="02040503050406030204" pitchFamily="18" charset="0"/>
                            <a:ea typeface="Cambria Math"/>
                          </a:rPr>
                        </m:ctrlPr>
                      </m:sSubPr>
                      <m:e>
                        <m:r>
                          <a:rPr lang="en-US" sz="1800" i="1">
                            <a:latin typeface="Cambria Math"/>
                            <a:ea typeface="Cambria Math"/>
                          </a:rPr>
                          <m:t>𝑏</m:t>
                        </m:r>
                      </m:e>
                      <m:sub>
                        <m:r>
                          <a:rPr lang="en-US" sz="1800" i="1">
                            <a:latin typeface="Cambria Math"/>
                            <a:ea typeface="Cambria Math"/>
                          </a:rPr>
                          <m:t>𝑖</m:t>
                        </m:r>
                      </m:sub>
                    </m:sSub>
                  </m:oMath>
                </a14:m>
                <a:r>
                  <a:rPr lang="en-US" sz="1800" dirty="0" smtClean="0"/>
                  <a:t> is bandwidth of band </a:t>
                </a:r>
                <a14:m>
                  <m:oMath xmlns:m="http://schemas.openxmlformats.org/officeDocument/2006/math">
                    <m:r>
                      <a:rPr lang="en-US" sz="1800" b="0" i="1" smtClean="0">
                        <a:latin typeface="Cambria Math"/>
                      </a:rPr>
                      <m:t>𝑖</m:t>
                    </m:r>
                  </m:oMath>
                </a14:m>
                <a:endParaRPr lang="en-US" sz="1800" dirty="0" smtClean="0"/>
              </a:p>
              <a:p>
                <a:r>
                  <a:rPr lang="en-US" sz="1800" dirty="0" smtClean="0"/>
                  <a:t>The probability that the number of buses in a band does not exceed the capacity should be greater than a predetermined </a:t>
                </a:r>
                <a14:m>
                  <m:oMath xmlns:m="http://schemas.openxmlformats.org/officeDocument/2006/math">
                    <m:r>
                      <a:rPr lang="en-US" sz="1800" i="1" smtClean="0">
                        <a:latin typeface="Cambria Math"/>
                        <a:ea typeface="Cambria Math"/>
                      </a:rPr>
                      <m:t>𝛼</m:t>
                    </m:r>
                  </m:oMath>
                </a14:m>
                <a:r>
                  <a:rPr lang="en-US" sz="1800" dirty="0" smtClean="0"/>
                  <a:t>, which can be expressed as,</a:t>
                </a:r>
              </a:p>
              <a:p>
                <a:pPr marL="114300" indent="0">
                  <a:buNone/>
                </a:pPr>
                <a14:m>
                  <m:oMathPara xmlns:m="http://schemas.openxmlformats.org/officeDocument/2006/math">
                    <m:oMathParaPr>
                      <m:jc m:val="centerGroup"/>
                    </m:oMathParaPr>
                    <m:oMath xmlns:m="http://schemas.openxmlformats.org/officeDocument/2006/math">
                      <m:nary>
                        <m:naryPr>
                          <m:chr m:val="∑"/>
                          <m:limLoc m:val="subSup"/>
                          <m:ctrlPr>
                            <a:rPr lang="en-US" sz="1800" i="1">
                              <a:latin typeface="Cambria Math" panose="02040503050406030204" pitchFamily="18" charset="0"/>
                            </a:rPr>
                          </m:ctrlPr>
                        </m:naryPr>
                        <m:sub>
                          <m:r>
                            <m:rPr>
                              <m:brk m:alnAt="1"/>
                            </m:rPr>
                            <a:rPr lang="en-US" sz="1800" b="0" i="1" smtClean="0">
                              <a:latin typeface="Cambria Math"/>
                            </a:rPr>
                            <m:t>𝑘</m:t>
                          </m:r>
                          <m:r>
                            <a:rPr lang="en-US" sz="1800" i="1">
                              <a:latin typeface="Cambria Math"/>
                            </a:rPr>
                            <m:t>=0</m:t>
                          </m:r>
                        </m:sub>
                        <m:sup>
                          <m:sSub>
                            <m:sSubPr>
                              <m:ctrlPr>
                                <a:rPr lang="en-US" sz="1800" i="1">
                                  <a:latin typeface="Cambria Math" panose="02040503050406030204" pitchFamily="18" charset="0"/>
                                </a:rPr>
                              </m:ctrlPr>
                            </m:sSubPr>
                            <m:e>
                              <m:r>
                                <a:rPr lang="en-US" sz="1800" i="1">
                                  <a:latin typeface="Cambria Math"/>
                                </a:rPr>
                                <m:t>𝐶</m:t>
                              </m:r>
                            </m:e>
                            <m:sub>
                              <m:r>
                                <a:rPr lang="en-US" sz="1800" i="1">
                                  <a:latin typeface="Cambria Math"/>
                                </a:rPr>
                                <m:t>𝑠</m:t>
                              </m:r>
                            </m:sub>
                          </m:sSub>
                        </m:sup>
                        <m:e>
                          <m:r>
                            <a:rPr lang="en-US" sz="1800" i="1">
                              <a:latin typeface="Cambria Math"/>
                            </a:rPr>
                            <m:t>𝑓</m:t>
                          </m:r>
                          <m:r>
                            <a:rPr lang="en-US" sz="1800" i="1">
                              <a:latin typeface="Cambria Math"/>
                            </a:rPr>
                            <m:t>(</m:t>
                          </m:r>
                          <m:r>
                            <a:rPr lang="en-US" sz="1800" b="0" i="1" smtClean="0">
                              <a:latin typeface="Cambria Math"/>
                            </a:rPr>
                            <m:t>𝑘</m:t>
                          </m:r>
                          <m:r>
                            <a:rPr lang="en-US" sz="1800" i="1">
                              <a:latin typeface="Cambria Math"/>
                            </a:rPr>
                            <m:t>)</m:t>
                          </m:r>
                        </m:e>
                      </m:nary>
                      <m:r>
                        <a:rPr lang="en-US" sz="1800" b="0" i="1" smtClean="0">
                          <a:latin typeface="Cambria Math"/>
                        </a:rPr>
                        <m:t>≥</m:t>
                      </m:r>
                      <m:r>
                        <a:rPr lang="en-US" sz="1800" b="0" i="1" smtClean="0">
                          <a:latin typeface="Cambria Math"/>
                          <a:ea typeface="Cambria Math"/>
                        </a:rPr>
                        <m:t>𝛼</m:t>
                      </m:r>
                    </m:oMath>
                  </m:oMathPara>
                </a14:m>
                <a:endParaRPr lang="en-US" sz="1800" dirty="0" smtClean="0"/>
              </a:p>
              <a:p>
                <a:pPr lvl="1"/>
                <a:r>
                  <a:rPr lang="en-US" sz="1800" dirty="0" smtClean="0"/>
                  <a:t>Where, </a:t>
                </a:r>
                <a14:m>
                  <m:oMath xmlns:m="http://schemas.openxmlformats.org/officeDocument/2006/math">
                    <m:sSub>
                      <m:sSubPr>
                        <m:ctrlPr>
                          <a:rPr lang="en-US" sz="1800" i="1">
                            <a:latin typeface="Cambria Math" panose="02040503050406030204" pitchFamily="18" charset="0"/>
                          </a:rPr>
                        </m:ctrlPr>
                      </m:sSubPr>
                      <m:e>
                        <m:r>
                          <a:rPr lang="en-US" sz="1800" i="1">
                            <a:latin typeface="Cambria Math"/>
                          </a:rPr>
                          <m:t>𝐶</m:t>
                        </m:r>
                      </m:e>
                      <m:sub>
                        <m:r>
                          <a:rPr lang="en-US" sz="1800" i="1">
                            <a:latin typeface="Cambria Math"/>
                          </a:rPr>
                          <m:t>𝑠</m:t>
                        </m:r>
                      </m:sub>
                    </m:sSub>
                  </m:oMath>
                </a14:m>
                <a:r>
                  <a:rPr lang="en-US" sz="1800" dirty="0" smtClean="0"/>
                  <a:t> is the bus stop capacity</a:t>
                </a:r>
              </a:p>
              <a:p>
                <a:r>
                  <a:rPr lang="en-US" sz="1800" dirty="0" smtClean="0"/>
                  <a:t>Then </a:t>
                </a:r>
                <a14:m>
                  <m:oMath xmlns:m="http://schemas.openxmlformats.org/officeDocument/2006/math">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a:rPr>
                          <m:t>𝑏</m:t>
                        </m:r>
                      </m:e>
                      <m:sub>
                        <m:r>
                          <a:rPr lang="en-US" sz="1800" i="1">
                            <a:solidFill>
                              <a:srgbClr val="FF0000"/>
                            </a:solidFill>
                            <a:latin typeface="Cambria Math"/>
                          </a:rPr>
                          <m:t>𝑚𝑎𝑥</m:t>
                        </m:r>
                      </m:sub>
                    </m:sSub>
                  </m:oMath>
                </a14:m>
                <a:r>
                  <a:rPr lang="en-US" sz="1800" dirty="0" smtClean="0"/>
                  <a:t> can be determined by</a:t>
                </a:r>
              </a:p>
              <a:p>
                <a:pPr marL="114300" indent="0">
                  <a:buNone/>
                </a:pPr>
                <a14:m>
                  <m:oMathPara xmlns:m="http://schemas.openxmlformats.org/officeDocument/2006/math">
                    <m:oMathParaPr>
                      <m:jc m:val="centerGroup"/>
                    </m:oMathParaPr>
                    <m:oMath xmlns:m="http://schemas.openxmlformats.org/officeDocument/2006/math">
                      <m:nary>
                        <m:naryPr>
                          <m:chr m:val="∑"/>
                          <m:limLoc m:val="subSup"/>
                          <m:ctrlPr>
                            <a:rPr lang="en-US" sz="1800" i="1">
                              <a:latin typeface="Cambria Math" panose="02040503050406030204" pitchFamily="18" charset="0"/>
                            </a:rPr>
                          </m:ctrlPr>
                        </m:naryPr>
                        <m:sub>
                          <m:r>
                            <m:rPr>
                              <m:brk m:alnAt="1"/>
                            </m:rPr>
                            <a:rPr lang="en-US" sz="1800" b="0" i="1" smtClean="0">
                              <a:latin typeface="Cambria Math"/>
                            </a:rPr>
                            <m:t>𝑘</m:t>
                          </m:r>
                          <m:r>
                            <a:rPr lang="en-US" sz="1800" i="1">
                              <a:latin typeface="Cambria Math"/>
                            </a:rPr>
                            <m:t>=0</m:t>
                          </m:r>
                        </m:sub>
                        <m:sup>
                          <m:sSub>
                            <m:sSubPr>
                              <m:ctrlPr>
                                <a:rPr lang="en-US" sz="1800" i="1">
                                  <a:latin typeface="Cambria Math" panose="02040503050406030204" pitchFamily="18" charset="0"/>
                                </a:rPr>
                              </m:ctrlPr>
                            </m:sSubPr>
                            <m:e>
                              <m:r>
                                <a:rPr lang="en-US" sz="1800" i="1">
                                  <a:latin typeface="Cambria Math"/>
                                </a:rPr>
                                <m:t>𝐶</m:t>
                              </m:r>
                            </m:e>
                            <m:sub>
                              <m:r>
                                <a:rPr lang="en-US" sz="1800" i="1">
                                  <a:latin typeface="Cambria Math"/>
                                </a:rPr>
                                <m:t>𝑠</m:t>
                              </m:r>
                            </m:sub>
                          </m:sSub>
                        </m:sup>
                        <m:e>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r>
                                    <a:rPr lang="en-US" sz="1800" i="1">
                                      <a:latin typeface="Cambria Math"/>
                                    </a:rPr>
                                    <m:t>(</m:t>
                                  </m:r>
                                  <m:r>
                                    <a:rPr lang="en-US" sz="1800" i="1">
                                      <a:latin typeface="Cambria Math"/>
                                      <a:ea typeface="Cambria Math"/>
                                    </a:rPr>
                                    <m:t>𝜆</m:t>
                                  </m:r>
                                  <m:sSub>
                                    <m:sSubPr>
                                      <m:ctrlPr>
                                        <a:rPr lang="en-US" sz="1800" i="1">
                                          <a:latin typeface="Cambria Math" panose="02040503050406030204" pitchFamily="18" charset="0"/>
                                          <a:ea typeface="Cambria Math"/>
                                        </a:rPr>
                                      </m:ctrlPr>
                                    </m:sSubPr>
                                    <m:e>
                                      <m:r>
                                        <a:rPr lang="en-US" sz="1800" i="1">
                                          <a:latin typeface="Cambria Math"/>
                                          <a:ea typeface="Cambria Math"/>
                                        </a:rPr>
                                        <m:t>𝑏</m:t>
                                      </m:r>
                                    </m:e>
                                    <m:sub>
                                      <m:r>
                                        <a:rPr lang="en-US" sz="1800" i="1">
                                          <a:latin typeface="Cambria Math"/>
                                          <a:ea typeface="Cambria Math"/>
                                        </a:rPr>
                                        <m:t>𝑖</m:t>
                                      </m:r>
                                    </m:sub>
                                  </m:sSub>
                                  <m:r>
                                    <a:rPr lang="en-US" sz="1800" i="1">
                                      <a:latin typeface="Cambria Math"/>
                                      <a:ea typeface="Cambria Math"/>
                                    </a:rPr>
                                    <m:t>)</m:t>
                                  </m:r>
                                </m:e>
                                <m:sup>
                                  <m:r>
                                    <a:rPr lang="en-US" sz="1800" i="1">
                                      <a:latin typeface="Cambria Math"/>
                                    </a:rPr>
                                    <m:t>𝑘</m:t>
                                  </m:r>
                                </m:sup>
                              </m:sSup>
                              <m:r>
                                <a:rPr lang="en-US" sz="1800" i="1">
                                  <a:latin typeface="Cambria Math"/>
                                  <a:ea typeface="Cambria Math"/>
                                </a:rPr>
                                <m:t>×</m:t>
                              </m:r>
                              <m:sSup>
                                <m:sSupPr>
                                  <m:ctrlPr>
                                    <a:rPr lang="en-US" sz="1800" i="1">
                                      <a:latin typeface="Cambria Math" panose="02040503050406030204" pitchFamily="18" charset="0"/>
                                      <a:ea typeface="Cambria Math"/>
                                    </a:rPr>
                                  </m:ctrlPr>
                                </m:sSupPr>
                                <m:e>
                                  <m:r>
                                    <a:rPr lang="en-US" sz="1800" i="1">
                                      <a:latin typeface="Cambria Math"/>
                                      <a:ea typeface="Cambria Math"/>
                                    </a:rPr>
                                    <m:t>𝑒</m:t>
                                  </m:r>
                                </m:e>
                                <m:sup>
                                  <m:r>
                                    <a:rPr lang="en-US" sz="1800" i="1">
                                      <a:latin typeface="Cambria Math"/>
                                      <a:ea typeface="Cambria Math"/>
                                    </a:rPr>
                                    <m:t>−</m:t>
                                  </m:r>
                                  <m:r>
                                    <a:rPr lang="en-US" sz="1800" i="1">
                                      <a:latin typeface="Cambria Math"/>
                                      <a:ea typeface="Cambria Math"/>
                                    </a:rPr>
                                    <m:t>𝜆</m:t>
                                  </m:r>
                                  <m:sSub>
                                    <m:sSubPr>
                                      <m:ctrlPr>
                                        <a:rPr lang="en-US" sz="1800" i="1">
                                          <a:latin typeface="Cambria Math" panose="02040503050406030204" pitchFamily="18" charset="0"/>
                                          <a:ea typeface="Cambria Math"/>
                                        </a:rPr>
                                      </m:ctrlPr>
                                    </m:sSubPr>
                                    <m:e>
                                      <m:r>
                                        <a:rPr lang="en-US" sz="1800" i="1">
                                          <a:latin typeface="Cambria Math"/>
                                          <a:ea typeface="Cambria Math"/>
                                        </a:rPr>
                                        <m:t>𝑏</m:t>
                                      </m:r>
                                    </m:e>
                                    <m:sub>
                                      <m:r>
                                        <a:rPr lang="en-US" sz="1800" i="1">
                                          <a:latin typeface="Cambria Math"/>
                                          <a:ea typeface="Cambria Math"/>
                                        </a:rPr>
                                        <m:t>𝑖</m:t>
                                      </m:r>
                                    </m:sub>
                                  </m:sSub>
                                </m:sup>
                              </m:sSup>
                            </m:num>
                            <m:den>
                              <m:r>
                                <a:rPr lang="en-US" sz="1800" i="1">
                                  <a:latin typeface="Cambria Math"/>
                                  <a:ea typeface="Cambria Math"/>
                                </a:rPr>
                                <m:t>𝑘</m:t>
                              </m:r>
                              <m:r>
                                <a:rPr lang="en-US" sz="1800" i="1">
                                  <a:latin typeface="Cambria Math"/>
                                </a:rPr>
                                <m:t>!</m:t>
                              </m:r>
                            </m:den>
                          </m:f>
                        </m:e>
                      </m:nary>
                      <m:r>
                        <a:rPr lang="en-US" sz="1800" i="1">
                          <a:latin typeface="Cambria Math"/>
                        </a:rPr>
                        <m:t>≥</m:t>
                      </m:r>
                      <m:r>
                        <a:rPr lang="en-US" sz="1800" i="1">
                          <a:latin typeface="Cambria Math"/>
                          <a:ea typeface="Cambria Math"/>
                        </a:rPr>
                        <m:t>𝛼</m:t>
                      </m:r>
                    </m:oMath>
                  </m:oMathPara>
                </a14:m>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87" t="-24542" b="-17033"/>
                </a:stretch>
              </a:blipFill>
            </p:spPr>
            <p:txBody>
              <a:bodyPr/>
              <a:lstStyle/>
              <a:p>
                <a:r>
                  <a:rPr lang="en-US">
                    <a:noFill/>
                  </a:rPr>
                  <a:t> </a:t>
                </a:r>
              </a:p>
            </p:txBody>
          </p:sp>
        </mc:Fallback>
      </mc:AlternateContent>
      <p:sp useBgFill="1">
        <p:nvSpPr>
          <p:cNvPr id="4" name="TextBox 3"/>
          <p:cNvSpPr txBox="1"/>
          <p:nvPr/>
        </p:nvSpPr>
        <p:spPr>
          <a:xfrm>
            <a:off x="6519206" y="996449"/>
            <a:ext cx="1696598" cy="646331"/>
          </a:xfrm>
          <a:prstGeom prst="rect">
            <a:avLst/>
          </a:prstGeom>
          <a:ln w="34925">
            <a:solidFill>
              <a:schemeClr val="accent1"/>
            </a:solidFill>
          </a:ln>
        </p:spPr>
        <p:txBody>
          <a:bodyPr wrap="square" rtlCol="0">
            <a:spAutoFit/>
          </a:bodyPr>
          <a:lstStyle/>
          <a:p>
            <a:pPr algn="ctr"/>
            <a:r>
              <a:rPr lang="en-US" dirty="0" smtClean="0"/>
              <a:t>A deterministic model</a:t>
            </a:r>
            <a:endParaRPr lang="en-US" dirty="0"/>
          </a:p>
        </p:txBody>
      </p:sp>
    </p:spTree>
    <p:extLst>
      <p:ext uri="{BB962C8B-B14F-4D97-AF65-F5344CB8AC3E}">
        <p14:creationId xmlns:p14="http://schemas.microsoft.com/office/powerpoint/2010/main" val="34994293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useBgFill="1">
        <p:nvSpPr>
          <p:cNvPr id="7" name="TextBox 6"/>
          <p:cNvSpPr txBox="1"/>
          <p:nvPr/>
        </p:nvSpPr>
        <p:spPr>
          <a:xfrm>
            <a:off x="6519206" y="996449"/>
            <a:ext cx="1696598" cy="646331"/>
          </a:xfrm>
          <a:prstGeom prst="rect">
            <a:avLst/>
          </a:prstGeom>
          <a:ln w="34925">
            <a:solidFill>
              <a:srgbClr val="92D050"/>
            </a:solidFill>
          </a:ln>
        </p:spPr>
        <p:txBody>
          <a:bodyPr wrap="square" rtlCol="0">
            <a:spAutoFit/>
          </a:bodyPr>
          <a:lstStyle/>
          <a:p>
            <a:pPr algn="ctr"/>
            <a:r>
              <a:rPr lang="en-US" dirty="0" smtClean="0"/>
              <a:t>An evaluation module</a:t>
            </a:r>
            <a:endParaRPr lang="en-US" dirty="0"/>
          </a:p>
        </p:txBody>
      </p:sp>
      <mc:AlternateContent xmlns:mc="http://schemas.openxmlformats.org/markup-compatibility/2006" xmlns:a14="http://schemas.microsoft.com/office/drawing/2010/main">
        <mc:Choice Requires="a14">
          <p:sp>
            <p:nvSpPr>
              <p:cNvPr id="9" name="Content Placeholder 2"/>
              <p:cNvSpPr txBox="1">
                <a:spLocks/>
              </p:cNvSpPr>
              <p:nvPr/>
            </p:nvSpPr>
            <p:spPr>
              <a:xfrm>
                <a:off x="905435" y="1782763"/>
                <a:ext cx="3886200" cy="4800600"/>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dirty="0" smtClean="0"/>
                  <a:t>How to determine </a:t>
                </a:r>
                <a14:m>
                  <m:oMath xmlns:m="http://schemas.openxmlformats.org/officeDocument/2006/math">
                    <m:r>
                      <a:rPr lang="en-US" i="1" smtClean="0">
                        <a:solidFill>
                          <a:srgbClr val="FF0000"/>
                        </a:solidFill>
                        <a:latin typeface="Cambria Math"/>
                      </a:rPr>
                      <m:t>𝑎</m:t>
                    </m:r>
                  </m:oMath>
                </a14:m>
                <a:r>
                  <a:rPr lang="en-US" dirty="0" smtClean="0"/>
                  <a:t>?</a:t>
                </a:r>
              </a:p>
              <a:p>
                <a:r>
                  <a:rPr lang="en-US" dirty="0" smtClean="0"/>
                  <a:t>1) set a minimum band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i="1" smtClean="0">
                            <a:solidFill>
                              <a:srgbClr val="FF0000"/>
                            </a:solidFill>
                            <a:latin typeface="Cambria Math"/>
                          </a:rPr>
                          <m:t>𝑏</m:t>
                        </m:r>
                      </m:e>
                      <m:sub>
                        <m:r>
                          <a:rPr lang="en-US" i="1" smtClean="0">
                            <a:solidFill>
                              <a:srgbClr val="FF0000"/>
                            </a:solidFill>
                            <a:latin typeface="Cambria Math"/>
                          </a:rPr>
                          <m:t>𝑚𝑖𝑛</m:t>
                        </m:r>
                      </m:sub>
                    </m:sSub>
                  </m:oMath>
                </a14:m>
                <a:r>
                  <a:rPr lang="en-US" dirty="0" smtClean="0"/>
                  <a:t> and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i="1" smtClean="0">
                            <a:solidFill>
                              <a:srgbClr val="FF0000"/>
                            </a:solidFill>
                            <a:latin typeface="Cambria Math"/>
                          </a:rPr>
                          <m:t>𝑏</m:t>
                        </m:r>
                      </m:e>
                      <m:sub>
                        <m:r>
                          <a:rPr lang="en-US" i="1" smtClean="0">
                            <a:solidFill>
                              <a:srgbClr val="FF0000"/>
                            </a:solidFill>
                            <a:latin typeface="Cambria Math"/>
                          </a:rPr>
                          <m:t>𝑚𝑎𝑥</m:t>
                        </m:r>
                        <m:r>
                          <a:rPr lang="en-US" i="1" smtClean="0">
                            <a:solidFill>
                              <a:srgbClr val="FF0000"/>
                            </a:solidFill>
                            <a:latin typeface="Cambria Math"/>
                          </a:rPr>
                          <m:t>,</m:t>
                        </m:r>
                        <m:r>
                          <a:rPr lang="en-US" i="1" smtClean="0">
                            <a:solidFill>
                              <a:srgbClr val="FF0000"/>
                            </a:solidFill>
                            <a:latin typeface="Cambria Math"/>
                          </a:rPr>
                          <m:t>𝑘</m:t>
                        </m:r>
                      </m:sub>
                    </m:sSub>
                  </m:oMath>
                </a14:m>
                <a:endParaRPr lang="en-US" dirty="0" smtClean="0"/>
              </a:p>
              <a:p>
                <a:r>
                  <a:rPr lang="en-US" dirty="0" smtClean="0"/>
                  <a:t>2)</a:t>
                </a:r>
              </a:p>
              <a:p>
                <a:endParaRPr lang="en-US" dirty="0"/>
              </a:p>
              <a:p>
                <a:r>
                  <a:rPr lang="en-US" dirty="0" smtClean="0"/>
                  <a:t>3)</a:t>
                </a:r>
              </a:p>
              <a:p>
                <a:endParaRPr lang="en-US" dirty="0"/>
              </a:p>
              <a:p>
                <a:r>
                  <a:rPr lang="en-US" dirty="0" smtClean="0"/>
                  <a:t>4)</a:t>
                </a:r>
              </a:p>
              <a:p>
                <a:endParaRPr lang="en-US" dirty="0"/>
              </a:p>
              <a:p>
                <a:r>
                  <a:rPr lang="en-US" dirty="0" smtClean="0"/>
                  <a:t>5) the number of different values of </a:t>
                </a:r>
                <a14:m>
                  <m:oMath xmlns:m="http://schemas.openxmlformats.org/officeDocument/2006/math">
                    <m:r>
                      <a:rPr lang="en-US" i="1">
                        <a:solidFill>
                          <a:srgbClr val="FF0000"/>
                        </a:solidFill>
                        <a:latin typeface="Cambria Math"/>
                      </a:rPr>
                      <m:t>𝑎</m:t>
                    </m:r>
                  </m:oMath>
                </a14:m>
                <a:r>
                  <a:rPr lang="en-US" dirty="0" smtClean="0"/>
                  <a:t> is </a:t>
                </a:r>
                <a14:m>
                  <m:oMath xmlns:m="http://schemas.openxmlformats.org/officeDocument/2006/math">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i="1" smtClean="0">
                                <a:latin typeface="Cambria Math"/>
                              </a:rPr>
                              <m:t>𝑎</m:t>
                            </m:r>
                          </m:e>
                          <m:sup>
                            <m:r>
                              <a:rPr lang="en-US" i="1" smtClean="0">
                                <a:latin typeface="Cambria Math"/>
                              </a:rPr>
                              <m:t>𝑢</m:t>
                            </m:r>
                          </m:sup>
                        </m:sSup>
                        <m:r>
                          <a:rPr lang="en-US" i="1" smtClean="0">
                            <a:latin typeface="Cambria Math"/>
                          </a:rPr>
                          <m:t>−</m:t>
                        </m:r>
                        <m:sSup>
                          <m:sSupPr>
                            <m:ctrlPr>
                              <a:rPr lang="en-US" i="1" smtClean="0">
                                <a:latin typeface="Cambria Math" panose="02040503050406030204" pitchFamily="18" charset="0"/>
                              </a:rPr>
                            </m:ctrlPr>
                          </m:sSupPr>
                          <m:e>
                            <m:r>
                              <a:rPr lang="en-US" i="1" smtClean="0">
                                <a:latin typeface="Cambria Math"/>
                              </a:rPr>
                              <m:t>𝑎</m:t>
                            </m:r>
                          </m:e>
                          <m:sup>
                            <m:r>
                              <a:rPr lang="en-US" i="1" smtClean="0">
                                <a:latin typeface="Cambria Math"/>
                              </a:rPr>
                              <m:t>𝑙</m:t>
                            </m:r>
                          </m:sup>
                        </m:sSup>
                      </m:num>
                      <m:den>
                        <m:sSup>
                          <m:sSupPr>
                            <m:ctrlPr>
                              <a:rPr lang="en-US" i="1" smtClean="0">
                                <a:latin typeface="Cambria Math" panose="02040503050406030204" pitchFamily="18" charset="0"/>
                              </a:rPr>
                            </m:ctrlPr>
                          </m:sSupPr>
                          <m:e>
                            <m:r>
                              <a:rPr lang="en-US" i="1" smtClean="0">
                                <a:latin typeface="Cambria Math"/>
                              </a:rPr>
                              <m:t>𝑎</m:t>
                            </m:r>
                          </m:e>
                          <m:sup>
                            <m:r>
                              <a:rPr lang="en-US" i="1" smtClean="0">
                                <a:latin typeface="Cambria Math"/>
                              </a:rPr>
                              <m:t>′</m:t>
                            </m:r>
                            <m:r>
                              <a:rPr lang="en-US" i="1" smtClean="0">
                                <a:latin typeface="Cambria Math"/>
                              </a:rPr>
                              <m:t>𝑚𝑖𝑛</m:t>
                            </m:r>
                          </m:sup>
                        </m:sSup>
                      </m:den>
                    </m:f>
                  </m:oMath>
                </a14:m>
                <a:endParaRPr lang="en-US" dirty="0" smtClean="0"/>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905435" y="1782763"/>
                <a:ext cx="3886200" cy="4800600"/>
              </a:xfrm>
              <a:prstGeom prst="rect">
                <a:avLst/>
              </a:prstGeom>
              <a:blipFill rotWithShape="0">
                <a:blip r:embed="rId3"/>
                <a:stretch>
                  <a:fillRect l="-3611" t="-3680" b="-1015"/>
                </a:stretch>
              </a:blipFill>
            </p:spPr>
            <p:txBody>
              <a:bodyPr/>
              <a:lstStyle/>
              <a:p>
                <a:r>
                  <a:rPr lang="en-US">
                    <a:noFill/>
                  </a:rPr>
                  <a:t> </a:t>
                </a:r>
              </a:p>
            </p:txBody>
          </p:sp>
        </mc:Fallback>
      </mc:AlternateContent>
      <p:graphicFrame>
        <p:nvGraphicFramePr>
          <p:cNvPr id="10" name="Object 9"/>
          <p:cNvGraphicFramePr>
            <a:graphicFrameLocks noChangeAspect="1"/>
          </p:cNvGraphicFramePr>
          <p:nvPr>
            <p:extLst>
              <p:ext uri="{D42A27DB-BD31-4B8C-83A1-F6EECF244321}">
                <p14:modId xmlns:p14="http://schemas.microsoft.com/office/powerpoint/2010/main" val="561140522"/>
              </p:ext>
            </p:extLst>
          </p:nvPr>
        </p:nvGraphicFramePr>
        <p:xfrm>
          <a:off x="4535487" y="2001838"/>
          <a:ext cx="4732338" cy="4524375"/>
        </p:xfrm>
        <a:graphic>
          <a:graphicData uri="http://schemas.openxmlformats.org/presentationml/2006/ole">
            <mc:AlternateContent xmlns:mc="http://schemas.openxmlformats.org/markup-compatibility/2006">
              <mc:Choice xmlns:v="urn:schemas-microsoft-com:vml" Requires="v">
                <p:oleObj spid="_x0000_s15052" name="Visio" r:id="rId4" imgW="4891121" imgH="4676032" progId="Visio.Drawing.11">
                  <p:embed/>
                </p:oleObj>
              </mc:Choice>
              <mc:Fallback>
                <p:oleObj name="Visio" r:id="rId4" imgW="4891121" imgH="4676032" progId="Visio.Drawing.11">
                  <p:embed/>
                  <p:pic>
                    <p:nvPicPr>
                      <p:cNvPr id="0" name=""/>
                      <p:cNvPicPr>
                        <a:picLocks noChangeAspect="1" noChangeArrowheads="1"/>
                      </p:cNvPicPr>
                      <p:nvPr/>
                    </p:nvPicPr>
                    <p:blipFill>
                      <a:blip r:embed="rId5"/>
                      <a:srcRect/>
                      <a:stretch>
                        <a:fillRect/>
                      </a:stretch>
                    </p:blipFill>
                    <p:spPr bwMode="auto">
                      <a:xfrm>
                        <a:off x="4535487" y="2001838"/>
                        <a:ext cx="47323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Line Callout 2 10"/>
          <p:cNvSpPr/>
          <p:nvPr/>
        </p:nvSpPr>
        <p:spPr>
          <a:xfrm>
            <a:off x="5477435" y="2620963"/>
            <a:ext cx="2590800" cy="1600200"/>
          </a:xfrm>
          <a:prstGeom prst="borderCallout2">
            <a:avLst>
              <a:gd name="adj1" fmla="val 18750"/>
              <a:gd name="adj2" fmla="val -8333"/>
              <a:gd name="adj3" fmla="val 18750"/>
              <a:gd name="adj4" fmla="val -16667"/>
              <a:gd name="adj5" fmla="val -6548"/>
              <a:gd name="adj6" fmla="val -380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dirty="0" smtClean="0"/>
              <a:t>A band smaller than that is meaningless operationally.</a:t>
            </a:r>
          </a:p>
        </p:txBody>
      </p:sp>
      <p:graphicFrame>
        <p:nvGraphicFramePr>
          <p:cNvPr id="12" name="Object 11"/>
          <p:cNvGraphicFramePr>
            <a:graphicFrameLocks noChangeAspect="1"/>
          </p:cNvGraphicFramePr>
          <p:nvPr>
            <p:extLst>
              <p:ext uri="{D42A27DB-BD31-4B8C-83A1-F6EECF244321}">
                <p14:modId xmlns:p14="http://schemas.microsoft.com/office/powerpoint/2010/main" val="439783618"/>
              </p:ext>
            </p:extLst>
          </p:nvPr>
        </p:nvGraphicFramePr>
        <p:xfrm>
          <a:off x="1667435" y="2773363"/>
          <a:ext cx="2849562" cy="833438"/>
        </p:xfrm>
        <a:graphic>
          <a:graphicData uri="http://schemas.openxmlformats.org/presentationml/2006/ole">
            <mc:AlternateContent xmlns:mc="http://schemas.openxmlformats.org/markup-compatibility/2006">
              <mc:Choice xmlns:v="urn:schemas-microsoft-com:vml" Requires="v">
                <p:oleObj spid="_x0000_s15053" name="Equation" r:id="rId6" imgW="1828800" imgH="533160" progId="Equation.DSMT4">
                  <p:embed/>
                </p:oleObj>
              </mc:Choice>
              <mc:Fallback>
                <p:oleObj name="Equation" r:id="rId6" imgW="1828800" imgH="533160" progId="Equation.DSMT4">
                  <p:embed/>
                  <p:pic>
                    <p:nvPicPr>
                      <p:cNvPr id="0" name=""/>
                      <p:cNvPicPr/>
                      <p:nvPr/>
                    </p:nvPicPr>
                    <p:blipFill>
                      <a:blip r:embed="rId7"/>
                      <a:stretch>
                        <a:fillRect/>
                      </a:stretch>
                    </p:blipFill>
                    <p:spPr>
                      <a:xfrm>
                        <a:off x="1667435" y="2773363"/>
                        <a:ext cx="2849562" cy="833438"/>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639227978"/>
              </p:ext>
            </p:extLst>
          </p:nvPr>
        </p:nvGraphicFramePr>
        <p:xfrm>
          <a:off x="6194985" y="4041776"/>
          <a:ext cx="292100" cy="203200"/>
        </p:xfrm>
        <a:graphic>
          <a:graphicData uri="http://schemas.openxmlformats.org/presentationml/2006/ole">
            <mc:AlternateContent xmlns:mc="http://schemas.openxmlformats.org/markup-compatibility/2006">
              <mc:Choice xmlns:v="urn:schemas-microsoft-com:vml" Requires="v">
                <p:oleObj spid="_x0000_s15054" name="Equation" r:id="rId8" imgW="291960" imgH="203040" progId="Equation.DSMT4">
                  <p:embed/>
                </p:oleObj>
              </mc:Choice>
              <mc:Fallback>
                <p:oleObj name="Equation" r:id="rId8" imgW="291960" imgH="203040" progId="Equation.DSMT4">
                  <p:embed/>
                  <p:pic>
                    <p:nvPicPr>
                      <p:cNvPr id="0" name=""/>
                      <p:cNvPicPr/>
                      <p:nvPr/>
                    </p:nvPicPr>
                    <p:blipFill>
                      <a:blip r:embed="rId9"/>
                      <a:stretch>
                        <a:fillRect/>
                      </a:stretch>
                    </p:blipFill>
                    <p:spPr>
                      <a:xfrm>
                        <a:off x="6194985" y="4041776"/>
                        <a:ext cx="292100" cy="2032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320986815"/>
              </p:ext>
            </p:extLst>
          </p:nvPr>
        </p:nvGraphicFramePr>
        <p:xfrm>
          <a:off x="1335648" y="3651251"/>
          <a:ext cx="3651250" cy="612775"/>
        </p:xfrm>
        <a:graphic>
          <a:graphicData uri="http://schemas.openxmlformats.org/presentationml/2006/ole">
            <mc:AlternateContent xmlns:mc="http://schemas.openxmlformats.org/markup-compatibility/2006">
              <mc:Choice xmlns:v="urn:schemas-microsoft-com:vml" Requires="v">
                <p:oleObj spid="_x0000_s15055" name="Equation" r:id="rId10" imgW="3174840" imgH="533160" progId="Equation.DSMT4">
                  <p:embed/>
                </p:oleObj>
              </mc:Choice>
              <mc:Fallback>
                <p:oleObj name="Equation" r:id="rId10" imgW="3174840" imgH="533160" progId="Equation.DSMT4">
                  <p:embed/>
                  <p:pic>
                    <p:nvPicPr>
                      <p:cNvPr id="0" name=""/>
                      <p:cNvPicPr/>
                      <p:nvPr/>
                    </p:nvPicPr>
                    <p:blipFill>
                      <a:blip r:embed="rId11"/>
                      <a:stretch>
                        <a:fillRect/>
                      </a:stretch>
                    </p:blipFill>
                    <p:spPr>
                      <a:xfrm>
                        <a:off x="1335648" y="3651251"/>
                        <a:ext cx="3651250" cy="61277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740948794"/>
              </p:ext>
            </p:extLst>
          </p:nvPr>
        </p:nvGraphicFramePr>
        <p:xfrm>
          <a:off x="1609725" y="3683118"/>
          <a:ext cx="1660525" cy="793750"/>
        </p:xfrm>
        <a:graphic>
          <a:graphicData uri="http://schemas.openxmlformats.org/presentationml/2006/ole">
            <mc:AlternateContent xmlns:mc="http://schemas.openxmlformats.org/markup-compatibility/2006">
              <mc:Choice xmlns:v="urn:schemas-microsoft-com:vml" Requires="v">
                <p:oleObj spid="_x0000_s15056" name="Equation" r:id="rId12" imgW="1066680" imgH="507960" progId="Equation.DSMT4">
                  <p:embed/>
                </p:oleObj>
              </mc:Choice>
              <mc:Fallback>
                <p:oleObj name="Equation" r:id="rId12" imgW="1066680" imgH="507960" progId="Equation.DSMT4">
                  <p:embed/>
                  <p:pic>
                    <p:nvPicPr>
                      <p:cNvPr id="0" name=""/>
                      <p:cNvPicPr/>
                      <p:nvPr/>
                    </p:nvPicPr>
                    <p:blipFill>
                      <a:blip r:embed="rId13"/>
                      <a:stretch>
                        <a:fillRect/>
                      </a:stretch>
                    </p:blipFill>
                    <p:spPr>
                      <a:xfrm>
                        <a:off x="1609725" y="3683118"/>
                        <a:ext cx="1660525" cy="79375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200282926"/>
              </p:ext>
            </p:extLst>
          </p:nvPr>
        </p:nvGraphicFramePr>
        <p:xfrm>
          <a:off x="2000810" y="4449763"/>
          <a:ext cx="2320925" cy="582613"/>
        </p:xfrm>
        <a:graphic>
          <a:graphicData uri="http://schemas.openxmlformats.org/presentationml/2006/ole">
            <mc:AlternateContent xmlns:mc="http://schemas.openxmlformats.org/markup-compatibility/2006">
              <mc:Choice xmlns:v="urn:schemas-microsoft-com:vml" Requires="v">
                <p:oleObj spid="_x0000_s15057" name="Equation" r:id="rId14" imgW="2019240" imgH="507960" progId="Equation.DSMT4">
                  <p:embed/>
                </p:oleObj>
              </mc:Choice>
              <mc:Fallback>
                <p:oleObj name="Equation" r:id="rId14" imgW="2019240" imgH="507960" progId="Equation.DSMT4">
                  <p:embed/>
                  <p:pic>
                    <p:nvPicPr>
                      <p:cNvPr id="0" name=""/>
                      <p:cNvPicPr/>
                      <p:nvPr/>
                    </p:nvPicPr>
                    <p:blipFill>
                      <a:blip r:embed="rId15"/>
                      <a:stretch>
                        <a:fillRect/>
                      </a:stretch>
                    </p:blipFill>
                    <p:spPr>
                      <a:xfrm>
                        <a:off x="2000810" y="4449763"/>
                        <a:ext cx="2320925" cy="582613"/>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7091648"/>
              </p:ext>
            </p:extLst>
          </p:nvPr>
        </p:nvGraphicFramePr>
        <p:xfrm>
          <a:off x="1575360" y="4587082"/>
          <a:ext cx="1768475" cy="722312"/>
        </p:xfrm>
        <a:graphic>
          <a:graphicData uri="http://schemas.openxmlformats.org/presentationml/2006/ole">
            <mc:AlternateContent xmlns:mc="http://schemas.openxmlformats.org/markup-compatibility/2006">
              <mc:Choice xmlns:v="urn:schemas-microsoft-com:vml" Requires="v">
                <p:oleObj spid="_x0000_s15058" name="Equation" r:id="rId16" imgW="1244520" imgH="507960" progId="Equation.DSMT4">
                  <p:embed/>
                </p:oleObj>
              </mc:Choice>
              <mc:Fallback>
                <p:oleObj name="Equation" r:id="rId16" imgW="1244520" imgH="507960" progId="Equation.DSMT4">
                  <p:embed/>
                  <p:pic>
                    <p:nvPicPr>
                      <p:cNvPr id="0" name=""/>
                      <p:cNvPicPr/>
                      <p:nvPr/>
                    </p:nvPicPr>
                    <p:blipFill>
                      <a:blip r:embed="rId17"/>
                      <a:stretch>
                        <a:fillRect/>
                      </a:stretch>
                    </p:blipFill>
                    <p:spPr>
                      <a:xfrm>
                        <a:off x="1575360" y="4587082"/>
                        <a:ext cx="1768475" cy="722312"/>
                      </a:xfrm>
                      <a:prstGeom prst="rect">
                        <a:avLst/>
                      </a:prstGeom>
                    </p:spPr>
                  </p:pic>
                </p:oleObj>
              </mc:Fallback>
            </mc:AlternateContent>
          </a:graphicData>
        </a:graphic>
      </p:graphicFrame>
      <p:sp>
        <p:nvSpPr>
          <p:cNvPr id="18" name="Rectangular Callout 17"/>
          <p:cNvSpPr/>
          <p:nvPr/>
        </p:nvSpPr>
        <p:spPr>
          <a:xfrm>
            <a:off x="3496235" y="4535488"/>
            <a:ext cx="2971800" cy="571500"/>
          </a:xfrm>
          <a:prstGeom prst="wedgeRectCallout">
            <a:avLst>
              <a:gd name="adj1" fmla="val -61111"/>
              <a:gd name="adj2" fmla="val -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Based on the bandwidth resolution of 1 second</a:t>
            </a:r>
            <a:endParaRPr lang="en-US" dirty="0"/>
          </a:p>
        </p:txBody>
      </p:sp>
      <mc:AlternateContent xmlns:mc="http://schemas.openxmlformats.org/markup-compatibility/2006" xmlns:a14="http://schemas.microsoft.com/office/drawing/2010/main">
        <mc:Choice Requires="a14">
          <p:sp>
            <p:nvSpPr>
              <p:cNvPr id="19" name="Line Callout 2 18"/>
              <p:cNvSpPr/>
              <p:nvPr/>
            </p:nvSpPr>
            <p:spPr>
              <a:xfrm>
                <a:off x="2734235" y="3078163"/>
                <a:ext cx="2590800" cy="1600200"/>
              </a:xfrm>
              <a:prstGeom prst="borderCallout2">
                <a:avLst>
                  <a:gd name="adj1" fmla="val 18750"/>
                  <a:gd name="adj2" fmla="val -8333"/>
                  <a:gd name="adj3" fmla="val 18750"/>
                  <a:gd name="adj4" fmla="val -16667"/>
                  <a:gd name="adj5" fmla="val -6548"/>
                  <a:gd name="adj6" fmla="val -226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dirty="0" smtClean="0"/>
                  <a:t>The smaller one among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𝑏</m:t>
                        </m:r>
                      </m:e>
                      <m:sub>
                        <m:r>
                          <a:rPr lang="en-US" b="0" i="1" smtClean="0">
                            <a:latin typeface="Cambria Math"/>
                          </a:rPr>
                          <m:t>𝑚𝑎𝑥</m:t>
                        </m:r>
                      </m:sub>
                    </m:sSub>
                  </m:oMath>
                </a14:m>
                <a:r>
                  <a:rPr lang="en-US" dirty="0" smtClean="0"/>
                  <a:t> and the green time</a:t>
                </a:r>
              </a:p>
            </p:txBody>
          </p:sp>
        </mc:Choice>
        <mc:Fallback xmlns="">
          <p:sp>
            <p:nvSpPr>
              <p:cNvPr id="19" name="Line Callout 2 18"/>
              <p:cNvSpPr>
                <a:spLocks noRot="1" noChangeAspect="1" noMove="1" noResize="1" noEditPoints="1" noAdjustHandles="1" noChangeArrowheads="1" noChangeShapeType="1" noTextEdit="1"/>
              </p:cNvSpPr>
              <p:nvPr/>
            </p:nvSpPr>
            <p:spPr>
              <a:xfrm>
                <a:off x="2734235" y="3078163"/>
                <a:ext cx="2590800" cy="1600200"/>
              </a:xfrm>
              <a:prstGeom prst="borderCallout2">
                <a:avLst>
                  <a:gd name="adj1" fmla="val 18750"/>
                  <a:gd name="adj2" fmla="val -8333"/>
                  <a:gd name="adj3" fmla="val 18750"/>
                  <a:gd name="adj4" fmla="val -16667"/>
                  <a:gd name="adj5" fmla="val -6548"/>
                  <a:gd name="adj6" fmla="val -22605"/>
                </a:avLst>
              </a:prstGeom>
              <a:blipFill rotWithShape="0">
                <a:blip r:embed="rId18"/>
                <a:stretch>
                  <a:fillRect/>
                </a:stretch>
              </a:blipFill>
            </p:spPr>
            <p:txBody>
              <a:bodyPr/>
              <a:lstStyle/>
              <a:p>
                <a:r>
                  <a:rPr lang="en-US">
                    <a:noFill/>
                  </a:rPr>
                  <a:t> </a:t>
                </a:r>
              </a:p>
            </p:txBody>
          </p:sp>
        </mc:Fallback>
      </mc:AlternateContent>
      <p:sp>
        <p:nvSpPr>
          <p:cNvPr id="20" name="TextBox 19"/>
          <p:cNvSpPr txBox="1"/>
          <p:nvPr/>
        </p:nvSpPr>
        <p:spPr>
          <a:xfrm>
            <a:off x="1086410" y="3337481"/>
            <a:ext cx="1485900" cy="369332"/>
          </a:xfrm>
          <a:prstGeom prst="rect">
            <a:avLst/>
          </a:prstGeom>
          <a:noFill/>
        </p:spPr>
        <p:txBody>
          <a:bodyPr wrap="square" rtlCol="0">
            <a:spAutoFit/>
          </a:bodyPr>
          <a:lstStyle/>
          <a:p>
            <a:r>
              <a:rPr lang="en-US" dirty="0" smtClean="0">
                <a:solidFill>
                  <a:srgbClr val="FF0000"/>
                </a:solidFill>
              </a:rPr>
              <a:t>upper bound</a:t>
            </a:r>
            <a:endParaRPr lang="en-US" dirty="0">
              <a:solidFill>
                <a:srgbClr val="FF0000"/>
              </a:solidFill>
            </a:endParaRPr>
          </a:p>
        </p:txBody>
      </p:sp>
      <p:sp>
        <p:nvSpPr>
          <p:cNvPr id="21" name="TextBox 20"/>
          <p:cNvSpPr txBox="1"/>
          <p:nvPr/>
        </p:nvSpPr>
        <p:spPr>
          <a:xfrm>
            <a:off x="981635" y="4144963"/>
            <a:ext cx="1485900" cy="369332"/>
          </a:xfrm>
          <a:prstGeom prst="rect">
            <a:avLst/>
          </a:prstGeom>
          <a:noFill/>
        </p:spPr>
        <p:txBody>
          <a:bodyPr wrap="square" rtlCol="0">
            <a:spAutoFit/>
          </a:bodyPr>
          <a:lstStyle/>
          <a:p>
            <a:r>
              <a:rPr lang="en-US" dirty="0" smtClean="0">
                <a:solidFill>
                  <a:srgbClr val="FF0000"/>
                </a:solidFill>
              </a:rPr>
              <a:t>lower bound</a:t>
            </a:r>
            <a:endParaRPr lang="en-US" dirty="0">
              <a:solidFill>
                <a:srgbClr val="FF0000"/>
              </a:solidFill>
            </a:endParaRPr>
          </a:p>
        </p:txBody>
      </p:sp>
      <p:sp>
        <p:nvSpPr>
          <p:cNvPr id="22" name="TextBox 21"/>
          <p:cNvSpPr txBox="1"/>
          <p:nvPr/>
        </p:nvSpPr>
        <p:spPr>
          <a:xfrm>
            <a:off x="857810" y="4992688"/>
            <a:ext cx="1876425" cy="369332"/>
          </a:xfrm>
          <a:prstGeom prst="rect">
            <a:avLst/>
          </a:prstGeom>
          <a:noFill/>
        </p:spPr>
        <p:txBody>
          <a:bodyPr wrap="square" rtlCol="0">
            <a:spAutoFit/>
          </a:bodyPr>
          <a:lstStyle/>
          <a:p>
            <a:r>
              <a:rPr lang="en-US" dirty="0" smtClean="0">
                <a:solidFill>
                  <a:srgbClr val="FF0000"/>
                </a:solidFill>
              </a:rPr>
              <a:t>Minimum interval </a:t>
            </a:r>
            <a:endParaRPr lang="en-US" dirty="0">
              <a:solidFill>
                <a:srgbClr val="FF0000"/>
              </a:solidFill>
            </a:endParaRPr>
          </a:p>
        </p:txBody>
      </p:sp>
      <p:sp>
        <p:nvSpPr>
          <p:cNvPr id="24" name="Title 1"/>
          <p:cNvSpPr txBox="1">
            <a:spLocks/>
          </p:cNvSpPr>
          <p:nvPr/>
        </p:nvSpPr>
        <p:spPr>
          <a:xfrm>
            <a:off x="991098" y="457201"/>
            <a:ext cx="7704667" cy="147637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Methodology</a:t>
            </a:r>
            <a:endParaRPr lang="en-US" dirty="0"/>
          </a:p>
        </p:txBody>
      </p:sp>
    </p:spTree>
    <p:extLst>
      <p:ext uri="{BB962C8B-B14F-4D97-AF65-F5344CB8AC3E}">
        <p14:creationId xmlns:p14="http://schemas.microsoft.com/office/powerpoint/2010/main" val="396838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fade">
                                      <p:cBhvr>
                                        <p:cTn id="35" dur="1000"/>
                                        <p:tgtEl>
                                          <p:spTgt spid="9">
                                            <p:txEl>
                                              <p:pRg st="2" end="2"/>
                                            </p:txEl>
                                          </p:spTgt>
                                        </p:tgtEl>
                                      </p:cBhvr>
                                    </p:animEffect>
                                    <p:anim calcmode="lin" valueType="num">
                                      <p:cBhvr>
                                        <p:cTn id="36"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20"/>
                                        </p:tgtEl>
                                      </p:cBhvr>
                                    </p:animEffect>
                                    <p:set>
                                      <p:cBhvr>
                                        <p:cTn id="56" dur="1" fill="hold">
                                          <p:stCondLst>
                                            <p:cond delay="499"/>
                                          </p:stCondLst>
                                        </p:cTn>
                                        <p:tgtEl>
                                          <p:spTgt spid="20"/>
                                        </p:tgtEl>
                                        <p:attrNameLst>
                                          <p:attrName>style.visibility</p:attrName>
                                        </p:attrNameLst>
                                      </p:cBhvr>
                                      <p:to>
                                        <p:strVal val="hidden"/>
                                      </p:to>
                                    </p:set>
                                  </p:childTnLst>
                                </p:cTn>
                              </p:par>
                              <p:par>
                                <p:cTn id="57" presetID="42" presetClass="entr" presetSubtype="0"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9">
                                            <p:txEl>
                                              <p:pRg st="4" end="4"/>
                                            </p:txEl>
                                          </p:spTgt>
                                        </p:tgtEl>
                                        <p:attrNameLst>
                                          <p:attrName>style.visibility</p:attrName>
                                        </p:attrNameLst>
                                      </p:cBhvr>
                                      <p:to>
                                        <p:strVal val="visible"/>
                                      </p:to>
                                    </p:set>
                                    <p:animEffect transition="in" filter="fade">
                                      <p:cBhvr>
                                        <p:cTn id="64" dur="1000"/>
                                        <p:tgtEl>
                                          <p:spTgt spid="9">
                                            <p:txEl>
                                              <p:pRg st="4" end="4"/>
                                            </p:txEl>
                                          </p:spTgt>
                                        </p:tgtEl>
                                      </p:cBhvr>
                                    </p:animEffect>
                                    <p:anim calcmode="lin" valueType="num">
                                      <p:cBhvr>
                                        <p:cTn id="6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6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par>
                          <p:cTn id="67" fill="hold">
                            <p:stCondLst>
                              <p:cond delay="1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6"/>
                                        </p:tgtEl>
                                      </p:cBhvr>
                                    </p:animEffect>
                                    <p:set>
                                      <p:cBhvr>
                                        <p:cTn id="82" dur="1" fill="hold">
                                          <p:stCondLst>
                                            <p:cond delay="499"/>
                                          </p:stCondLst>
                                        </p:cTn>
                                        <p:tgtEl>
                                          <p:spTgt spid="16"/>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21"/>
                                        </p:tgtEl>
                                      </p:cBhvr>
                                    </p:animEffect>
                                    <p:set>
                                      <p:cBhvr>
                                        <p:cTn id="85" dur="1" fill="hold">
                                          <p:stCondLst>
                                            <p:cond delay="499"/>
                                          </p:stCondLst>
                                        </p:cTn>
                                        <p:tgtEl>
                                          <p:spTgt spid="21"/>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9">
                                            <p:txEl>
                                              <p:pRg st="6" end="6"/>
                                            </p:txEl>
                                          </p:spTgt>
                                        </p:tgtEl>
                                        <p:attrNameLst>
                                          <p:attrName>style.visibility</p:attrName>
                                        </p:attrNameLst>
                                      </p:cBhvr>
                                      <p:to>
                                        <p:strVal val="visible"/>
                                      </p:to>
                                    </p:set>
                                    <p:animEffect transition="in" filter="fade">
                                      <p:cBhvr>
                                        <p:cTn id="90" dur="1000"/>
                                        <p:tgtEl>
                                          <p:spTgt spid="9">
                                            <p:txEl>
                                              <p:pRg st="6" end="6"/>
                                            </p:txEl>
                                          </p:spTgt>
                                        </p:tgtEl>
                                      </p:cBhvr>
                                    </p:animEffect>
                                    <p:anim calcmode="lin" valueType="num">
                                      <p:cBhvr>
                                        <p:cTn id="91"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92" dur="1000" fill="hold"/>
                                        <p:tgtEl>
                                          <p:spTgt spid="9">
                                            <p:txEl>
                                              <p:pRg st="6" end="6"/>
                                            </p:txEl>
                                          </p:spTgt>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1000"/>
                                        <p:tgtEl>
                                          <p:spTgt spid="17"/>
                                        </p:tgtEl>
                                      </p:cBhvr>
                                    </p:animEffect>
                                    <p:anim calcmode="lin" valueType="num">
                                      <p:cBhvr>
                                        <p:cTn id="96" dur="1000" fill="hold"/>
                                        <p:tgtEl>
                                          <p:spTgt spid="17"/>
                                        </p:tgtEl>
                                        <p:attrNameLst>
                                          <p:attrName>ppt_x</p:attrName>
                                        </p:attrNameLst>
                                      </p:cBhvr>
                                      <p:tavLst>
                                        <p:tav tm="0">
                                          <p:val>
                                            <p:strVal val="#ppt_x"/>
                                          </p:val>
                                        </p:tav>
                                        <p:tav tm="100000">
                                          <p:val>
                                            <p:strVal val="#ppt_x"/>
                                          </p:val>
                                        </p:tav>
                                      </p:tavLst>
                                    </p:anim>
                                    <p:anim calcmode="lin" valueType="num">
                                      <p:cBhvr>
                                        <p:cTn id="97" dur="1000" fill="hold"/>
                                        <p:tgtEl>
                                          <p:spTgt spid="17"/>
                                        </p:tgtEl>
                                        <p:attrNameLst>
                                          <p:attrName>ppt_y</p:attrName>
                                        </p:attrNameLst>
                                      </p:cBhvr>
                                      <p:tavLst>
                                        <p:tav tm="0">
                                          <p:val>
                                            <p:strVal val="#ppt_y+.1"/>
                                          </p:val>
                                        </p:tav>
                                        <p:tav tm="100000">
                                          <p:val>
                                            <p:strVal val="#ppt_y"/>
                                          </p:val>
                                        </p:tav>
                                      </p:tavLst>
                                    </p:anim>
                                  </p:childTnLst>
                                </p:cTn>
                              </p:par>
                            </p:childTnLst>
                          </p:cTn>
                        </p:par>
                        <p:par>
                          <p:cTn id="98" fill="hold">
                            <p:stCondLst>
                              <p:cond delay="1000"/>
                            </p:stCondLst>
                            <p:childTnLst>
                              <p:par>
                                <p:cTn id="99" presetID="22" presetClass="entr" presetSubtype="1" fill="hold" grpId="0" nodeType="after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wipe(up)">
                                      <p:cBhvr>
                                        <p:cTn id="101" dur="500"/>
                                        <p:tgtEl>
                                          <p:spTgt spid="22"/>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1" nodeType="clickEffect">
                                  <p:stCondLst>
                                    <p:cond delay="0"/>
                                  </p:stCondLst>
                                  <p:childTnLst>
                                    <p:animEffect transition="out" filter="fade">
                                      <p:cBhvr>
                                        <p:cTn id="110" dur="500"/>
                                        <p:tgtEl>
                                          <p:spTgt spid="18"/>
                                        </p:tgtEl>
                                      </p:cBhvr>
                                    </p:animEffect>
                                    <p:set>
                                      <p:cBhvr>
                                        <p:cTn id="111" dur="1" fill="hold">
                                          <p:stCondLst>
                                            <p:cond delay="499"/>
                                          </p:stCondLst>
                                        </p:cTn>
                                        <p:tgtEl>
                                          <p:spTgt spid="18"/>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22"/>
                                        </p:tgtEl>
                                      </p:cBhvr>
                                    </p:animEffect>
                                    <p:set>
                                      <p:cBhvr>
                                        <p:cTn id="114" dur="1" fill="hold">
                                          <p:stCondLst>
                                            <p:cond delay="499"/>
                                          </p:stCondLst>
                                        </p:cTn>
                                        <p:tgtEl>
                                          <p:spTgt spid="22"/>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9">
                                            <p:txEl>
                                              <p:pRg st="8" end="8"/>
                                            </p:txEl>
                                          </p:spTgt>
                                        </p:tgtEl>
                                        <p:attrNameLst>
                                          <p:attrName>style.visibility</p:attrName>
                                        </p:attrNameLst>
                                      </p:cBhvr>
                                      <p:to>
                                        <p:strVal val="visible"/>
                                      </p:to>
                                    </p:set>
                                    <p:animEffect transition="in" filter="fade">
                                      <p:cBhvr>
                                        <p:cTn id="119" dur="1000"/>
                                        <p:tgtEl>
                                          <p:spTgt spid="9">
                                            <p:txEl>
                                              <p:pRg st="8" end="8"/>
                                            </p:txEl>
                                          </p:spTgt>
                                        </p:tgtEl>
                                      </p:cBhvr>
                                    </p:animEffect>
                                    <p:anim calcmode="lin" valueType="num">
                                      <p:cBhvr>
                                        <p:cTn id="120"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121"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8" grpId="0" animBg="1"/>
      <p:bldP spid="18" grpId="1" animBg="1"/>
      <p:bldP spid="19" grpId="0" animBg="1"/>
      <p:bldP spid="19" grpId="1" animBg="1"/>
      <p:bldP spid="20" grpId="0"/>
      <p:bldP spid="20" grpId="1"/>
      <p:bldP spid="21" grpId="0"/>
      <p:bldP spid="21" grpId="1"/>
      <p:bldP spid="22" grpId="0"/>
      <p:bldP spid="2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3" name="Content Placeholder 2"/>
          <p:cNvSpPr>
            <a:spLocks noGrp="1"/>
          </p:cNvSpPr>
          <p:nvPr>
            <p:ph idx="1"/>
          </p:nvPr>
        </p:nvSpPr>
        <p:spPr>
          <a:xfrm>
            <a:off x="991098" y="2095500"/>
            <a:ext cx="7704667" cy="3904316"/>
          </a:xfrm>
        </p:spPr>
        <p:txBody>
          <a:bodyPr anchor="t">
            <a:normAutofit fontScale="92500" lnSpcReduction="10000"/>
          </a:bodyPr>
          <a:lstStyle/>
          <a:p>
            <a:r>
              <a:rPr lang="en-US" sz="2200" dirty="0"/>
              <a:t>Signal progression, first presented by Morgan and Little (1964), is studied mainly for </a:t>
            </a:r>
            <a:r>
              <a:rPr lang="en-US" sz="2200" dirty="0">
                <a:solidFill>
                  <a:srgbClr val="FF0000"/>
                </a:solidFill>
              </a:rPr>
              <a:t>passenger cars</a:t>
            </a:r>
            <a:r>
              <a:rPr lang="en-US" sz="2200" dirty="0"/>
              <a:t>.</a:t>
            </a:r>
            <a:endParaRPr lang="en-US" dirty="0"/>
          </a:p>
          <a:p>
            <a:pPr lvl="1"/>
            <a:r>
              <a:rPr lang="en-US" sz="1800" dirty="0"/>
              <a:t>Allow some vehicles to pass consecutive intersections </a:t>
            </a:r>
            <a:r>
              <a:rPr lang="en-US" sz="1800" dirty="0">
                <a:solidFill>
                  <a:srgbClr val="FF0000"/>
                </a:solidFill>
              </a:rPr>
              <a:t>without encountering red phases</a:t>
            </a:r>
            <a:r>
              <a:rPr lang="en-US" sz="1800" dirty="0"/>
              <a:t>.</a:t>
            </a:r>
          </a:p>
          <a:p>
            <a:pPr lvl="1"/>
            <a:r>
              <a:rPr lang="en-US" sz="1800" dirty="0"/>
              <a:t>Reduce accidents</a:t>
            </a:r>
          </a:p>
          <a:p>
            <a:pPr lvl="1"/>
            <a:r>
              <a:rPr lang="en-US" sz="1800" dirty="0"/>
              <a:t>MAXBAND (Little et al., 1981) </a:t>
            </a:r>
          </a:p>
          <a:p>
            <a:pPr lvl="1"/>
            <a:r>
              <a:rPr lang="en-US" sz="1800" dirty="0"/>
              <a:t>MULTIBAND (Gartner et al., 1990)</a:t>
            </a:r>
          </a:p>
          <a:p>
            <a:r>
              <a:rPr lang="en-US" sz="2200" dirty="0" smtClean="0"/>
              <a:t>Bus </a:t>
            </a:r>
            <a:r>
              <a:rPr lang="en-US" sz="2200" dirty="0"/>
              <a:t>progression is a promising passive strategy to improve </a:t>
            </a:r>
            <a:r>
              <a:rPr lang="en-US" sz="2200" dirty="0" smtClean="0"/>
              <a:t>the operational efficiency </a:t>
            </a:r>
            <a:r>
              <a:rPr lang="en-US" sz="2200" dirty="0"/>
              <a:t>of transit system with</a:t>
            </a:r>
          </a:p>
          <a:p>
            <a:pPr lvl="1"/>
            <a:r>
              <a:rPr lang="en-US" sz="1800" dirty="0"/>
              <a:t>m</a:t>
            </a:r>
            <a:r>
              <a:rPr lang="en-US" sz="1800" dirty="0" smtClean="0"/>
              <a:t>inimized </a:t>
            </a:r>
            <a:r>
              <a:rPr lang="en-US" sz="1800" dirty="0"/>
              <a:t>negative impact to cross-street traffic</a:t>
            </a:r>
          </a:p>
          <a:p>
            <a:pPr lvl="1"/>
            <a:r>
              <a:rPr lang="en-US" sz="1800" dirty="0"/>
              <a:t>b</a:t>
            </a:r>
            <a:r>
              <a:rPr lang="en-US" sz="1800" dirty="0" smtClean="0"/>
              <a:t>enefits to transit vehicles on an arterial</a:t>
            </a:r>
            <a:endParaRPr lang="en-US" sz="1800" dirty="0"/>
          </a:p>
          <a:p>
            <a:endParaRPr lang="en-US" dirty="0"/>
          </a:p>
        </p:txBody>
      </p:sp>
      <p:sp>
        <p:nvSpPr>
          <p:cNvPr id="38" name="Rectangle 37"/>
          <p:cNvSpPr/>
          <p:nvPr/>
        </p:nvSpPr>
        <p:spPr>
          <a:xfrm>
            <a:off x="845820" y="2255520"/>
            <a:ext cx="7955280" cy="3429000"/>
          </a:xfrm>
          <a:prstGeom prst="rect">
            <a:avLst/>
          </a:prstGeom>
          <a:solidFill>
            <a:srgbClr val="FFFFFF">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720" y="2530950"/>
            <a:ext cx="4505325"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4" name="Group 73"/>
          <p:cNvGrpSpPr/>
          <p:nvPr/>
        </p:nvGrpSpPr>
        <p:grpSpPr>
          <a:xfrm>
            <a:off x="2407920" y="2538094"/>
            <a:ext cx="1016794" cy="2849562"/>
            <a:chOff x="1288256" y="3187700"/>
            <a:chExt cx="1016794" cy="2849562"/>
          </a:xfrm>
        </p:grpSpPr>
        <p:cxnSp>
          <p:nvCxnSpPr>
            <p:cNvPr id="75" name="Straight Connector 74"/>
            <p:cNvCxnSpPr/>
            <p:nvPr/>
          </p:nvCxnSpPr>
          <p:spPr>
            <a:xfrm flipV="1">
              <a:off x="1676400" y="5567362"/>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295400" y="5562600"/>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1924050" y="5580062"/>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1924050" y="5575300"/>
              <a:ext cx="38100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95400" y="5245099"/>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1924050" y="5257799"/>
              <a:ext cx="38100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1676400" y="478790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1924050" y="480060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95400" y="4800600"/>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1924050" y="4813300"/>
              <a:ext cx="38100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95400" y="4495799"/>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1924050" y="4508499"/>
              <a:ext cx="38100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1676400" y="4178299"/>
              <a:ext cx="0" cy="3175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1924050" y="4191000"/>
              <a:ext cx="0" cy="317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95400" y="4178299"/>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1924050" y="4190999"/>
              <a:ext cx="38100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95400" y="3949699"/>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1924050" y="3962399"/>
              <a:ext cx="38100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1676400" y="3657600"/>
              <a:ext cx="0" cy="292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1924050" y="3670300"/>
              <a:ext cx="0" cy="292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295400" y="3657600"/>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1924050" y="3670300"/>
              <a:ext cx="38100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288256" y="3479799"/>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1916906" y="3492499"/>
              <a:ext cx="38100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1669256" y="3187700"/>
              <a:ext cx="0" cy="292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1916906" y="3200400"/>
              <a:ext cx="0" cy="292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1" name="Straight Arrow Connector 100"/>
          <p:cNvCxnSpPr/>
          <p:nvPr/>
        </p:nvCxnSpPr>
        <p:spPr>
          <a:xfrm flipV="1">
            <a:off x="2179320" y="4274820"/>
            <a:ext cx="0" cy="8715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1998345" y="2752404"/>
            <a:ext cx="0" cy="8858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1036320" y="3021866"/>
            <a:ext cx="1066800" cy="338554"/>
          </a:xfrm>
          <a:prstGeom prst="rect">
            <a:avLst/>
          </a:prstGeom>
          <a:noFill/>
        </p:spPr>
        <p:txBody>
          <a:bodyPr wrap="square" rtlCol="0">
            <a:spAutoFit/>
          </a:bodyPr>
          <a:lstStyle/>
          <a:p>
            <a:r>
              <a:rPr lang="en-US" sz="1600" dirty="0" smtClean="0"/>
              <a:t>outbound</a:t>
            </a:r>
            <a:endParaRPr lang="en-US" sz="1600" dirty="0"/>
          </a:p>
        </p:txBody>
      </p:sp>
      <p:sp>
        <p:nvSpPr>
          <p:cNvPr id="104" name="TextBox 103"/>
          <p:cNvSpPr txBox="1"/>
          <p:nvPr/>
        </p:nvSpPr>
        <p:spPr>
          <a:xfrm>
            <a:off x="1341120" y="4541311"/>
            <a:ext cx="1066800" cy="338554"/>
          </a:xfrm>
          <a:prstGeom prst="rect">
            <a:avLst/>
          </a:prstGeom>
          <a:noFill/>
        </p:spPr>
        <p:txBody>
          <a:bodyPr wrap="square" rtlCol="0">
            <a:spAutoFit/>
          </a:bodyPr>
          <a:lstStyle/>
          <a:p>
            <a:r>
              <a:rPr lang="en-US" sz="1600" dirty="0" smtClean="0"/>
              <a:t>inbound</a:t>
            </a:r>
            <a:endParaRPr lang="en-US" sz="1600" dirty="0"/>
          </a:p>
        </p:txBody>
      </p:sp>
      <p:sp>
        <p:nvSpPr>
          <p:cNvPr id="105" name="Parallelogram 104"/>
          <p:cNvSpPr/>
          <p:nvPr/>
        </p:nvSpPr>
        <p:spPr>
          <a:xfrm>
            <a:off x="4354195" y="2967518"/>
            <a:ext cx="1263650" cy="1838315"/>
          </a:xfrm>
          <a:prstGeom prst="parallelogram">
            <a:avLst>
              <a:gd name="adj" fmla="val 41647"/>
            </a:avLst>
          </a:prstGeom>
          <a:solidFill>
            <a:srgbClr val="66FF66">
              <a:alpha val="29020"/>
            </a:srgbClr>
          </a:solidFill>
          <a:ln>
            <a:solidFill>
              <a:srgbClr val="FFFFFF">
                <a:alpha val="40000"/>
              </a:srgbClr>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Parallelogram 105"/>
          <p:cNvSpPr/>
          <p:nvPr/>
        </p:nvSpPr>
        <p:spPr>
          <a:xfrm flipH="1">
            <a:off x="4518025" y="2967518"/>
            <a:ext cx="685800" cy="1838316"/>
          </a:xfrm>
          <a:prstGeom prst="parallelogram">
            <a:avLst>
              <a:gd name="adj" fmla="val 67519"/>
            </a:avLst>
          </a:prstGeom>
          <a:solidFill>
            <a:srgbClr val="66FF66">
              <a:alpha val="29020"/>
            </a:srgbClr>
          </a:solidFill>
          <a:ln>
            <a:solidFill>
              <a:srgbClr val="FFFFFF">
                <a:alpha val="40000"/>
              </a:srgbClr>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199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750"/>
                                        <p:tgtEl>
                                          <p:spTgt spid="38"/>
                                        </p:tgtEl>
                                      </p:cBhvr>
                                    </p:animEffect>
                                  </p:childTnLst>
                                </p:cTn>
                              </p:par>
                              <p:par>
                                <p:cTn id="8" presetID="22" presetClass="entr" presetSubtype="4"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wipe(down)">
                                      <p:cBhvr>
                                        <p:cTn id="10" dur="750"/>
                                        <p:tgtEl>
                                          <p:spTgt spid="74"/>
                                        </p:tgtEl>
                                      </p:cBhvr>
                                    </p:animEffect>
                                  </p:childTnLst>
                                </p:cTn>
                              </p:par>
                              <p:par>
                                <p:cTn id="11" presetID="22" presetClass="entr" presetSubtype="1" fill="hold"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wipe(up)">
                                      <p:cBhvr>
                                        <p:cTn id="13" dur="750"/>
                                        <p:tgtEl>
                                          <p:spTgt spid="102"/>
                                        </p:tgtEl>
                                      </p:cBhvr>
                                    </p:animEffect>
                                  </p:childTnLst>
                                </p:cTn>
                              </p:par>
                              <p:par>
                                <p:cTn id="14" presetID="22" presetClass="entr" presetSubtype="4" fill="hold" nodeType="with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wipe(down)">
                                      <p:cBhvr>
                                        <p:cTn id="16" dur="750"/>
                                        <p:tgtEl>
                                          <p:spTgt spid="10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fade">
                                      <p:cBhvr>
                                        <p:cTn id="19" dur="750"/>
                                        <p:tgtEl>
                                          <p:spTgt spid="10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fade">
                                      <p:cBhvr>
                                        <p:cTn id="22" dur="750"/>
                                        <p:tgtEl>
                                          <p:spTgt spid="104"/>
                                        </p:tgtEl>
                                      </p:cBhvr>
                                    </p:animEffect>
                                  </p:childTnLst>
                                </p:cTn>
                              </p:par>
                              <p:par>
                                <p:cTn id="23" presetID="22" presetClass="entr" presetSubtype="8"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left)">
                                      <p:cBhvr>
                                        <p:cTn id="25" dur="750"/>
                                        <p:tgtEl>
                                          <p:spTgt spid="73"/>
                                        </p:tgtEl>
                                      </p:cBhvr>
                                    </p:animEffect>
                                  </p:childTnLst>
                                </p:cTn>
                              </p:par>
                            </p:childTnLst>
                          </p:cTn>
                        </p:par>
                        <p:par>
                          <p:cTn id="26" fill="hold">
                            <p:stCondLst>
                              <p:cond delay="750"/>
                            </p:stCondLst>
                            <p:childTnLst>
                              <p:par>
                                <p:cTn id="27" presetID="22" presetClass="entr" presetSubtype="4" fill="hold" grpId="0" nodeType="afterEffect">
                                  <p:stCondLst>
                                    <p:cond delay="0"/>
                                  </p:stCondLst>
                                  <p:childTnLst>
                                    <p:set>
                                      <p:cBhvr>
                                        <p:cTn id="28" dur="1" fill="hold">
                                          <p:stCondLst>
                                            <p:cond delay="0"/>
                                          </p:stCondLst>
                                        </p:cTn>
                                        <p:tgtEl>
                                          <p:spTgt spid="105"/>
                                        </p:tgtEl>
                                        <p:attrNameLst>
                                          <p:attrName>style.visibility</p:attrName>
                                        </p:attrNameLst>
                                      </p:cBhvr>
                                      <p:to>
                                        <p:strVal val="visible"/>
                                      </p:to>
                                    </p:set>
                                    <p:animEffect transition="in" filter="wipe(down)">
                                      <p:cBhvr>
                                        <p:cTn id="29" dur="500"/>
                                        <p:tgtEl>
                                          <p:spTgt spid="105"/>
                                        </p:tgtEl>
                                      </p:cBhvr>
                                    </p:animEffect>
                                  </p:childTnLst>
                                </p:cTn>
                              </p:par>
                            </p:childTnLst>
                          </p:cTn>
                        </p:par>
                        <p:par>
                          <p:cTn id="30" fill="hold">
                            <p:stCondLst>
                              <p:cond delay="1250"/>
                            </p:stCondLst>
                            <p:childTnLst>
                              <p:par>
                                <p:cTn id="31" presetID="22" presetClass="entr" presetSubtype="1" fill="hold" grpId="0" nodeType="afterEffect">
                                  <p:stCondLst>
                                    <p:cond delay="0"/>
                                  </p:stCondLst>
                                  <p:childTnLst>
                                    <p:set>
                                      <p:cBhvr>
                                        <p:cTn id="32" dur="1" fill="hold">
                                          <p:stCondLst>
                                            <p:cond delay="0"/>
                                          </p:stCondLst>
                                        </p:cTn>
                                        <p:tgtEl>
                                          <p:spTgt spid="106"/>
                                        </p:tgtEl>
                                        <p:attrNameLst>
                                          <p:attrName>style.visibility</p:attrName>
                                        </p:attrNameLst>
                                      </p:cBhvr>
                                      <p:to>
                                        <p:strVal val="visible"/>
                                      </p:to>
                                    </p:set>
                                    <p:animEffect transition="in" filter="wipe(up)">
                                      <p:cBhvr>
                                        <p:cTn id="33" dur="500"/>
                                        <p:tgtEl>
                                          <p:spTgt spid="10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38"/>
                                        </p:tgtEl>
                                      </p:cBhvr>
                                    </p:animEffect>
                                    <p:set>
                                      <p:cBhvr>
                                        <p:cTn id="38" dur="1" fill="hold">
                                          <p:stCondLst>
                                            <p:cond delay="499"/>
                                          </p:stCondLst>
                                        </p:cTn>
                                        <p:tgtEl>
                                          <p:spTgt spid="38"/>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74"/>
                                        </p:tgtEl>
                                      </p:cBhvr>
                                    </p:animEffect>
                                    <p:set>
                                      <p:cBhvr>
                                        <p:cTn id="41" dur="1" fill="hold">
                                          <p:stCondLst>
                                            <p:cond delay="499"/>
                                          </p:stCondLst>
                                        </p:cTn>
                                        <p:tgtEl>
                                          <p:spTgt spid="74"/>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02"/>
                                        </p:tgtEl>
                                      </p:cBhvr>
                                    </p:animEffect>
                                    <p:set>
                                      <p:cBhvr>
                                        <p:cTn id="44" dur="1" fill="hold">
                                          <p:stCondLst>
                                            <p:cond delay="499"/>
                                          </p:stCondLst>
                                        </p:cTn>
                                        <p:tgtEl>
                                          <p:spTgt spid="102"/>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01"/>
                                        </p:tgtEl>
                                      </p:cBhvr>
                                    </p:animEffect>
                                    <p:set>
                                      <p:cBhvr>
                                        <p:cTn id="47" dur="1" fill="hold">
                                          <p:stCondLst>
                                            <p:cond delay="499"/>
                                          </p:stCondLst>
                                        </p:cTn>
                                        <p:tgtEl>
                                          <p:spTgt spid="101"/>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03"/>
                                        </p:tgtEl>
                                      </p:cBhvr>
                                    </p:animEffect>
                                    <p:set>
                                      <p:cBhvr>
                                        <p:cTn id="50" dur="1" fill="hold">
                                          <p:stCondLst>
                                            <p:cond delay="499"/>
                                          </p:stCondLst>
                                        </p:cTn>
                                        <p:tgtEl>
                                          <p:spTgt spid="103"/>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04"/>
                                        </p:tgtEl>
                                      </p:cBhvr>
                                    </p:animEffect>
                                    <p:set>
                                      <p:cBhvr>
                                        <p:cTn id="53" dur="1" fill="hold">
                                          <p:stCondLst>
                                            <p:cond delay="499"/>
                                          </p:stCondLst>
                                        </p:cTn>
                                        <p:tgtEl>
                                          <p:spTgt spid="104"/>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73"/>
                                        </p:tgtEl>
                                      </p:cBhvr>
                                    </p:animEffect>
                                    <p:set>
                                      <p:cBhvr>
                                        <p:cTn id="56" dur="1" fill="hold">
                                          <p:stCondLst>
                                            <p:cond delay="499"/>
                                          </p:stCondLst>
                                        </p:cTn>
                                        <p:tgtEl>
                                          <p:spTgt spid="73"/>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05"/>
                                        </p:tgtEl>
                                      </p:cBhvr>
                                    </p:animEffect>
                                    <p:set>
                                      <p:cBhvr>
                                        <p:cTn id="59" dur="1" fill="hold">
                                          <p:stCondLst>
                                            <p:cond delay="499"/>
                                          </p:stCondLst>
                                        </p:cTn>
                                        <p:tgtEl>
                                          <p:spTgt spid="105"/>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06"/>
                                        </p:tgtEl>
                                      </p:cBhvr>
                                    </p:animEffect>
                                    <p:set>
                                      <p:cBhvr>
                                        <p:cTn id="62" dur="1" fill="hold">
                                          <p:stCondLst>
                                            <p:cond delay="499"/>
                                          </p:stCondLst>
                                        </p:cTn>
                                        <p:tgtEl>
                                          <p:spTgt spid="106"/>
                                        </p:tgtEl>
                                        <p:attrNameLst>
                                          <p:attrName>style.visibility</p:attrName>
                                        </p:attrNameLst>
                                      </p:cBhvr>
                                      <p:to>
                                        <p:strVal val="hidden"/>
                                      </p:to>
                                    </p:set>
                                  </p:childTnLst>
                                </p:cTn>
                              </p:par>
                            </p:childTnLst>
                          </p:cTn>
                        </p:par>
                        <p:par>
                          <p:cTn id="63" fill="hold">
                            <p:stCondLst>
                              <p:cond delay="500"/>
                            </p:stCondLst>
                            <p:childTnLst>
                              <p:par>
                                <p:cTn id="64" presetID="42" presetClass="entr" presetSubtype="0" fill="hold" nodeType="afterEffect">
                                  <p:stCondLst>
                                    <p:cond delay="0"/>
                                  </p:stCondLst>
                                  <p:childTnLst>
                                    <p:set>
                                      <p:cBhvr>
                                        <p:cTn id="65" dur="1" fill="hold">
                                          <p:stCondLst>
                                            <p:cond delay="0"/>
                                          </p:stCondLst>
                                        </p:cTn>
                                        <p:tgtEl>
                                          <p:spTgt spid="3">
                                            <p:txEl>
                                              <p:pRg st="1" end="1"/>
                                            </p:txEl>
                                          </p:spTgt>
                                        </p:tgtEl>
                                        <p:attrNameLst>
                                          <p:attrName>style.visibility</p:attrName>
                                        </p:attrNameLst>
                                      </p:cBhvr>
                                      <p:to>
                                        <p:strVal val="visible"/>
                                      </p:to>
                                    </p:set>
                                    <p:animEffect transition="in" filter="fade">
                                      <p:cBhvr>
                                        <p:cTn id="66" dur="1000"/>
                                        <p:tgtEl>
                                          <p:spTgt spid="3">
                                            <p:txEl>
                                              <p:pRg st="1" end="1"/>
                                            </p:txEl>
                                          </p:spTgt>
                                        </p:tgtEl>
                                      </p:cBhvr>
                                    </p:animEffect>
                                    <p:anim calcmode="lin" valueType="num">
                                      <p:cBhvr>
                                        <p:cTn id="6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
                                            <p:txEl>
                                              <p:pRg st="2" end="2"/>
                                            </p:txEl>
                                          </p:spTgt>
                                        </p:tgtEl>
                                        <p:attrNameLst>
                                          <p:attrName>style.visibility</p:attrName>
                                        </p:attrNameLst>
                                      </p:cBhvr>
                                      <p:to>
                                        <p:strVal val="visible"/>
                                      </p:to>
                                    </p:set>
                                    <p:animEffect transition="in" filter="fade">
                                      <p:cBhvr>
                                        <p:cTn id="71" dur="1000"/>
                                        <p:tgtEl>
                                          <p:spTgt spid="3">
                                            <p:txEl>
                                              <p:pRg st="2" end="2"/>
                                            </p:txEl>
                                          </p:spTgt>
                                        </p:tgtEl>
                                      </p:cBhvr>
                                    </p:animEffect>
                                    <p:anim calcmode="lin" valueType="num">
                                      <p:cBhvr>
                                        <p:cTn id="7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1500"/>
                            </p:stCondLst>
                            <p:childTnLst>
                              <p:par>
                                <p:cTn id="75" presetID="42" presetClass="entr" presetSubtype="0" fill="hold" nodeType="afterEffect">
                                  <p:stCondLst>
                                    <p:cond delay="0"/>
                                  </p:stCondLst>
                                  <p:childTnLst>
                                    <p:set>
                                      <p:cBhvr>
                                        <p:cTn id="76" dur="1" fill="hold">
                                          <p:stCondLst>
                                            <p:cond delay="0"/>
                                          </p:stCondLst>
                                        </p:cTn>
                                        <p:tgtEl>
                                          <p:spTgt spid="3">
                                            <p:txEl>
                                              <p:pRg st="3" end="3"/>
                                            </p:txEl>
                                          </p:spTgt>
                                        </p:tgtEl>
                                        <p:attrNameLst>
                                          <p:attrName>style.visibility</p:attrName>
                                        </p:attrNameLst>
                                      </p:cBhvr>
                                      <p:to>
                                        <p:strVal val="visible"/>
                                      </p:to>
                                    </p:set>
                                    <p:animEffect transition="in" filter="fade">
                                      <p:cBhvr>
                                        <p:cTn id="77" dur="1000"/>
                                        <p:tgtEl>
                                          <p:spTgt spid="3">
                                            <p:txEl>
                                              <p:pRg st="3" end="3"/>
                                            </p:txEl>
                                          </p:spTgt>
                                        </p:tgtEl>
                                      </p:cBhvr>
                                    </p:animEffect>
                                    <p:anim calcmode="lin" valueType="num">
                                      <p:cBhvr>
                                        <p:cTn id="7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
                                            <p:txEl>
                                              <p:pRg st="4" end="4"/>
                                            </p:txEl>
                                          </p:spTgt>
                                        </p:tgtEl>
                                        <p:attrNameLst>
                                          <p:attrName>style.visibility</p:attrName>
                                        </p:attrNameLst>
                                      </p:cBhvr>
                                      <p:to>
                                        <p:strVal val="visible"/>
                                      </p:to>
                                    </p:set>
                                    <p:animEffect transition="in" filter="fade">
                                      <p:cBhvr>
                                        <p:cTn id="82" dur="1000"/>
                                        <p:tgtEl>
                                          <p:spTgt spid="3">
                                            <p:txEl>
                                              <p:pRg st="4" end="4"/>
                                            </p:txEl>
                                          </p:spTgt>
                                        </p:tgtEl>
                                      </p:cBhvr>
                                    </p:animEffect>
                                    <p:anim calcmode="lin" valueType="num">
                                      <p:cBhvr>
                                        <p:cTn id="8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3">
                                            <p:txEl>
                                              <p:pRg st="5" end="5"/>
                                            </p:txEl>
                                          </p:spTgt>
                                        </p:tgtEl>
                                        <p:attrNameLst>
                                          <p:attrName>style.visibility</p:attrName>
                                        </p:attrNameLst>
                                      </p:cBhvr>
                                      <p:to>
                                        <p:strVal val="visible"/>
                                      </p:to>
                                    </p:set>
                                    <p:animEffect transition="in" filter="fade">
                                      <p:cBhvr>
                                        <p:cTn id="89" dur="1000"/>
                                        <p:tgtEl>
                                          <p:spTgt spid="3">
                                            <p:txEl>
                                              <p:pRg st="5" end="5"/>
                                            </p:txEl>
                                          </p:spTgt>
                                        </p:tgtEl>
                                      </p:cBhvr>
                                    </p:animEffect>
                                    <p:anim calcmode="lin" valueType="num">
                                      <p:cBhvr>
                                        <p:cTn id="9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00"/>
                            </p:stCondLst>
                            <p:childTnLst>
                              <p:par>
                                <p:cTn id="93" presetID="42" presetClass="entr" presetSubtype="0" fill="hold" nodeType="afterEffect">
                                  <p:stCondLst>
                                    <p:cond delay="0"/>
                                  </p:stCondLst>
                                  <p:childTnLst>
                                    <p:set>
                                      <p:cBhvr>
                                        <p:cTn id="94" dur="1" fill="hold">
                                          <p:stCondLst>
                                            <p:cond delay="0"/>
                                          </p:stCondLst>
                                        </p:cTn>
                                        <p:tgtEl>
                                          <p:spTgt spid="3">
                                            <p:txEl>
                                              <p:pRg st="6" end="6"/>
                                            </p:txEl>
                                          </p:spTgt>
                                        </p:tgtEl>
                                        <p:attrNameLst>
                                          <p:attrName>style.visibility</p:attrName>
                                        </p:attrNameLst>
                                      </p:cBhvr>
                                      <p:to>
                                        <p:strVal val="visible"/>
                                      </p:to>
                                    </p:set>
                                    <p:animEffect transition="in" filter="fade">
                                      <p:cBhvr>
                                        <p:cTn id="95" dur="1000"/>
                                        <p:tgtEl>
                                          <p:spTgt spid="3">
                                            <p:txEl>
                                              <p:pRg st="6" end="6"/>
                                            </p:txEl>
                                          </p:spTgt>
                                        </p:tgtEl>
                                      </p:cBhvr>
                                    </p:animEffect>
                                    <p:anim calcmode="lin" valueType="num">
                                      <p:cBhvr>
                                        <p:cTn id="9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3">
                                            <p:txEl>
                                              <p:pRg st="7" end="7"/>
                                            </p:txEl>
                                          </p:spTgt>
                                        </p:tgtEl>
                                        <p:attrNameLst>
                                          <p:attrName>style.visibility</p:attrName>
                                        </p:attrNameLst>
                                      </p:cBhvr>
                                      <p:to>
                                        <p:strVal val="visible"/>
                                      </p:to>
                                    </p:set>
                                    <p:animEffect transition="in" filter="fade">
                                      <p:cBhvr>
                                        <p:cTn id="100" dur="1000"/>
                                        <p:tgtEl>
                                          <p:spTgt spid="3">
                                            <p:txEl>
                                              <p:pRg st="7" end="7"/>
                                            </p:txEl>
                                          </p:spTgt>
                                        </p:tgtEl>
                                      </p:cBhvr>
                                    </p:animEffect>
                                    <p:anim calcmode="lin" valueType="num">
                                      <p:cBhvr>
                                        <p:cTn id="10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0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103" grpId="0"/>
      <p:bldP spid="103" grpId="1"/>
      <p:bldP spid="104" grpId="0"/>
      <p:bldP spid="104" grpId="1"/>
      <p:bldP spid="105" grpId="0" animBg="1"/>
      <p:bldP spid="105" grpId="1" animBg="1"/>
      <p:bldP spid="106" grpId="0" animBg="1"/>
      <p:bldP spid="10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371599"/>
          </a:xfrm>
        </p:spPr>
        <p:txBody>
          <a:bodyPr/>
          <a:lstStyle/>
          <a:p>
            <a:r>
              <a:rPr lang="en-US" dirty="0" smtClean="0"/>
              <a:t>Outline</a:t>
            </a:r>
            <a:endParaRPr lang="en-US" dirty="0"/>
          </a:p>
        </p:txBody>
      </p:sp>
      <p:sp>
        <p:nvSpPr>
          <p:cNvPr id="3" name="Content Placeholder 2"/>
          <p:cNvSpPr>
            <a:spLocks noGrp="1"/>
          </p:cNvSpPr>
          <p:nvPr>
            <p:ph idx="1"/>
          </p:nvPr>
        </p:nvSpPr>
        <p:spPr>
          <a:xfrm>
            <a:off x="982132" y="1752599"/>
            <a:ext cx="7704667" cy="4379259"/>
          </a:xfrm>
        </p:spPr>
        <p:txBody>
          <a:bodyPr>
            <a:normAutofit lnSpcReduction="10000"/>
          </a:bodyPr>
          <a:lstStyle/>
          <a:p>
            <a:r>
              <a:rPr lang="en-US" dirty="0" smtClean="0"/>
              <a:t>Literature Review</a:t>
            </a:r>
          </a:p>
          <a:p>
            <a:endParaRPr lang="en-US" dirty="0" smtClean="0"/>
          </a:p>
          <a:p>
            <a:r>
              <a:rPr lang="en-US" dirty="0" smtClean="0"/>
              <a:t>Problem Nature and Modelling Framework</a:t>
            </a:r>
          </a:p>
          <a:p>
            <a:endParaRPr lang="en-US" dirty="0" smtClean="0"/>
          </a:p>
          <a:p>
            <a:r>
              <a:rPr lang="en-US" dirty="0" smtClean="0"/>
              <a:t>Methodology</a:t>
            </a:r>
          </a:p>
          <a:p>
            <a:endParaRPr lang="en-US" dirty="0" smtClean="0"/>
          </a:p>
          <a:p>
            <a:r>
              <a:rPr lang="en-US" dirty="0" smtClean="0"/>
              <a:t>Case Study</a:t>
            </a:r>
          </a:p>
          <a:p>
            <a:endParaRPr lang="en-US" dirty="0" smtClean="0"/>
          </a:p>
          <a:p>
            <a:r>
              <a:rPr lang="en-US" dirty="0" smtClean="0"/>
              <a:t>Conclusions and Future Study</a:t>
            </a:r>
            <a:endParaRPr lang="en-US" dirty="0"/>
          </a:p>
        </p:txBody>
      </p:sp>
    </p:spTree>
    <p:extLst>
      <p:ext uri="{BB962C8B-B14F-4D97-AF65-F5344CB8AC3E}">
        <p14:creationId xmlns:p14="http://schemas.microsoft.com/office/powerpoint/2010/main" val="424199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withEffect">
                                  <p:stCondLst>
                                    <p:cond delay="0"/>
                                  </p:stCondLst>
                                  <p:iterate type="lt">
                                    <p:tmPct val="4000"/>
                                  </p:iterate>
                                  <p:childTnLst>
                                    <p:set>
                                      <p:cBhvr override="childStyle">
                                        <p:cTn id="6" dur="500" fill="hold"/>
                                        <p:tgtEl>
                                          <p:spTgt spid="3">
                                            <p:txEl>
                                              <p:pRg st="2" end="2"/>
                                            </p:txEl>
                                          </p:spTgt>
                                        </p:tgtEl>
                                        <p:attrNameLst>
                                          <p:attrName>style.color</p:attrName>
                                        </p:attrNameLst>
                                      </p:cBhvr>
                                      <p:to>
                                        <p:clrVal>
                                          <a:srgbClr val="FF0000"/>
                                        </p:clrVal>
                                      </p:to>
                                    </p:set>
                                    <p:set>
                                      <p:cBhvr>
                                        <p:cTn id="7" dur="500" fill="hold"/>
                                        <p:tgtEl>
                                          <p:spTgt spid="3">
                                            <p:txEl>
                                              <p:pRg st="2" end="2"/>
                                            </p:txEl>
                                          </p:spTgt>
                                        </p:tgtEl>
                                        <p:attrNameLst>
                                          <p:attrName>fillcolor</p:attrName>
                                        </p:attrNameLst>
                                      </p:cBhvr>
                                      <p:to>
                                        <p:clrVal>
                                          <a:srgbClr val="FF0000"/>
                                        </p:clrVal>
                                      </p:to>
                                    </p:set>
                                    <p:set>
                                      <p:cBhvr>
                                        <p:cTn id="8"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issues</a:t>
            </a:r>
            <a:endParaRPr lang="en-US" dirty="0"/>
          </a:p>
        </p:txBody>
      </p:sp>
      <p:sp>
        <p:nvSpPr>
          <p:cNvPr id="4" name="Rectangle 3"/>
          <p:cNvSpPr/>
          <p:nvPr/>
        </p:nvSpPr>
        <p:spPr>
          <a:xfrm>
            <a:off x="1102658" y="3460376"/>
            <a:ext cx="1748119" cy="1506071"/>
          </a:xfrm>
          <a:prstGeom prst="rect">
            <a:avLst/>
          </a:prstGeom>
          <a:solidFill>
            <a:srgbClr val="757575">
              <a:alpha val="69804"/>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Dwell time at bus stops</a:t>
            </a:r>
            <a:endParaRPr lang="en-US" sz="2000" dirty="0"/>
          </a:p>
        </p:txBody>
      </p:sp>
      <p:sp>
        <p:nvSpPr>
          <p:cNvPr id="5" name="Rectangle 4"/>
          <p:cNvSpPr/>
          <p:nvPr/>
        </p:nvSpPr>
        <p:spPr>
          <a:xfrm>
            <a:off x="3039036" y="3460376"/>
            <a:ext cx="1748119" cy="1506071"/>
          </a:xfrm>
          <a:prstGeom prst="rect">
            <a:avLst/>
          </a:prstGeom>
          <a:solidFill>
            <a:srgbClr val="757575">
              <a:alpha val="69804"/>
            </a:srgbClr>
          </a:solidFill>
          <a:ln w="38100">
            <a:solidFill>
              <a:srgbClr val="55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Dwell time uncertainty</a:t>
            </a:r>
            <a:endParaRPr lang="en-US" sz="2000" dirty="0"/>
          </a:p>
        </p:txBody>
      </p:sp>
      <p:sp>
        <p:nvSpPr>
          <p:cNvPr id="6" name="Rectangle 5"/>
          <p:cNvSpPr/>
          <p:nvPr/>
        </p:nvSpPr>
        <p:spPr>
          <a:xfrm>
            <a:off x="4975414" y="3460376"/>
            <a:ext cx="1748119" cy="1506071"/>
          </a:xfrm>
          <a:prstGeom prst="rect">
            <a:avLst/>
          </a:prstGeom>
          <a:solidFill>
            <a:srgbClr val="757575">
              <a:alpha val="69804"/>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Bus stop capacity</a:t>
            </a:r>
            <a:endParaRPr lang="en-US" sz="2000" dirty="0"/>
          </a:p>
        </p:txBody>
      </p:sp>
      <p:sp>
        <p:nvSpPr>
          <p:cNvPr id="7" name="Rectangle 6"/>
          <p:cNvSpPr/>
          <p:nvPr/>
        </p:nvSpPr>
        <p:spPr>
          <a:xfrm>
            <a:off x="6911792" y="3460375"/>
            <a:ext cx="1748119" cy="1506071"/>
          </a:xfrm>
          <a:prstGeom prst="rect">
            <a:avLst/>
          </a:prstGeom>
          <a:solidFill>
            <a:srgbClr val="757575">
              <a:alpha val="69804"/>
            </a:srgbClr>
          </a:solidFill>
          <a:ln w="38100">
            <a:solidFill>
              <a:srgbClr val="FF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Competition between buses and PCs</a:t>
            </a:r>
            <a:endParaRPr lang="en-US" sz="2000" dirty="0"/>
          </a:p>
        </p:txBody>
      </p:sp>
    </p:spTree>
    <p:extLst>
      <p:ext uri="{BB962C8B-B14F-4D97-AF65-F5344CB8AC3E}">
        <p14:creationId xmlns:p14="http://schemas.microsoft.com/office/powerpoint/2010/main" val="372614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issues</a:t>
            </a:r>
            <a:endParaRPr lang="en-US" dirty="0"/>
          </a:p>
        </p:txBody>
      </p:sp>
      <p:sp>
        <p:nvSpPr>
          <p:cNvPr id="4" name="Rectangle 3"/>
          <p:cNvSpPr/>
          <p:nvPr/>
        </p:nvSpPr>
        <p:spPr>
          <a:xfrm>
            <a:off x="1102658" y="3460376"/>
            <a:ext cx="1748119" cy="1506071"/>
          </a:xfrm>
          <a:prstGeom prst="rect">
            <a:avLst/>
          </a:prstGeom>
          <a:solidFill>
            <a:srgbClr val="757575">
              <a:alpha val="69804"/>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Dwell time at bus stops</a:t>
            </a:r>
            <a:endParaRPr lang="en-US" sz="2000" dirty="0"/>
          </a:p>
        </p:txBody>
      </p:sp>
      <p:sp>
        <p:nvSpPr>
          <p:cNvPr id="5" name="Rectangle 4"/>
          <p:cNvSpPr/>
          <p:nvPr/>
        </p:nvSpPr>
        <p:spPr>
          <a:xfrm>
            <a:off x="3039036" y="3460376"/>
            <a:ext cx="1748119" cy="1506071"/>
          </a:xfrm>
          <a:prstGeom prst="rect">
            <a:avLst/>
          </a:prstGeom>
          <a:solidFill>
            <a:srgbClr val="757575">
              <a:alpha val="69804"/>
            </a:srgbClr>
          </a:solidFill>
          <a:ln w="38100">
            <a:solidFill>
              <a:srgbClr val="55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Dwell time uncertainty</a:t>
            </a:r>
            <a:endParaRPr lang="en-US" sz="2000" dirty="0"/>
          </a:p>
        </p:txBody>
      </p:sp>
      <p:sp>
        <p:nvSpPr>
          <p:cNvPr id="6" name="Rectangle 5"/>
          <p:cNvSpPr/>
          <p:nvPr/>
        </p:nvSpPr>
        <p:spPr>
          <a:xfrm>
            <a:off x="4975414" y="3460376"/>
            <a:ext cx="1748119" cy="1506071"/>
          </a:xfrm>
          <a:prstGeom prst="rect">
            <a:avLst/>
          </a:prstGeom>
          <a:solidFill>
            <a:srgbClr val="757575">
              <a:alpha val="69804"/>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Bus stop capacity</a:t>
            </a:r>
            <a:endParaRPr lang="en-US" sz="2000" dirty="0"/>
          </a:p>
        </p:txBody>
      </p:sp>
      <p:sp>
        <p:nvSpPr>
          <p:cNvPr id="7" name="Rectangle 6"/>
          <p:cNvSpPr/>
          <p:nvPr/>
        </p:nvSpPr>
        <p:spPr>
          <a:xfrm>
            <a:off x="6911792" y="3460375"/>
            <a:ext cx="1748119" cy="1506071"/>
          </a:xfrm>
          <a:prstGeom prst="rect">
            <a:avLst/>
          </a:prstGeom>
          <a:solidFill>
            <a:srgbClr val="757575">
              <a:alpha val="69804"/>
            </a:srgbClr>
          </a:solidFill>
          <a:ln w="38100">
            <a:solidFill>
              <a:srgbClr val="FF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Competition between buses and PCs</a:t>
            </a:r>
            <a:endParaRPr lang="en-US" sz="2000" dirty="0"/>
          </a:p>
        </p:txBody>
      </p:sp>
      <p:graphicFrame>
        <p:nvGraphicFramePr>
          <p:cNvPr id="8" name="Object 7"/>
          <p:cNvGraphicFramePr>
            <a:graphicFrameLocks noChangeAspect="1"/>
          </p:cNvGraphicFramePr>
          <p:nvPr>
            <p:extLst>
              <p:ext uri="{D42A27DB-BD31-4B8C-83A1-F6EECF244321}">
                <p14:modId xmlns:p14="http://schemas.microsoft.com/office/powerpoint/2010/main" val="1085971181"/>
              </p:ext>
            </p:extLst>
          </p:nvPr>
        </p:nvGraphicFramePr>
        <p:xfrm>
          <a:off x="2358009" y="1981200"/>
          <a:ext cx="6685407" cy="3935413"/>
        </p:xfrm>
        <a:graphic>
          <a:graphicData uri="http://schemas.openxmlformats.org/presentationml/2006/ole">
            <mc:AlternateContent xmlns:mc="http://schemas.openxmlformats.org/markup-compatibility/2006">
              <mc:Choice xmlns:v="urn:schemas-microsoft-com:vml" Requires="v">
                <p:oleObj spid="_x0000_s3200" name="Visio" r:id="rId3" imgW="6886913" imgH="3934838" progId="Visio.Drawing.11">
                  <p:embed/>
                </p:oleObj>
              </mc:Choice>
              <mc:Fallback>
                <p:oleObj name="Visio" r:id="rId3" imgW="6886913" imgH="3934838" progId="Visio.Drawing.11">
                  <p:embed/>
                  <p:pic>
                    <p:nvPicPr>
                      <p:cNvPr id="0" name=""/>
                      <p:cNvPicPr>
                        <a:picLocks noChangeAspect="1" noChangeArrowheads="1"/>
                      </p:cNvPicPr>
                      <p:nvPr/>
                    </p:nvPicPr>
                    <p:blipFill>
                      <a:blip r:embed="rId4"/>
                      <a:srcRect/>
                      <a:stretch>
                        <a:fillRect/>
                      </a:stretch>
                    </p:blipFill>
                    <p:spPr bwMode="auto">
                      <a:xfrm>
                        <a:off x="2358009" y="1981200"/>
                        <a:ext cx="6685407" cy="3935413"/>
                      </a:xfrm>
                      <a:prstGeom prst="rect">
                        <a:avLst/>
                      </a:prstGeom>
                      <a:solidFill>
                        <a:schemeClr val="bg1">
                          <a:lumMod val="85000"/>
                        </a:schemeClr>
                      </a:solidFill>
                      <a:ln w="19050">
                        <a:solidFill>
                          <a:schemeClr val="bg1"/>
                        </a:solidFill>
                      </a:ln>
                      <a:effectLst/>
                    </p:spPr>
                  </p:pic>
                </p:oleObj>
              </mc:Fallback>
            </mc:AlternateContent>
          </a:graphicData>
        </a:graphic>
      </p:graphicFrame>
      <p:cxnSp>
        <p:nvCxnSpPr>
          <p:cNvPr id="9" name="Straight Connector 8"/>
          <p:cNvCxnSpPr/>
          <p:nvPr/>
        </p:nvCxnSpPr>
        <p:spPr>
          <a:xfrm flipV="1">
            <a:off x="4076700" y="2463007"/>
            <a:ext cx="1524000" cy="29718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5" descr="car, transportation, vehicl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7416" y="5306219"/>
            <a:ext cx="609599" cy="25717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flipV="1">
            <a:off x="4061260" y="4177505"/>
            <a:ext cx="548840" cy="1037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10100" y="4177505"/>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600700" y="3072607"/>
            <a:ext cx="562331" cy="11048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163031" y="3072607"/>
            <a:ext cx="11902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353300" y="2438401"/>
            <a:ext cx="455676" cy="634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8" descr="bus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3672" y="4941093"/>
            <a:ext cx="530225" cy="53022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5" descr="car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6523" y="5119588"/>
            <a:ext cx="173234" cy="1732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bus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80740" y="5273773"/>
            <a:ext cx="304800" cy="3048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8" descr="negative, sad, smiley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67499" y="2615406"/>
            <a:ext cx="381001" cy="381001"/>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2285998" y="6049324"/>
            <a:ext cx="6757417" cy="646331"/>
          </a:xfrm>
          <a:prstGeom prst="rect">
            <a:avLst/>
          </a:prstGeom>
        </p:spPr>
        <p:txBody>
          <a:bodyPr wrap="square">
            <a:spAutoFit/>
          </a:bodyPr>
          <a:lstStyle/>
          <a:p>
            <a:r>
              <a:rPr lang="en-US" dirty="0"/>
              <a:t>Transit vehicles, impacted by the dwell time at stops, may not stay in the green </a:t>
            </a:r>
            <a:r>
              <a:rPr lang="en-US" dirty="0" smtClean="0"/>
              <a:t>band designed for passenger cars.</a:t>
            </a:r>
            <a:endParaRPr lang="en-US" dirty="0"/>
          </a:p>
        </p:txBody>
      </p:sp>
    </p:spTree>
    <p:extLst>
      <p:ext uri="{BB962C8B-B14F-4D97-AF65-F5344CB8AC3E}">
        <p14:creationId xmlns:p14="http://schemas.microsoft.com/office/powerpoint/2010/main" val="226807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4.16667E-6 -1.85185E-6 L -0.06198 0.00046 " pathEditMode="relative" rAng="0" ptsTypes="AA">
                                      <p:cBhvr>
                                        <p:cTn id="6" dur="1500" fill="hold"/>
                                        <p:tgtEl>
                                          <p:spTgt spid="4"/>
                                        </p:tgtEl>
                                        <p:attrNameLst>
                                          <p:attrName>ppt_x</p:attrName>
                                          <p:attrName>ppt_y</p:attrName>
                                        </p:attrNameLst>
                                      </p:cBhvr>
                                      <p:rCtr x="-3108" y="23"/>
                                    </p:animMotion>
                                  </p:childTnLst>
                                </p:cTn>
                              </p:par>
                              <p:par>
                                <p:cTn id="7" presetID="42" presetClass="path" presetSubtype="0" accel="50000" decel="50000" fill="hold" grpId="0" nodeType="withEffect">
                                  <p:stCondLst>
                                    <p:cond delay="0"/>
                                  </p:stCondLst>
                                  <p:childTnLst>
                                    <p:animMotion origin="layout" path="M -1.38889E-6 -1.85185E-6 L -0.30278 0.15417 " pathEditMode="relative" rAng="0" ptsTypes="AA">
                                      <p:cBhvr>
                                        <p:cTn id="8" dur="1500" fill="hold"/>
                                        <p:tgtEl>
                                          <p:spTgt spid="5"/>
                                        </p:tgtEl>
                                        <p:attrNameLst>
                                          <p:attrName>ppt_x</p:attrName>
                                          <p:attrName>ppt_y</p:attrName>
                                        </p:attrNameLst>
                                      </p:cBhvr>
                                      <p:rCtr x="-15139" y="7708"/>
                                    </p:animMotion>
                                  </p:childTnLst>
                                </p:cTn>
                              </p:par>
                              <p:par>
                                <p:cTn id="9" presetID="42" presetClass="path" presetSubtype="0" accel="50000" decel="50000" fill="hold" grpId="0" nodeType="withEffect">
                                  <p:stCondLst>
                                    <p:cond delay="0"/>
                                  </p:stCondLst>
                                  <p:childTnLst>
                                    <p:animMotion origin="layout" path="M -3.33333E-6 -1.85185E-6 L -0.46284 0.15417 " pathEditMode="relative" rAng="0" ptsTypes="AA">
                                      <p:cBhvr>
                                        <p:cTn id="10" dur="1500" fill="hold"/>
                                        <p:tgtEl>
                                          <p:spTgt spid="6"/>
                                        </p:tgtEl>
                                        <p:attrNameLst>
                                          <p:attrName>ppt_x</p:attrName>
                                          <p:attrName>ppt_y</p:attrName>
                                        </p:attrNameLst>
                                      </p:cBhvr>
                                      <p:rCtr x="-23142" y="7708"/>
                                    </p:animMotion>
                                  </p:childTnLst>
                                </p:cTn>
                              </p:par>
                              <p:par>
                                <p:cTn id="11" presetID="42" presetClass="path" presetSubtype="0" accel="50000" decel="50000" fill="hold" grpId="0" nodeType="withEffect">
                                  <p:stCondLst>
                                    <p:cond delay="0"/>
                                  </p:stCondLst>
                                  <p:childTnLst>
                                    <p:animMotion origin="layout" path="M 1.11111E-6 -1.85185E-6 L -0.62257 0.15417 " pathEditMode="relative" rAng="0" ptsTypes="AA">
                                      <p:cBhvr>
                                        <p:cTn id="12" dur="1500" fill="hold"/>
                                        <p:tgtEl>
                                          <p:spTgt spid="7"/>
                                        </p:tgtEl>
                                        <p:attrNameLst>
                                          <p:attrName>ppt_x</p:attrName>
                                          <p:attrName>ppt_y</p:attrName>
                                        </p:attrNameLst>
                                      </p:cBhvr>
                                      <p:rCtr x="-31128" y="7708"/>
                                    </p:animMotion>
                                  </p:childTnLst>
                                </p:cTn>
                              </p:par>
                              <p:par>
                                <p:cTn id="13" presetID="6" presetClass="emph" presetSubtype="0" fill="hold" grpId="1" nodeType="withEffect">
                                  <p:stCondLst>
                                    <p:cond delay="0"/>
                                  </p:stCondLst>
                                  <p:childTnLst>
                                    <p:animScale>
                                      <p:cBhvr>
                                        <p:cTn id="14" dur="1500" fill="hold"/>
                                        <p:tgtEl>
                                          <p:spTgt spid="5"/>
                                        </p:tgtEl>
                                      </p:cBhvr>
                                      <p:by x="25000" y="25000"/>
                                    </p:animScale>
                                  </p:childTnLst>
                                </p:cTn>
                              </p:par>
                              <p:par>
                                <p:cTn id="15" presetID="6" presetClass="emph" presetSubtype="0" fill="hold" grpId="1" nodeType="withEffect">
                                  <p:stCondLst>
                                    <p:cond delay="0"/>
                                  </p:stCondLst>
                                  <p:childTnLst>
                                    <p:animScale>
                                      <p:cBhvr>
                                        <p:cTn id="16" dur="1500" fill="hold"/>
                                        <p:tgtEl>
                                          <p:spTgt spid="6"/>
                                        </p:tgtEl>
                                      </p:cBhvr>
                                      <p:by x="25000" y="25000"/>
                                    </p:animScale>
                                  </p:childTnLst>
                                </p:cTn>
                              </p:par>
                              <p:par>
                                <p:cTn id="17" presetID="6" presetClass="emph" presetSubtype="0" fill="hold" grpId="1" nodeType="withEffect">
                                  <p:stCondLst>
                                    <p:cond delay="0"/>
                                  </p:stCondLst>
                                  <p:childTnLst>
                                    <p:animScale>
                                      <p:cBhvr>
                                        <p:cTn id="18" dur="1500" fill="hold"/>
                                        <p:tgtEl>
                                          <p:spTgt spid="7"/>
                                        </p:tgtEl>
                                      </p:cBhvr>
                                      <p:by x="25000" y="25000"/>
                                    </p:animScale>
                                  </p:childTnLst>
                                </p:cTn>
                              </p:par>
                              <p:par>
                                <p:cTn id="19" presetID="10" presetClass="exit" presetSubtype="0" fill="hold" nodeType="withEffect">
                                  <p:stCondLst>
                                    <p:cond delay="0"/>
                                  </p:stCondLst>
                                  <p:childTnLst>
                                    <p:animEffect transition="out" filter="fade">
                                      <p:cBhvr>
                                        <p:cTn id="20" dur="1500"/>
                                        <p:tgtEl>
                                          <p:spTgt spid="7">
                                            <p:txEl>
                                              <p:pRg st="0" end="0"/>
                                            </p:txEl>
                                          </p:spTgt>
                                        </p:tgtEl>
                                      </p:cBhvr>
                                    </p:animEffect>
                                    <p:set>
                                      <p:cBhvr>
                                        <p:cTn id="21" dur="1" fill="hold">
                                          <p:stCondLst>
                                            <p:cond delay="1499"/>
                                          </p:stCondLst>
                                        </p:cTn>
                                        <p:tgtEl>
                                          <p:spTgt spid="7">
                                            <p:txEl>
                                              <p:pRg st="0" end="0"/>
                                            </p:txEl>
                                          </p:spTgt>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1500"/>
                                        <p:tgtEl>
                                          <p:spTgt spid="6">
                                            <p:txEl>
                                              <p:pRg st="0" end="0"/>
                                            </p:txEl>
                                          </p:spTgt>
                                        </p:tgtEl>
                                      </p:cBhvr>
                                    </p:animEffect>
                                    <p:set>
                                      <p:cBhvr>
                                        <p:cTn id="24" dur="1" fill="hold">
                                          <p:stCondLst>
                                            <p:cond delay="1499"/>
                                          </p:stCondLst>
                                        </p:cTn>
                                        <p:tgtEl>
                                          <p:spTgt spid="6">
                                            <p:txEl>
                                              <p:pRg st="0" end="0"/>
                                            </p:txEl>
                                          </p:spTgt>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1500"/>
                                        <p:tgtEl>
                                          <p:spTgt spid="5">
                                            <p:txEl>
                                              <p:pRg st="0" end="0"/>
                                            </p:txEl>
                                          </p:spTgt>
                                        </p:tgtEl>
                                      </p:cBhvr>
                                    </p:animEffect>
                                    <p:set>
                                      <p:cBhvr>
                                        <p:cTn id="27" dur="1" fill="hold">
                                          <p:stCondLst>
                                            <p:cond delay="1499"/>
                                          </p:stCondLst>
                                        </p:cTn>
                                        <p:tgtEl>
                                          <p:spTgt spid="5">
                                            <p:txEl>
                                              <p:pRg st="0" end="0"/>
                                            </p:txEl>
                                          </p:spTgt>
                                        </p:tgtEl>
                                        <p:attrNameLst>
                                          <p:attrName>style.visibility</p:attrName>
                                        </p:attrNameLst>
                                      </p:cBhvr>
                                      <p:to>
                                        <p:strVal val="hidden"/>
                                      </p:to>
                                    </p:se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1000" fill="hold"/>
                                        <p:tgtEl>
                                          <p:spTgt spid="17"/>
                                        </p:tgtEl>
                                        <p:attrNameLst>
                                          <p:attrName>ppt_x</p:attrName>
                                        </p:attrNameLst>
                                      </p:cBhvr>
                                      <p:tavLst>
                                        <p:tav tm="0">
                                          <p:val>
                                            <p:strVal val="#ppt_x"/>
                                          </p:val>
                                        </p:tav>
                                        <p:tav tm="100000">
                                          <p:val>
                                            <p:strVal val="#ppt_x"/>
                                          </p:val>
                                        </p:tav>
                                      </p:tavLst>
                                    </p:anim>
                                    <p:anim calcmode="lin" valueType="num">
                                      <p:cBhvr additive="base">
                                        <p:cTn id="42"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path" presetSubtype="0" fill="hold" nodeType="clickEffect">
                                  <p:stCondLst>
                                    <p:cond delay="0"/>
                                  </p:stCondLst>
                                  <p:childTnLst>
                                    <p:animMotion origin="layout" path="M -8.33333E-7 -2.59259E-6 L 0.16823 -0.43333 " pathEditMode="relative" rAng="0" ptsTypes="AA">
                                      <p:cBhvr>
                                        <p:cTn id="46" dur="1500" fill="hold"/>
                                        <p:tgtEl>
                                          <p:spTgt spid="10"/>
                                        </p:tgtEl>
                                        <p:attrNameLst>
                                          <p:attrName>ppt_x</p:attrName>
                                          <p:attrName>ppt_y</p:attrName>
                                        </p:attrNameLst>
                                      </p:cBhvr>
                                      <p:rCtr x="8403" y="-21667"/>
                                    </p:animMotion>
                                  </p:childTnLst>
                                </p:cTn>
                              </p:par>
                              <p:par>
                                <p:cTn id="47" presetID="22" presetClass="entr" presetSubtype="4"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2000"/>
                                        <p:tgtEl>
                                          <p:spTgt spid="9"/>
                                        </p:tgtEl>
                                      </p:cBhvr>
                                    </p:animEffect>
                                  </p:childTnLst>
                                </p:cTn>
                              </p:par>
                              <p:par>
                                <p:cTn id="50" presetID="42" presetClass="path" presetSubtype="0" accel="50000" decel="50000" fill="hold" nodeType="withEffect">
                                  <p:stCondLst>
                                    <p:cond delay="0"/>
                                  </p:stCondLst>
                                  <p:childTnLst>
                                    <p:animMotion origin="layout" path="M -2.22222E-6 2.22222E-6 L 0.0007 -0.41111 " pathEditMode="relative" rAng="0" ptsTypes="AA">
                                      <p:cBhvr>
                                        <p:cTn id="51" dur="2000" fill="hold"/>
                                        <p:tgtEl>
                                          <p:spTgt spid="17"/>
                                        </p:tgtEl>
                                        <p:attrNameLst>
                                          <p:attrName>ppt_x</p:attrName>
                                          <p:attrName>ppt_y</p:attrName>
                                        </p:attrNameLst>
                                      </p:cBhvr>
                                      <p:rCtr x="35" y="-20556"/>
                                    </p:animMotion>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17"/>
                                        </p:tgtEl>
                                      </p:cBhvr>
                                    </p:animEffect>
                                    <p:set>
                                      <p:cBhvr>
                                        <p:cTn id="62" dur="1" fill="hold">
                                          <p:stCondLst>
                                            <p:cond delay="499"/>
                                          </p:stCondLst>
                                        </p:cTn>
                                        <p:tgtEl>
                                          <p:spTgt spid="17"/>
                                        </p:tgtEl>
                                        <p:attrNameLst>
                                          <p:attrName>style.visibility</p:attrName>
                                        </p:attrNameLst>
                                      </p:cBhvr>
                                      <p:to>
                                        <p:strVal val="hidden"/>
                                      </p:to>
                                    </p:set>
                                  </p:childTnLst>
                                </p:cTn>
                              </p:par>
                            </p:childTnLst>
                          </p:cTn>
                        </p:par>
                        <p:par>
                          <p:cTn id="63" fill="hold">
                            <p:stCondLst>
                              <p:cond delay="500"/>
                            </p:stCondLst>
                            <p:childTnLst>
                              <p:par>
                                <p:cTn id="64" presetID="2" presetClass="entr" presetSubtype="4"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par>
                                <p:cTn id="68" presetID="10" presetClass="entr" presetSubtype="0"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750"/>
                                        <p:tgtEl>
                                          <p:spTgt spid="11"/>
                                        </p:tgtEl>
                                      </p:cBhvr>
                                    </p:animEffect>
                                  </p:childTnLst>
                                </p:cTn>
                              </p:par>
                              <p:par>
                                <p:cTn id="76" presetID="42" presetClass="path" presetSubtype="0" fill="hold" nodeType="withEffect">
                                  <p:stCondLst>
                                    <p:cond delay="0"/>
                                  </p:stCondLst>
                                  <p:childTnLst>
                                    <p:animMotion origin="layout" path="M 8.33333E-7 2.22222E-6 L 0.07344 -0.15556 " pathEditMode="relative" rAng="0" ptsTypes="AA">
                                      <p:cBhvr>
                                        <p:cTn id="77" dur="750" fill="hold"/>
                                        <p:tgtEl>
                                          <p:spTgt spid="16"/>
                                        </p:tgtEl>
                                        <p:attrNameLst>
                                          <p:attrName>ppt_x</p:attrName>
                                          <p:attrName>ppt_y</p:attrName>
                                        </p:attrNameLst>
                                      </p:cBhvr>
                                      <p:rCtr x="3663" y="-7778"/>
                                    </p:animMotion>
                                  </p:childTnLst>
                                </p:cTn>
                              </p:par>
                              <p:par>
                                <p:cTn id="78" presetID="42" presetClass="path" presetSubtype="0" accel="50000" decel="50000" fill="hold" nodeType="withEffect">
                                  <p:stCondLst>
                                    <p:cond delay="0"/>
                                  </p:stCondLst>
                                  <p:childTnLst>
                                    <p:animMotion origin="layout" path="M 4.16667E-6 -3.7037E-6 L 0.00052 -0.18773 " pathEditMode="relative" rAng="0" ptsTypes="AA">
                                      <p:cBhvr>
                                        <p:cTn id="79" dur="750" fill="hold"/>
                                        <p:tgtEl>
                                          <p:spTgt spid="18"/>
                                        </p:tgtEl>
                                        <p:attrNameLst>
                                          <p:attrName>ppt_x</p:attrName>
                                          <p:attrName>ppt_y</p:attrName>
                                        </p:attrNameLst>
                                      </p:cBhvr>
                                      <p:rCtr x="17" y="-9398"/>
                                    </p:animMotion>
                                  </p:childTnLst>
                                </p:cTn>
                              </p:par>
                            </p:childTnLst>
                          </p:cTn>
                        </p:par>
                        <p:par>
                          <p:cTn id="80" fill="hold">
                            <p:stCondLst>
                              <p:cond delay="750"/>
                            </p:stCondLst>
                            <p:childTnLst>
                              <p:par>
                                <p:cTn id="81" presetID="22" presetClass="entr" presetSubtype="8" fill="hold"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750"/>
                                        <p:tgtEl>
                                          <p:spTgt spid="12"/>
                                        </p:tgtEl>
                                      </p:cBhvr>
                                    </p:animEffect>
                                  </p:childTnLst>
                                </p:cTn>
                              </p:par>
                              <p:par>
                                <p:cTn id="84" presetID="42" presetClass="path" presetSubtype="0" fill="hold" nodeType="withEffect">
                                  <p:stCondLst>
                                    <p:cond delay="0"/>
                                  </p:stCondLst>
                                  <p:childTnLst>
                                    <p:animMotion origin="layout" path="M 0.07344 -0.15556 L 0.18177 -0.15556 " pathEditMode="relative" rAng="0" ptsTypes="AA">
                                      <p:cBhvr>
                                        <p:cTn id="85" dur="750" fill="hold"/>
                                        <p:tgtEl>
                                          <p:spTgt spid="16"/>
                                        </p:tgtEl>
                                        <p:attrNameLst>
                                          <p:attrName>ppt_x</p:attrName>
                                          <p:attrName>ppt_y</p:attrName>
                                        </p:attrNameLst>
                                      </p:cBhvr>
                                      <p:rCtr x="5417" y="0"/>
                                    </p:animMotion>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down)">
                                      <p:cBhvr>
                                        <p:cTn id="90" dur="750"/>
                                        <p:tgtEl>
                                          <p:spTgt spid="13"/>
                                        </p:tgtEl>
                                      </p:cBhvr>
                                    </p:animEffect>
                                  </p:childTnLst>
                                </p:cTn>
                              </p:par>
                              <p:par>
                                <p:cTn id="91" presetID="42" presetClass="path" presetSubtype="0" fill="hold" nodeType="withEffect">
                                  <p:stCondLst>
                                    <p:cond delay="0"/>
                                  </p:stCondLst>
                                  <p:childTnLst>
                                    <p:animMotion origin="layout" path="M 0.18177 -0.15556 L 0.25677 -0.31111 " pathEditMode="relative" rAng="0" ptsTypes="AA">
                                      <p:cBhvr>
                                        <p:cTn id="92" dur="750" fill="hold"/>
                                        <p:tgtEl>
                                          <p:spTgt spid="16"/>
                                        </p:tgtEl>
                                        <p:attrNameLst>
                                          <p:attrName>ppt_x</p:attrName>
                                          <p:attrName>ppt_y</p:attrName>
                                        </p:attrNameLst>
                                      </p:cBhvr>
                                      <p:rCtr x="3750" y="-7778"/>
                                    </p:animMotion>
                                  </p:childTnLst>
                                </p:cTn>
                              </p:par>
                              <p:par>
                                <p:cTn id="93" presetID="42" presetClass="path" presetSubtype="0" accel="50000" decel="50000" fill="hold" nodeType="withEffect">
                                  <p:stCondLst>
                                    <p:cond delay="0"/>
                                  </p:stCondLst>
                                  <p:childTnLst>
                                    <p:animMotion origin="layout" path="M 0.00052 -0.18773 L 0.00052 -0.30995 " pathEditMode="relative" rAng="0" ptsTypes="AA">
                                      <p:cBhvr>
                                        <p:cTn id="94" dur="750" fill="hold"/>
                                        <p:tgtEl>
                                          <p:spTgt spid="18"/>
                                        </p:tgtEl>
                                        <p:attrNameLst>
                                          <p:attrName>ppt_x</p:attrName>
                                          <p:attrName>ppt_y</p:attrName>
                                        </p:attrNameLst>
                                      </p:cBhvr>
                                      <p:rCtr x="0" y="-6111"/>
                                    </p:animMotion>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750"/>
                                        <p:tgtEl>
                                          <p:spTgt spid="14"/>
                                        </p:tgtEl>
                                      </p:cBhvr>
                                    </p:animEffect>
                                  </p:childTnLst>
                                </p:cTn>
                              </p:par>
                              <p:par>
                                <p:cTn id="100" presetID="42" presetClass="path" presetSubtype="0" fill="hold" nodeType="withEffect">
                                  <p:stCondLst>
                                    <p:cond delay="0"/>
                                  </p:stCondLst>
                                  <p:childTnLst>
                                    <p:animMotion origin="layout" path="M 0.25677 -0.31111 L 0.37344 -0.31111 " pathEditMode="relative" rAng="0" ptsTypes="AA">
                                      <p:cBhvr>
                                        <p:cTn id="101" dur="750" fill="hold"/>
                                        <p:tgtEl>
                                          <p:spTgt spid="16"/>
                                        </p:tgtEl>
                                        <p:attrNameLst>
                                          <p:attrName>ppt_x</p:attrName>
                                          <p:attrName>ppt_y</p:attrName>
                                        </p:attrNameLst>
                                      </p:cBhvr>
                                      <p:rCtr x="5833" y="0"/>
                                    </p:animMotion>
                                  </p:childTnLst>
                                </p:cTn>
                              </p:par>
                            </p:childTnLst>
                          </p:cTn>
                        </p:par>
                        <p:par>
                          <p:cTn id="102" fill="hold">
                            <p:stCondLst>
                              <p:cond delay="750"/>
                            </p:stCondLst>
                            <p:childTnLst>
                              <p:par>
                                <p:cTn id="103" presetID="42" presetClass="entr" presetSubtype="0" fill="hold" nodeType="after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1000"/>
                                        <p:tgtEl>
                                          <p:spTgt spid="19"/>
                                        </p:tgtEl>
                                      </p:cBhvr>
                                    </p:animEffect>
                                    <p:anim calcmode="lin" valueType="num">
                                      <p:cBhvr>
                                        <p:cTn id="106" dur="1000" fill="hold"/>
                                        <p:tgtEl>
                                          <p:spTgt spid="19"/>
                                        </p:tgtEl>
                                        <p:attrNameLst>
                                          <p:attrName>ppt_x</p:attrName>
                                        </p:attrNameLst>
                                      </p:cBhvr>
                                      <p:tavLst>
                                        <p:tav tm="0">
                                          <p:val>
                                            <p:strVal val="#ppt_x"/>
                                          </p:val>
                                        </p:tav>
                                        <p:tav tm="100000">
                                          <p:val>
                                            <p:strVal val="#ppt_x"/>
                                          </p:val>
                                        </p:tav>
                                      </p:tavLst>
                                    </p:anim>
                                    <p:anim calcmode="lin" valueType="num">
                                      <p:cBhvr>
                                        <p:cTn id="10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15"/>
                                        </p:tgtEl>
                                        <p:attrNameLst>
                                          <p:attrName>style.visibility</p:attrName>
                                        </p:attrNameLst>
                                      </p:cBhvr>
                                      <p:to>
                                        <p:strVal val="visible"/>
                                      </p:to>
                                    </p:set>
                                    <p:animEffect transition="in" filter="wipe(down)">
                                      <p:cBhvr>
                                        <p:cTn id="112" dur="750"/>
                                        <p:tgtEl>
                                          <p:spTgt spid="15"/>
                                        </p:tgtEl>
                                      </p:cBhvr>
                                    </p:animEffect>
                                  </p:childTnLst>
                                </p:cTn>
                              </p:par>
                              <p:par>
                                <p:cTn id="113" presetID="42" presetClass="path" presetSubtype="0" fill="hold" nodeType="withEffect">
                                  <p:stCondLst>
                                    <p:cond delay="0"/>
                                  </p:stCondLst>
                                  <p:childTnLst>
                                    <p:animMotion origin="layout" path="M 0.37344 -0.31111 L 0.43177 -0.4 " pathEditMode="relative" rAng="0" ptsTypes="AA">
                                      <p:cBhvr>
                                        <p:cTn id="114" dur="750" fill="hold"/>
                                        <p:tgtEl>
                                          <p:spTgt spid="16"/>
                                        </p:tgtEl>
                                        <p:attrNameLst>
                                          <p:attrName>ppt_x</p:attrName>
                                          <p:attrName>ppt_y</p:attrName>
                                        </p:attrNameLst>
                                      </p:cBhvr>
                                      <p:rCtr x="2917" y="-4444"/>
                                    </p:animMotion>
                                  </p:childTnLst>
                                </p:cTn>
                              </p:par>
                              <p:par>
                                <p:cTn id="115" presetID="42" presetClass="path" presetSubtype="0" accel="50000" decel="50000" fill="hold" nodeType="withEffect">
                                  <p:stCondLst>
                                    <p:cond delay="0"/>
                                  </p:stCondLst>
                                  <p:childTnLst>
                                    <p:animMotion origin="layout" path="M 0.00052 -0.30995 L 0.00052 -0.44328 " pathEditMode="relative" rAng="0" ptsTypes="AA">
                                      <p:cBhvr>
                                        <p:cTn id="116" dur="750" fill="hold"/>
                                        <p:tgtEl>
                                          <p:spTgt spid="18"/>
                                        </p:tgtEl>
                                        <p:attrNameLst>
                                          <p:attrName>ppt_x</p:attrName>
                                          <p:attrName>ppt_y</p:attrName>
                                        </p:attrNameLst>
                                      </p:cBhvr>
                                      <p:rCtr x="0" y="-6667"/>
                                    </p:animMotion>
                                  </p:childTnLst>
                                </p:cTn>
                              </p:par>
                            </p:childTnLst>
                          </p:cTn>
                        </p:par>
                        <p:par>
                          <p:cTn id="117" fill="hold">
                            <p:stCondLst>
                              <p:cond delay="750"/>
                            </p:stCondLst>
                            <p:childTnLst>
                              <p:par>
                                <p:cTn id="118" presetID="10" presetClass="entr" presetSubtype="0" fill="hold" grpId="0" nodeType="after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fade">
                                      <p:cBhvr>
                                        <p:cTn id="1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314449"/>
          </a:xfrm>
        </p:spPr>
        <p:txBody>
          <a:bodyPr/>
          <a:lstStyle/>
          <a:p>
            <a:r>
              <a:rPr lang="en-US" dirty="0" smtClean="0"/>
              <a:t>Critical issues</a:t>
            </a:r>
            <a:endParaRPr lang="en-US" dirty="0"/>
          </a:p>
        </p:txBody>
      </p:sp>
      <p:sp>
        <p:nvSpPr>
          <p:cNvPr id="4" name="Rectangle 3"/>
          <p:cNvSpPr/>
          <p:nvPr/>
        </p:nvSpPr>
        <p:spPr>
          <a:xfrm>
            <a:off x="1102658" y="3460376"/>
            <a:ext cx="1748119" cy="1506071"/>
          </a:xfrm>
          <a:prstGeom prst="rect">
            <a:avLst/>
          </a:prstGeom>
          <a:solidFill>
            <a:srgbClr val="757575">
              <a:alpha val="69804"/>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Dwell time at bus stops</a:t>
            </a:r>
            <a:endParaRPr lang="en-US" sz="2000" dirty="0"/>
          </a:p>
        </p:txBody>
      </p:sp>
      <p:sp>
        <p:nvSpPr>
          <p:cNvPr id="5" name="Rectangle 4"/>
          <p:cNvSpPr/>
          <p:nvPr/>
        </p:nvSpPr>
        <p:spPr>
          <a:xfrm>
            <a:off x="3039036" y="3460376"/>
            <a:ext cx="1748119" cy="1506071"/>
          </a:xfrm>
          <a:prstGeom prst="rect">
            <a:avLst/>
          </a:prstGeom>
          <a:solidFill>
            <a:srgbClr val="757575">
              <a:alpha val="69804"/>
            </a:srgbClr>
          </a:solidFill>
          <a:ln w="38100">
            <a:solidFill>
              <a:srgbClr val="55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Dwell time uncertainty</a:t>
            </a:r>
            <a:endParaRPr lang="en-US" sz="2000" dirty="0"/>
          </a:p>
        </p:txBody>
      </p:sp>
      <p:sp>
        <p:nvSpPr>
          <p:cNvPr id="6" name="Rectangle 5"/>
          <p:cNvSpPr/>
          <p:nvPr/>
        </p:nvSpPr>
        <p:spPr>
          <a:xfrm>
            <a:off x="4975414" y="3460376"/>
            <a:ext cx="1748119" cy="1506071"/>
          </a:xfrm>
          <a:prstGeom prst="rect">
            <a:avLst/>
          </a:prstGeom>
          <a:solidFill>
            <a:srgbClr val="757575">
              <a:alpha val="69804"/>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Bus stop capacity</a:t>
            </a:r>
            <a:endParaRPr lang="en-US" sz="2000" dirty="0"/>
          </a:p>
        </p:txBody>
      </p:sp>
      <p:sp>
        <p:nvSpPr>
          <p:cNvPr id="7" name="Rectangle 6"/>
          <p:cNvSpPr/>
          <p:nvPr/>
        </p:nvSpPr>
        <p:spPr>
          <a:xfrm>
            <a:off x="6911792" y="3460375"/>
            <a:ext cx="1748119" cy="1506071"/>
          </a:xfrm>
          <a:prstGeom prst="rect">
            <a:avLst/>
          </a:prstGeom>
          <a:solidFill>
            <a:srgbClr val="757575">
              <a:alpha val="69804"/>
            </a:srgbClr>
          </a:solidFill>
          <a:ln w="38100">
            <a:solidFill>
              <a:srgbClr val="FF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Competition between buses and PCs</a:t>
            </a:r>
            <a:endParaRPr lang="en-US" sz="2000" dirty="0"/>
          </a:p>
        </p:txBody>
      </p:sp>
      <p:sp>
        <p:nvSpPr>
          <p:cNvPr id="3" name="Rectangle 2"/>
          <p:cNvSpPr/>
          <p:nvPr/>
        </p:nvSpPr>
        <p:spPr>
          <a:xfrm>
            <a:off x="2072744" y="1283256"/>
            <a:ext cx="5953125" cy="646331"/>
          </a:xfrm>
          <a:prstGeom prst="rect">
            <a:avLst/>
          </a:prstGeom>
        </p:spPr>
        <p:txBody>
          <a:bodyPr wrap="square">
            <a:spAutoFit/>
          </a:bodyPr>
          <a:lstStyle/>
          <a:p>
            <a:r>
              <a:rPr lang="en-US" sz="3200" dirty="0">
                <a:solidFill>
                  <a:srgbClr val="FF0000"/>
                </a:solidFill>
              </a:rPr>
              <a:t>D</a:t>
            </a:r>
            <a:r>
              <a:rPr lang="en-US" dirty="0"/>
              <a:t>eterministic dwell time </a:t>
            </a:r>
            <a:r>
              <a:rPr lang="en-US" dirty="0" smtClean="0"/>
              <a:t> VS</a:t>
            </a:r>
            <a:r>
              <a:rPr lang="en-US" dirty="0"/>
              <a:t>. </a:t>
            </a:r>
            <a:r>
              <a:rPr lang="en-US" sz="3600" dirty="0">
                <a:solidFill>
                  <a:srgbClr val="FF0000"/>
                </a:solidFill>
              </a:rPr>
              <a:t>S</a:t>
            </a:r>
            <a:r>
              <a:rPr lang="en-US" dirty="0"/>
              <a:t>tochastic dwell </a:t>
            </a:r>
            <a:r>
              <a:rPr lang="en-US" dirty="0" smtClean="0"/>
              <a:t>time</a:t>
            </a:r>
            <a:endParaRPr lang="en-US" dirty="0"/>
          </a:p>
        </p:txBody>
      </p:sp>
      <p:graphicFrame>
        <p:nvGraphicFramePr>
          <p:cNvPr id="20" name="Object 19"/>
          <p:cNvGraphicFramePr>
            <a:graphicFrameLocks noChangeAspect="1"/>
          </p:cNvGraphicFramePr>
          <p:nvPr>
            <p:extLst>
              <p:ext uri="{D42A27DB-BD31-4B8C-83A1-F6EECF244321}">
                <p14:modId xmlns:p14="http://schemas.microsoft.com/office/powerpoint/2010/main" val="2591858690"/>
              </p:ext>
            </p:extLst>
          </p:nvPr>
        </p:nvGraphicFramePr>
        <p:xfrm>
          <a:off x="2343150" y="2085975"/>
          <a:ext cx="6773332" cy="4011613"/>
        </p:xfrm>
        <a:graphic>
          <a:graphicData uri="http://schemas.openxmlformats.org/presentationml/2006/ole">
            <mc:AlternateContent xmlns:mc="http://schemas.openxmlformats.org/markup-compatibility/2006">
              <mc:Choice xmlns:v="urn:schemas-microsoft-com:vml" Requires="v">
                <p:oleObj spid="_x0000_s4223" name="Visio" r:id="rId3" imgW="6886913" imgH="4011579" progId="Visio.Drawing.11">
                  <p:embed/>
                </p:oleObj>
              </mc:Choice>
              <mc:Fallback>
                <p:oleObj name="Visio" r:id="rId3" imgW="6886913" imgH="4011579" progId="Visio.Drawing.11">
                  <p:embed/>
                  <p:pic>
                    <p:nvPicPr>
                      <p:cNvPr id="0" name=""/>
                      <p:cNvPicPr>
                        <a:picLocks noChangeAspect="1" noChangeArrowheads="1"/>
                      </p:cNvPicPr>
                      <p:nvPr/>
                    </p:nvPicPr>
                    <p:blipFill>
                      <a:blip r:embed="rId4"/>
                      <a:srcRect/>
                      <a:stretch>
                        <a:fillRect/>
                      </a:stretch>
                    </p:blipFill>
                    <p:spPr bwMode="auto">
                      <a:xfrm>
                        <a:off x="2343150" y="2085975"/>
                        <a:ext cx="6773332" cy="4011613"/>
                      </a:xfrm>
                      <a:prstGeom prst="rect">
                        <a:avLst/>
                      </a:prstGeom>
                      <a:solidFill>
                        <a:schemeClr val="bg1">
                          <a:lumMod val="85000"/>
                        </a:schemeClr>
                      </a:solidFill>
                      <a:ln w="19050">
                        <a:solidFill>
                          <a:schemeClr val="bg1"/>
                        </a:solidFill>
                      </a:ln>
                      <a:effectLst/>
                    </p:spPr>
                  </p:pic>
                </p:oleObj>
              </mc:Fallback>
            </mc:AlternateContent>
          </a:graphicData>
        </a:graphic>
      </p:graphicFrame>
      <p:cxnSp>
        <p:nvCxnSpPr>
          <p:cNvPr id="21" name="Straight Connector 20"/>
          <p:cNvCxnSpPr/>
          <p:nvPr/>
        </p:nvCxnSpPr>
        <p:spPr>
          <a:xfrm flipV="1">
            <a:off x="4087282" y="4448175"/>
            <a:ext cx="6858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392082" y="4448175"/>
            <a:ext cx="1527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916082" y="2162175"/>
            <a:ext cx="1371600" cy="228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773082" y="4448175"/>
            <a:ext cx="228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059082" y="3259455"/>
            <a:ext cx="685800" cy="1188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744882" y="3259455"/>
            <a:ext cx="1184806" cy="76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8929688" y="2466975"/>
            <a:ext cx="457200" cy="800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706282" y="4448175"/>
            <a:ext cx="6858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Picture 8" descr="bus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0857" y="5286375"/>
            <a:ext cx="530225" cy="53022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bus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1857" y="5324475"/>
            <a:ext cx="530225" cy="5302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81839" y="6174069"/>
            <a:ext cx="6060137" cy="646331"/>
          </a:xfrm>
          <a:prstGeom prst="rect">
            <a:avLst/>
          </a:prstGeom>
        </p:spPr>
        <p:txBody>
          <a:bodyPr wrap="square">
            <a:spAutoFit/>
          </a:bodyPr>
          <a:lstStyle/>
          <a:p>
            <a:r>
              <a:rPr lang="en-US" dirty="0"/>
              <a:t>T</a:t>
            </a:r>
            <a:r>
              <a:rPr lang="en-US" dirty="0" smtClean="0"/>
              <a:t>he </a:t>
            </a:r>
            <a:r>
              <a:rPr lang="en-US" dirty="0" smtClean="0">
                <a:solidFill>
                  <a:srgbClr val="FF0000"/>
                </a:solidFill>
              </a:rPr>
              <a:t>stochastic nature </a:t>
            </a:r>
            <a:r>
              <a:rPr lang="en-US" dirty="0" smtClean="0"/>
              <a:t>of bus dwell </a:t>
            </a:r>
            <a:r>
              <a:rPr lang="en-US" dirty="0"/>
              <a:t>time </a:t>
            </a:r>
            <a:r>
              <a:rPr lang="en-US" dirty="0" smtClean="0"/>
              <a:t>should be considered when </a:t>
            </a:r>
            <a:r>
              <a:rPr lang="en-US" dirty="0"/>
              <a:t>studying bus progression.</a:t>
            </a:r>
          </a:p>
        </p:txBody>
      </p:sp>
    </p:spTree>
    <p:extLst>
      <p:ext uri="{BB962C8B-B14F-4D97-AF65-F5344CB8AC3E}">
        <p14:creationId xmlns:p14="http://schemas.microsoft.com/office/powerpoint/2010/main" val="70268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1.85185E-6 L -0.13143 0.15509 " pathEditMode="relative" rAng="0" ptsTypes="AA">
                                      <p:cBhvr>
                                        <p:cTn id="6" dur="1500" fill="hold"/>
                                        <p:tgtEl>
                                          <p:spTgt spid="4"/>
                                        </p:tgtEl>
                                        <p:attrNameLst>
                                          <p:attrName>ppt_x</p:attrName>
                                          <p:attrName>ppt_y</p:attrName>
                                        </p:attrNameLst>
                                      </p:cBhvr>
                                      <p:rCtr x="-6580" y="7755"/>
                                    </p:animMotion>
                                  </p:childTnLst>
                                </p:cTn>
                              </p:par>
                              <p:par>
                                <p:cTn id="7" presetID="42" presetClass="path" presetSubtype="0" accel="50000" decel="50000" fill="hold" grpId="0" nodeType="withEffect">
                                  <p:stCondLst>
                                    <p:cond delay="0"/>
                                  </p:stCondLst>
                                  <p:childTnLst>
                                    <p:animMotion origin="layout" path="M -1.38889E-6 -1.85185E-6 L -0.2717 -0.00046 " pathEditMode="relative" rAng="0" ptsTypes="AA">
                                      <p:cBhvr>
                                        <p:cTn id="8" dur="1500" fill="hold"/>
                                        <p:tgtEl>
                                          <p:spTgt spid="5"/>
                                        </p:tgtEl>
                                        <p:attrNameLst>
                                          <p:attrName>ppt_x</p:attrName>
                                          <p:attrName>ppt_y</p:attrName>
                                        </p:attrNameLst>
                                      </p:cBhvr>
                                      <p:rCtr x="-13594" y="-23"/>
                                    </p:animMotion>
                                  </p:childTnLst>
                                </p:cTn>
                              </p:par>
                              <p:par>
                                <p:cTn id="9" presetID="42" presetClass="path" presetSubtype="0" accel="50000" decel="50000" fill="hold" grpId="0" nodeType="withEffect">
                                  <p:stCondLst>
                                    <p:cond delay="0"/>
                                  </p:stCondLst>
                                  <p:childTnLst>
                                    <p:animMotion origin="layout" path="M -3.33333E-6 -1.85185E-6 L -0.46284 0.15417 " pathEditMode="relative" rAng="0" ptsTypes="AA">
                                      <p:cBhvr>
                                        <p:cTn id="10" dur="1500" fill="hold"/>
                                        <p:tgtEl>
                                          <p:spTgt spid="6"/>
                                        </p:tgtEl>
                                        <p:attrNameLst>
                                          <p:attrName>ppt_x</p:attrName>
                                          <p:attrName>ppt_y</p:attrName>
                                        </p:attrNameLst>
                                      </p:cBhvr>
                                      <p:rCtr x="-23142" y="7708"/>
                                    </p:animMotion>
                                  </p:childTnLst>
                                </p:cTn>
                              </p:par>
                              <p:par>
                                <p:cTn id="11" presetID="42" presetClass="path" presetSubtype="0" accel="50000" decel="50000" fill="hold" grpId="0" nodeType="withEffect">
                                  <p:stCondLst>
                                    <p:cond delay="0"/>
                                  </p:stCondLst>
                                  <p:childTnLst>
                                    <p:animMotion origin="layout" path="M 1.11111E-6 -1.85185E-6 L -0.62257 0.15417 " pathEditMode="relative" rAng="0" ptsTypes="AA">
                                      <p:cBhvr>
                                        <p:cTn id="12" dur="1500" fill="hold"/>
                                        <p:tgtEl>
                                          <p:spTgt spid="7"/>
                                        </p:tgtEl>
                                        <p:attrNameLst>
                                          <p:attrName>ppt_x</p:attrName>
                                          <p:attrName>ppt_y</p:attrName>
                                        </p:attrNameLst>
                                      </p:cBhvr>
                                      <p:rCtr x="-31128" y="7708"/>
                                    </p:animMotion>
                                  </p:childTnLst>
                                </p:cTn>
                              </p:par>
                              <p:par>
                                <p:cTn id="13" presetID="6" presetClass="emph" presetSubtype="0" fill="hold" grpId="1" nodeType="withEffect">
                                  <p:stCondLst>
                                    <p:cond delay="0"/>
                                  </p:stCondLst>
                                  <p:childTnLst>
                                    <p:animScale>
                                      <p:cBhvr>
                                        <p:cTn id="14" dur="1500" fill="hold"/>
                                        <p:tgtEl>
                                          <p:spTgt spid="4"/>
                                        </p:tgtEl>
                                      </p:cBhvr>
                                      <p:by x="25000" y="25000"/>
                                    </p:animScale>
                                  </p:childTnLst>
                                </p:cTn>
                              </p:par>
                              <p:par>
                                <p:cTn id="15" presetID="6" presetClass="emph" presetSubtype="0" fill="hold" grpId="1" nodeType="withEffect">
                                  <p:stCondLst>
                                    <p:cond delay="0"/>
                                  </p:stCondLst>
                                  <p:childTnLst>
                                    <p:animScale>
                                      <p:cBhvr>
                                        <p:cTn id="16" dur="1500" fill="hold"/>
                                        <p:tgtEl>
                                          <p:spTgt spid="6"/>
                                        </p:tgtEl>
                                      </p:cBhvr>
                                      <p:by x="25000" y="25000"/>
                                    </p:animScale>
                                  </p:childTnLst>
                                </p:cTn>
                              </p:par>
                              <p:par>
                                <p:cTn id="17" presetID="6" presetClass="emph" presetSubtype="0" fill="hold" grpId="1" nodeType="withEffect">
                                  <p:stCondLst>
                                    <p:cond delay="0"/>
                                  </p:stCondLst>
                                  <p:childTnLst>
                                    <p:animScale>
                                      <p:cBhvr>
                                        <p:cTn id="18" dur="1500" fill="hold"/>
                                        <p:tgtEl>
                                          <p:spTgt spid="7"/>
                                        </p:tgtEl>
                                      </p:cBhvr>
                                      <p:by x="25000" y="25000"/>
                                    </p:animScale>
                                  </p:childTnLst>
                                </p:cTn>
                              </p:par>
                              <p:par>
                                <p:cTn id="19" presetID="10" presetClass="exit" presetSubtype="0" fill="hold" nodeType="withEffect">
                                  <p:stCondLst>
                                    <p:cond delay="0"/>
                                  </p:stCondLst>
                                  <p:childTnLst>
                                    <p:animEffect transition="out" filter="fade">
                                      <p:cBhvr>
                                        <p:cTn id="20" dur="1500"/>
                                        <p:tgtEl>
                                          <p:spTgt spid="7">
                                            <p:txEl>
                                              <p:pRg st="0" end="0"/>
                                            </p:txEl>
                                          </p:spTgt>
                                        </p:tgtEl>
                                      </p:cBhvr>
                                    </p:animEffect>
                                    <p:set>
                                      <p:cBhvr>
                                        <p:cTn id="21" dur="1" fill="hold">
                                          <p:stCondLst>
                                            <p:cond delay="1499"/>
                                          </p:stCondLst>
                                        </p:cTn>
                                        <p:tgtEl>
                                          <p:spTgt spid="7">
                                            <p:txEl>
                                              <p:pRg st="0" end="0"/>
                                            </p:txEl>
                                          </p:spTgt>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1500"/>
                                        <p:tgtEl>
                                          <p:spTgt spid="6">
                                            <p:txEl>
                                              <p:pRg st="0" end="0"/>
                                            </p:txEl>
                                          </p:spTgt>
                                        </p:tgtEl>
                                      </p:cBhvr>
                                    </p:animEffect>
                                    <p:set>
                                      <p:cBhvr>
                                        <p:cTn id="24" dur="1" fill="hold">
                                          <p:stCondLst>
                                            <p:cond delay="1499"/>
                                          </p:stCondLst>
                                        </p:cTn>
                                        <p:tgtEl>
                                          <p:spTgt spid="6">
                                            <p:txEl>
                                              <p:pRg st="0" end="0"/>
                                            </p:txEl>
                                          </p:spTgt>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1500"/>
                                        <p:tgtEl>
                                          <p:spTgt spid="4">
                                            <p:txEl>
                                              <p:pRg st="0" end="0"/>
                                            </p:txEl>
                                          </p:spTgt>
                                        </p:tgtEl>
                                      </p:cBhvr>
                                    </p:animEffect>
                                    <p:set>
                                      <p:cBhvr>
                                        <p:cTn id="27" dur="1" fill="hold">
                                          <p:stCondLst>
                                            <p:cond delay="1499"/>
                                          </p:stCondLst>
                                        </p:cTn>
                                        <p:tgtEl>
                                          <p:spTgt spid="4">
                                            <p:txEl>
                                              <p:pRg st="0" end="0"/>
                                            </p:txEl>
                                          </p:spTgt>
                                        </p:tgtEl>
                                        <p:attrNameLst>
                                          <p:attrName>style.visibility</p:attrName>
                                        </p:attrNameLst>
                                      </p:cBhvr>
                                      <p:to>
                                        <p:strVal val="hidden"/>
                                      </p:to>
                                    </p:set>
                                  </p:childTnLst>
                                </p:cTn>
                              </p:par>
                              <p:par>
                                <p:cTn id="28" presetID="42"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500"/>
                                        <p:tgtEl>
                                          <p:spTgt spid="3"/>
                                        </p:tgtEl>
                                      </p:cBhvr>
                                    </p:animEffect>
                                    <p:anim calcmode="lin" valueType="num">
                                      <p:cBhvr>
                                        <p:cTn id="31" dur="1500" fill="hold"/>
                                        <p:tgtEl>
                                          <p:spTgt spid="3"/>
                                        </p:tgtEl>
                                        <p:attrNameLst>
                                          <p:attrName>ppt_x</p:attrName>
                                        </p:attrNameLst>
                                      </p:cBhvr>
                                      <p:tavLst>
                                        <p:tav tm="0">
                                          <p:val>
                                            <p:strVal val="#ppt_x"/>
                                          </p:val>
                                        </p:tav>
                                        <p:tav tm="100000">
                                          <p:val>
                                            <p:strVal val="#ppt_x"/>
                                          </p:val>
                                        </p:tav>
                                      </p:tavLst>
                                    </p:anim>
                                    <p:anim calcmode="lin" valueType="num">
                                      <p:cBhvr>
                                        <p:cTn id="32" dur="1500" fill="hold"/>
                                        <p:tgtEl>
                                          <p:spTgt spid="3"/>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750" fill="hold"/>
                                        <p:tgtEl>
                                          <p:spTgt spid="29"/>
                                        </p:tgtEl>
                                        <p:attrNameLst>
                                          <p:attrName>ppt_x</p:attrName>
                                        </p:attrNameLst>
                                      </p:cBhvr>
                                      <p:tavLst>
                                        <p:tav tm="0">
                                          <p:val>
                                            <p:strVal val="#ppt_x"/>
                                          </p:val>
                                        </p:tav>
                                        <p:tav tm="100000">
                                          <p:val>
                                            <p:strVal val="#ppt_x"/>
                                          </p:val>
                                        </p:tav>
                                      </p:tavLst>
                                    </p:anim>
                                    <p:anim calcmode="lin" valueType="num">
                                      <p:cBhvr additive="base">
                                        <p:cTn id="42"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750"/>
                                        <p:tgtEl>
                                          <p:spTgt spid="28"/>
                                        </p:tgtEl>
                                      </p:cBhvr>
                                    </p:animEffect>
                                  </p:childTnLst>
                                </p:cTn>
                              </p:par>
                              <p:par>
                                <p:cTn id="48" presetID="42" presetClass="path" presetSubtype="0" fill="hold" nodeType="withEffect">
                                  <p:stCondLst>
                                    <p:cond delay="0"/>
                                  </p:stCondLst>
                                  <p:childTnLst>
                                    <p:animMotion origin="layout" path="M -2.22222E-6 -7.40741E-7 L 0.075 -0.16667 " pathEditMode="relative" rAng="0" ptsTypes="AA">
                                      <p:cBhvr>
                                        <p:cTn id="49" dur="750" fill="hold"/>
                                        <p:tgtEl>
                                          <p:spTgt spid="29"/>
                                        </p:tgtEl>
                                        <p:attrNameLst>
                                          <p:attrName>ppt_x</p:attrName>
                                          <p:attrName>ppt_y</p:attrName>
                                        </p:attrNameLst>
                                      </p:cBhvr>
                                      <p:rCtr x="3750" y="-8333"/>
                                    </p:animMotion>
                                  </p:childTnLst>
                                </p:cTn>
                              </p:par>
                            </p:childTnLst>
                          </p:cTn>
                        </p:par>
                        <p:par>
                          <p:cTn id="50" fill="hold">
                            <p:stCondLst>
                              <p:cond delay="750"/>
                            </p:stCondLst>
                            <p:childTnLst>
                              <p:par>
                                <p:cTn id="51" presetID="22" presetClass="entr" presetSubtype="8"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750"/>
                                        <p:tgtEl>
                                          <p:spTgt spid="22"/>
                                        </p:tgtEl>
                                      </p:cBhvr>
                                    </p:animEffect>
                                  </p:childTnLst>
                                </p:cTn>
                              </p:par>
                              <p:par>
                                <p:cTn id="54" presetID="42" presetClass="path" presetSubtype="0" fill="hold" nodeType="withEffect">
                                  <p:stCondLst>
                                    <p:cond delay="0"/>
                                  </p:stCondLst>
                                  <p:childTnLst>
                                    <p:animMotion origin="layout" path="M 0.079 -0.1669 L 0.23733 -0.1669 " pathEditMode="relative" rAng="0" ptsTypes="AA">
                                      <p:cBhvr>
                                        <p:cTn id="55" dur="750" fill="hold"/>
                                        <p:tgtEl>
                                          <p:spTgt spid="29"/>
                                        </p:tgtEl>
                                        <p:attrNameLst>
                                          <p:attrName>ppt_x</p:attrName>
                                          <p:attrName>ppt_y</p:attrName>
                                        </p:attrNameLst>
                                      </p:cBhvr>
                                      <p:rCtr x="7917" y="0"/>
                                    </p:animMotion>
                                  </p:childTnLst>
                                </p:cTn>
                              </p:par>
                            </p:childTnLst>
                          </p:cTn>
                        </p:par>
                        <p:par>
                          <p:cTn id="56" fill="hold">
                            <p:stCondLst>
                              <p:cond delay="1500"/>
                            </p:stCondLst>
                            <p:childTnLst>
                              <p:par>
                                <p:cTn id="57" presetID="22" presetClass="entr" presetSubtype="4"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750"/>
                                        <p:tgtEl>
                                          <p:spTgt spid="23"/>
                                        </p:tgtEl>
                                      </p:cBhvr>
                                    </p:animEffect>
                                  </p:childTnLst>
                                </p:cTn>
                              </p:par>
                              <p:par>
                                <p:cTn id="60" presetID="42" presetClass="path" presetSubtype="0" fill="hold" nodeType="withEffect">
                                  <p:stCondLst>
                                    <p:cond delay="0"/>
                                  </p:stCondLst>
                                  <p:childTnLst>
                                    <p:animMotion origin="layout" path="M 0.23733 -0.16667 L 0.38733 -0.5 " pathEditMode="relative" rAng="0" ptsTypes="AA">
                                      <p:cBhvr>
                                        <p:cTn id="61" dur="750" fill="hold"/>
                                        <p:tgtEl>
                                          <p:spTgt spid="29"/>
                                        </p:tgtEl>
                                        <p:attrNameLst>
                                          <p:attrName>ppt_x</p:attrName>
                                          <p:attrName>ppt_y</p:attrName>
                                        </p:attrNameLst>
                                      </p:cBhvr>
                                      <p:rCtr x="7500" y="-16667"/>
                                    </p:animMotion>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750" fill="hold"/>
                                        <p:tgtEl>
                                          <p:spTgt spid="30"/>
                                        </p:tgtEl>
                                        <p:attrNameLst>
                                          <p:attrName>ppt_x</p:attrName>
                                        </p:attrNameLst>
                                      </p:cBhvr>
                                      <p:tavLst>
                                        <p:tav tm="0">
                                          <p:val>
                                            <p:strVal val="#ppt_x"/>
                                          </p:val>
                                        </p:tav>
                                        <p:tav tm="100000">
                                          <p:val>
                                            <p:strVal val="#ppt_x"/>
                                          </p:val>
                                        </p:tav>
                                      </p:tavLst>
                                    </p:anim>
                                    <p:anim calcmode="lin" valueType="num">
                                      <p:cBhvr additive="base">
                                        <p:cTn id="67" dur="75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down)">
                                      <p:cBhvr>
                                        <p:cTn id="72" dur="750"/>
                                        <p:tgtEl>
                                          <p:spTgt spid="21"/>
                                        </p:tgtEl>
                                      </p:cBhvr>
                                    </p:animEffect>
                                  </p:childTnLst>
                                </p:cTn>
                              </p:par>
                              <p:par>
                                <p:cTn id="73" presetID="42" presetClass="path" presetSubtype="0" fill="hold" nodeType="withEffect">
                                  <p:stCondLst>
                                    <p:cond delay="0"/>
                                  </p:stCondLst>
                                  <p:childTnLst>
                                    <p:animMotion origin="layout" path="M 1.11111E-6 3.7037E-6 L 0.07378 -0.16667 " pathEditMode="relative" rAng="0" ptsTypes="AA">
                                      <p:cBhvr>
                                        <p:cTn id="74" dur="750" fill="hold"/>
                                        <p:tgtEl>
                                          <p:spTgt spid="30"/>
                                        </p:tgtEl>
                                        <p:attrNameLst>
                                          <p:attrName>ppt_x</p:attrName>
                                          <p:attrName>ppt_y</p:attrName>
                                        </p:attrNameLst>
                                      </p:cBhvr>
                                      <p:rCtr x="3681" y="-8333"/>
                                    </p:animMotion>
                                  </p:childTnLst>
                                </p:cTn>
                              </p:par>
                            </p:childTnLst>
                          </p:cTn>
                        </p:par>
                        <p:par>
                          <p:cTn id="75" fill="hold">
                            <p:stCondLst>
                              <p:cond delay="750"/>
                            </p:stCondLst>
                            <p:childTnLst>
                              <p:par>
                                <p:cTn id="76" presetID="22" presetClass="entr" presetSubtype="8" fill="hold"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left)">
                                      <p:cBhvr>
                                        <p:cTn id="78" dur="750"/>
                                        <p:tgtEl>
                                          <p:spTgt spid="24"/>
                                        </p:tgtEl>
                                      </p:cBhvr>
                                    </p:animEffect>
                                  </p:childTnLst>
                                </p:cTn>
                              </p:par>
                              <p:par>
                                <p:cTn id="79" presetID="42" presetClass="path" presetSubtype="0" fill="hold" nodeType="withEffect">
                                  <p:stCondLst>
                                    <p:cond delay="0"/>
                                  </p:stCondLst>
                                  <p:childTnLst>
                                    <p:animMotion origin="layout" path="M 0.07378 -0.16667 L 0.31545 -0.16667 " pathEditMode="relative" rAng="0" ptsTypes="AA">
                                      <p:cBhvr>
                                        <p:cTn id="80" dur="750" fill="hold"/>
                                        <p:tgtEl>
                                          <p:spTgt spid="30"/>
                                        </p:tgtEl>
                                        <p:attrNameLst>
                                          <p:attrName>ppt_x</p:attrName>
                                          <p:attrName>ppt_y</p:attrName>
                                        </p:attrNameLst>
                                      </p:cBhvr>
                                      <p:rCtr x="12083" y="0"/>
                                    </p:animMotion>
                                  </p:childTnLst>
                                </p:cTn>
                              </p:par>
                            </p:childTnLst>
                          </p:cTn>
                        </p:par>
                        <p:par>
                          <p:cTn id="81" fill="hold">
                            <p:stCondLst>
                              <p:cond delay="1500"/>
                            </p:stCondLst>
                            <p:childTnLst>
                              <p:par>
                                <p:cTn id="82" presetID="22" presetClass="entr" presetSubtype="4"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down)">
                                      <p:cBhvr>
                                        <p:cTn id="84" dur="750"/>
                                        <p:tgtEl>
                                          <p:spTgt spid="25"/>
                                        </p:tgtEl>
                                      </p:cBhvr>
                                    </p:animEffect>
                                  </p:childTnLst>
                                </p:cTn>
                              </p:par>
                              <p:par>
                                <p:cTn id="85" presetID="42" presetClass="path" presetSubtype="0" fill="hold" nodeType="withEffect">
                                  <p:stCondLst>
                                    <p:cond delay="0"/>
                                  </p:stCondLst>
                                  <p:childTnLst>
                                    <p:animMotion origin="layout" path="M 0.31545 -0.16667 L 0.39045 -0.34445 " pathEditMode="relative" rAng="0" ptsTypes="AA">
                                      <p:cBhvr>
                                        <p:cTn id="86" dur="750" fill="hold"/>
                                        <p:tgtEl>
                                          <p:spTgt spid="30"/>
                                        </p:tgtEl>
                                        <p:attrNameLst>
                                          <p:attrName>ppt_x</p:attrName>
                                          <p:attrName>ppt_y</p:attrName>
                                        </p:attrNameLst>
                                      </p:cBhvr>
                                      <p:rCtr x="3750" y="-8889"/>
                                    </p:animMotion>
                                  </p:childTnLst>
                                </p:cTn>
                              </p:par>
                            </p:childTnLst>
                          </p:cTn>
                        </p:par>
                        <p:par>
                          <p:cTn id="87" fill="hold">
                            <p:stCondLst>
                              <p:cond delay="2250"/>
                            </p:stCondLst>
                            <p:childTnLst>
                              <p:par>
                                <p:cTn id="88" presetID="22" presetClass="entr" presetSubtype="8" fill="hold" nodeType="after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wipe(left)">
                                      <p:cBhvr>
                                        <p:cTn id="90" dur="750"/>
                                        <p:tgtEl>
                                          <p:spTgt spid="26"/>
                                        </p:tgtEl>
                                      </p:cBhvr>
                                    </p:animEffect>
                                  </p:childTnLst>
                                </p:cTn>
                              </p:par>
                              <p:par>
                                <p:cTn id="91" presetID="42" presetClass="path" presetSubtype="0" fill="hold" nodeType="withEffect">
                                  <p:stCondLst>
                                    <p:cond delay="0"/>
                                  </p:stCondLst>
                                  <p:childTnLst>
                                    <p:animMotion origin="layout" path="M 0.39045 -0.34445 L 0.52899 -0.34422 " pathEditMode="relative" rAng="0" ptsTypes="AA">
                                      <p:cBhvr>
                                        <p:cTn id="92" dur="750" fill="hold"/>
                                        <p:tgtEl>
                                          <p:spTgt spid="30"/>
                                        </p:tgtEl>
                                        <p:attrNameLst>
                                          <p:attrName>ppt_x</p:attrName>
                                          <p:attrName>ppt_y</p:attrName>
                                        </p:attrNameLst>
                                      </p:cBhvr>
                                      <p:rCtr x="6927" y="0"/>
                                    </p:animMotion>
                                  </p:childTnLst>
                                </p:cTn>
                              </p:par>
                            </p:childTnLst>
                          </p:cTn>
                        </p:par>
                        <p:par>
                          <p:cTn id="93" fill="hold">
                            <p:stCondLst>
                              <p:cond delay="3000"/>
                            </p:stCondLst>
                            <p:childTnLst>
                              <p:par>
                                <p:cTn id="94" presetID="22" presetClass="entr" presetSubtype="4" fill="hold"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down)">
                                      <p:cBhvr>
                                        <p:cTn id="96" dur="750"/>
                                        <p:tgtEl>
                                          <p:spTgt spid="27"/>
                                        </p:tgtEl>
                                      </p:cBhvr>
                                    </p:animEffect>
                                  </p:childTnLst>
                                </p:cTn>
                              </p:par>
                              <p:par>
                                <p:cTn id="97" presetID="42" presetClass="path" presetSubtype="0" fill="hold" nodeType="withEffect">
                                  <p:stCondLst>
                                    <p:cond delay="0"/>
                                  </p:stCondLst>
                                  <p:childTnLst>
                                    <p:animMotion origin="layout" path="M 0.52899 -0.34468 L 0.57899 -0.45579 " pathEditMode="relative" rAng="0" ptsTypes="AA">
                                      <p:cBhvr>
                                        <p:cTn id="98" dur="750" fill="hold"/>
                                        <p:tgtEl>
                                          <p:spTgt spid="30"/>
                                        </p:tgtEl>
                                        <p:attrNameLst>
                                          <p:attrName>ppt_x</p:attrName>
                                          <p:attrName>ppt_y</p:attrName>
                                        </p:attrNameLst>
                                      </p:cBhvr>
                                      <p:rCtr x="2500" y="-5556"/>
                                    </p:animMotion>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fade">
                                      <p:cBhvr>
                                        <p:cTn id="103" dur="1000"/>
                                        <p:tgtEl>
                                          <p:spTgt spid="8"/>
                                        </p:tgtEl>
                                      </p:cBhvr>
                                    </p:animEffect>
                                    <p:anim calcmode="lin" valueType="num">
                                      <p:cBhvr>
                                        <p:cTn id="104" dur="1000" fill="hold"/>
                                        <p:tgtEl>
                                          <p:spTgt spid="8"/>
                                        </p:tgtEl>
                                        <p:attrNameLst>
                                          <p:attrName>ppt_x</p:attrName>
                                        </p:attrNameLst>
                                      </p:cBhvr>
                                      <p:tavLst>
                                        <p:tav tm="0">
                                          <p:val>
                                            <p:strVal val="#ppt_x"/>
                                          </p:val>
                                        </p:tav>
                                        <p:tav tm="100000">
                                          <p:val>
                                            <p:strVal val="#ppt_x"/>
                                          </p:val>
                                        </p:tav>
                                      </p:tavLst>
                                    </p:anim>
                                    <p:anim calcmode="lin" valueType="num">
                                      <p:cBhvr>
                                        <p:cTn id="10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6" grpId="1" animBg="1"/>
      <p:bldP spid="7" grpId="0" animBg="1"/>
      <p:bldP spid="7" grpId="1" animBg="1"/>
      <p:bldP spid="3"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4689</TotalTime>
  <Words>2579</Words>
  <Application>Microsoft Office PowerPoint</Application>
  <PresentationFormat>On-screen Show (4:3)</PresentationFormat>
  <Paragraphs>508</Paragraphs>
  <Slides>48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48</vt:i4>
      </vt:variant>
    </vt:vector>
  </HeadingPairs>
  <TitlesOfParts>
    <vt:vector size="59" baseType="lpstr">
      <vt:lpstr>SimSun</vt:lpstr>
      <vt:lpstr>Arial</vt:lpstr>
      <vt:lpstr>Calibri</vt:lpstr>
      <vt:lpstr>Cambria Math</vt:lpstr>
      <vt:lpstr>Corbel</vt:lpstr>
      <vt:lpstr>Symbol</vt:lpstr>
      <vt:lpstr>Times New Roman</vt:lpstr>
      <vt:lpstr>Parallax</vt:lpstr>
      <vt:lpstr>Visio</vt:lpstr>
      <vt:lpstr>Equation</vt:lpstr>
      <vt:lpstr>MathType 6.0 Equation</vt:lpstr>
      <vt:lpstr> AN INTEGRATED BUS-BASED PROGRESSION SYSTEM FOR ARTERIALS HAVING HEAVY TRANSIT FLOWS</vt:lpstr>
      <vt:lpstr>Transit Signal Priority (TSP) </vt:lpstr>
      <vt:lpstr>Outline</vt:lpstr>
      <vt:lpstr>Literature Review</vt:lpstr>
      <vt:lpstr>Literature Review</vt:lpstr>
      <vt:lpstr>Outline</vt:lpstr>
      <vt:lpstr>Critical issues</vt:lpstr>
      <vt:lpstr>Critical issues</vt:lpstr>
      <vt:lpstr>Critical issues</vt:lpstr>
      <vt:lpstr>Critical issues</vt:lpstr>
      <vt:lpstr>Critical issues</vt:lpstr>
      <vt:lpstr>Critical issues</vt:lpstr>
      <vt:lpstr>Outline</vt:lpstr>
      <vt:lpstr>Methodology</vt:lpstr>
      <vt:lpstr>Methodology</vt:lpstr>
      <vt:lpstr>Methodology</vt:lpstr>
      <vt:lpstr>Methodology</vt:lpstr>
      <vt:lpstr>PowerPoint Presentation</vt:lpstr>
      <vt:lpstr>Methodology</vt:lpstr>
      <vt:lpstr>PowerPoint Presentation</vt:lpstr>
      <vt:lpstr>PowerPoint Presentation</vt:lpstr>
      <vt:lpstr>Methodology</vt:lpstr>
      <vt:lpstr>PowerPoint Presentation</vt:lpstr>
      <vt:lpstr>PowerPoint Presentation</vt:lpstr>
      <vt:lpstr>PowerPoint Presentation</vt:lpstr>
      <vt:lpstr>PowerPoint Presentation</vt:lpstr>
      <vt:lpstr>Methodology</vt:lpstr>
      <vt:lpstr>PowerPoint Presentation</vt:lpstr>
      <vt:lpstr>Methodology</vt:lpstr>
      <vt:lpstr>PowerPoint Presentation</vt:lpstr>
      <vt:lpstr>PowerPoint Presentation</vt:lpstr>
      <vt:lpstr>PowerPoint Presentation</vt:lpstr>
      <vt:lpstr>Methodology</vt:lpstr>
      <vt:lpstr>Outline</vt:lpstr>
      <vt:lpstr>Case Study</vt:lpstr>
      <vt:lpstr>Case Study</vt:lpstr>
      <vt:lpstr>Case Study</vt:lpstr>
      <vt:lpstr>Case Study</vt:lpstr>
      <vt:lpstr>Case Study</vt:lpstr>
      <vt:lpstr>Case study</vt:lpstr>
      <vt:lpstr>Case Study</vt:lpstr>
      <vt:lpstr>Case Study</vt:lpstr>
      <vt:lpstr>Outline</vt:lpstr>
      <vt:lpstr>Conclusions</vt:lpstr>
      <vt:lpstr>Future Research</vt:lpstr>
      <vt:lpstr>Thank you</vt:lpstr>
      <vt:lpstr>Methodology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Yao Cheng</dc:creator>
  <cp:lastModifiedBy>Yao Cheng</cp:lastModifiedBy>
  <cp:revision>350</cp:revision>
  <dcterms:created xsi:type="dcterms:W3CDTF">2014-11-18T19:34:32Z</dcterms:created>
  <dcterms:modified xsi:type="dcterms:W3CDTF">2014-12-01T23:57:45Z</dcterms:modified>
</cp:coreProperties>
</file>