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45" r:id="rId2"/>
  </p:sldMasterIdLst>
  <p:notesMasterIdLst>
    <p:notesMasterId r:id="rId24"/>
  </p:notesMasterIdLst>
  <p:sldIdLst>
    <p:sldId id="294" r:id="rId3"/>
    <p:sldId id="311" r:id="rId4"/>
    <p:sldId id="312" r:id="rId5"/>
    <p:sldId id="313" r:id="rId6"/>
    <p:sldId id="315" r:id="rId7"/>
    <p:sldId id="314" r:id="rId8"/>
    <p:sldId id="297" r:id="rId9"/>
    <p:sldId id="299" r:id="rId10"/>
    <p:sldId id="317" r:id="rId11"/>
    <p:sldId id="321" r:id="rId12"/>
    <p:sldId id="329" r:id="rId13"/>
    <p:sldId id="328" r:id="rId14"/>
    <p:sldId id="327" r:id="rId15"/>
    <p:sldId id="326" r:id="rId16"/>
    <p:sldId id="316" r:id="rId17"/>
    <p:sldId id="332" r:id="rId18"/>
    <p:sldId id="333" r:id="rId19"/>
    <p:sldId id="334" r:id="rId20"/>
    <p:sldId id="335" r:id="rId21"/>
    <p:sldId id="337" r:id="rId22"/>
    <p:sldId id="308" r:id="rId23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MingLiU" panose="02020500000000000000" pitchFamily="18" charset="-120"/>
      <p:regular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Garamond" panose="02020404030301010803" pitchFamily="18" charset="0"/>
      <p:regular r:id="rId33"/>
      <p:bold r:id="rId34"/>
      <p:italic r:id="rId3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7CBFF"/>
    <a:srgbClr val="BDEEFF"/>
    <a:srgbClr val="8BE1FF"/>
    <a:srgbClr val="0CBD03"/>
    <a:srgbClr val="EAEAEA"/>
    <a:srgbClr val="6EFF01"/>
    <a:srgbClr val="9AFF50"/>
    <a:srgbClr val="0FEA04"/>
    <a:srgbClr val="CFFFAB"/>
    <a:srgbClr val="AEF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5" autoAdjust="0"/>
    <p:restoredTop sz="73333" autoAdjust="0"/>
  </p:normalViewPr>
  <p:slideViewPr>
    <p:cSldViewPr>
      <p:cViewPr varScale="1">
        <p:scale>
          <a:sx n="154" d="100"/>
          <a:sy n="154" d="100"/>
        </p:scale>
        <p:origin x="366" y="126"/>
      </p:cViewPr>
      <p:guideLst>
        <p:guide orient="horz" pos="323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83820-61FF-424A-BE24-3D6064086127}" type="datetimeFigureOut">
              <a:rPr lang="zh-CN" altLang="en-US" smtClean="0"/>
              <a:pPr/>
              <a:t>2014/8/27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65B4B-A55F-4CC1-B383-8C82ABF5EB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14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1BE61-BE8C-4A4D-9EE1-1A3832DD56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308C7-4B2F-4A00-A219-EA9A69ED92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264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work\第二\大桥\未标题-9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51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work\第二\大桥\未标题-9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8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BC22-0999-4135-8073-8C969303C80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21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EF08-A6F2-4D24-8279-4DDEA9F6A78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35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5718E-073F-44DB-BDB2-04344BC628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09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C8AE-4A61-4E04-B49F-76AEED58CEAD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01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46E6D-DE43-4DD3-93D9-0697CFD4BF2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6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work\第二\大桥\未标题-9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35A2A-41E9-4930-8E1F-7081D8838B1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45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1BE61-BE8C-4A4D-9EE1-1A3832DD56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49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308C7-4B2F-4A00-A219-EA9A69ED92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36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work\第二\大桥\未标题-9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BC22-0999-4135-8073-8C969303C80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EF08-A6F2-4D24-8279-4DDEA9F6A78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5718E-073F-44DB-BDB2-04344BC6281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C8AE-4A61-4E04-B49F-76AEED58CE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46E6D-DE43-4DD3-93D9-0697CFD4BF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35A2A-41E9-4930-8E1F-7081D8838B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5FF451B2-0B1E-4886-BD20-3134A35C61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5FF451B2-0B1E-4886-BD20-3134A35C61E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9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14.bin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pn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emf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wmf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9.bin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1.emf"/><Relationship Id="rId2" Type="http://schemas.openxmlformats.org/officeDocument/2006/relationships/tags" Target="../tags/tag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emf"/><Relationship Id="rId1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e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work\第二\大桥\未标题-1副本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  <a14:imgEffect>
                      <a14:saturation sat="145000"/>
                    </a14:imgEffect>
                    <a14:imgEffect>
                      <a14:brightnessContrast bright="8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</p:pic>
      <p:pic>
        <p:nvPicPr>
          <p:cNvPr id="24579" name="Picture 3" descr="F:\work\第二\大桥\未标题-2副本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5603"/>
            <a:ext cx="9145588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F:\work\第二\大桥\未标题-3副本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648"/>
            <a:ext cx="9145588" cy="127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F:\work\第二\大桥\未标题-4副本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2753"/>
            <a:ext cx="91455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F:\work\第二\大桥\未标题-5副本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>
                  <a:alpha val="75686"/>
                </a:srgbClr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0" y="2114550"/>
            <a:ext cx="8610600" cy="2628900"/>
          </a:xfrm>
          <a:prstGeom prst="rect">
            <a:avLst/>
          </a:prstGeom>
          <a:noFill/>
          <a:ln>
            <a:noFill/>
          </a:ln>
          <a:effectLst>
            <a:reflection endPos="65000" dist="50800" dir="5400000" sy="-100000" algn="bl" rotWithShape="0"/>
          </a:effectLst>
        </p:spPr>
      </p:pic>
      <p:pic>
        <p:nvPicPr>
          <p:cNvPr id="24583" name="Picture 7" descr="F:\work\第二\大桥\未标题-6副本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776" r="2518" b="56677"/>
          <a:stretch>
            <a:fillRect/>
          </a:stretch>
        </p:blipFill>
        <p:spPr bwMode="auto">
          <a:xfrm>
            <a:off x="304800" y="400050"/>
            <a:ext cx="8610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F:\work\第二\大桥\未标题-7副本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2267744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200" y="482243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70C0"/>
                </a:solidFill>
              </a:rPr>
              <a:t>An Integrated Multi-modal Emergency Evacuation System for the Baltimore Metropolitan Area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C:\Users\public.Moldy\Desktop\University_of_Maryland_Seal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52328"/>
            <a:ext cx="1099458" cy="105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51720" y="3190205"/>
            <a:ext cx="287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Traffic Safety and Operation Lab</a:t>
            </a:r>
          </a:p>
          <a:p>
            <a:pPr algn="ctr"/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Maryland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23" y="3075806"/>
            <a:ext cx="1113545" cy="7877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80459" y="3190205"/>
            <a:ext cx="253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Maryland State Highway</a:t>
            </a:r>
          </a:p>
          <a:p>
            <a:pPr algn="ctr"/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Administration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baltim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3"/>
    </mc:Choice>
    <mc:Fallback xmlns="">
      <p:transition spd="slow" advTm="1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3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11" objId="16"/>
        <p14:pauseEvt time="4667" objId="16"/>
        <p14:seekEvt time="4667" objId="16" seek="1038"/>
        <p14:resumeEvt time="4867" objId="1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079637" y="123478"/>
            <a:ext cx="5028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</a:rPr>
              <a:t>Off-line Evacuation System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470"/>
            <a:ext cx="8799513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7"/>
          <p:cNvSpPr/>
          <p:nvPr/>
        </p:nvSpPr>
        <p:spPr>
          <a:xfrm flipV="1">
            <a:off x="4049837" y="1918370"/>
            <a:ext cx="584200" cy="401638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000000"/>
              </a:solidFill>
              <a:ea typeface="新細明體" pitchFamily="18" charset="-120"/>
              <a:cs typeface="Arial" charset="0"/>
            </a:endParaRPr>
          </a:p>
        </p:txBody>
      </p:sp>
      <p:pic>
        <p:nvPicPr>
          <p:cNvPr id="5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25" y="1954883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37" y="1553245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00" y="1991395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75" y="2137445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25" y="1991395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12" y="2502570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862" y="2685133"/>
            <a:ext cx="10953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87" y="2721645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425" y="363445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62" y="2940720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75" y="305025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87" y="4182145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50" y="3817020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25" y="1626270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75" y="3415383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25" y="3707483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700" y="1626270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50" y="1954883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75" y="202790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62" y="2867695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12" y="1991395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62" y="3634458"/>
            <a:ext cx="10953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425" y="319630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75" y="217395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25" y="2502570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00" y="2539083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50" y="144370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00" y="1224633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375" y="115160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87" y="1261145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62" y="1589758"/>
            <a:ext cx="10953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700" y="3086770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25" y="2977233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37" y="3488408"/>
            <a:ext cx="10953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37" y="1042070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 descr="C:\Documents and Settings\LAIHUEI\桌面\work\20100212\bus_icon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25" y="290420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375" y="2137445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00" y="1042070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87" y="3926558"/>
            <a:ext cx="10953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00" y="1480220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62" y="1553245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87" y="1954883"/>
            <a:ext cx="10953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12" y="2502570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62" y="3123283"/>
            <a:ext cx="10953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00" y="2575595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00" y="246605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25" y="3159795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75" y="2502570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62" y="1991395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700" y="2648620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50" y="3159795"/>
            <a:ext cx="1095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425" y="2904208"/>
            <a:ext cx="1095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 descr="C:\Documents and Settings\LAIHUEI\桌面\work\20100212\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62" y="1991395"/>
            <a:ext cx="109538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642142"/>
              </p:ext>
            </p:extLst>
          </p:nvPr>
        </p:nvGraphicFramePr>
        <p:xfrm>
          <a:off x="4232400" y="1991395"/>
          <a:ext cx="4032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Visio" r:id="rId7" imgW="402614" imgH="683058" progId="Visio.Drawing.11">
                  <p:embed/>
                </p:oleObj>
              </mc:Choice>
              <mc:Fallback>
                <p:oleObj name="Visio" r:id="rId7" imgW="402614" imgH="68305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2400" y="1991395"/>
                        <a:ext cx="403225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15642"/>
          <a:stretch/>
        </p:blipFill>
        <p:spPr>
          <a:xfrm>
            <a:off x="195068" y="64877"/>
            <a:ext cx="2688949" cy="194477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561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98">
        <p:fade/>
      </p:transition>
    </mc:Choice>
    <mc:Fallback xmlns="">
      <p:transition spd="med" advTm="7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079637" y="123478"/>
            <a:ext cx="5028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</a:rPr>
              <a:t>Off-line Evacuation System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51470"/>
            <a:ext cx="8904288" cy="507523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 flipV="1">
            <a:off x="3823842" y="2262858"/>
            <a:ext cx="474662" cy="292100"/>
          </a:xfrm>
          <a:prstGeom prst="rect">
            <a:avLst/>
          </a:prstGeom>
          <a:noFill/>
          <a:ln w="76200">
            <a:solidFill>
              <a:srgbClr val="0066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000000"/>
              </a:solidFill>
              <a:ea typeface="新細明體" pitchFamily="18" charset="-120"/>
              <a:cs typeface="Arial" charset="0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821968"/>
              </p:ext>
            </p:extLst>
          </p:nvPr>
        </p:nvGraphicFramePr>
        <p:xfrm>
          <a:off x="4014342" y="2388270"/>
          <a:ext cx="2762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Visio" r:id="rId5" imgW="402614" imgH="683058" progId="Visio.Drawing.11">
                  <p:embed/>
                </p:oleObj>
              </mc:Choice>
              <mc:Fallback>
                <p:oleObj name="Visio" r:id="rId5" imgW="402614" imgH="68305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4342" y="2388270"/>
                        <a:ext cx="27622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7224"/>
            <a:ext cx="2534004" cy="149563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561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2">
        <p:fade/>
      </p:transition>
    </mc:Choice>
    <mc:Fallback xmlns="">
      <p:transition spd="med" advTm="3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079637" y="123478"/>
            <a:ext cx="5028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</a:rPr>
              <a:t>Off-line Evacuation System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470"/>
            <a:ext cx="868997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7432"/>
            <a:ext cx="23749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750652"/>
              </p:ext>
            </p:extLst>
          </p:nvPr>
        </p:nvGraphicFramePr>
        <p:xfrm>
          <a:off x="5034657" y="3709070"/>
          <a:ext cx="27622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Visio" r:id="rId6" imgW="402614" imgH="683058" progId="Visio.Drawing.11">
                  <p:embed/>
                </p:oleObj>
              </mc:Choice>
              <mc:Fallback>
                <p:oleObj name="Visio" r:id="rId6" imgW="402614" imgH="68305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4657" y="3709070"/>
                        <a:ext cx="276225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9561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85">
        <p:fade/>
      </p:transition>
    </mc:Choice>
    <mc:Fallback xmlns="">
      <p:transition spd="med" advTm="8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95537" y="12347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itchFamily="18" charset="0"/>
                <a:ea typeface="新細明體" pitchFamily="18" charset="-120"/>
              </a:rPr>
              <a:t>Network performance within the impact zones (</a:t>
            </a:r>
            <a:r>
              <a:rPr lang="en-US" altLang="zh-TW" sz="2800" dirty="0" smtClean="0">
                <a:latin typeface="Times New Roman" pitchFamily="18" charset="0"/>
                <a:ea typeface="新細明體" pitchFamily="18" charset="-120"/>
              </a:rPr>
              <a:t>Pedestrian)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70012"/>
            <a:ext cx="7848872" cy="421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70012"/>
            <a:ext cx="7848872" cy="425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70012"/>
            <a:ext cx="7848872" cy="42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1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74">
        <p:fade/>
      </p:transition>
    </mc:Choice>
    <mc:Fallback xmlns="">
      <p:transition spd="med" advTm="20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51521" y="123478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itchFamily="18" charset="0"/>
                <a:ea typeface="新細明體" pitchFamily="18" charset="-120"/>
              </a:rPr>
              <a:t>Network performance within the impact zones (Vehicle)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71550"/>
            <a:ext cx="786675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73460"/>
            <a:ext cx="7894657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771524"/>
            <a:ext cx="7866754" cy="424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1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2">
        <p:fade/>
      </p:transition>
    </mc:Choice>
    <mc:Fallback xmlns="">
      <p:transition spd="med" advTm="3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 bwMode="auto">
          <a:xfrm>
            <a:off x="0" y="0"/>
            <a:ext cx="9156553" cy="51435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9637" y="123478"/>
            <a:ext cx="5028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</a:rPr>
              <a:t>On-line Evacuation System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21426" y="1127728"/>
            <a:ext cx="2205374" cy="3563468"/>
            <a:chOff x="1921426" y="1762447"/>
            <a:chExt cx="2205374" cy="3563468"/>
          </a:xfrm>
        </p:grpSpPr>
        <p:pic>
          <p:nvPicPr>
            <p:cNvPr id="4" name="Picture 2" descr="http://coloring-drawing.com/wp-content/uploads/2009/10/drawing-of-a-spider-web-to-color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9" r="48699" b="1"/>
            <a:stretch/>
          </p:blipFill>
          <p:spPr bwMode="auto">
            <a:xfrm>
              <a:off x="1921426" y="1762447"/>
              <a:ext cx="1845987" cy="3563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3353060" y="3104486"/>
              <a:ext cx="773740" cy="7620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The Web</a:t>
              </a:r>
            </a:p>
          </p:txBody>
        </p:sp>
        <p:sp>
          <p:nvSpPr>
            <p:cNvPr id="6" name="Up-Down Arrow 5"/>
            <p:cNvSpPr/>
            <p:nvPr/>
          </p:nvSpPr>
          <p:spPr>
            <a:xfrm rot="2378109">
              <a:off x="2882339" y="3634429"/>
              <a:ext cx="304800" cy="1197050"/>
            </a:xfrm>
            <a:prstGeom prst="upDownArrow">
              <a:avLst/>
            </a:prstGeom>
            <a:gradFill>
              <a:gsLst>
                <a:gs pos="0">
                  <a:srgbClr val="70B070"/>
                </a:gs>
                <a:gs pos="80000">
                  <a:srgbClr val="FFC000"/>
                </a:gs>
                <a:gs pos="100000">
                  <a:srgbClr val="FF0000"/>
                </a:gs>
              </a:gsLst>
            </a:gradFill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Up-Down Arrow 6"/>
            <p:cNvSpPr/>
            <p:nvPr/>
          </p:nvSpPr>
          <p:spPr>
            <a:xfrm rot="8079680">
              <a:off x="2865685" y="2332289"/>
              <a:ext cx="304800" cy="1068028"/>
            </a:xfrm>
            <a:prstGeom prst="upDownArrow">
              <a:avLst/>
            </a:prstGeom>
            <a:gradFill>
              <a:gsLst>
                <a:gs pos="0">
                  <a:srgbClr val="70B070"/>
                </a:gs>
                <a:gs pos="80000">
                  <a:srgbClr val="FFC000"/>
                </a:gs>
                <a:gs pos="100000">
                  <a:srgbClr val="FF0000"/>
                </a:gs>
              </a:gsLst>
            </a:gradFill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Up-Down Arrow 7"/>
            <p:cNvSpPr/>
            <p:nvPr/>
          </p:nvSpPr>
          <p:spPr>
            <a:xfrm rot="5400000">
              <a:off x="2983051" y="3198152"/>
              <a:ext cx="304800" cy="739180"/>
            </a:xfrm>
            <a:prstGeom prst="upDownArrow">
              <a:avLst/>
            </a:prstGeom>
            <a:gradFill>
              <a:gsLst>
                <a:gs pos="0">
                  <a:srgbClr val="70B070"/>
                </a:gs>
                <a:gs pos="80000">
                  <a:srgbClr val="FFC000"/>
                </a:gs>
                <a:gs pos="100000">
                  <a:srgbClr val="FF0000"/>
                </a:gs>
              </a:gsLst>
            </a:gradFill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2900" y="2385768"/>
            <a:ext cx="2422961" cy="1028884"/>
            <a:chOff x="342900" y="3020487"/>
            <a:chExt cx="2422961" cy="1028884"/>
          </a:xfrm>
        </p:grpSpPr>
        <p:pic>
          <p:nvPicPr>
            <p:cNvPr id="13" name="Picture 3" descr="C:\Program Files (x86)\Microsoft Office\MEDIA\CAGCAT10\j0292020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3020487"/>
              <a:ext cx="1066800" cy="101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people.mozilla.com/~faaborg/files/shiretoko/firefoxIcon/firefox-51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0" y="3150410"/>
              <a:ext cx="898961" cy="898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Up-Down Arrow 14"/>
            <p:cNvSpPr/>
            <p:nvPr/>
          </p:nvSpPr>
          <p:spPr>
            <a:xfrm rot="5400000">
              <a:off x="1513163" y="3344028"/>
              <a:ext cx="304800" cy="511726"/>
            </a:xfrm>
            <a:prstGeom prst="upDownArrow">
              <a:avLst/>
            </a:prstGeom>
            <a:gradFill>
              <a:gsLst>
                <a:gs pos="0">
                  <a:srgbClr val="70B070"/>
                </a:gs>
                <a:gs pos="80000">
                  <a:srgbClr val="FFC000"/>
                </a:gs>
                <a:gs pos="100000">
                  <a:srgbClr val="FF0000"/>
                </a:gs>
              </a:gsLst>
            </a:gradFill>
            <a:scene3d>
              <a:camera prst="orthographicFront">
                <a:rot lat="0" lon="0" rev="0"/>
              </a:camera>
              <a:lightRig rig="threePt" dir="t"/>
            </a:scene3d>
            <a:sp3d>
              <a:bevelT w="101600" prst="riblet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0" y="3726563"/>
            <a:ext cx="2637451" cy="1196898"/>
            <a:chOff x="304800" y="4466478"/>
            <a:chExt cx="2637451" cy="1196898"/>
          </a:xfrm>
        </p:grpSpPr>
        <p:pic>
          <p:nvPicPr>
            <p:cNvPr id="17" name="Picture 3" descr="C:\Program Files (x86)\Microsoft Office\MEDIA\CAGCAT10\j0292020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505905"/>
              <a:ext cx="1066800" cy="101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Up-Down Arrow 17"/>
            <p:cNvSpPr/>
            <p:nvPr/>
          </p:nvSpPr>
          <p:spPr>
            <a:xfrm rot="5400000">
              <a:off x="1466850" y="4817277"/>
              <a:ext cx="304800" cy="495300"/>
            </a:xfrm>
            <a:prstGeom prst="upDownArrow">
              <a:avLst/>
            </a:prstGeom>
            <a:gradFill>
              <a:gsLst>
                <a:gs pos="0">
                  <a:srgbClr val="70B070"/>
                </a:gs>
                <a:gs pos="80000">
                  <a:srgbClr val="FFC000"/>
                </a:gs>
                <a:gs pos="100000">
                  <a:srgbClr val="FF0000"/>
                </a:gs>
              </a:gsLst>
            </a:gradFill>
            <a:scene3d>
              <a:camera prst="orthographicFront">
                <a:rot lat="0" lon="0" rev="0"/>
              </a:camera>
              <a:lightRig rig="threePt" dir="t"/>
            </a:scene3d>
            <a:sp3d>
              <a:bevelT w="101600" prst="riblet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680" y="4466478"/>
              <a:ext cx="1311571" cy="1196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22545" y="1084180"/>
            <a:ext cx="2396677" cy="1012520"/>
            <a:chOff x="322545" y="1718899"/>
            <a:chExt cx="2396677" cy="1012520"/>
          </a:xfrm>
        </p:grpSpPr>
        <p:pic>
          <p:nvPicPr>
            <p:cNvPr id="21" name="Picture 3" descr="C:\Program Files (x86)\Microsoft Office\MEDIA\CAGCAT10\j0292020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45" y="1718899"/>
              <a:ext cx="1066800" cy="101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419" y="1762447"/>
              <a:ext cx="882803" cy="882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Up-Down Arrow 22"/>
            <p:cNvSpPr/>
            <p:nvPr/>
          </p:nvSpPr>
          <p:spPr>
            <a:xfrm rot="5400000">
              <a:off x="1504238" y="1946681"/>
              <a:ext cx="304800" cy="529576"/>
            </a:xfrm>
            <a:prstGeom prst="upDownArrow">
              <a:avLst/>
            </a:prstGeom>
            <a:gradFill>
              <a:gsLst>
                <a:gs pos="0">
                  <a:srgbClr val="70B070"/>
                </a:gs>
                <a:gs pos="80000">
                  <a:srgbClr val="FFC000"/>
                </a:gs>
                <a:gs pos="100000">
                  <a:srgbClr val="FF0000"/>
                </a:gs>
              </a:gsLst>
            </a:gradFill>
            <a:scene3d>
              <a:camera prst="orthographicFront">
                <a:rot lat="0" lon="0" rev="0"/>
              </a:camera>
              <a:lightRig rig="threePt" dir="t"/>
            </a:scene3d>
            <a:sp3d>
              <a:bevelT w="101600" prst="riblet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13256" y="3507826"/>
            <a:ext cx="3767256" cy="1872236"/>
            <a:chOff x="5389297" y="4293997"/>
            <a:chExt cx="3767256" cy="1872236"/>
          </a:xfrm>
        </p:grpSpPr>
        <p:pic>
          <p:nvPicPr>
            <p:cNvPr id="25" name="Picture 3" descr="C:\Users\keenbat\AppData\Local\Microsoft\Windows\Temporary Internet Files\Content.IE5\5BS6UJSN\MC900434845[1]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1553" y="4451733"/>
              <a:ext cx="1714500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694621" y="4293997"/>
              <a:ext cx="14619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Traffic Network Data</a:t>
              </a:r>
              <a:endParaRPr lang="en-US" dirty="0"/>
            </a:p>
          </p:txBody>
        </p:sp>
        <p:sp>
          <p:nvSpPr>
            <p:cNvPr id="27" name="Up-Down Arrow 26"/>
            <p:cNvSpPr/>
            <p:nvPr/>
          </p:nvSpPr>
          <p:spPr>
            <a:xfrm rot="6185136">
              <a:off x="5739041" y="4642793"/>
              <a:ext cx="449580" cy="1149068"/>
            </a:xfrm>
            <a:prstGeom prst="upDownArrow">
              <a:avLst/>
            </a:prstGeom>
            <a:ln/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4271802" y="733201"/>
            <a:ext cx="628203" cy="16398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400" dirty="0"/>
          </a:p>
        </p:txBody>
      </p:sp>
      <p:sp>
        <p:nvSpPr>
          <p:cNvPr id="29" name="Rounded Rectangle 28"/>
          <p:cNvSpPr/>
          <p:nvPr/>
        </p:nvSpPr>
        <p:spPr>
          <a:xfrm>
            <a:off x="4980863" y="728081"/>
            <a:ext cx="628203" cy="16398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400" dirty="0"/>
          </a:p>
        </p:txBody>
      </p:sp>
      <p:sp>
        <p:nvSpPr>
          <p:cNvPr id="30" name="Rounded Rectangle 29"/>
          <p:cNvSpPr/>
          <p:nvPr/>
        </p:nvSpPr>
        <p:spPr>
          <a:xfrm>
            <a:off x="5708895" y="714731"/>
            <a:ext cx="628203" cy="16398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4244288" y="2422414"/>
            <a:ext cx="2330052" cy="1596531"/>
            <a:chOff x="4244288" y="3057133"/>
            <a:chExt cx="2095976" cy="1596531"/>
          </a:xfrm>
        </p:grpSpPr>
        <p:sp>
          <p:nvSpPr>
            <p:cNvPr id="32" name="TextBox 31"/>
            <p:cNvSpPr txBox="1"/>
            <p:nvPr/>
          </p:nvSpPr>
          <p:spPr>
            <a:xfrm>
              <a:off x="4244288" y="3057133"/>
              <a:ext cx="20959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“Native” Simulators (adapted/developed for 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</a:rPr>
                <a:t>UMD</a:t>
              </a:r>
              <a:r>
                <a:rPr lang="en-US" dirty="0" smtClean="0">
                  <a:solidFill>
                    <a:srgbClr val="39582E"/>
                  </a:solidFill>
                </a:rPr>
                <a:t>TEST</a:t>
              </a:r>
              <a:r>
                <a:rPr lang="en-US" dirty="0" smtClean="0"/>
                <a:t>)</a:t>
              </a:r>
            </a:p>
          </p:txBody>
        </p:sp>
        <p:sp>
          <p:nvSpPr>
            <p:cNvPr id="33" name="Up-Down Arrow 32"/>
            <p:cNvSpPr/>
            <p:nvPr/>
          </p:nvSpPr>
          <p:spPr>
            <a:xfrm rot="719266">
              <a:off x="4891264" y="3981684"/>
              <a:ext cx="457200" cy="671980"/>
            </a:xfrm>
            <a:prstGeom prst="upDownArrow">
              <a:avLst>
                <a:gd name="adj1" fmla="val 57934"/>
                <a:gd name="adj2" fmla="val 38999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32578" y="2432883"/>
            <a:ext cx="3080691" cy="1259333"/>
            <a:chOff x="5232578" y="3067602"/>
            <a:chExt cx="3080691" cy="1259333"/>
          </a:xfrm>
        </p:grpSpPr>
        <p:sp>
          <p:nvSpPr>
            <p:cNvPr id="36" name="TextBox 35"/>
            <p:cNvSpPr txBox="1"/>
            <p:nvPr/>
          </p:nvSpPr>
          <p:spPr>
            <a:xfrm>
              <a:off x="6831415" y="3067602"/>
              <a:ext cx="14818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Simulator “Wrappers”</a:t>
              </a:r>
            </a:p>
          </p:txBody>
        </p:sp>
        <p:sp>
          <p:nvSpPr>
            <p:cNvPr id="37" name="Up-Down Arrow 36"/>
            <p:cNvSpPr/>
            <p:nvPr/>
          </p:nvSpPr>
          <p:spPr>
            <a:xfrm rot="3061854">
              <a:off x="5930454" y="3171859"/>
              <a:ext cx="457200" cy="1852951"/>
            </a:xfrm>
            <a:prstGeom prst="upDownArrow">
              <a:avLst>
                <a:gd name="adj1" fmla="val 57934"/>
                <a:gd name="adj2" fmla="val 38999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434618" y="294330"/>
            <a:ext cx="1377742" cy="2059409"/>
            <a:chOff x="6434618" y="929049"/>
            <a:chExt cx="1377742" cy="2059409"/>
          </a:xfrm>
        </p:grpSpPr>
        <p:sp>
          <p:nvSpPr>
            <p:cNvPr id="59" name="Rounded Rectangle 58"/>
            <p:cNvSpPr/>
            <p:nvPr/>
          </p:nvSpPr>
          <p:spPr>
            <a:xfrm>
              <a:off x="6440362" y="929049"/>
              <a:ext cx="1371998" cy="43375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TransModeler</a:t>
              </a:r>
              <a:endParaRPr lang="en-US" sz="1400" dirty="0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6434618" y="2637126"/>
              <a:ext cx="681178" cy="35133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400" dirty="0"/>
            </a:p>
          </p:txBody>
        </p:sp>
        <p:sp>
          <p:nvSpPr>
            <p:cNvPr id="61" name="Up-Down Arrow 60"/>
            <p:cNvSpPr/>
            <p:nvPr/>
          </p:nvSpPr>
          <p:spPr>
            <a:xfrm>
              <a:off x="6574340" y="1362800"/>
              <a:ext cx="294706" cy="1272338"/>
            </a:xfrm>
            <a:prstGeom prst="upDownArrow">
              <a:avLst>
                <a:gd name="adj1" fmla="val 57934"/>
                <a:gd name="adj2" fmla="val 38999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888333" y="652646"/>
            <a:ext cx="1162612" cy="1699843"/>
            <a:chOff x="6888333" y="1287365"/>
            <a:chExt cx="1162612" cy="1699843"/>
          </a:xfrm>
        </p:grpSpPr>
        <p:sp>
          <p:nvSpPr>
            <p:cNvPr id="43" name="Rounded Rectangle 42"/>
            <p:cNvSpPr/>
            <p:nvPr/>
          </p:nvSpPr>
          <p:spPr>
            <a:xfrm>
              <a:off x="6888333" y="1287365"/>
              <a:ext cx="1162612" cy="44928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DYNASIM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234445" y="2635876"/>
              <a:ext cx="681178" cy="35133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400" dirty="0"/>
            </a:p>
          </p:txBody>
        </p:sp>
        <p:sp>
          <p:nvSpPr>
            <p:cNvPr id="45" name="Up-Down Arrow 44"/>
            <p:cNvSpPr/>
            <p:nvPr/>
          </p:nvSpPr>
          <p:spPr>
            <a:xfrm>
              <a:off x="7376437" y="1736650"/>
              <a:ext cx="294706" cy="898487"/>
            </a:xfrm>
            <a:prstGeom prst="upDownArrow">
              <a:avLst>
                <a:gd name="adj1" fmla="val 57934"/>
                <a:gd name="adj2" fmla="val 38999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693508" y="990599"/>
            <a:ext cx="1287416" cy="1361152"/>
            <a:chOff x="7693508" y="1625318"/>
            <a:chExt cx="1287416" cy="1361152"/>
          </a:xfrm>
        </p:grpSpPr>
        <p:sp>
          <p:nvSpPr>
            <p:cNvPr id="47" name="Rounded Rectangle 46"/>
            <p:cNvSpPr/>
            <p:nvPr/>
          </p:nvSpPr>
          <p:spPr>
            <a:xfrm>
              <a:off x="7693508" y="1625318"/>
              <a:ext cx="1287416" cy="43375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VISSIM</a:t>
              </a:r>
              <a:endParaRPr lang="en-US" sz="1400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8041701" y="2635138"/>
              <a:ext cx="681178" cy="351332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400" dirty="0"/>
            </a:p>
          </p:txBody>
        </p:sp>
        <p:sp>
          <p:nvSpPr>
            <p:cNvPr id="49" name="Up-Down Arrow 48"/>
            <p:cNvSpPr/>
            <p:nvPr/>
          </p:nvSpPr>
          <p:spPr>
            <a:xfrm>
              <a:off x="8234937" y="2059069"/>
              <a:ext cx="294706" cy="567404"/>
            </a:xfrm>
            <a:prstGeom prst="upDownArrow">
              <a:avLst>
                <a:gd name="adj1" fmla="val 57934"/>
                <a:gd name="adj2" fmla="val 38999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62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865167" y="3289552"/>
            <a:ext cx="2429798" cy="3098622"/>
            <a:chOff x="2865167" y="3924271"/>
            <a:chExt cx="2429798" cy="3098622"/>
          </a:xfrm>
        </p:grpSpPr>
        <p:sp>
          <p:nvSpPr>
            <p:cNvPr id="51" name="TextBox 50"/>
            <p:cNvSpPr txBox="1"/>
            <p:nvPr/>
          </p:nvSpPr>
          <p:spPr>
            <a:xfrm>
              <a:off x="2865167" y="5048943"/>
              <a:ext cx="2066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UMDTEST servers</a:t>
              </a:r>
              <a:endParaRPr lang="en-US" dirty="0"/>
            </a:p>
          </p:txBody>
        </p:sp>
        <p:sp>
          <p:nvSpPr>
            <p:cNvPr id="52" name="Up-Down Arrow 51"/>
            <p:cNvSpPr/>
            <p:nvPr/>
          </p:nvSpPr>
          <p:spPr>
            <a:xfrm rot="9604373">
              <a:off x="3710354" y="3924271"/>
              <a:ext cx="808569" cy="958747"/>
            </a:xfrm>
            <a:prstGeom prst="upDownArrow">
              <a:avLst/>
            </a:prstGeom>
            <a:gradFill>
              <a:gsLst>
                <a:gs pos="0">
                  <a:srgbClr val="70B070"/>
                </a:gs>
                <a:gs pos="80000">
                  <a:srgbClr val="FFC000"/>
                </a:gs>
                <a:gs pos="100000">
                  <a:srgbClr val="FF0000"/>
                </a:gs>
              </a:gsLst>
            </a:gradFill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3767413" y="4570638"/>
              <a:ext cx="1527552" cy="2452255"/>
              <a:chOff x="3349248" y="2576945"/>
              <a:chExt cx="2532181" cy="3747655"/>
            </a:xfrm>
          </p:grpSpPr>
          <p:pic>
            <p:nvPicPr>
              <p:cNvPr id="54" name="Picture 2" descr="C:\Users\keenbat\AppData\Local\Microsoft\Windows\Temporary Internet Files\Content.IE5\KLNO6HAN\MC900435242[1]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2576945"/>
                <a:ext cx="1309429" cy="259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C:\Users\keenbat\AppData\Local\Microsoft\Windows\Temporary Internet Files\Content.IE5\KLNO6HAN\MC900435242[1]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994" y="3048000"/>
                <a:ext cx="1309429" cy="259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C:\Users\keenbat\AppData\Local\Microsoft\Windows\Temporary Internet Files\Content.IE5\KLNO6HAN\MC900435242[1]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9248" y="3733800"/>
                <a:ext cx="1309429" cy="259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431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243">
        <p14:flip dir="r"/>
      </p:transition>
    </mc:Choice>
    <mc:Fallback xmlns="">
      <p:transition spd="slow" advTm="24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123728" y="195486"/>
            <a:ext cx="5002011" cy="32146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+mj-lt"/>
              </a:rPr>
              <a:t>Defining Impact Zones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833" b="4999"/>
          <a:stretch/>
        </p:blipFill>
        <p:spPr bwMode="auto">
          <a:xfrm>
            <a:off x="1475656" y="555526"/>
            <a:ext cx="6264696" cy="453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4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02">
        <p:fade/>
      </p:transition>
    </mc:Choice>
    <mc:Fallback xmlns="">
      <p:transition spd="med" advTm="51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018261" y="195486"/>
            <a:ext cx="5002011" cy="32146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+mj-lt"/>
              </a:rPr>
              <a:t>Configuring Demand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r="875" b="4667"/>
          <a:stretch/>
        </p:blipFill>
        <p:spPr bwMode="auto">
          <a:xfrm>
            <a:off x="1475656" y="555527"/>
            <a:ext cx="6304453" cy="458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4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75">
        <p:fade/>
      </p:transition>
    </mc:Choice>
    <mc:Fallback xmlns="">
      <p:transition spd="med" advTm="4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907704" y="195486"/>
            <a:ext cx="5002011" cy="32146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/>
              <a:t>Selecting Destinations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r="875" b="4833"/>
          <a:stretch/>
        </p:blipFill>
        <p:spPr bwMode="auto">
          <a:xfrm>
            <a:off x="1331640" y="555526"/>
            <a:ext cx="6336704" cy="46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7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20">
        <p:fade/>
      </p:transition>
    </mc:Choice>
    <mc:Fallback xmlns="">
      <p:transition spd="med" advTm="4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322711" y="195486"/>
            <a:ext cx="5002011" cy="32146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+mj-lt"/>
              </a:rPr>
              <a:t>Viewing TAZ Output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r="1000" b="4667"/>
          <a:stretch/>
        </p:blipFill>
        <p:spPr bwMode="auto">
          <a:xfrm>
            <a:off x="1691680" y="555526"/>
            <a:ext cx="6336704" cy="461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68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02">
        <p:fade/>
      </p:transition>
    </mc:Choice>
    <mc:Fallback xmlns="">
      <p:transition spd="med" advTm="101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6096" y="123478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Emergencies in Urban Area</a:t>
            </a:r>
            <a:endParaRPr lang="en-US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28" y="771550"/>
            <a:ext cx="4469133" cy="41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27584" y="1951421"/>
            <a:ext cx="2216758" cy="1853117"/>
            <a:chOff x="1131106" y="1635646"/>
            <a:chExt cx="2333812" cy="2160240"/>
          </a:xfrm>
        </p:grpSpPr>
        <p:pic>
          <p:nvPicPr>
            <p:cNvPr id="5130" name="Picture 10" descr="http://im.rediff.com/news/2013/aug/31syria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106" y="1635646"/>
              <a:ext cx="2333812" cy="1853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131106" y="3488763"/>
              <a:ext cx="2333812" cy="30712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Chemical Attack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39952" y="786950"/>
            <a:ext cx="2232248" cy="1790654"/>
            <a:chOff x="4572000" y="937256"/>
            <a:chExt cx="2405350" cy="1922526"/>
          </a:xfrm>
        </p:grpSpPr>
        <p:pic>
          <p:nvPicPr>
            <p:cNvPr id="5128" name="Picture 8" descr="http://www.sanfranciscosentinel.com/wp-content/uploads/2009/01/gaza-attack-011509-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937256"/>
              <a:ext cx="2405350" cy="1624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 bwMode="auto">
            <a:xfrm>
              <a:off x="4572000" y="2552659"/>
              <a:ext cx="2405350" cy="30712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Bomb Attack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88022" y="3056609"/>
            <a:ext cx="1872209" cy="1675381"/>
            <a:chOff x="4788023" y="3056609"/>
            <a:chExt cx="2184207" cy="1765874"/>
          </a:xfrm>
        </p:grpSpPr>
        <p:pic>
          <p:nvPicPr>
            <p:cNvPr id="5132" name="Picture 12" descr="http://www.adventuremedicalkits.com/blog/wp-content/uploads/Hurricane-Tropical-Area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3" y="3056609"/>
              <a:ext cx="2184207" cy="1456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4788023" y="4515360"/>
              <a:ext cx="2184207" cy="30712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Hurricane</a:t>
              </a:r>
            </a:p>
          </p:txBody>
        </p:sp>
      </p:grpSp>
      <p:sp>
        <p:nvSpPr>
          <p:cNvPr id="10" name="Right Arrow 9"/>
          <p:cNvSpPr/>
          <p:nvPr/>
        </p:nvSpPr>
        <p:spPr bwMode="auto">
          <a:xfrm rot="13193785">
            <a:off x="1816163" y="2024272"/>
            <a:ext cx="2005177" cy="21779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7325316">
            <a:off x="3202800" y="1694508"/>
            <a:ext cx="2005177" cy="21779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8066514">
            <a:off x="2061103" y="3668799"/>
            <a:ext cx="2005177" cy="21779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390891">
            <a:off x="4125130" y="2828818"/>
            <a:ext cx="2005177" cy="21779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3280102">
            <a:off x="3509499" y="3714271"/>
            <a:ext cx="2005177" cy="21779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47864" y="2643758"/>
            <a:ext cx="1164225" cy="553926"/>
            <a:chOff x="3707904" y="2737904"/>
            <a:chExt cx="1164225" cy="553926"/>
          </a:xfrm>
        </p:grpSpPr>
        <p:sp>
          <p:nvSpPr>
            <p:cNvPr id="3" name="Explosion 2 2"/>
            <p:cNvSpPr/>
            <p:nvPr/>
          </p:nvSpPr>
          <p:spPr bwMode="auto">
            <a:xfrm>
              <a:off x="3707904" y="2737904"/>
              <a:ext cx="1164225" cy="553926"/>
            </a:xfrm>
            <a:prstGeom prst="irregularSeal2">
              <a:avLst/>
            </a:prstGeom>
            <a:solidFill>
              <a:srgbClr val="FF0000">
                <a:alpha val="6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21289199">
              <a:off x="3851920" y="2896779"/>
              <a:ext cx="83067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 dirty="0">
                  <a:latin typeface="Arial" charset="0"/>
                </a:rPr>
                <a:t>Emergency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123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812">
        <p14:gallery dir="l"/>
      </p:transition>
    </mc:Choice>
    <mc:Fallback xmlns="">
      <p:transition spd="slow" advTm="20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195736" y="195486"/>
            <a:ext cx="5002011" cy="32146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+mj-lt"/>
              </a:rPr>
              <a:t>Viewing Network-wide Statistics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875" b="5000"/>
          <a:stretch/>
        </p:blipFill>
        <p:spPr bwMode="auto">
          <a:xfrm>
            <a:off x="1691680" y="550852"/>
            <a:ext cx="6324961" cy="459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8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63">
        <p:fade/>
      </p:transition>
    </mc:Choice>
    <mc:Fallback xmlns="">
      <p:transition spd="med" advTm="3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13584" y="1419622"/>
            <a:ext cx="2209801" cy="5143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 dirty="0" smtClean="0">
                <a:ln w="0"/>
                <a:gradFill>
                  <a:gsLst>
                    <a:gs pos="100000">
                      <a:srgbClr val="78F8FF"/>
                    </a:gs>
                    <a:gs pos="0">
                      <a:srgbClr val="1F88C8"/>
                    </a:gs>
                  </a:gsLst>
                  <a:lin ang="16200000" scaled="0"/>
                </a:gradFill>
                <a:effectLst>
                  <a:reflection blurRad="12700" stA="50000" endPos="50000" dist="5000" dir="5400000" sy="-100000" rotWithShape="0"/>
                </a:effectLst>
              </a:rPr>
              <a:t>Thanks</a:t>
            </a:r>
            <a:endParaRPr lang="zh-CN" altLang="en-US" sz="5400" b="1" cap="all" dirty="0">
              <a:ln w="0"/>
              <a:gradFill>
                <a:gsLst>
                  <a:gs pos="100000">
                    <a:srgbClr val="78F8FF"/>
                  </a:gs>
                  <a:gs pos="0">
                    <a:srgbClr val="1F88C8"/>
                  </a:gs>
                </a:gsLst>
                <a:lin ang="16200000" scaled="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3" descr="C:\Documents and Settings\Administrator\桌面\学习ppt\图片\问号-3D小人\问号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28" l="0" r="100000">
                        <a14:foregroundMark x1="36719" y1="7813" x2="47266" y2="7813"/>
                        <a14:foregroundMark x1="38477" y1="6055" x2="44336" y2="6055"/>
                        <a14:foregroundMark x1="40430" y1="5664" x2="43945" y2="5664"/>
                        <a14:foregroundMark x1="39453" y1="5469" x2="41602" y2="5469"/>
                        <a14:backgroundMark x1="68555" y1="94922" x2="71289" y2="92773"/>
                        <a14:backgroundMark x1="59375" y1="91992" x2="60742" y2="9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40821"/>
            <a:ext cx="2190428" cy="164282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8902" y="393990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Website: www. attap.umd.edu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633">
        <p14:flip dir="r"/>
      </p:transition>
    </mc:Choice>
    <mc:Fallback xmlns="">
      <p:transition spd="slow" advTm="76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123478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 Typical Evacuation Procedure</a:t>
            </a:r>
            <a:endParaRPr lang="en-US" sz="2200" dirty="0"/>
          </a:p>
        </p:txBody>
      </p:sp>
      <p:sp>
        <p:nvSpPr>
          <p:cNvPr id="3" name="Oval 29"/>
          <p:cNvSpPr>
            <a:spLocks noChangeArrowheads="1"/>
          </p:cNvSpPr>
          <p:nvPr/>
        </p:nvSpPr>
        <p:spPr bwMode="auto">
          <a:xfrm>
            <a:off x="1018976" y="1709961"/>
            <a:ext cx="228600" cy="209550"/>
          </a:xfrm>
          <a:prstGeom prst="ellipse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 sz="1800">
              <a:latin typeface="Arial" charset="0"/>
              <a:ea typeface="新細明體" pitchFamily="18" charset="-120"/>
              <a:cs typeface="Arial" charset="0"/>
            </a:endParaRPr>
          </a:p>
        </p:txBody>
      </p:sp>
      <p:grpSp>
        <p:nvGrpSpPr>
          <p:cNvPr id="4" name="Group 86"/>
          <p:cNvGrpSpPr>
            <a:grpSpLocks/>
          </p:cNvGrpSpPr>
          <p:nvPr/>
        </p:nvGrpSpPr>
        <p:grpSpPr bwMode="auto">
          <a:xfrm>
            <a:off x="28376" y="1157511"/>
            <a:ext cx="2198688" cy="2652712"/>
            <a:chOff x="0" y="1442"/>
            <a:chExt cx="1385" cy="1671"/>
          </a:xfrm>
        </p:grpSpPr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192" y="1442"/>
              <a:ext cx="11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800" b="1">
                  <a:latin typeface="Garamond" pitchFamily="18" charset="0"/>
                  <a:ea typeface="新細明體" pitchFamily="18" charset="-120"/>
                  <a:cs typeface="Arial" charset="0"/>
                </a:rPr>
                <a:t>Incident detected</a:t>
              </a:r>
            </a:p>
          </p:txBody>
        </p:sp>
        <p:graphicFrame>
          <p:nvGraphicFramePr>
            <p:cNvPr id="6" name="Object 22"/>
            <p:cNvGraphicFramePr>
              <a:graphicFrameLocks noChangeAspect="1"/>
            </p:cNvGraphicFramePr>
            <p:nvPr/>
          </p:nvGraphicFramePr>
          <p:xfrm>
            <a:off x="0" y="2179"/>
            <a:ext cx="960" cy="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42" name="Visio" r:id="rId4" imgW="2434971" imgH="1177671" progId="Visio.Drawing.11">
                    <p:embed/>
                  </p:oleObj>
                </mc:Choice>
                <mc:Fallback>
                  <p:oleObj name="Visio" r:id="rId4" imgW="2434971" imgH="117767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9"/>
                          <a:ext cx="960" cy="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23"/>
            <p:cNvSpPr txBox="1">
              <a:spLocks noChangeArrowheads="1"/>
            </p:cNvSpPr>
            <p:nvPr/>
          </p:nvSpPr>
          <p:spPr bwMode="auto">
            <a:xfrm>
              <a:off x="144" y="2882"/>
              <a:ext cx="4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800" b="1">
                  <a:latin typeface="Garamond" pitchFamily="18" charset="0"/>
                  <a:ea typeface="新細明體" pitchFamily="18" charset="-120"/>
                  <a:cs typeface="Arial" charset="0"/>
                </a:rPr>
                <a:t>Step 1</a:t>
              </a:r>
            </a:p>
          </p:txBody>
        </p:sp>
        <p:sp>
          <p:nvSpPr>
            <p:cNvPr id="8" name="Oval 31"/>
            <p:cNvSpPr>
              <a:spLocks noChangeArrowheads="1"/>
            </p:cNvSpPr>
            <p:nvPr/>
          </p:nvSpPr>
          <p:spPr bwMode="auto">
            <a:xfrm>
              <a:off x="624" y="1790"/>
              <a:ext cx="144" cy="132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zh-TW" altLang="zh-TW" sz="1800">
                <a:latin typeface="Arial" charset="0"/>
                <a:ea typeface="新細明體" pitchFamily="18" charset="-120"/>
                <a:cs typeface="Arial" charset="0"/>
              </a:endParaRPr>
            </a:p>
          </p:txBody>
        </p:sp>
      </p:grpSp>
      <p:grpSp>
        <p:nvGrpSpPr>
          <p:cNvPr id="9" name="Group 88"/>
          <p:cNvGrpSpPr>
            <a:grpSpLocks/>
          </p:cNvGrpSpPr>
          <p:nvPr/>
        </p:nvGrpSpPr>
        <p:grpSpPr bwMode="auto">
          <a:xfrm>
            <a:off x="1018976" y="1157511"/>
            <a:ext cx="3729038" cy="2652712"/>
            <a:chOff x="624" y="1442"/>
            <a:chExt cx="2349" cy="1671"/>
          </a:xfrm>
        </p:grpSpPr>
        <p:sp>
          <p:nvSpPr>
            <p:cNvPr id="10" name="Text Box 46"/>
            <p:cNvSpPr txBox="1">
              <a:spLocks noChangeArrowheads="1"/>
            </p:cNvSpPr>
            <p:nvPr/>
          </p:nvSpPr>
          <p:spPr bwMode="auto">
            <a:xfrm>
              <a:off x="1575" y="1442"/>
              <a:ext cx="13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800" b="1">
                  <a:latin typeface="Garamond" pitchFamily="18" charset="0"/>
                  <a:ea typeface="新細明體" pitchFamily="18" charset="-120"/>
                  <a:cs typeface="Arial" charset="0"/>
                </a:rPr>
                <a:t>Evacuation activated</a:t>
              </a:r>
            </a:p>
          </p:txBody>
        </p:sp>
        <p:grpSp>
          <p:nvGrpSpPr>
            <p:cNvPr id="11" name="Group 87"/>
            <p:cNvGrpSpPr>
              <a:grpSpLocks/>
            </p:cNvGrpSpPr>
            <p:nvPr/>
          </p:nvGrpSpPr>
          <p:grpSpPr bwMode="auto">
            <a:xfrm>
              <a:off x="624" y="1778"/>
              <a:ext cx="1536" cy="1335"/>
              <a:chOff x="624" y="1778"/>
              <a:chExt cx="1536" cy="1335"/>
            </a:xfrm>
          </p:grpSpPr>
          <p:graphicFrame>
            <p:nvGraphicFramePr>
              <p:cNvPr id="12" name="Object 18"/>
              <p:cNvGraphicFramePr>
                <a:graphicFrameLocks noChangeAspect="1"/>
              </p:cNvGraphicFramePr>
              <p:nvPr/>
            </p:nvGraphicFramePr>
            <p:xfrm>
              <a:off x="912" y="2258"/>
              <a:ext cx="288" cy="2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43" name="Visio" r:id="rId6" imgW="1288792" imgH="946015" progId="Visio.Drawing.11">
                      <p:embed/>
                    </p:oleObj>
                  </mc:Choice>
                  <mc:Fallback>
                    <p:oleObj name="Visio" r:id="rId6" imgW="1288792" imgH="946015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2" y="2258"/>
                            <a:ext cx="288" cy="2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3" name="Group 25"/>
              <p:cNvGrpSpPr>
                <a:grpSpLocks noChangeAspect="1"/>
              </p:cNvGrpSpPr>
              <p:nvPr/>
            </p:nvGrpSpPr>
            <p:grpSpPr bwMode="auto">
              <a:xfrm>
                <a:off x="624" y="1778"/>
                <a:ext cx="1152" cy="159"/>
                <a:chOff x="624" y="1248"/>
                <a:chExt cx="1152" cy="159"/>
              </a:xfrm>
            </p:grpSpPr>
            <p:sp>
              <p:nvSpPr>
                <p:cNvPr id="16" name="AutoShape 2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24" y="1248"/>
                  <a:ext cx="1152" cy="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Freeform 26"/>
                <p:cNvSpPr>
                  <a:spLocks noEditPoints="1"/>
                </p:cNvSpPr>
                <p:nvPr/>
              </p:nvSpPr>
              <p:spPr bwMode="auto">
                <a:xfrm>
                  <a:off x="641" y="1266"/>
                  <a:ext cx="1118" cy="124"/>
                </a:xfrm>
                <a:custGeom>
                  <a:avLst/>
                  <a:gdLst>
                    <a:gd name="T0" fmla="*/ 0 w 1728"/>
                    <a:gd name="T1" fmla="*/ 1 h 192"/>
                    <a:gd name="T2" fmla="*/ 1 w 1728"/>
                    <a:gd name="T3" fmla="*/ 1 h 192"/>
                    <a:gd name="T4" fmla="*/ 1 w 1728"/>
                    <a:gd name="T5" fmla="*/ 1 h 192"/>
                    <a:gd name="T6" fmla="*/ 1 w 1728"/>
                    <a:gd name="T7" fmla="*/ 1 h 192"/>
                    <a:gd name="T8" fmla="*/ 1 w 1728"/>
                    <a:gd name="T9" fmla="*/ 0 h 192"/>
                    <a:gd name="T10" fmla="*/ 0 w 1728"/>
                    <a:gd name="T11" fmla="*/ 1 h 192"/>
                    <a:gd name="T12" fmla="*/ 1 w 1728"/>
                    <a:gd name="T13" fmla="*/ 1 h 192"/>
                    <a:gd name="T14" fmla="*/ 1 w 1728"/>
                    <a:gd name="T15" fmla="*/ 0 h 192"/>
                    <a:gd name="T16" fmla="*/ 1 w 1728"/>
                    <a:gd name="T17" fmla="*/ 1 h 192"/>
                    <a:gd name="T18" fmla="*/ 1 w 1728"/>
                    <a:gd name="T19" fmla="*/ 1 h 192"/>
                    <a:gd name="T20" fmla="*/ 1 w 1728"/>
                    <a:gd name="T21" fmla="*/ 1 h 192"/>
                    <a:gd name="T22" fmla="*/ 1 w 1728"/>
                    <a:gd name="T23" fmla="*/ 1 h 192"/>
                    <a:gd name="T24" fmla="*/ 1 w 1728"/>
                    <a:gd name="T25" fmla="*/ 1 h 192"/>
                    <a:gd name="T26" fmla="*/ 1 w 1728"/>
                    <a:gd name="T27" fmla="*/ 0 h 192"/>
                    <a:gd name="T28" fmla="*/ 1 w 1728"/>
                    <a:gd name="T29" fmla="*/ 1 h 192"/>
                    <a:gd name="T30" fmla="*/ 1 w 1728"/>
                    <a:gd name="T31" fmla="*/ 1 h 19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28"/>
                    <a:gd name="T49" fmla="*/ 0 h 192"/>
                    <a:gd name="T50" fmla="*/ 1728 w 1728"/>
                    <a:gd name="T51" fmla="*/ 192 h 19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28" h="192">
                      <a:moveTo>
                        <a:pt x="0" y="96"/>
                      </a:moveTo>
                      <a:cubicBezTo>
                        <a:pt x="0" y="149"/>
                        <a:pt x="43" y="192"/>
                        <a:pt x="96" y="192"/>
                      </a:cubicBezTo>
                      <a:cubicBezTo>
                        <a:pt x="149" y="192"/>
                        <a:pt x="192" y="149"/>
                        <a:pt x="192" y="96"/>
                      </a:cubicBezTo>
                      <a:cubicBezTo>
                        <a:pt x="192" y="96"/>
                        <a:pt x="192" y="96"/>
                        <a:pt x="192" y="96"/>
                      </a:cubicBezTo>
                      <a:cubicBezTo>
                        <a:pt x="192" y="43"/>
                        <a:pt x="149" y="0"/>
                        <a:pt x="96" y="0"/>
                      </a:cubicBezTo>
                      <a:cubicBezTo>
                        <a:pt x="43" y="0"/>
                        <a:pt x="0" y="43"/>
                        <a:pt x="0" y="96"/>
                      </a:cubicBezTo>
                      <a:close/>
                      <a:moveTo>
                        <a:pt x="1728" y="96"/>
                      </a:moveTo>
                      <a:cubicBezTo>
                        <a:pt x="1728" y="43"/>
                        <a:pt x="1685" y="0"/>
                        <a:pt x="1632" y="0"/>
                      </a:cubicBezTo>
                      <a:cubicBezTo>
                        <a:pt x="1579" y="0"/>
                        <a:pt x="1536" y="43"/>
                        <a:pt x="1536" y="96"/>
                      </a:cubicBezTo>
                      <a:cubicBezTo>
                        <a:pt x="1536" y="149"/>
                        <a:pt x="1579" y="192"/>
                        <a:pt x="1632" y="192"/>
                      </a:cubicBezTo>
                      <a:cubicBezTo>
                        <a:pt x="1685" y="192"/>
                        <a:pt x="1728" y="149"/>
                        <a:pt x="1728" y="96"/>
                      </a:cubicBezTo>
                      <a:cubicBezTo>
                        <a:pt x="1728" y="96"/>
                        <a:pt x="1728" y="96"/>
                        <a:pt x="1728" y="96"/>
                      </a:cubicBezTo>
                      <a:close/>
                      <a:moveTo>
                        <a:pt x="768" y="192"/>
                      </a:moveTo>
                      <a:lnTo>
                        <a:pt x="768" y="0"/>
                      </a:lnTo>
                      <a:lnTo>
                        <a:pt x="960" y="96"/>
                      </a:lnTo>
                      <a:lnTo>
                        <a:pt x="768" y="192"/>
                      </a:lnTo>
                      <a:close/>
                    </a:path>
                  </a:pathLst>
                </a:custGeom>
                <a:solidFill>
                  <a:srgbClr val="4677B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Freeform 27"/>
                <p:cNvSpPr>
                  <a:spLocks noEditPoints="1"/>
                </p:cNvSpPr>
                <p:nvPr/>
              </p:nvSpPr>
              <p:spPr bwMode="auto">
                <a:xfrm>
                  <a:off x="641" y="1266"/>
                  <a:ext cx="1118" cy="124"/>
                </a:xfrm>
                <a:custGeom>
                  <a:avLst/>
                  <a:gdLst>
                    <a:gd name="T0" fmla="*/ 0 w 1728"/>
                    <a:gd name="T1" fmla="*/ 1 h 192"/>
                    <a:gd name="T2" fmla="*/ 1 w 1728"/>
                    <a:gd name="T3" fmla="*/ 1 h 192"/>
                    <a:gd name="T4" fmla="*/ 1 w 1728"/>
                    <a:gd name="T5" fmla="*/ 1 h 192"/>
                    <a:gd name="T6" fmla="*/ 1 w 1728"/>
                    <a:gd name="T7" fmla="*/ 1 h 192"/>
                    <a:gd name="T8" fmla="*/ 1 w 1728"/>
                    <a:gd name="T9" fmla="*/ 0 h 192"/>
                    <a:gd name="T10" fmla="*/ 0 w 1728"/>
                    <a:gd name="T11" fmla="*/ 1 h 192"/>
                    <a:gd name="T12" fmla="*/ 1 w 1728"/>
                    <a:gd name="T13" fmla="*/ 1 h 192"/>
                    <a:gd name="T14" fmla="*/ 1 w 1728"/>
                    <a:gd name="T15" fmla="*/ 0 h 192"/>
                    <a:gd name="T16" fmla="*/ 1 w 1728"/>
                    <a:gd name="T17" fmla="*/ 1 h 192"/>
                    <a:gd name="T18" fmla="*/ 1 w 1728"/>
                    <a:gd name="T19" fmla="*/ 1 h 192"/>
                    <a:gd name="T20" fmla="*/ 1 w 1728"/>
                    <a:gd name="T21" fmla="*/ 1 h 192"/>
                    <a:gd name="T22" fmla="*/ 1 w 1728"/>
                    <a:gd name="T23" fmla="*/ 1 h 192"/>
                    <a:gd name="T24" fmla="*/ 1 w 1728"/>
                    <a:gd name="T25" fmla="*/ 1 h 192"/>
                    <a:gd name="T26" fmla="*/ 1 w 1728"/>
                    <a:gd name="T27" fmla="*/ 0 h 192"/>
                    <a:gd name="T28" fmla="*/ 1 w 1728"/>
                    <a:gd name="T29" fmla="*/ 1 h 192"/>
                    <a:gd name="T30" fmla="*/ 1 w 1728"/>
                    <a:gd name="T31" fmla="*/ 1 h 19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28"/>
                    <a:gd name="T49" fmla="*/ 0 h 192"/>
                    <a:gd name="T50" fmla="*/ 1728 w 1728"/>
                    <a:gd name="T51" fmla="*/ 192 h 19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28" h="192">
                      <a:moveTo>
                        <a:pt x="0" y="96"/>
                      </a:moveTo>
                      <a:cubicBezTo>
                        <a:pt x="0" y="149"/>
                        <a:pt x="43" y="192"/>
                        <a:pt x="96" y="192"/>
                      </a:cubicBezTo>
                      <a:cubicBezTo>
                        <a:pt x="149" y="192"/>
                        <a:pt x="192" y="149"/>
                        <a:pt x="192" y="96"/>
                      </a:cubicBezTo>
                      <a:cubicBezTo>
                        <a:pt x="192" y="96"/>
                        <a:pt x="192" y="96"/>
                        <a:pt x="192" y="96"/>
                      </a:cubicBezTo>
                      <a:cubicBezTo>
                        <a:pt x="192" y="43"/>
                        <a:pt x="149" y="0"/>
                        <a:pt x="96" y="0"/>
                      </a:cubicBezTo>
                      <a:cubicBezTo>
                        <a:pt x="43" y="0"/>
                        <a:pt x="0" y="43"/>
                        <a:pt x="0" y="96"/>
                      </a:cubicBezTo>
                      <a:close/>
                      <a:moveTo>
                        <a:pt x="1728" y="96"/>
                      </a:moveTo>
                      <a:cubicBezTo>
                        <a:pt x="1728" y="43"/>
                        <a:pt x="1685" y="0"/>
                        <a:pt x="1632" y="0"/>
                      </a:cubicBezTo>
                      <a:cubicBezTo>
                        <a:pt x="1579" y="0"/>
                        <a:pt x="1536" y="43"/>
                        <a:pt x="1536" y="96"/>
                      </a:cubicBezTo>
                      <a:cubicBezTo>
                        <a:pt x="1536" y="149"/>
                        <a:pt x="1579" y="192"/>
                        <a:pt x="1632" y="192"/>
                      </a:cubicBezTo>
                      <a:cubicBezTo>
                        <a:pt x="1685" y="192"/>
                        <a:pt x="1728" y="149"/>
                        <a:pt x="1728" y="96"/>
                      </a:cubicBezTo>
                      <a:cubicBezTo>
                        <a:pt x="1728" y="96"/>
                        <a:pt x="1728" y="96"/>
                        <a:pt x="1728" y="96"/>
                      </a:cubicBezTo>
                      <a:close/>
                      <a:moveTo>
                        <a:pt x="768" y="192"/>
                      </a:moveTo>
                      <a:lnTo>
                        <a:pt x="768" y="0"/>
                      </a:lnTo>
                      <a:lnTo>
                        <a:pt x="960" y="96"/>
                      </a:lnTo>
                      <a:lnTo>
                        <a:pt x="768" y="192"/>
                      </a:lnTo>
                      <a:close/>
                    </a:path>
                  </a:pathLst>
                </a:custGeom>
                <a:noFill/>
                <a:ln w="4763" cap="rnd">
                  <a:solidFill>
                    <a:srgbClr val="4677B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Freeform 28"/>
                <p:cNvSpPr>
                  <a:spLocks noEditPoints="1"/>
                </p:cNvSpPr>
                <p:nvPr/>
              </p:nvSpPr>
              <p:spPr bwMode="auto">
                <a:xfrm>
                  <a:off x="766" y="1328"/>
                  <a:ext cx="869" cy="0"/>
                </a:xfrm>
                <a:custGeom>
                  <a:avLst/>
                  <a:gdLst>
                    <a:gd name="T0" fmla="*/ 0 w 869"/>
                    <a:gd name="T1" fmla="*/ 372 w 869"/>
                    <a:gd name="T2" fmla="*/ 496 w 869"/>
                    <a:gd name="T3" fmla="*/ 869 w 869"/>
                    <a:gd name="T4" fmla="*/ 0 60000 65536"/>
                    <a:gd name="T5" fmla="*/ 0 60000 65536"/>
                    <a:gd name="T6" fmla="*/ 0 60000 65536"/>
                    <a:gd name="T7" fmla="*/ 0 60000 65536"/>
                    <a:gd name="T8" fmla="*/ 0 w 869"/>
                    <a:gd name="T9" fmla="*/ 869 w 869"/>
                  </a:gdLst>
                  <a:ahLst/>
                  <a:cxnLst>
                    <a:cxn ang="T4">
                      <a:pos x="T0" y="0"/>
                    </a:cxn>
                    <a:cxn ang="T5">
                      <a:pos x="T1" y="0"/>
                    </a:cxn>
                    <a:cxn ang="T6">
                      <a:pos x="T2" y="0"/>
                    </a:cxn>
                    <a:cxn ang="T7">
                      <a:pos x="T3" y="0"/>
                    </a:cxn>
                  </a:cxnLst>
                  <a:rect l="T8" t="0" r="T9" b="0"/>
                  <a:pathLst>
                    <a:path w="869">
                      <a:moveTo>
                        <a:pt x="0" y="0"/>
                      </a:moveTo>
                      <a:lnTo>
                        <a:pt x="372" y="0"/>
                      </a:lnTo>
                      <a:moveTo>
                        <a:pt x="496" y="0"/>
                      </a:moveTo>
                      <a:lnTo>
                        <a:pt x="869" y="0"/>
                      </a:lnTo>
                    </a:path>
                  </a:pathLst>
                </a:custGeom>
                <a:noFill/>
                <a:ln w="4763" cap="rnd">
                  <a:solidFill>
                    <a:srgbClr val="4677B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4" name="Object 48"/>
              <p:cNvGraphicFramePr>
                <a:graphicFrameLocks noChangeAspect="1"/>
              </p:cNvGraphicFramePr>
              <p:nvPr/>
            </p:nvGraphicFramePr>
            <p:xfrm>
              <a:off x="1204" y="2162"/>
              <a:ext cx="956" cy="4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44" name="Visio" r:id="rId8" imgW="2434971" imgH="1177671" progId="Visio.Drawing.11">
                      <p:embed/>
                    </p:oleObj>
                  </mc:Choice>
                  <mc:Fallback>
                    <p:oleObj name="Visio" r:id="rId8" imgW="2434971" imgH="1177671" progId="Visio.Drawing.11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4" y="2162"/>
                            <a:ext cx="956" cy="4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Text Box 58"/>
              <p:cNvSpPr txBox="1">
                <a:spLocks noChangeArrowheads="1"/>
              </p:cNvSpPr>
              <p:nvPr/>
            </p:nvSpPr>
            <p:spPr bwMode="auto">
              <a:xfrm>
                <a:off x="1392" y="2882"/>
                <a:ext cx="48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altLang="zh-TW" sz="1800" b="1">
                    <a:latin typeface="Garamond" pitchFamily="18" charset="0"/>
                    <a:ea typeface="新細明體" pitchFamily="18" charset="-120"/>
                    <a:cs typeface="Arial" charset="0"/>
                  </a:rPr>
                  <a:t>Step 2</a:t>
                </a:r>
              </a:p>
            </p:txBody>
          </p:sp>
        </p:grpSp>
      </p:grpSp>
      <p:grpSp>
        <p:nvGrpSpPr>
          <p:cNvPr id="20" name="Group 89"/>
          <p:cNvGrpSpPr>
            <a:grpSpLocks/>
          </p:cNvGrpSpPr>
          <p:nvPr/>
        </p:nvGrpSpPr>
        <p:grpSpPr bwMode="auto">
          <a:xfrm>
            <a:off x="2592189" y="1673448"/>
            <a:ext cx="2763837" cy="2136775"/>
            <a:chOff x="1615" y="1767"/>
            <a:chExt cx="1741" cy="1346"/>
          </a:xfrm>
        </p:grpSpPr>
        <p:graphicFrame>
          <p:nvGraphicFramePr>
            <p:cNvPr id="21" name="Object 50"/>
            <p:cNvGraphicFramePr>
              <a:graphicFrameLocks noChangeAspect="1"/>
            </p:cNvGraphicFramePr>
            <p:nvPr/>
          </p:nvGraphicFramePr>
          <p:xfrm>
            <a:off x="2400" y="2162"/>
            <a:ext cx="956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45" name="Visio" r:id="rId10" imgW="2434971" imgH="1177671" progId="Visio.Drawing.11">
                    <p:embed/>
                  </p:oleObj>
                </mc:Choice>
                <mc:Fallback>
                  <p:oleObj name="Visio" r:id="rId10" imgW="2434971" imgH="117767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2162"/>
                          <a:ext cx="956" cy="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55"/>
            <p:cNvGraphicFramePr>
              <a:graphicFrameLocks noChangeAspect="1"/>
            </p:cNvGraphicFramePr>
            <p:nvPr/>
          </p:nvGraphicFramePr>
          <p:xfrm>
            <a:off x="2112" y="2258"/>
            <a:ext cx="288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46" name="Visio" r:id="rId12" imgW="1288792" imgH="946015" progId="Visio.Drawing.11">
                    <p:embed/>
                  </p:oleObj>
                </mc:Choice>
                <mc:Fallback>
                  <p:oleObj name="Visio" r:id="rId12" imgW="1288792" imgH="946015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2258"/>
                          <a:ext cx="288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59"/>
            <p:cNvSpPr txBox="1">
              <a:spLocks noChangeArrowheads="1"/>
            </p:cNvSpPr>
            <p:nvPr/>
          </p:nvSpPr>
          <p:spPr bwMode="auto">
            <a:xfrm>
              <a:off x="2544" y="2882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800" b="1">
                  <a:latin typeface="Garamond" pitchFamily="18" charset="0"/>
                  <a:ea typeface="新細明體" pitchFamily="18" charset="-120"/>
                  <a:cs typeface="Arial" charset="0"/>
                </a:rPr>
                <a:t>Step 3</a:t>
              </a:r>
            </a:p>
          </p:txBody>
        </p:sp>
        <p:grpSp>
          <p:nvGrpSpPr>
            <p:cNvPr id="24" name="Group 63"/>
            <p:cNvGrpSpPr>
              <a:grpSpLocks noChangeAspect="1"/>
            </p:cNvGrpSpPr>
            <p:nvPr/>
          </p:nvGrpSpPr>
          <p:grpSpPr bwMode="auto">
            <a:xfrm>
              <a:off x="1615" y="1767"/>
              <a:ext cx="1242" cy="159"/>
              <a:chOff x="624" y="1248"/>
              <a:chExt cx="1152" cy="159"/>
            </a:xfrm>
          </p:grpSpPr>
          <p:sp>
            <p:nvSpPr>
              <p:cNvPr id="25" name="AutoShape 64"/>
              <p:cNvSpPr>
                <a:spLocks noChangeAspect="1" noChangeArrowheads="1" noTextEdit="1"/>
              </p:cNvSpPr>
              <p:nvPr/>
            </p:nvSpPr>
            <p:spPr bwMode="auto">
              <a:xfrm>
                <a:off x="624" y="1248"/>
                <a:ext cx="1152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65"/>
              <p:cNvSpPr>
                <a:spLocks noEditPoints="1"/>
              </p:cNvSpPr>
              <p:nvPr/>
            </p:nvSpPr>
            <p:spPr bwMode="auto">
              <a:xfrm>
                <a:off x="641" y="1266"/>
                <a:ext cx="1118" cy="124"/>
              </a:xfrm>
              <a:custGeom>
                <a:avLst/>
                <a:gdLst>
                  <a:gd name="T0" fmla="*/ 0 w 1728"/>
                  <a:gd name="T1" fmla="*/ 1 h 192"/>
                  <a:gd name="T2" fmla="*/ 1 w 1728"/>
                  <a:gd name="T3" fmla="*/ 1 h 192"/>
                  <a:gd name="T4" fmla="*/ 1 w 1728"/>
                  <a:gd name="T5" fmla="*/ 1 h 192"/>
                  <a:gd name="T6" fmla="*/ 1 w 1728"/>
                  <a:gd name="T7" fmla="*/ 1 h 192"/>
                  <a:gd name="T8" fmla="*/ 1 w 1728"/>
                  <a:gd name="T9" fmla="*/ 0 h 192"/>
                  <a:gd name="T10" fmla="*/ 0 w 1728"/>
                  <a:gd name="T11" fmla="*/ 1 h 192"/>
                  <a:gd name="T12" fmla="*/ 1 w 1728"/>
                  <a:gd name="T13" fmla="*/ 1 h 192"/>
                  <a:gd name="T14" fmla="*/ 1 w 1728"/>
                  <a:gd name="T15" fmla="*/ 0 h 192"/>
                  <a:gd name="T16" fmla="*/ 1 w 1728"/>
                  <a:gd name="T17" fmla="*/ 1 h 192"/>
                  <a:gd name="T18" fmla="*/ 1 w 1728"/>
                  <a:gd name="T19" fmla="*/ 1 h 192"/>
                  <a:gd name="T20" fmla="*/ 1 w 1728"/>
                  <a:gd name="T21" fmla="*/ 1 h 192"/>
                  <a:gd name="T22" fmla="*/ 1 w 1728"/>
                  <a:gd name="T23" fmla="*/ 1 h 192"/>
                  <a:gd name="T24" fmla="*/ 1 w 1728"/>
                  <a:gd name="T25" fmla="*/ 1 h 192"/>
                  <a:gd name="T26" fmla="*/ 1 w 1728"/>
                  <a:gd name="T27" fmla="*/ 0 h 192"/>
                  <a:gd name="T28" fmla="*/ 1 w 1728"/>
                  <a:gd name="T29" fmla="*/ 1 h 192"/>
                  <a:gd name="T30" fmla="*/ 1 w 1728"/>
                  <a:gd name="T31" fmla="*/ 1 h 19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28"/>
                  <a:gd name="T49" fmla="*/ 0 h 192"/>
                  <a:gd name="T50" fmla="*/ 1728 w 1728"/>
                  <a:gd name="T51" fmla="*/ 192 h 19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28" h="192">
                    <a:moveTo>
                      <a:pt x="0" y="96"/>
                    </a:moveTo>
                    <a:cubicBezTo>
                      <a:pt x="0" y="149"/>
                      <a:pt x="43" y="192"/>
                      <a:pt x="96" y="192"/>
                    </a:cubicBezTo>
                    <a:cubicBezTo>
                      <a:pt x="149" y="192"/>
                      <a:pt x="192" y="149"/>
                      <a:pt x="192" y="96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2" y="43"/>
                      <a:pt x="149" y="0"/>
                      <a:pt x="96" y="0"/>
                    </a:cubicBezTo>
                    <a:cubicBezTo>
                      <a:pt x="43" y="0"/>
                      <a:pt x="0" y="43"/>
                      <a:pt x="0" y="96"/>
                    </a:cubicBezTo>
                    <a:close/>
                    <a:moveTo>
                      <a:pt x="1728" y="96"/>
                    </a:moveTo>
                    <a:cubicBezTo>
                      <a:pt x="1728" y="43"/>
                      <a:pt x="1685" y="0"/>
                      <a:pt x="1632" y="0"/>
                    </a:cubicBezTo>
                    <a:cubicBezTo>
                      <a:pt x="1579" y="0"/>
                      <a:pt x="1536" y="43"/>
                      <a:pt x="1536" y="96"/>
                    </a:cubicBezTo>
                    <a:cubicBezTo>
                      <a:pt x="1536" y="149"/>
                      <a:pt x="1579" y="192"/>
                      <a:pt x="1632" y="192"/>
                    </a:cubicBezTo>
                    <a:cubicBezTo>
                      <a:pt x="1685" y="192"/>
                      <a:pt x="1728" y="149"/>
                      <a:pt x="1728" y="96"/>
                    </a:cubicBezTo>
                    <a:cubicBezTo>
                      <a:pt x="1728" y="96"/>
                      <a:pt x="1728" y="96"/>
                      <a:pt x="1728" y="96"/>
                    </a:cubicBezTo>
                    <a:close/>
                    <a:moveTo>
                      <a:pt x="768" y="192"/>
                    </a:moveTo>
                    <a:lnTo>
                      <a:pt x="768" y="0"/>
                    </a:lnTo>
                    <a:lnTo>
                      <a:pt x="960" y="96"/>
                    </a:lnTo>
                    <a:lnTo>
                      <a:pt x="768" y="192"/>
                    </a:lnTo>
                    <a:close/>
                  </a:path>
                </a:pathLst>
              </a:custGeom>
              <a:solidFill>
                <a:srgbClr val="4677B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66"/>
              <p:cNvSpPr>
                <a:spLocks noEditPoints="1"/>
              </p:cNvSpPr>
              <p:nvPr/>
            </p:nvSpPr>
            <p:spPr bwMode="auto">
              <a:xfrm>
                <a:off x="641" y="1266"/>
                <a:ext cx="1118" cy="124"/>
              </a:xfrm>
              <a:custGeom>
                <a:avLst/>
                <a:gdLst>
                  <a:gd name="T0" fmla="*/ 0 w 1728"/>
                  <a:gd name="T1" fmla="*/ 1 h 192"/>
                  <a:gd name="T2" fmla="*/ 1 w 1728"/>
                  <a:gd name="T3" fmla="*/ 1 h 192"/>
                  <a:gd name="T4" fmla="*/ 1 w 1728"/>
                  <a:gd name="T5" fmla="*/ 1 h 192"/>
                  <a:gd name="T6" fmla="*/ 1 w 1728"/>
                  <a:gd name="T7" fmla="*/ 1 h 192"/>
                  <a:gd name="T8" fmla="*/ 1 w 1728"/>
                  <a:gd name="T9" fmla="*/ 0 h 192"/>
                  <a:gd name="T10" fmla="*/ 0 w 1728"/>
                  <a:gd name="T11" fmla="*/ 1 h 192"/>
                  <a:gd name="T12" fmla="*/ 1 w 1728"/>
                  <a:gd name="T13" fmla="*/ 1 h 192"/>
                  <a:gd name="T14" fmla="*/ 1 w 1728"/>
                  <a:gd name="T15" fmla="*/ 0 h 192"/>
                  <a:gd name="T16" fmla="*/ 1 w 1728"/>
                  <a:gd name="T17" fmla="*/ 1 h 192"/>
                  <a:gd name="T18" fmla="*/ 1 w 1728"/>
                  <a:gd name="T19" fmla="*/ 1 h 192"/>
                  <a:gd name="T20" fmla="*/ 1 w 1728"/>
                  <a:gd name="T21" fmla="*/ 1 h 192"/>
                  <a:gd name="T22" fmla="*/ 1 w 1728"/>
                  <a:gd name="T23" fmla="*/ 1 h 192"/>
                  <a:gd name="T24" fmla="*/ 1 w 1728"/>
                  <a:gd name="T25" fmla="*/ 1 h 192"/>
                  <a:gd name="T26" fmla="*/ 1 w 1728"/>
                  <a:gd name="T27" fmla="*/ 0 h 192"/>
                  <a:gd name="T28" fmla="*/ 1 w 1728"/>
                  <a:gd name="T29" fmla="*/ 1 h 192"/>
                  <a:gd name="T30" fmla="*/ 1 w 1728"/>
                  <a:gd name="T31" fmla="*/ 1 h 19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28"/>
                  <a:gd name="T49" fmla="*/ 0 h 192"/>
                  <a:gd name="T50" fmla="*/ 1728 w 1728"/>
                  <a:gd name="T51" fmla="*/ 192 h 19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28" h="192">
                    <a:moveTo>
                      <a:pt x="0" y="96"/>
                    </a:moveTo>
                    <a:cubicBezTo>
                      <a:pt x="0" y="149"/>
                      <a:pt x="43" y="192"/>
                      <a:pt x="96" y="192"/>
                    </a:cubicBezTo>
                    <a:cubicBezTo>
                      <a:pt x="149" y="192"/>
                      <a:pt x="192" y="149"/>
                      <a:pt x="192" y="96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2" y="43"/>
                      <a:pt x="149" y="0"/>
                      <a:pt x="96" y="0"/>
                    </a:cubicBezTo>
                    <a:cubicBezTo>
                      <a:pt x="43" y="0"/>
                      <a:pt x="0" y="43"/>
                      <a:pt x="0" y="96"/>
                    </a:cubicBezTo>
                    <a:close/>
                    <a:moveTo>
                      <a:pt x="1728" y="96"/>
                    </a:moveTo>
                    <a:cubicBezTo>
                      <a:pt x="1728" y="43"/>
                      <a:pt x="1685" y="0"/>
                      <a:pt x="1632" y="0"/>
                    </a:cubicBezTo>
                    <a:cubicBezTo>
                      <a:pt x="1579" y="0"/>
                      <a:pt x="1536" y="43"/>
                      <a:pt x="1536" y="96"/>
                    </a:cubicBezTo>
                    <a:cubicBezTo>
                      <a:pt x="1536" y="149"/>
                      <a:pt x="1579" y="192"/>
                      <a:pt x="1632" y="192"/>
                    </a:cubicBezTo>
                    <a:cubicBezTo>
                      <a:pt x="1685" y="192"/>
                      <a:pt x="1728" y="149"/>
                      <a:pt x="1728" y="96"/>
                    </a:cubicBezTo>
                    <a:cubicBezTo>
                      <a:pt x="1728" y="96"/>
                      <a:pt x="1728" y="96"/>
                      <a:pt x="1728" y="96"/>
                    </a:cubicBezTo>
                    <a:close/>
                    <a:moveTo>
                      <a:pt x="768" y="192"/>
                    </a:moveTo>
                    <a:lnTo>
                      <a:pt x="768" y="0"/>
                    </a:lnTo>
                    <a:lnTo>
                      <a:pt x="960" y="96"/>
                    </a:lnTo>
                    <a:lnTo>
                      <a:pt x="768" y="19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4677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67"/>
              <p:cNvSpPr>
                <a:spLocks noEditPoints="1"/>
              </p:cNvSpPr>
              <p:nvPr/>
            </p:nvSpPr>
            <p:spPr bwMode="auto">
              <a:xfrm>
                <a:off x="766" y="1328"/>
                <a:ext cx="869" cy="0"/>
              </a:xfrm>
              <a:custGeom>
                <a:avLst/>
                <a:gdLst>
                  <a:gd name="T0" fmla="*/ 0 w 869"/>
                  <a:gd name="T1" fmla="*/ 372 w 869"/>
                  <a:gd name="T2" fmla="*/ 496 w 869"/>
                  <a:gd name="T3" fmla="*/ 869 w 869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869"/>
                  <a:gd name="T9" fmla="*/ 869 w 869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869">
                    <a:moveTo>
                      <a:pt x="0" y="0"/>
                    </a:moveTo>
                    <a:lnTo>
                      <a:pt x="372" y="0"/>
                    </a:lnTo>
                    <a:moveTo>
                      <a:pt x="496" y="0"/>
                    </a:moveTo>
                    <a:lnTo>
                      <a:pt x="869" y="0"/>
                    </a:lnTo>
                  </a:path>
                </a:pathLst>
              </a:custGeom>
              <a:noFill/>
              <a:ln w="4763" cap="rnd">
                <a:solidFill>
                  <a:srgbClr val="4677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" name="Group 90"/>
          <p:cNvGrpSpPr>
            <a:grpSpLocks/>
          </p:cNvGrpSpPr>
          <p:nvPr/>
        </p:nvGrpSpPr>
        <p:grpSpPr bwMode="auto">
          <a:xfrm>
            <a:off x="4284464" y="1673448"/>
            <a:ext cx="2976562" cy="2136775"/>
            <a:chOff x="2681" y="1767"/>
            <a:chExt cx="1875" cy="1346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3600" y="2162"/>
            <a:ext cx="956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47" name="Visio" r:id="rId13" imgW="2434971" imgH="1177671" progId="Visio.Drawing.11">
                    <p:embed/>
                  </p:oleObj>
                </mc:Choice>
                <mc:Fallback>
                  <p:oleObj name="Visio" r:id="rId13" imgW="2434971" imgH="117767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0" y="2162"/>
                          <a:ext cx="956" cy="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3312" y="2258"/>
            <a:ext cx="288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48" name="Visio" r:id="rId15" imgW="1288792" imgH="946015" progId="Visio.Drawing.11">
                    <p:embed/>
                  </p:oleObj>
                </mc:Choice>
                <mc:Fallback>
                  <p:oleObj name="Visio" r:id="rId15" imgW="1288792" imgH="946015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258"/>
                          <a:ext cx="288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 Box 60"/>
            <p:cNvSpPr txBox="1">
              <a:spLocks noChangeArrowheads="1"/>
            </p:cNvSpPr>
            <p:nvPr/>
          </p:nvSpPr>
          <p:spPr bwMode="auto">
            <a:xfrm>
              <a:off x="3882" y="2882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800" b="1">
                  <a:latin typeface="Garamond" pitchFamily="18" charset="0"/>
                  <a:ea typeface="新細明體" pitchFamily="18" charset="-120"/>
                  <a:cs typeface="Arial" charset="0"/>
                </a:rPr>
                <a:t>Step 4</a:t>
              </a:r>
            </a:p>
          </p:txBody>
        </p:sp>
        <p:grpSp>
          <p:nvGrpSpPr>
            <p:cNvPr id="33" name="Group 68"/>
            <p:cNvGrpSpPr>
              <a:grpSpLocks noChangeAspect="1"/>
            </p:cNvGrpSpPr>
            <p:nvPr/>
          </p:nvGrpSpPr>
          <p:grpSpPr bwMode="auto">
            <a:xfrm>
              <a:off x="2681" y="1767"/>
              <a:ext cx="1469" cy="159"/>
              <a:chOff x="624" y="1248"/>
              <a:chExt cx="1152" cy="159"/>
            </a:xfrm>
          </p:grpSpPr>
          <p:sp>
            <p:nvSpPr>
              <p:cNvPr id="34" name="AutoShape 69"/>
              <p:cNvSpPr>
                <a:spLocks noChangeAspect="1" noChangeArrowheads="1" noTextEdit="1"/>
              </p:cNvSpPr>
              <p:nvPr/>
            </p:nvSpPr>
            <p:spPr bwMode="auto">
              <a:xfrm>
                <a:off x="624" y="1248"/>
                <a:ext cx="1152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70"/>
              <p:cNvSpPr>
                <a:spLocks noEditPoints="1"/>
              </p:cNvSpPr>
              <p:nvPr/>
            </p:nvSpPr>
            <p:spPr bwMode="auto">
              <a:xfrm>
                <a:off x="641" y="1266"/>
                <a:ext cx="1118" cy="124"/>
              </a:xfrm>
              <a:custGeom>
                <a:avLst/>
                <a:gdLst>
                  <a:gd name="T0" fmla="*/ 0 w 1728"/>
                  <a:gd name="T1" fmla="*/ 1 h 192"/>
                  <a:gd name="T2" fmla="*/ 1 w 1728"/>
                  <a:gd name="T3" fmla="*/ 1 h 192"/>
                  <a:gd name="T4" fmla="*/ 1 w 1728"/>
                  <a:gd name="T5" fmla="*/ 1 h 192"/>
                  <a:gd name="T6" fmla="*/ 1 w 1728"/>
                  <a:gd name="T7" fmla="*/ 1 h 192"/>
                  <a:gd name="T8" fmla="*/ 1 w 1728"/>
                  <a:gd name="T9" fmla="*/ 0 h 192"/>
                  <a:gd name="T10" fmla="*/ 0 w 1728"/>
                  <a:gd name="T11" fmla="*/ 1 h 192"/>
                  <a:gd name="T12" fmla="*/ 1 w 1728"/>
                  <a:gd name="T13" fmla="*/ 1 h 192"/>
                  <a:gd name="T14" fmla="*/ 1 w 1728"/>
                  <a:gd name="T15" fmla="*/ 0 h 192"/>
                  <a:gd name="T16" fmla="*/ 1 w 1728"/>
                  <a:gd name="T17" fmla="*/ 1 h 192"/>
                  <a:gd name="T18" fmla="*/ 1 w 1728"/>
                  <a:gd name="T19" fmla="*/ 1 h 192"/>
                  <a:gd name="T20" fmla="*/ 1 w 1728"/>
                  <a:gd name="T21" fmla="*/ 1 h 192"/>
                  <a:gd name="T22" fmla="*/ 1 w 1728"/>
                  <a:gd name="T23" fmla="*/ 1 h 192"/>
                  <a:gd name="T24" fmla="*/ 1 w 1728"/>
                  <a:gd name="T25" fmla="*/ 1 h 192"/>
                  <a:gd name="T26" fmla="*/ 1 w 1728"/>
                  <a:gd name="T27" fmla="*/ 0 h 192"/>
                  <a:gd name="T28" fmla="*/ 1 w 1728"/>
                  <a:gd name="T29" fmla="*/ 1 h 192"/>
                  <a:gd name="T30" fmla="*/ 1 w 1728"/>
                  <a:gd name="T31" fmla="*/ 1 h 19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28"/>
                  <a:gd name="T49" fmla="*/ 0 h 192"/>
                  <a:gd name="T50" fmla="*/ 1728 w 1728"/>
                  <a:gd name="T51" fmla="*/ 192 h 19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28" h="192">
                    <a:moveTo>
                      <a:pt x="0" y="96"/>
                    </a:moveTo>
                    <a:cubicBezTo>
                      <a:pt x="0" y="149"/>
                      <a:pt x="43" y="192"/>
                      <a:pt x="96" y="192"/>
                    </a:cubicBezTo>
                    <a:cubicBezTo>
                      <a:pt x="149" y="192"/>
                      <a:pt x="192" y="149"/>
                      <a:pt x="192" y="96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2" y="43"/>
                      <a:pt x="149" y="0"/>
                      <a:pt x="96" y="0"/>
                    </a:cubicBezTo>
                    <a:cubicBezTo>
                      <a:pt x="43" y="0"/>
                      <a:pt x="0" y="43"/>
                      <a:pt x="0" y="96"/>
                    </a:cubicBezTo>
                    <a:close/>
                    <a:moveTo>
                      <a:pt x="1728" y="96"/>
                    </a:moveTo>
                    <a:cubicBezTo>
                      <a:pt x="1728" y="43"/>
                      <a:pt x="1685" y="0"/>
                      <a:pt x="1632" y="0"/>
                    </a:cubicBezTo>
                    <a:cubicBezTo>
                      <a:pt x="1579" y="0"/>
                      <a:pt x="1536" y="43"/>
                      <a:pt x="1536" y="96"/>
                    </a:cubicBezTo>
                    <a:cubicBezTo>
                      <a:pt x="1536" y="149"/>
                      <a:pt x="1579" y="192"/>
                      <a:pt x="1632" y="192"/>
                    </a:cubicBezTo>
                    <a:cubicBezTo>
                      <a:pt x="1685" y="192"/>
                      <a:pt x="1728" y="149"/>
                      <a:pt x="1728" y="96"/>
                    </a:cubicBezTo>
                    <a:cubicBezTo>
                      <a:pt x="1728" y="96"/>
                      <a:pt x="1728" y="96"/>
                      <a:pt x="1728" y="96"/>
                    </a:cubicBezTo>
                    <a:close/>
                    <a:moveTo>
                      <a:pt x="768" y="192"/>
                    </a:moveTo>
                    <a:lnTo>
                      <a:pt x="768" y="0"/>
                    </a:lnTo>
                    <a:lnTo>
                      <a:pt x="960" y="96"/>
                    </a:lnTo>
                    <a:lnTo>
                      <a:pt x="768" y="192"/>
                    </a:lnTo>
                    <a:close/>
                  </a:path>
                </a:pathLst>
              </a:custGeom>
              <a:solidFill>
                <a:srgbClr val="4677B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71"/>
              <p:cNvSpPr>
                <a:spLocks noEditPoints="1"/>
              </p:cNvSpPr>
              <p:nvPr/>
            </p:nvSpPr>
            <p:spPr bwMode="auto">
              <a:xfrm>
                <a:off x="641" y="1266"/>
                <a:ext cx="1118" cy="124"/>
              </a:xfrm>
              <a:custGeom>
                <a:avLst/>
                <a:gdLst>
                  <a:gd name="T0" fmla="*/ 0 w 1728"/>
                  <a:gd name="T1" fmla="*/ 1 h 192"/>
                  <a:gd name="T2" fmla="*/ 1 w 1728"/>
                  <a:gd name="T3" fmla="*/ 1 h 192"/>
                  <a:gd name="T4" fmla="*/ 1 w 1728"/>
                  <a:gd name="T5" fmla="*/ 1 h 192"/>
                  <a:gd name="T6" fmla="*/ 1 w 1728"/>
                  <a:gd name="T7" fmla="*/ 1 h 192"/>
                  <a:gd name="T8" fmla="*/ 1 w 1728"/>
                  <a:gd name="T9" fmla="*/ 0 h 192"/>
                  <a:gd name="T10" fmla="*/ 0 w 1728"/>
                  <a:gd name="T11" fmla="*/ 1 h 192"/>
                  <a:gd name="T12" fmla="*/ 1 w 1728"/>
                  <a:gd name="T13" fmla="*/ 1 h 192"/>
                  <a:gd name="T14" fmla="*/ 1 w 1728"/>
                  <a:gd name="T15" fmla="*/ 0 h 192"/>
                  <a:gd name="T16" fmla="*/ 1 w 1728"/>
                  <a:gd name="T17" fmla="*/ 1 h 192"/>
                  <a:gd name="T18" fmla="*/ 1 w 1728"/>
                  <a:gd name="T19" fmla="*/ 1 h 192"/>
                  <a:gd name="T20" fmla="*/ 1 w 1728"/>
                  <a:gd name="T21" fmla="*/ 1 h 192"/>
                  <a:gd name="T22" fmla="*/ 1 w 1728"/>
                  <a:gd name="T23" fmla="*/ 1 h 192"/>
                  <a:gd name="T24" fmla="*/ 1 w 1728"/>
                  <a:gd name="T25" fmla="*/ 1 h 192"/>
                  <a:gd name="T26" fmla="*/ 1 w 1728"/>
                  <a:gd name="T27" fmla="*/ 0 h 192"/>
                  <a:gd name="T28" fmla="*/ 1 w 1728"/>
                  <a:gd name="T29" fmla="*/ 1 h 192"/>
                  <a:gd name="T30" fmla="*/ 1 w 1728"/>
                  <a:gd name="T31" fmla="*/ 1 h 19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28"/>
                  <a:gd name="T49" fmla="*/ 0 h 192"/>
                  <a:gd name="T50" fmla="*/ 1728 w 1728"/>
                  <a:gd name="T51" fmla="*/ 192 h 19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28" h="192">
                    <a:moveTo>
                      <a:pt x="0" y="96"/>
                    </a:moveTo>
                    <a:cubicBezTo>
                      <a:pt x="0" y="149"/>
                      <a:pt x="43" y="192"/>
                      <a:pt x="96" y="192"/>
                    </a:cubicBezTo>
                    <a:cubicBezTo>
                      <a:pt x="149" y="192"/>
                      <a:pt x="192" y="149"/>
                      <a:pt x="192" y="96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2" y="43"/>
                      <a:pt x="149" y="0"/>
                      <a:pt x="96" y="0"/>
                    </a:cubicBezTo>
                    <a:cubicBezTo>
                      <a:pt x="43" y="0"/>
                      <a:pt x="0" y="43"/>
                      <a:pt x="0" y="96"/>
                    </a:cubicBezTo>
                    <a:close/>
                    <a:moveTo>
                      <a:pt x="1728" y="96"/>
                    </a:moveTo>
                    <a:cubicBezTo>
                      <a:pt x="1728" y="43"/>
                      <a:pt x="1685" y="0"/>
                      <a:pt x="1632" y="0"/>
                    </a:cubicBezTo>
                    <a:cubicBezTo>
                      <a:pt x="1579" y="0"/>
                      <a:pt x="1536" y="43"/>
                      <a:pt x="1536" y="96"/>
                    </a:cubicBezTo>
                    <a:cubicBezTo>
                      <a:pt x="1536" y="149"/>
                      <a:pt x="1579" y="192"/>
                      <a:pt x="1632" y="192"/>
                    </a:cubicBezTo>
                    <a:cubicBezTo>
                      <a:pt x="1685" y="192"/>
                      <a:pt x="1728" y="149"/>
                      <a:pt x="1728" y="96"/>
                    </a:cubicBezTo>
                    <a:cubicBezTo>
                      <a:pt x="1728" y="96"/>
                      <a:pt x="1728" y="96"/>
                      <a:pt x="1728" y="96"/>
                    </a:cubicBezTo>
                    <a:close/>
                    <a:moveTo>
                      <a:pt x="768" y="192"/>
                    </a:moveTo>
                    <a:lnTo>
                      <a:pt x="768" y="0"/>
                    </a:lnTo>
                    <a:lnTo>
                      <a:pt x="960" y="96"/>
                    </a:lnTo>
                    <a:lnTo>
                      <a:pt x="768" y="19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4677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72"/>
              <p:cNvSpPr>
                <a:spLocks noEditPoints="1"/>
              </p:cNvSpPr>
              <p:nvPr/>
            </p:nvSpPr>
            <p:spPr bwMode="auto">
              <a:xfrm>
                <a:off x="766" y="1328"/>
                <a:ext cx="869" cy="0"/>
              </a:xfrm>
              <a:custGeom>
                <a:avLst/>
                <a:gdLst>
                  <a:gd name="T0" fmla="*/ 0 w 869"/>
                  <a:gd name="T1" fmla="*/ 372 w 869"/>
                  <a:gd name="T2" fmla="*/ 496 w 869"/>
                  <a:gd name="T3" fmla="*/ 869 w 869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869"/>
                  <a:gd name="T9" fmla="*/ 869 w 869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869">
                    <a:moveTo>
                      <a:pt x="0" y="0"/>
                    </a:moveTo>
                    <a:lnTo>
                      <a:pt x="372" y="0"/>
                    </a:lnTo>
                    <a:moveTo>
                      <a:pt x="496" y="0"/>
                    </a:moveTo>
                    <a:lnTo>
                      <a:pt x="869" y="0"/>
                    </a:lnTo>
                  </a:path>
                </a:pathLst>
              </a:custGeom>
              <a:noFill/>
              <a:ln w="4763" cap="rnd">
                <a:solidFill>
                  <a:srgbClr val="4677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" name="Group 99"/>
          <p:cNvGrpSpPr>
            <a:grpSpLocks/>
          </p:cNvGrpSpPr>
          <p:nvPr/>
        </p:nvGrpSpPr>
        <p:grpSpPr bwMode="auto">
          <a:xfrm>
            <a:off x="3628826" y="1992536"/>
            <a:ext cx="3708400" cy="1511300"/>
            <a:chOff x="2268" y="1979"/>
            <a:chExt cx="2336" cy="952"/>
          </a:xfrm>
        </p:grpSpPr>
        <p:sp>
          <p:nvSpPr>
            <p:cNvPr id="39" name="Rectangle 94"/>
            <p:cNvSpPr>
              <a:spLocks noChangeArrowheads="1"/>
            </p:cNvSpPr>
            <p:nvPr/>
          </p:nvSpPr>
          <p:spPr bwMode="auto">
            <a:xfrm>
              <a:off x="2268" y="1979"/>
              <a:ext cx="2336" cy="952"/>
            </a:xfrm>
            <a:prstGeom prst="rect">
              <a:avLst/>
            </a:prstGeom>
            <a:solidFill>
              <a:srgbClr val="FF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zh-TW" altLang="zh-TW" sz="1800">
                <a:latin typeface="Arial" charset="0"/>
                <a:ea typeface="新細明體" pitchFamily="18" charset="-120"/>
                <a:cs typeface="Arial" charset="0"/>
              </a:endParaRPr>
            </a:p>
          </p:txBody>
        </p:sp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2571" y="2636"/>
              <a:ext cx="17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800" b="1">
                  <a:solidFill>
                    <a:srgbClr val="0000FF"/>
                  </a:solidFill>
                  <a:latin typeface="Garamond" pitchFamily="18" charset="0"/>
                  <a:ea typeface="新細明體" pitchFamily="18" charset="-120"/>
                  <a:cs typeface="Arial" charset="0"/>
                </a:rPr>
                <a:t>Impact  zone: Multi-mode</a:t>
              </a:r>
            </a:p>
          </p:txBody>
        </p:sp>
      </p:grpSp>
      <p:grpSp>
        <p:nvGrpSpPr>
          <p:cNvPr id="41" name="Group 100"/>
          <p:cNvGrpSpPr>
            <a:grpSpLocks/>
          </p:cNvGrpSpPr>
          <p:nvPr/>
        </p:nvGrpSpPr>
        <p:grpSpPr bwMode="auto">
          <a:xfrm>
            <a:off x="7337226" y="1992536"/>
            <a:ext cx="1800225" cy="1511300"/>
            <a:chOff x="4604" y="1979"/>
            <a:chExt cx="1134" cy="952"/>
          </a:xfrm>
        </p:grpSpPr>
        <p:sp>
          <p:nvSpPr>
            <p:cNvPr id="42" name="Rectangle 97"/>
            <p:cNvSpPr>
              <a:spLocks noChangeArrowheads="1"/>
            </p:cNvSpPr>
            <p:nvPr/>
          </p:nvSpPr>
          <p:spPr bwMode="auto">
            <a:xfrm>
              <a:off x="4604" y="1979"/>
              <a:ext cx="1134" cy="952"/>
            </a:xfrm>
            <a:prstGeom prst="rect">
              <a:avLst/>
            </a:prstGeom>
            <a:solidFill>
              <a:srgbClr val="99FFCC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zh-TW" altLang="zh-TW" sz="1800">
                <a:latin typeface="Arial" charset="0"/>
                <a:ea typeface="新細明體" pitchFamily="18" charset="-120"/>
                <a:cs typeface="Arial" charset="0"/>
              </a:endParaRPr>
            </a:p>
          </p:txBody>
        </p:sp>
        <p:sp>
          <p:nvSpPr>
            <p:cNvPr id="43" name="Text Box 98"/>
            <p:cNvSpPr txBox="1">
              <a:spLocks noChangeArrowheads="1"/>
            </p:cNvSpPr>
            <p:nvPr/>
          </p:nvSpPr>
          <p:spPr bwMode="auto">
            <a:xfrm>
              <a:off x="4688" y="2631"/>
              <a:ext cx="99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US" altLang="zh-TW" sz="1800" b="1">
                  <a:solidFill>
                    <a:srgbClr val="0000FF"/>
                  </a:solidFill>
                  <a:latin typeface="Garamond" pitchFamily="18" charset="0"/>
                  <a:ea typeface="新細明體" pitchFamily="18" charset="-120"/>
                  <a:cs typeface="Arial" charset="0"/>
                </a:rPr>
                <a:t>Network-wide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US" altLang="zh-TW" sz="1800" b="1">
                  <a:solidFill>
                    <a:srgbClr val="0000FF"/>
                  </a:solidFill>
                  <a:latin typeface="Garamond" pitchFamily="18" charset="0"/>
                  <a:ea typeface="新細明體" pitchFamily="18" charset="-120"/>
                  <a:cs typeface="Arial" charset="0"/>
                </a:rPr>
                <a:t>Single-mode</a:t>
              </a:r>
            </a:p>
          </p:txBody>
        </p:sp>
      </p:grpSp>
      <p:grpSp>
        <p:nvGrpSpPr>
          <p:cNvPr id="44" name="Group 66"/>
          <p:cNvGrpSpPr>
            <a:grpSpLocks/>
          </p:cNvGrpSpPr>
          <p:nvPr/>
        </p:nvGrpSpPr>
        <p:grpSpPr bwMode="auto">
          <a:xfrm>
            <a:off x="1766689" y="1992536"/>
            <a:ext cx="1862137" cy="1511300"/>
            <a:chOff x="1723986" y="1822428"/>
            <a:chExt cx="1862163" cy="1511300"/>
          </a:xfrm>
        </p:grpSpPr>
        <p:sp>
          <p:nvSpPr>
            <p:cNvPr id="45" name="Rectangle 94"/>
            <p:cNvSpPr>
              <a:spLocks noChangeArrowheads="1"/>
            </p:cNvSpPr>
            <p:nvPr/>
          </p:nvSpPr>
          <p:spPr bwMode="auto">
            <a:xfrm>
              <a:off x="1723986" y="1822428"/>
              <a:ext cx="1862163" cy="1511300"/>
            </a:xfrm>
            <a:prstGeom prst="rect">
              <a:avLst/>
            </a:prstGeom>
            <a:solidFill>
              <a:srgbClr val="CCECFF">
                <a:alpha val="49803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zh-TW" altLang="zh-TW" sz="1800">
                <a:latin typeface="Arial" charset="0"/>
                <a:ea typeface="新細明體" pitchFamily="18" charset="-120"/>
                <a:cs typeface="Arial" charset="0"/>
              </a:endParaRPr>
            </a:p>
          </p:txBody>
        </p:sp>
        <p:sp>
          <p:nvSpPr>
            <p:cNvPr id="46" name="TextBox 65"/>
            <p:cNvSpPr txBox="1">
              <a:spLocks noChangeArrowheads="1"/>
            </p:cNvSpPr>
            <p:nvPr/>
          </p:nvSpPr>
          <p:spPr bwMode="auto">
            <a:xfrm>
              <a:off x="1943064" y="2881291"/>
              <a:ext cx="13949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800" b="1" dirty="0" smtClean="0">
                  <a:solidFill>
                    <a:srgbClr val="0000FF"/>
                  </a:solidFill>
                  <a:latin typeface="Garamond" pitchFamily="18" charset="0"/>
                  <a:ea typeface="新細明體" pitchFamily="18" charset="-120"/>
                  <a:cs typeface="Arial" charset="0"/>
                </a:rPr>
                <a:t>Modal</a:t>
              </a:r>
              <a:r>
                <a:rPr lang="en-US" altLang="zh-TW" sz="1800" dirty="0" smtClean="0">
                  <a:latin typeface="Garamond" pitchFamily="18" charset="0"/>
                  <a:ea typeface="新細明體" pitchFamily="18" charset="-120"/>
                  <a:cs typeface="Arial" charset="0"/>
                </a:rPr>
                <a:t> </a:t>
              </a:r>
              <a:r>
                <a:rPr lang="en-US" altLang="zh-TW" sz="1800" b="1" dirty="0">
                  <a:solidFill>
                    <a:srgbClr val="0000FF"/>
                  </a:solidFill>
                  <a:latin typeface="Garamond" pitchFamily="18" charset="0"/>
                  <a:ea typeface="新細明體" pitchFamily="18" charset="-120"/>
                  <a:cs typeface="Arial" charset="0"/>
                </a:rPr>
                <a:t>input</a:t>
              </a:r>
            </a:p>
          </p:txBody>
        </p:sp>
      </p:grpSp>
      <p:sp>
        <p:nvSpPr>
          <p:cNvPr id="47" name="Line 59"/>
          <p:cNvSpPr>
            <a:spLocks noChangeShapeType="1"/>
          </p:cNvSpPr>
          <p:nvPr/>
        </p:nvSpPr>
        <p:spPr bwMode="auto">
          <a:xfrm>
            <a:off x="5463976" y="3503836"/>
            <a:ext cx="0" cy="6477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60"/>
          <p:cNvSpPr txBox="1">
            <a:spLocks noChangeArrowheads="1"/>
          </p:cNvSpPr>
          <p:nvPr/>
        </p:nvSpPr>
        <p:spPr bwMode="auto">
          <a:xfrm>
            <a:off x="3700264" y="4224561"/>
            <a:ext cx="34210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1800">
                <a:latin typeface="Arial" charset="0"/>
                <a:ea typeface="新細明體" pitchFamily="18" charset="-120"/>
                <a:cs typeface="Arial" charset="0"/>
              </a:rPr>
              <a:t>Mixed flow</a:t>
            </a:r>
          </a:p>
          <a:p>
            <a:pPr algn="ctr" eaLnBrk="1" hangingPunct="1"/>
            <a:r>
              <a:rPr lang="en-US" altLang="zh-TW" sz="1400">
                <a:latin typeface="Arial" charset="0"/>
                <a:ea typeface="新細明體" pitchFamily="18" charset="-120"/>
                <a:cs typeface="Arial" charset="0"/>
              </a:rPr>
              <a:t>pedestrians, transit system and vehicles</a:t>
            </a:r>
          </a:p>
        </p:txBody>
      </p:sp>
      <p:grpSp>
        <p:nvGrpSpPr>
          <p:cNvPr id="49" name="Group 90"/>
          <p:cNvGrpSpPr>
            <a:grpSpLocks/>
          </p:cNvGrpSpPr>
          <p:nvPr/>
        </p:nvGrpSpPr>
        <p:grpSpPr bwMode="auto">
          <a:xfrm>
            <a:off x="6303764" y="1654398"/>
            <a:ext cx="2933700" cy="2136775"/>
            <a:chOff x="2681" y="1767"/>
            <a:chExt cx="1848" cy="1346"/>
          </a:xfrm>
        </p:grpSpPr>
        <p:graphicFrame>
          <p:nvGraphicFramePr>
            <p:cNvPr id="50" name="Object 52"/>
            <p:cNvGraphicFramePr>
              <a:graphicFrameLocks noChangeAspect="1"/>
            </p:cNvGraphicFramePr>
            <p:nvPr/>
          </p:nvGraphicFramePr>
          <p:xfrm>
            <a:off x="3573" y="2162"/>
            <a:ext cx="956" cy="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49" name="Visio" r:id="rId16" imgW="2434971" imgH="1177671" progId="Visio.Drawing.11">
                    <p:embed/>
                  </p:oleObj>
                </mc:Choice>
                <mc:Fallback>
                  <p:oleObj name="Visio" r:id="rId16" imgW="2434971" imgH="117767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3" y="2162"/>
                          <a:ext cx="956" cy="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6"/>
            <p:cNvGraphicFramePr>
              <a:graphicFrameLocks noChangeAspect="1"/>
            </p:cNvGraphicFramePr>
            <p:nvPr/>
          </p:nvGraphicFramePr>
          <p:xfrm>
            <a:off x="3312" y="2258"/>
            <a:ext cx="288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50" name="Visio" r:id="rId18" imgW="1288792" imgH="946015" progId="Visio.Drawing.11">
                    <p:embed/>
                  </p:oleObj>
                </mc:Choice>
                <mc:Fallback>
                  <p:oleObj name="Visio" r:id="rId18" imgW="1288792" imgH="946015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258"/>
                          <a:ext cx="288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/>
            <p:cNvSpPr txBox="1">
              <a:spLocks noChangeArrowheads="1"/>
            </p:cNvSpPr>
            <p:nvPr/>
          </p:nvSpPr>
          <p:spPr bwMode="auto">
            <a:xfrm>
              <a:off x="3882" y="2882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800" b="1">
                  <a:latin typeface="Garamond" pitchFamily="18" charset="0"/>
                  <a:ea typeface="新細明體" pitchFamily="18" charset="-120"/>
                  <a:cs typeface="Arial" charset="0"/>
                </a:rPr>
                <a:t>Step 5</a:t>
              </a:r>
            </a:p>
          </p:txBody>
        </p:sp>
        <p:grpSp>
          <p:nvGrpSpPr>
            <p:cNvPr id="53" name="Group 68"/>
            <p:cNvGrpSpPr>
              <a:grpSpLocks noChangeAspect="1"/>
            </p:cNvGrpSpPr>
            <p:nvPr/>
          </p:nvGrpSpPr>
          <p:grpSpPr bwMode="auto">
            <a:xfrm>
              <a:off x="2681" y="1767"/>
              <a:ext cx="1469" cy="159"/>
              <a:chOff x="624" y="1248"/>
              <a:chExt cx="1152" cy="159"/>
            </a:xfrm>
          </p:grpSpPr>
          <p:sp>
            <p:nvSpPr>
              <p:cNvPr id="54" name="AutoShape 69"/>
              <p:cNvSpPr>
                <a:spLocks noChangeAspect="1" noChangeArrowheads="1" noTextEdit="1"/>
              </p:cNvSpPr>
              <p:nvPr/>
            </p:nvSpPr>
            <p:spPr bwMode="auto">
              <a:xfrm>
                <a:off x="624" y="1248"/>
                <a:ext cx="1152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70"/>
              <p:cNvSpPr>
                <a:spLocks noEditPoints="1"/>
              </p:cNvSpPr>
              <p:nvPr/>
            </p:nvSpPr>
            <p:spPr bwMode="auto">
              <a:xfrm>
                <a:off x="641" y="1266"/>
                <a:ext cx="1118" cy="124"/>
              </a:xfrm>
              <a:custGeom>
                <a:avLst/>
                <a:gdLst>
                  <a:gd name="T0" fmla="*/ 0 w 1728"/>
                  <a:gd name="T1" fmla="*/ 1 h 192"/>
                  <a:gd name="T2" fmla="*/ 1 w 1728"/>
                  <a:gd name="T3" fmla="*/ 1 h 192"/>
                  <a:gd name="T4" fmla="*/ 1 w 1728"/>
                  <a:gd name="T5" fmla="*/ 1 h 192"/>
                  <a:gd name="T6" fmla="*/ 1 w 1728"/>
                  <a:gd name="T7" fmla="*/ 1 h 192"/>
                  <a:gd name="T8" fmla="*/ 1 w 1728"/>
                  <a:gd name="T9" fmla="*/ 0 h 192"/>
                  <a:gd name="T10" fmla="*/ 0 w 1728"/>
                  <a:gd name="T11" fmla="*/ 1 h 192"/>
                  <a:gd name="T12" fmla="*/ 1 w 1728"/>
                  <a:gd name="T13" fmla="*/ 1 h 192"/>
                  <a:gd name="T14" fmla="*/ 1 w 1728"/>
                  <a:gd name="T15" fmla="*/ 0 h 192"/>
                  <a:gd name="T16" fmla="*/ 1 w 1728"/>
                  <a:gd name="T17" fmla="*/ 1 h 192"/>
                  <a:gd name="T18" fmla="*/ 1 w 1728"/>
                  <a:gd name="T19" fmla="*/ 1 h 192"/>
                  <a:gd name="T20" fmla="*/ 1 w 1728"/>
                  <a:gd name="T21" fmla="*/ 1 h 192"/>
                  <a:gd name="T22" fmla="*/ 1 w 1728"/>
                  <a:gd name="T23" fmla="*/ 1 h 192"/>
                  <a:gd name="T24" fmla="*/ 1 w 1728"/>
                  <a:gd name="T25" fmla="*/ 1 h 192"/>
                  <a:gd name="T26" fmla="*/ 1 w 1728"/>
                  <a:gd name="T27" fmla="*/ 0 h 192"/>
                  <a:gd name="T28" fmla="*/ 1 w 1728"/>
                  <a:gd name="T29" fmla="*/ 1 h 192"/>
                  <a:gd name="T30" fmla="*/ 1 w 1728"/>
                  <a:gd name="T31" fmla="*/ 1 h 19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28"/>
                  <a:gd name="T49" fmla="*/ 0 h 192"/>
                  <a:gd name="T50" fmla="*/ 1728 w 1728"/>
                  <a:gd name="T51" fmla="*/ 192 h 19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28" h="192">
                    <a:moveTo>
                      <a:pt x="0" y="96"/>
                    </a:moveTo>
                    <a:cubicBezTo>
                      <a:pt x="0" y="149"/>
                      <a:pt x="43" y="192"/>
                      <a:pt x="96" y="192"/>
                    </a:cubicBezTo>
                    <a:cubicBezTo>
                      <a:pt x="149" y="192"/>
                      <a:pt x="192" y="149"/>
                      <a:pt x="192" y="96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2" y="43"/>
                      <a:pt x="149" y="0"/>
                      <a:pt x="96" y="0"/>
                    </a:cubicBezTo>
                    <a:cubicBezTo>
                      <a:pt x="43" y="0"/>
                      <a:pt x="0" y="43"/>
                      <a:pt x="0" y="96"/>
                    </a:cubicBezTo>
                    <a:close/>
                    <a:moveTo>
                      <a:pt x="1728" y="96"/>
                    </a:moveTo>
                    <a:cubicBezTo>
                      <a:pt x="1728" y="43"/>
                      <a:pt x="1685" y="0"/>
                      <a:pt x="1632" y="0"/>
                    </a:cubicBezTo>
                    <a:cubicBezTo>
                      <a:pt x="1579" y="0"/>
                      <a:pt x="1536" y="43"/>
                      <a:pt x="1536" y="96"/>
                    </a:cubicBezTo>
                    <a:cubicBezTo>
                      <a:pt x="1536" y="149"/>
                      <a:pt x="1579" y="192"/>
                      <a:pt x="1632" y="192"/>
                    </a:cubicBezTo>
                    <a:cubicBezTo>
                      <a:pt x="1685" y="192"/>
                      <a:pt x="1728" y="149"/>
                      <a:pt x="1728" y="96"/>
                    </a:cubicBezTo>
                    <a:cubicBezTo>
                      <a:pt x="1728" y="96"/>
                      <a:pt x="1728" y="96"/>
                      <a:pt x="1728" y="96"/>
                    </a:cubicBezTo>
                    <a:close/>
                    <a:moveTo>
                      <a:pt x="768" y="192"/>
                    </a:moveTo>
                    <a:lnTo>
                      <a:pt x="768" y="0"/>
                    </a:lnTo>
                    <a:lnTo>
                      <a:pt x="960" y="96"/>
                    </a:lnTo>
                    <a:lnTo>
                      <a:pt x="768" y="192"/>
                    </a:lnTo>
                    <a:close/>
                  </a:path>
                </a:pathLst>
              </a:custGeom>
              <a:solidFill>
                <a:srgbClr val="4677B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1"/>
              <p:cNvSpPr>
                <a:spLocks noEditPoints="1"/>
              </p:cNvSpPr>
              <p:nvPr/>
            </p:nvSpPr>
            <p:spPr bwMode="auto">
              <a:xfrm>
                <a:off x="641" y="1266"/>
                <a:ext cx="1118" cy="124"/>
              </a:xfrm>
              <a:custGeom>
                <a:avLst/>
                <a:gdLst>
                  <a:gd name="T0" fmla="*/ 0 w 1728"/>
                  <a:gd name="T1" fmla="*/ 1 h 192"/>
                  <a:gd name="T2" fmla="*/ 1 w 1728"/>
                  <a:gd name="T3" fmla="*/ 1 h 192"/>
                  <a:gd name="T4" fmla="*/ 1 w 1728"/>
                  <a:gd name="T5" fmla="*/ 1 h 192"/>
                  <a:gd name="T6" fmla="*/ 1 w 1728"/>
                  <a:gd name="T7" fmla="*/ 1 h 192"/>
                  <a:gd name="T8" fmla="*/ 1 w 1728"/>
                  <a:gd name="T9" fmla="*/ 0 h 192"/>
                  <a:gd name="T10" fmla="*/ 0 w 1728"/>
                  <a:gd name="T11" fmla="*/ 1 h 192"/>
                  <a:gd name="T12" fmla="*/ 1 w 1728"/>
                  <a:gd name="T13" fmla="*/ 1 h 192"/>
                  <a:gd name="T14" fmla="*/ 1 w 1728"/>
                  <a:gd name="T15" fmla="*/ 0 h 192"/>
                  <a:gd name="T16" fmla="*/ 1 w 1728"/>
                  <a:gd name="T17" fmla="*/ 1 h 192"/>
                  <a:gd name="T18" fmla="*/ 1 w 1728"/>
                  <a:gd name="T19" fmla="*/ 1 h 192"/>
                  <a:gd name="T20" fmla="*/ 1 w 1728"/>
                  <a:gd name="T21" fmla="*/ 1 h 192"/>
                  <a:gd name="T22" fmla="*/ 1 w 1728"/>
                  <a:gd name="T23" fmla="*/ 1 h 192"/>
                  <a:gd name="T24" fmla="*/ 1 w 1728"/>
                  <a:gd name="T25" fmla="*/ 1 h 192"/>
                  <a:gd name="T26" fmla="*/ 1 w 1728"/>
                  <a:gd name="T27" fmla="*/ 0 h 192"/>
                  <a:gd name="T28" fmla="*/ 1 w 1728"/>
                  <a:gd name="T29" fmla="*/ 1 h 192"/>
                  <a:gd name="T30" fmla="*/ 1 w 1728"/>
                  <a:gd name="T31" fmla="*/ 1 h 19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28"/>
                  <a:gd name="T49" fmla="*/ 0 h 192"/>
                  <a:gd name="T50" fmla="*/ 1728 w 1728"/>
                  <a:gd name="T51" fmla="*/ 192 h 19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28" h="192">
                    <a:moveTo>
                      <a:pt x="0" y="96"/>
                    </a:moveTo>
                    <a:cubicBezTo>
                      <a:pt x="0" y="149"/>
                      <a:pt x="43" y="192"/>
                      <a:pt x="96" y="192"/>
                    </a:cubicBezTo>
                    <a:cubicBezTo>
                      <a:pt x="149" y="192"/>
                      <a:pt x="192" y="149"/>
                      <a:pt x="192" y="96"/>
                    </a:cubicBezTo>
                    <a:cubicBezTo>
                      <a:pt x="192" y="96"/>
                      <a:pt x="192" y="96"/>
                      <a:pt x="192" y="96"/>
                    </a:cubicBezTo>
                    <a:cubicBezTo>
                      <a:pt x="192" y="43"/>
                      <a:pt x="149" y="0"/>
                      <a:pt x="96" y="0"/>
                    </a:cubicBezTo>
                    <a:cubicBezTo>
                      <a:pt x="43" y="0"/>
                      <a:pt x="0" y="43"/>
                      <a:pt x="0" y="96"/>
                    </a:cubicBezTo>
                    <a:close/>
                    <a:moveTo>
                      <a:pt x="1728" y="96"/>
                    </a:moveTo>
                    <a:cubicBezTo>
                      <a:pt x="1728" y="43"/>
                      <a:pt x="1685" y="0"/>
                      <a:pt x="1632" y="0"/>
                    </a:cubicBezTo>
                    <a:cubicBezTo>
                      <a:pt x="1579" y="0"/>
                      <a:pt x="1536" y="43"/>
                      <a:pt x="1536" y="96"/>
                    </a:cubicBezTo>
                    <a:cubicBezTo>
                      <a:pt x="1536" y="149"/>
                      <a:pt x="1579" y="192"/>
                      <a:pt x="1632" y="192"/>
                    </a:cubicBezTo>
                    <a:cubicBezTo>
                      <a:pt x="1685" y="192"/>
                      <a:pt x="1728" y="149"/>
                      <a:pt x="1728" y="96"/>
                    </a:cubicBezTo>
                    <a:cubicBezTo>
                      <a:pt x="1728" y="96"/>
                      <a:pt x="1728" y="96"/>
                      <a:pt x="1728" y="96"/>
                    </a:cubicBezTo>
                    <a:close/>
                    <a:moveTo>
                      <a:pt x="768" y="192"/>
                    </a:moveTo>
                    <a:lnTo>
                      <a:pt x="768" y="0"/>
                    </a:lnTo>
                    <a:lnTo>
                      <a:pt x="960" y="96"/>
                    </a:lnTo>
                    <a:lnTo>
                      <a:pt x="768" y="19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4677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2"/>
              <p:cNvSpPr>
                <a:spLocks noEditPoints="1"/>
              </p:cNvSpPr>
              <p:nvPr/>
            </p:nvSpPr>
            <p:spPr bwMode="auto">
              <a:xfrm>
                <a:off x="766" y="1328"/>
                <a:ext cx="869" cy="0"/>
              </a:xfrm>
              <a:custGeom>
                <a:avLst/>
                <a:gdLst>
                  <a:gd name="T0" fmla="*/ 0 w 869"/>
                  <a:gd name="T1" fmla="*/ 372 w 869"/>
                  <a:gd name="T2" fmla="*/ 496 w 869"/>
                  <a:gd name="T3" fmla="*/ 869 w 869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w 869"/>
                  <a:gd name="T9" fmla="*/ 869 w 869"/>
                </a:gdLst>
                <a:ahLst/>
                <a:cxnLst>
                  <a:cxn ang="T4">
                    <a:pos x="T0" y="0"/>
                  </a:cxn>
                  <a:cxn ang="T5">
                    <a:pos x="T1" y="0"/>
                  </a:cxn>
                  <a:cxn ang="T6">
                    <a:pos x="T2" y="0"/>
                  </a:cxn>
                  <a:cxn ang="T7">
                    <a:pos x="T3" y="0"/>
                  </a:cxn>
                </a:cxnLst>
                <a:rect l="T8" t="0" r="T9" b="0"/>
                <a:pathLst>
                  <a:path w="869">
                    <a:moveTo>
                      <a:pt x="0" y="0"/>
                    </a:moveTo>
                    <a:lnTo>
                      <a:pt x="372" y="0"/>
                    </a:lnTo>
                    <a:moveTo>
                      <a:pt x="496" y="0"/>
                    </a:moveTo>
                    <a:lnTo>
                      <a:pt x="869" y="0"/>
                    </a:lnTo>
                  </a:path>
                </a:pathLst>
              </a:custGeom>
              <a:noFill/>
              <a:ln w="4763" cap="rnd">
                <a:solidFill>
                  <a:srgbClr val="4677B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8" name="Text Box 60"/>
          <p:cNvSpPr txBox="1">
            <a:spLocks noChangeArrowheads="1"/>
          </p:cNvSpPr>
          <p:nvPr/>
        </p:nvSpPr>
        <p:spPr bwMode="auto">
          <a:xfrm>
            <a:off x="6437114" y="4367436"/>
            <a:ext cx="3319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1800">
                <a:latin typeface="Arial" charset="0"/>
                <a:ea typeface="新細明體" pitchFamily="18" charset="-120"/>
                <a:cs typeface="Arial" charset="0"/>
              </a:rPr>
              <a:t>Single mode</a:t>
            </a:r>
          </a:p>
        </p:txBody>
      </p:sp>
      <p:sp>
        <p:nvSpPr>
          <p:cNvPr id="59" name="Line 59"/>
          <p:cNvSpPr>
            <a:spLocks noChangeShapeType="1"/>
          </p:cNvSpPr>
          <p:nvPr/>
        </p:nvSpPr>
        <p:spPr bwMode="auto">
          <a:xfrm>
            <a:off x="8200826" y="3540348"/>
            <a:ext cx="0" cy="6477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326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458">
        <p14:gallery dir="l"/>
      </p:transition>
    </mc:Choice>
    <mc:Fallback xmlns="">
      <p:transition spd="slow" advTm="37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8" grpId="0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128" y="123478"/>
            <a:ext cx="352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Field Site Demonstration</a:t>
            </a:r>
            <a:endParaRPr lang="en-US" sz="2200" dirty="0"/>
          </a:p>
        </p:txBody>
      </p:sp>
      <p:pic>
        <p:nvPicPr>
          <p:cNvPr id="3" name="Picture 6" descr="IMG_3071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16321" r="6297" b="3777"/>
          <a:stretch>
            <a:fillRect/>
          </a:stretch>
        </p:blipFill>
        <p:spPr bwMode="auto">
          <a:xfrm>
            <a:off x="1259633" y="915567"/>
            <a:ext cx="5976664" cy="40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03648" y="2475935"/>
            <a:ext cx="4204754" cy="226591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450058"/>
              </p:ext>
            </p:extLst>
          </p:nvPr>
        </p:nvGraphicFramePr>
        <p:xfrm>
          <a:off x="4247965" y="1563638"/>
          <a:ext cx="1888264" cy="1079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Visio" r:id="rId5" imgW="2666370" imgH="1523434" progId="Visio.Drawing.11">
                  <p:embed/>
                </p:oleObj>
              </mc:Choice>
              <mc:Fallback>
                <p:oleObj name="Visio" r:id="rId5" imgW="2666370" imgH="152343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7965" y="1563638"/>
                        <a:ext cx="1888264" cy="1079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7974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473">
        <p14:prism/>
      </p:transition>
    </mc:Choice>
    <mc:Fallback xmlns="">
      <p:transition spd="slow" advTm="11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856726"/>
              </p:ext>
            </p:extLst>
          </p:nvPr>
        </p:nvGraphicFramePr>
        <p:xfrm>
          <a:off x="1403648" y="839478"/>
          <a:ext cx="3904928" cy="4180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Visio" r:id="rId4" imgW="5440410" imgH="5824241" progId="Visio.Drawing.11">
                  <p:embed/>
                </p:oleObj>
              </mc:Choice>
              <mc:Fallback>
                <p:oleObj name="Visio" r:id="rId4" imgW="5440410" imgH="582424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839478"/>
                        <a:ext cx="3904928" cy="4180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4"/>
          <p:cNvSpPr>
            <a:spLocks noChangeShapeType="1"/>
          </p:cNvSpPr>
          <p:nvPr/>
        </p:nvSpPr>
        <p:spPr bwMode="auto">
          <a:xfrm flipH="1" flipV="1">
            <a:off x="3326904" y="2952303"/>
            <a:ext cx="38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347864" y="2211710"/>
            <a:ext cx="1713656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4572000" y="1634219"/>
            <a:ext cx="0" cy="5774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 flipV="1">
            <a:off x="4175695" y="1634218"/>
            <a:ext cx="396305" cy="175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 flipV="1">
            <a:off x="2136304" y="2211710"/>
            <a:ext cx="12192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3347864" y="2220838"/>
            <a:ext cx="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2483768" y="2427734"/>
            <a:ext cx="864096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2483768" y="2427734"/>
            <a:ext cx="0" cy="34969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347864" y="3344738"/>
            <a:ext cx="7640" cy="8714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3326904" y="4216151"/>
            <a:ext cx="533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6048945" y="1805186"/>
            <a:ext cx="1222375" cy="381000"/>
            <a:chOff x="4800" y="3168"/>
            <a:chExt cx="770" cy="240"/>
          </a:xfrm>
        </p:grpSpPr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4944" y="3408"/>
              <a:ext cx="33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4800" y="3168"/>
              <a:ext cx="77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200">
                  <a:latin typeface="Arial" charset="0"/>
                  <a:ea typeface="新細明體" pitchFamily="18" charset="-120"/>
                  <a:cs typeface="Arial" charset="0"/>
                </a:rPr>
                <a:t>Pedestrian flow</a:t>
              </a:r>
            </a:p>
          </p:txBody>
        </p:sp>
      </p:grp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2555776" y="2316038"/>
            <a:ext cx="0" cy="461392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2775520" y="2283718"/>
            <a:ext cx="2444552" cy="3232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>
            <a:off x="1251520" y="2283718"/>
            <a:ext cx="15240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3995936" y="1782638"/>
            <a:ext cx="0" cy="50108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2699320" y="2925638"/>
            <a:ext cx="576536" cy="6152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3261295" y="4393951"/>
            <a:ext cx="609600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3275856" y="984870"/>
            <a:ext cx="0" cy="1940768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3275856" y="2859782"/>
            <a:ext cx="12948" cy="1872208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6063233" y="2368749"/>
            <a:ext cx="1128712" cy="350837"/>
            <a:chOff x="4809" y="3571"/>
            <a:chExt cx="711" cy="221"/>
          </a:xfrm>
        </p:grpSpPr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4944" y="3792"/>
              <a:ext cx="336" cy="0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4809" y="3571"/>
              <a:ext cx="71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TW" sz="1200">
                  <a:latin typeface="Arial" charset="0"/>
                  <a:ea typeface="新細明體" pitchFamily="18" charset="-120"/>
                  <a:cs typeface="Arial" charset="0"/>
                </a:rPr>
                <a:t>Vehicular flow</a:t>
              </a:r>
            </a:p>
          </p:txBody>
        </p:sp>
      </p:grp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7115745" y="2338586"/>
            <a:ext cx="5334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7649145" y="2186186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600">
                <a:latin typeface="Arial" charset="0"/>
                <a:ea typeface="新細明體" pitchFamily="18" charset="-120"/>
                <a:cs typeface="Arial" charset="0"/>
              </a:rPr>
              <a:t>Mixed flow</a:t>
            </a: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2869704" y="1923678"/>
            <a:ext cx="838200" cy="6096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H="1">
            <a:off x="1015008" y="2571750"/>
            <a:ext cx="182880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91468" y="3223691"/>
            <a:ext cx="1730375" cy="2841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200">
                <a:latin typeface="Arial" charset="0"/>
                <a:ea typeface="新細明體" pitchFamily="18" charset="-120"/>
                <a:cs typeface="Arial" charset="0"/>
              </a:rPr>
              <a:t>Mixed flow intersection</a:t>
            </a: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H="1">
            <a:off x="1907704" y="1995686"/>
            <a:ext cx="2286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H="1" flipV="1">
            <a:off x="1907703" y="987574"/>
            <a:ext cx="14139" cy="1045604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flipH="1">
            <a:off x="755576" y="987574"/>
            <a:ext cx="11430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397445" y="749176"/>
            <a:ext cx="725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200">
                <a:latin typeface="Arial" charset="0"/>
                <a:ea typeface="新細明體" pitchFamily="18" charset="-120"/>
                <a:cs typeface="Arial" charset="0"/>
              </a:rPr>
              <a:t>Drop off</a:t>
            </a: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1022920" y="915566"/>
            <a:ext cx="3621088" cy="28872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4644008" y="950590"/>
            <a:ext cx="0" cy="1277888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4644008" y="2250876"/>
            <a:ext cx="9906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6277545" y="4014986"/>
            <a:ext cx="5334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6887145" y="3830836"/>
            <a:ext cx="1211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600">
                <a:latin typeface="Arial" charset="0"/>
                <a:ea typeface="新細明體" pitchFamily="18" charset="-120"/>
                <a:cs typeface="Arial" charset="0"/>
              </a:rPr>
              <a:t>Bus routing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296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247">
        <p14:doors dir="vert"/>
      </p:transition>
    </mc:Choice>
    <mc:Fallback xmlns="">
      <p:transition spd="slow" advTm="26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1" grpId="0" animBg="1"/>
      <p:bldP spid="42" grpId="0" animBg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123478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Two-stage Evacuation Process</a:t>
            </a:r>
            <a:endParaRPr lang="en-US" sz="2200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009559"/>
              </p:ext>
            </p:extLst>
          </p:nvPr>
        </p:nvGraphicFramePr>
        <p:xfrm>
          <a:off x="430783" y="771550"/>
          <a:ext cx="3781177" cy="3606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0" name="Visio" r:id="rId4" imgW="6778371" imgH="6464046" progId="Visio.Drawing.11">
                  <p:embed/>
                </p:oleObj>
              </mc:Choice>
              <mc:Fallback>
                <p:oleObj name="Visio" r:id="rId4" imgW="6778371" imgH="646404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783" y="771550"/>
                        <a:ext cx="3781177" cy="3606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86119" y="4312136"/>
            <a:ext cx="36633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2000" dirty="0">
                <a:latin typeface="Garamond" pitchFamily="18" charset="0"/>
                <a:ea typeface="新細明體" pitchFamily="18" charset="-120"/>
                <a:cs typeface="Arial" charset="0"/>
              </a:rPr>
              <a:t>Stage 1 – Impact zone</a:t>
            </a:r>
          </a:p>
          <a:p>
            <a:pPr algn="ctr" eaLnBrk="1" hangingPunct="1"/>
            <a:r>
              <a:rPr lang="en-US" altLang="zh-TW" sz="2000" dirty="0">
                <a:latin typeface="Garamond" pitchFamily="18" charset="0"/>
                <a:ea typeface="新細明體" pitchFamily="18" charset="-120"/>
                <a:cs typeface="Arial" charset="0"/>
              </a:rPr>
              <a:t>(Pedestrian module + Bus module)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65625" y="4312136"/>
            <a:ext cx="25787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dirty="0">
                <a:latin typeface="Garamond" pitchFamily="18" charset="0"/>
                <a:ea typeface="新細明體" pitchFamily="18" charset="-120"/>
                <a:cs typeface="Arial" charset="0"/>
              </a:rPr>
              <a:t>Stage 2 – Network wide</a:t>
            </a:r>
          </a:p>
          <a:p>
            <a:pPr eaLnBrk="1" hangingPunct="1"/>
            <a:r>
              <a:rPr lang="en-US" altLang="zh-TW" sz="2000" dirty="0">
                <a:latin typeface="Garamond" pitchFamily="18" charset="0"/>
                <a:ea typeface="新細明體" pitchFamily="18" charset="-120"/>
                <a:cs typeface="Arial" charset="0"/>
              </a:rPr>
              <a:t>(Passenger cars module)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118989"/>
              </p:ext>
            </p:extLst>
          </p:nvPr>
        </p:nvGraphicFramePr>
        <p:xfrm>
          <a:off x="4787900" y="850031"/>
          <a:ext cx="3803569" cy="344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name="Visio" r:id="rId6" imgW="5521071" imgH="5006721" progId="Visio.Drawing.11">
                  <p:embed/>
                </p:oleObj>
              </mc:Choice>
              <mc:Fallback>
                <p:oleObj name="Visio" r:id="rId6" imgW="5521071" imgH="5006721" progId="Visio.Drawing.11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850031"/>
                        <a:ext cx="3803569" cy="3449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7222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4891">
        <p14:warp dir="in"/>
      </p:transition>
    </mc:Choice>
    <mc:Fallback xmlns="">
      <p:transition spd="slow" advTm="14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537971" y="1784944"/>
            <a:ext cx="4491231" cy="1933206"/>
            <a:chOff x="3104958" y="2679818"/>
            <a:chExt cx="4491231" cy="2577608"/>
          </a:xfrm>
        </p:grpSpPr>
        <p:sp>
          <p:nvSpPr>
            <p:cNvPr id="3" name="圆角矩形 2"/>
            <p:cNvSpPr/>
            <p:nvPr/>
          </p:nvSpPr>
          <p:spPr>
            <a:xfrm rot="1681359">
              <a:off x="3182364" y="4235071"/>
              <a:ext cx="1517846" cy="7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127000" contourW="19050">
              <a:bevelT w="1016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defRPr/>
              </a:pPr>
              <a:endPara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 rot="20451077">
              <a:off x="3217434" y="3449506"/>
              <a:ext cx="1764000" cy="7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127000" contourW="19050">
              <a:bevelT w="1016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defRPr/>
              </a:pPr>
              <a:endParaRPr lang="zh-CN" altLang="en-US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7" name="组合 43"/>
            <p:cNvGrpSpPr>
              <a:grpSpLocks noChangeAspect="1"/>
            </p:cNvGrpSpPr>
            <p:nvPr/>
          </p:nvGrpSpPr>
          <p:grpSpPr bwMode="auto">
            <a:xfrm>
              <a:off x="3104958" y="3112588"/>
              <a:ext cx="1398918" cy="1398587"/>
              <a:chOff x="5528995" y="3084805"/>
              <a:chExt cx="1116000" cy="1116000"/>
            </a:xfrm>
          </p:grpSpPr>
          <p:sp>
            <p:nvSpPr>
              <p:cNvPr id="9" name="Oval 2"/>
              <p:cNvSpPr>
                <a:spLocks noChangeAspect="1" noChangeArrowheads="1"/>
              </p:cNvSpPr>
              <p:nvPr/>
            </p:nvSpPr>
            <p:spPr bwMode="auto">
              <a:xfrm>
                <a:off x="5528995" y="3084805"/>
                <a:ext cx="1116000" cy="1116000"/>
              </a:xfrm>
              <a:prstGeom prst="ellipse">
                <a:avLst/>
              </a:prstGeom>
              <a:solidFill>
                <a:srgbClr val="92D050"/>
              </a:solidFill>
              <a:ln w="25400">
                <a:noFill/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extrusionH="304800" contourW="19050">
                <a:bevelT prst="convex"/>
                <a:bevelB w="0" h="0"/>
                <a:contourClr>
                  <a:srgbClr val="FFE593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>
                <a:sp3d/>
              </a:bodyPr>
              <a:lstStyle/>
              <a:p>
                <a:pPr algn="ctr" eaLnBrk="0" fontAlgn="ctr" hangingPunct="0"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ct val="70000"/>
                  <a:defRPr/>
                </a:pPr>
                <a:endParaRPr lang="fr-FR" altLang="zh-CN" sz="16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" name="椭圆 9"/>
              <p:cNvSpPr>
                <a:spLocks/>
              </p:cNvSpPr>
              <p:nvPr/>
            </p:nvSpPr>
            <p:spPr>
              <a:xfrm rot="19388639">
                <a:off x="5573394" y="3152905"/>
                <a:ext cx="757332" cy="5396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45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2" name="圆角矩形 11"/>
            <p:cNvSpPr/>
            <p:nvPr/>
          </p:nvSpPr>
          <p:spPr bwMode="auto">
            <a:xfrm>
              <a:off x="4759625" y="4066670"/>
              <a:ext cx="2836564" cy="1190756"/>
            </a:xfrm>
            <a:prstGeom prst="roundRect">
              <a:avLst>
                <a:gd name="adj" fmla="val 7848"/>
              </a:avLst>
            </a:prstGeom>
            <a:gradFill flip="none" rotWithShape="1">
              <a:gsLst>
                <a:gs pos="3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38100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65100" h="1270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eaLnBrk="0" fontAlgn="ctr" hangingPunc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AutoShape 3"/>
            <p:cNvSpPr>
              <a:spLocks noChangeAspect="1" noChangeArrowheads="1"/>
            </p:cNvSpPr>
            <p:nvPr/>
          </p:nvSpPr>
          <p:spPr bwMode="auto">
            <a:xfrm>
              <a:off x="4594487" y="4475899"/>
              <a:ext cx="324000" cy="324000"/>
            </a:xfrm>
            <a:prstGeom prst="ellipse">
              <a:avLst/>
            </a:prstGeom>
            <a:solidFill>
              <a:srgbClr val="92D050"/>
            </a:soli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</a:pPr>
              <a:endParaRPr lang="zh-CN" altLang="zh-CN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 bwMode="auto">
            <a:xfrm>
              <a:off x="4782873" y="2679818"/>
              <a:ext cx="2813315" cy="1129011"/>
            </a:xfrm>
            <a:prstGeom prst="roundRect">
              <a:avLst>
                <a:gd name="adj" fmla="val 7848"/>
              </a:avLst>
            </a:prstGeom>
            <a:gradFill flip="none" rotWithShape="1">
              <a:gsLst>
                <a:gs pos="3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38100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65100" h="127000" prst="artDeco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marL="0" lvl="2" algn="ctr" eaLnBrk="0" fontAlgn="ctr" hangingPunc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25" algn="l"/>
                </a:tabLst>
                <a:defRPr/>
              </a:pPr>
              <a:endParaRPr lang="zh-CN" altLang="en-US" sz="14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AutoShape 3"/>
            <p:cNvSpPr>
              <a:spLocks noChangeAspect="1" noChangeArrowheads="1"/>
            </p:cNvSpPr>
            <p:nvPr/>
          </p:nvSpPr>
          <p:spPr bwMode="auto">
            <a:xfrm>
              <a:off x="4609001" y="3108961"/>
              <a:ext cx="324000" cy="324000"/>
            </a:xfrm>
            <a:prstGeom prst="ellipse">
              <a:avLst/>
            </a:prstGeom>
            <a:solidFill>
              <a:srgbClr val="92D050"/>
            </a:soli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1905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eaLnBrk="0" fontAlgn="ctr" hangingPunc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</a:pPr>
              <a:endParaRPr lang="zh-CN" altLang="zh-CN"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233777" y="952659"/>
            <a:ext cx="3154648" cy="1645332"/>
            <a:chOff x="5305319" y="1953117"/>
            <a:chExt cx="3381481" cy="1838325"/>
          </a:xfrm>
        </p:grpSpPr>
        <p:sp>
          <p:nvSpPr>
            <p:cNvPr id="53" name="AutoShape 5"/>
            <p:cNvSpPr>
              <a:spLocks noChangeArrowheads="1"/>
            </p:cNvSpPr>
            <p:nvPr/>
          </p:nvSpPr>
          <p:spPr bwMode="gray">
            <a:xfrm rot="16200000">
              <a:off x="6041125" y="1217311"/>
              <a:ext cx="1838325" cy="33099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ea typeface="宋体" charset="-12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10200" y="2131874"/>
              <a:ext cx="327660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rgbClr val="000000"/>
                </a:solidFill>
                <a:latin typeface="宋体" pitchFamily="2" charset="-122"/>
              </a:endParaRPr>
            </a:p>
            <a:p>
              <a:endParaRPr lang="zh-CN" alt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00904" y="2978384"/>
            <a:ext cx="3159528" cy="1653865"/>
            <a:chOff x="5300904" y="4338006"/>
            <a:chExt cx="3309938" cy="1838325"/>
          </a:xfrm>
        </p:grpSpPr>
        <p:sp>
          <p:nvSpPr>
            <p:cNvPr id="56" name="AutoShape 5"/>
            <p:cNvSpPr>
              <a:spLocks noChangeArrowheads="1"/>
            </p:cNvSpPr>
            <p:nvPr/>
          </p:nvSpPr>
          <p:spPr bwMode="gray">
            <a:xfrm rot="16200000">
              <a:off x="6036710" y="3602200"/>
              <a:ext cx="1838325" cy="33099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ea typeface="宋体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96713" y="4527233"/>
              <a:ext cx="3200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dirty="0">
                <a:solidFill>
                  <a:srgbClr val="000000"/>
                </a:solidFill>
                <a:latin typeface="宋体" pitchFamily="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91666" y="2455751"/>
            <a:ext cx="98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34411" y="308695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On-line Evacuation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16502" y="203025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Off-line Evacuation</a:t>
            </a:r>
            <a:endParaRPr lang="en-US" dirty="0"/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035215"/>
            <a:ext cx="2520280" cy="149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r="667" b="4762"/>
          <a:stretch/>
        </p:blipFill>
        <p:spPr bwMode="auto">
          <a:xfrm>
            <a:off x="5513784" y="3086951"/>
            <a:ext cx="2514600" cy="148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9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9276">
        <p14:switch dir="r"/>
      </p:transition>
    </mc:Choice>
    <mc:Fallback xmlns="">
      <p:transition spd="slow" advTm="9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079637" y="123478"/>
            <a:ext cx="5028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</a:rPr>
              <a:t>Off-line Evacuation System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8" y="-3820"/>
            <a:ext cx="8847138" cy="514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62">
        <p:fade/>
      </p:transition>
    </mc:Choice>
    <mc:Fallback xmlns="">
      <p:transition spd="med" advTm="140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079637" y="123478"/>
            <a:ext cx="5028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</a:rPr>
              <a:t>Off-line Evacuation System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50"/>
            <a:ext cx="879475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82">
        <p:fade/>
      </p:transition>
    </mc:Choice>
    <mc:Fallback xmlns="">
      <p:transition spd="med" advTm="82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|1.3|1|2.7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|4.1|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7|2.6|5|6.7|3.7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2|4.9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2101</TotalTime>
  <Words>194</Words>
  <Application>Microsoft Office PowerPoint</Application>
  <PresentationFormat>On-screen Show (16:9)</PresentationFormat>
  <Paragraphs>63</Paragraphs>
  <Slides>21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宋体</vt:lpstr>
      <vt:lpstr>Calibri</vt:lpstr>
      <vt:lpstr>Times New Roman</vt:lpstr>
      <vt:lpstr>Wingdings</vt:lpstr>
      <vt:lpstr>PMingLiU</vt:lpstr>
      <vt:lpstr>Arial</vt:lpstr>
      <vt:lpstr>微软雅黑</vt:lpstr>
      <vt:lpstr>Garamond</vt:lpstr>
      <vt:lpstr>Office 主题</vt:lpstr>
      <vt:lpstr>1_Office 主题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Xianfeng</dc:creator>
  <cp:lastModifiedBy>Andrew He</cp:lastModifiedBy>
  <cp:revision>176</cp:revision>
  <cp:lastPrinted>1601-01-01T00:00:00Z</cp:lastPrinted>
  <dcterms:created xsi:type="dcterms:W3CDTF">1601-01-01T00:00:00Z</dcterms:created>
  <dcterms:modified xsi:type="dcterms:W3CDTF">2014-08-27T14:46:52Z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