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82" r:id="rId3"/>
    <p:sldId id="279" r:id="rId4"/>
    <p:sldId id="280" r:id="rId5"/>
    <p:sldId id="277" r:id="rId6"/>
    <p:sldId id="281" r:id="rId7"/>
    <p:sldId id="270" r:id="rId8"/>
    <p:sldId id="283" r:id="rId9"/>
    <p:sldId id="284" r:id="rId10"/>
    <p:sldId id="287" r:id="rId11"/>
    <p:sldId id="288" r:id="rId12"/>
    <p:sldId id="259" r:id="rId13"/>
    <p:sldId id="267" r:id="rId14"/>
    <p:sldId id="261" r:id="rId15"/>
    <p:sldId id="268" r:id="rId16"/>
    <p:sldId id="265" r:id="rId17"/>
    <p:sldId id="274" r:id="rId18"/>
    <p:sldId id="291" r:id="rId19"/>
    <p:sldId id="278" r:id="rId20"/>
    <p:sldId id="289" r:id="rId21"/>
    <p:sldId id="29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5" autoAdjust="0"/>
    <p:restoredTop sz="94660"/>
  </p:normalViewPr>
  <p:slideViewPr>
    <p:cSldViewPr showGuides="1">
      <p:cViewPr>
        <p:scale>
          <a:sx n="118" d="100"/>
          <a:sy n="118" d="100"/>
        </p:scale>
        <p:origin x="-15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Speed Profile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098436265682729E-2"/>
          <c:y val="0.19480351414406533"/>
          <c:w val="0.8625385022919716"/>
          <c:h val="0.4891932779235929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Average speed (mph)</c:v>
                </c:pt>
              </c:strCache>
            </c:strRef>
          </c:tx>
          <c:xVal>
            <c:numRef>
              <c:f>Sheet1!$B$1:$D$1</c:f>
              <c:numCache>
                <c:formatCode>General</c:formatCode>
                <c:ptCount val="3"/>
                <c:pt idx="0">
                  <c:v>900</c:v>
                </c:pt>
                <c:pt idx="1">
                  <c:v>500</c:v>
                </c:pt>
                <c:pt idx="2">
                  <c:v>200</c:v>
                </c:pt>
              </c:numCache>
            </c:numRef>
          </c:xVal>
          <c:yVal>
            <c:numRef>
              <c:f>Sheet1!$B$2:$D$2</c:f>
              <c:numCache>
                <c:formatCode>General</c:formatCode>
                <c:ptCount val="3"/>
                <c:pt idx="0">
                  <c:v>49.7</c:v>
                </c:pt>
                <c:pt idx="1">
                  <c:v>46.4</c:v>
                </c:pt>
                <c:pt idx="2">
                  <c:v>40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Minimum speed (mph)</c:v>
                </c:pt>
              </c:strCache>
            </c:strRef>
          </c:tx>
          <c:xVal>
            <c:numRef>
              <c:f>Sheet1!$B$1:$D$1</c:f>
              <c:numCache>
                <c:formatCode>General</c:formatCode>
                <c:ptCount val="3"/>
                <c:pt idx="0">
                  <c:v>900</c:v>
                </c:pt>
                <c:pt idx="1">
                  <c:v>500</c:v>
                </c:pt>
                <c:pt idx="2">
                  <c:v>200</c:v>
                </c:pt>
              </c:numCache>
            </c:numRef>
          </c:xVal>
          <c:yVal>
            <c:numRef>
              <c:f>Sheet1!$B$3:$D$3</c:f>
              <c:numCache>
                <c:formatCode>General</c:formatCode>
                <c:ptCount val="3"/>
                <c:pt idx="0">
                  <c:v>18.899999999999999</c:v>
                </c:pt>
                <c:pt idx="1">
                  <c:v>10.9</c:v>
                </c:pt>
                <c:pt idx="2">
                  <c:v>4.58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Maximum speed (mph)</c:v>
                </c:pt>
              </c:strCache>
            </c:strRef>
          </c:tx>
          <c:xVal>
            <c:numRef>
              <c:f>Sheet1!$B$1:$D$1</c:f>
              <c:numCache>
                <c:formatCode>General</c:formatCode>
                <c:ptCount val="3"/>
                <c:pt idx="0">
                  <c:v>900</c:v>
                </c:pt>
                <c:pt idx="1">
                  <c:v>500</c:v>
                </c:pt>
                <c:pt idx="2">
                  <c:v>200</c:v>
                </c:pt>
              </c:numCache>
            </c:numRef>
          </c:xVal>
          <c:yVal>
            <c:numRef>
              <c:f>Sheet1!$B$4:$D$4</c:f>
              <c:numCache>
                <c:formatCode>General</c:formatCode>
                <c:ptCount val="3"/>
                <c:pt idx="0">
                  <c:v>74.099999999999994</c:v>
                </c:pt>
                <c:pt idx="1">
                  <c:v>69.400000000000006</c:v>
                </c:pt>
                <c:pt idx="2">
                  <c:v>61.2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876096"/>
        <c:axId val="37878016"/>
      </c:scatterChart>
      <c:valAx>
        <c:axId val="37876096"/>
        <c:scaling>
          <c:orientation val="maxMin"/>
          <c:max val="9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Distance from stop line (ft)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7878016"/>
        <c:crosses val="autoZero"/>
        <c:crossBetween val="midCat"/>
        <c:majorUnit val="100"/>
      </c:valAx>
      <c:valAx>
        <c:axId val="37878016"/>
        <c:scaling>
          <c:orientation val="minMax"/>
        </c:scaling>
        <c:delete val="0"/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Speed (mph)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78760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4.2107166555209824E-2"/>
          <c:y val="0.8489034703995334"/>
          <c:w val="0.93487561386250617"/>
          <c:h val="0.1261515748031496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7437C-8814-4FAA-B986-29C8A619B0C5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FCAAB-4735-4ADD-A755-AB9742483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3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location has high truck percentage (14%) also sights are block by Sign for southbound and eastbound approaches</a:t>
            </a:r>
          </a:p>
          <a:p>
            <a:r>
              <a:rPr lang="en-US" baseline="0" dirty="0" smtClean="0"/>
              <a:t>The southbound has grade of +1.4% l from 1000 to the intersection. This also cause the truck driver not to stop… (maybe)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A6055-C319-4F4F-9A0D-1FBA0F35F6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0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A6055-C319-4F4F-9A0D-1FBA0F35F6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5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FCAAB-4735-4ADD-A755-AB97424832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94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FCAAB-4735-4ADD-A755-AB97424832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5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FCAAB-4735-4ADD-A755-AB97424832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84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86EB-15CE-49B4-B939-6C14A889E43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C26680-A96B-41AA-B703-8C5FA59C134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86EB-15CE-49B4-B939-6C14A889E43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6680-A96B-41AA-B703-8C5FA59C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86EB-15CE-49B4-B939-6C14A889E43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6680-A96B-41AA-B703-8C5FA59C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86EB-15CE-49B4-B939-6C14A889E43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6680-A96B-41AA-B703-8C5FA59C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86EB-15CE-49B4-B939-6C14A889E43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6680-A96B-41AA-B703-8C5FA59C134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86EB-15CE-49B4-B939-6C14A889E43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6680-A96B-41AA-B703-8C5FA59C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86EB-15CE-49B4-B939-6C14A889E43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6680-A96B-41AA-B703-8C5FA59C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86EB-15CE-49B4-B939-6C14A889E43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6680-A96B-41AA-B703-8C5FA59C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86EB-15CE-49B4-B939-6C14A889E43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6680-A96B-41AA-B703-8C5FA59C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86EB-15CE-49B4-B939-6C14A889E43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6680-A96B-41AA-B703-8C5FA59C134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E86EB-15CE-49B4-B939-6C14A889E43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6680-A96B-41AA-B703-8C5FA59C134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C3E86EB-15CE-49B4-B939-6C14A889E43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FC26680-A96B-41AA-B703-8C5FA59C134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 Safety and Operations Lab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of a Dilemma Zone Protection System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40 @ MD 910C (Western Maryland Parkway)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43192" cy="514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800" cy="1142999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Dilemma Zone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For heavy trucks only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(Using Average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Acc./Dec. Rates)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172808" y="3200400"/>
            <a:ext cx="8792" cy="337331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19200" y="3505200"/>
            <a:ext cx="396240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400" y="3200400"/>
            <a:ext cx="4382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need to be covered by the detection system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19200" y="3200400"/>
            <a:ext cx="0" cy="113695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0600" y="2895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603ft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2895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40ft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43600" y="5638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38mph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921689"/>
              </p:ext>
            </p:extLst>
          </p:nvPr>
        </p:nvGraphicFramePr>
        <p:xfrm>
          <a:off x="304800" y="5410200"/>
          <a:ext cx="231235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5313"/>
                <a:gridCol w="657037"/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Average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cceleration 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3.79ft/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0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Average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celeration rate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-9.20t/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0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Intersection Width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122ft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Vehicle Length (Passenger Car)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12ft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Yellow Duration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5.5sec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Driver Reaction Time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1.14sec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215980"/>
              </p:ext>
            </p:extLst>
          </p:nvPr>
        </p:nvGraphicFramePr>
        <p:xfrm>
          <a:off x="6231792" y="2726156"/>
          <a:ext cx="2616200" cy="144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100"/>
                <a:gridCol w="1308100"/>
              </a:tblGrid>
              <a:tr h="2324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Deceleration Rate (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/s^2)</a:t>
                      </a:r>
                      <a:b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trucks only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-9.20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2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6.16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2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-25.83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2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-2.20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2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-7.25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2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85th percentile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-12.60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2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record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8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28600" y="1524000"/>
            <a:ext cx="8686800" cy="5201828"/>
            <a:chOff x="3581400" y="1524000"/>
            <a:chExt cx="8686800" cy="5201828"/>
          </a:xfrm>
        </p:grpSpPr>
        <p:grpSp>
          <p:nvGrpSpPr>
            <p:cNvPr id="40" name="Group 39"/>
            <p:cNvGrpSpPr/>
            <p:nvPr/>
          </p:nvGrpSpPr>
          <p:grpSpPr>
            <a:xfrm>
              <a:off x="3581400" y="1524000"/>
              <a:ext cx="8686800" cy="5201828"/>
              <a:chOff x="228600" y="1584960"/>
              <a:chExt cx="8686800" cy="5201828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1584960"/>
                <a:ext cx="8686800" cy="5201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3" name="Straight Connector 42"/>
              <p:cNvCxnSpPr/>
              <p:nvPr/>
            </p:nvCxnSpPr>
            <p:spPr>
              <a:xfrm flipH="1">
                <a:off x="5646420" y="3063240"/>
                <a:ext cx="23253" cy="342044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822960" y="3108960"/>
                <a:ext cx="0" cy="78933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762000" y="3048000"/>
                <a:ext cx="523181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Range need to be covered by the detection system due to large percentage trucks</a:t>
                </a:r>
                <a:endPara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09600" y="2743200"/>
                <a:ext cx="6975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872ft </a:t>
                </a:r>
                <a:endPara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410200" y="2743200"/>
                <a:ext cx="69757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 </a:t>
                </a:r>
                <a:r>
                  <a:rPr lang="en-US" sz="1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ft</a:t>
                </a:r>
                <a:r>
                  <a:rPr lang="en-US" sz="1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>
                <a:off x="838200" y="3276600"/>
                <a:ext cx="479766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3657600" y="5638800"/>
              <a:ext cx="4876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Combination of DZ distributions 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heavy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vehicles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Average passenger 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4478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Dilemma Zone Distribution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(Average acc./Dec. Rates from passenger cars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trucks)</a:t>
            </a:r>
            <a:endParaRPr lang="en-US" sz="2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827397"/>
              </p:ext>
            </p:extLst>
          </p:nvPr>
        </p:nvGraphicFramePr>
        <p:xfrm>
          <a:off x="6477000" y="2064861"/>
          <a:ext cx="2312350" cy="172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5313"/>
                <a:gridCol w="657037"/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Avg. 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cceleration 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3.79ft/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0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Avg. de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celeration rate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-9.33ft/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0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Avg.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cceleration 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 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(Truck)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3.79ft/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0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Avg.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celeration rate (Truck)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-9.20t/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0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Intersection Width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122ft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Vehicle Length (Passenger Car)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12ft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Yellow Duration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5.5sec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Driver Reaction Time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1.14sec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2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Concept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447800"/>
            <a:ext cx="7680205" cy="4495803"/>
            <a:chOff x="1295400" y="894160"/>
            <a:chExt cx="6245565" cy="368417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352800" y="2514600"/>
              <a:ext cx="396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52800" y="2743200"/>
              <a:ext cx="396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352800" y="2971800"/>
              <a:ext cx="39624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352800" y="3200400"/>
              <a:ext cx="39624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352800" y="3429000"/>
              <a:ext cx="3962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2438401" y="3422654"/>
              <a:ext cx="927099" cy="1155683"/>
              <a:chOff x="2438401" y="2736854"/>
              <a:chExt cx="927099" cy="1155683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H="1">
                <a:off x="3352799" y="2736857"/>
                <a:ext cx="1" cy="11556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124201" y="2736854"/>
                <a:ext cx="0" cy="1155683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895600" y="2736857"/>
                <a:ext cx="6350" cy="1155678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667000" y="2736857"/>
                <a:ext cx="0" cy="115567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438401" y="2736857"/>
                <a:ext cx="0" cy="115567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901950" y="2741338"/>
                <a:ext cx="4635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3352800" y="2514600"/>
              <a:ext cx="127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1295400" y="2514600"/>
              <a:ext cx="1143000" cy="914400"/>
              <a:chOff x="533400" y="2514600"/>
              <a:chExt cx="1905000" cy="91440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33400" y="2514600"/>
                <a:ext cx="1905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33400" y="2743200"/>
                <a:ext cx="19050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33400" y="2971800"/>
                <a:ext cx="1905000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33400" y="3200400"/>
                <a:ext cx="1905000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33400" y="3429000"/>
                <a:ext cx="1905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414121" y="2971800"/>
                <a:ext cx="12700" cy="457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 descr="unit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1" t="38462" r="14285"/>
            <a:stretch/>
          </p:blipFill>
          <p:spPr bwMode="auto">
            <a:xfrm>
              <a:off x="3657600" y="1447800"/>
              <a:ext cx="48971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694990" y="894160"/>
              <a:ext cx="1845975" cy="428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Advanced warning sign with speed control</a:t>
              </a:r>
            </a:p>
          </p:txBody>
        </p:sp>
        <p:sp>
          <p:nvSpPr>
            <p:cNvPr id="17" name="Flowchart: Manual Operation 80"/>
            <p:cNvSpPr/>
            <p:nvPr/>
          </p:nvSpPr>
          <p:spPr>
            <a:xfrm rot="5400000">
              <a:off x="4688443" y="1175930"/>
              <a:ext cx="457505" cy="311960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200"/>
                <a:gd name="connsiteY0" fmla="*/ 0 h 10000"/>
                <a:gd name="connsiteX1" fmla="*/ 10000 w 10200"/>
                <a:gd name="connsiteY1" fmla="*/ 0 h 10000"/>
                <a:gd name="connsiteX2" fmla="*/ 10200 w 10200"/>
                <a:gd name="connsiteY2" fmla="*/ 9972 h 10000"/>
                <a:gd name="connsiteX3" fmla="*/ 2000 w 10200"/>
                <a:gd name="connsiteY3" fmla="*/ 10000 h 10000"/>
                <a:gd name="connsiteX4" fmla="*/ 0 w 10200"/>
                <a:gd name="connsiteY4" fmla="*/ 0 h 10000"/>
                <a:gd name="connsiteX0" fmla="*/ 0 w 10200"/>
                <a:gd name="connsiteY0" fmla="*/ 0 h 10028"/>
                <a:gd name="connsiteX1" fmla="*/ 10000 w 10200"/>
                <a:gd name="connsiteY1" fmla="*/ 0 h 10028"/>
                <a:gd name="connsiteX2" fmla="*/ 10200 w 10200"/>
                <a:gd name="connsiteY2" fmla="*/ 9972 h 10028"/>
                <a:gd name="connsiteX3" fmla="*/ 1200 w 10200"/>
                <a:gd name="connsiteY3" fmla="*/ 10028 h 10028"/>
                <a:gd name="connsiteX4" fmla="*/ 0 w 10200"/>
                <a:gd name="connsiteY4" fmla="*/ 0 h 10028"/>
                <a:gd name="connsiteX0" fmla="*/ 0 w 11600"/>
                <a:gd name="connsiteY0" fmla="*/ 0 h 10056"/>
                <a:gd name="connsiteX1" fmla="*/ 10000 w 11600"/>
                <a:gd name="connsiteY1" fmla="*/ 0 h 10056"/>
                <a:gd name="connsiteX2" fmla="*/ 11600 w 11600"/>
                <a:gd name="connsiteY2" fmla="*/ 10056 h 10056"/>
                <a:gd name="connsiteX3" fmla="*/ 1200 w 11600"/>
                <a:gd name="connsiteY3" fmla="*/ 10028 h 10056"/>
                <a:gd name="connsiteX4" fmla="*/ 0 w 11600"/>
                <a:gd name="connsiteY4" fmla="*/ 0 h 10056"/>
                <a:gd name="connsiteX0" fmla="*/ 0 w 11808"/>
                <a:gd name="connsiteY0" fmla="*/ 28 h 10084"/>
                <a:gd name="connsiteX1" fmla="*/ 11800 w 11808"/>
                <a:gd name="connsiteY1" fmla="*/ 0 h 10084"/>
                <a:gd name="connsiteX2" fmla="*/ 11600 w 11808"/>
                <a:gd name="connsiteY2" fmla="*/ 10084 h 10084"/>
                <a:gd name="connsiteX3" fmla="*/ 1200 w 11808"/>
                <a:gd name="connsiteY3" fmla="*/ 10056 h 10084"/>
                <a:gd name="connsiteX4" fmla="*/ 0 w 11808"/>
                <a:gd name="connsiteY4" fmla="*/ 28 h 10084"/>
                <a:gd name="connsiteX0" fmla="*/ 200 w 12008"/>
                <a:gd name="connsiteY0" fmla="*/ 28 h 10084"/>
                <a:gd name="connsiteX1" fmla="*/ 12000 w 12008"/>
                <a:gd name="connsiteY1" fmla="*/ 0 h 10084"/>
                <a:gd name="connsiteX2" fmla="*/ 11800 w 12008"/>
                <a:gd name="connsiteY2" fmla="*/ 10084 h 10084"/>
                <a:gd name="connsiteX3" fmla="*/ 0 w 12008"/>
                <a:gd name="connsiteY3" fmla="*/ 9972 h 10084"/>
                <a:gd name="connsiteX4" fmla="*/ 200 w 12008"/>
                <a:gd name="connsiteY4" fmla="*/ 28 h 10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08" h="10084">
                  <a:moveTo>
                    <a:pt x="200" y="28"/>
                  </a:moveTo>
                  <a:lnTo>
                    <a:pt x="12000" y="0"/>
                  </a:lnTo>
                  <a:cubicBezTo>
                    <a:pt x="12067" y="3324"/>
                    <a:pt x="11733" y="6760"/>
                    <a:pt x="11800" y="10084"/>
                  </a:cubicBezTo>
                  <a:lnTo>
                    <a:pt x="0" y="9972"/>
                  </a:lnTo>
                  <a:cubicBezTo>
                    <a:pt x="67" y="6657"/>
                    <a:pt x="133" y="3343"/>
                    <a:pt x="200" y="28"/>
                  </a:cubicBezTo>
                  <a:close/>
                </a:path>
              </a:pathLst>
            </a:custGeom>
            <a:solidFill>
              <a:srgbClr val="00B0F0">
                <a:alpha val="5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69210" y="2638924"/>
              <a:ext cx="1066799" cy="378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Microwave detector</a:t>
              </a:r>
              <a:endParaRPr lang="en-US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62300" y="1066800"/>
              <a:ext cx="838200" cy="428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Signal Controller</a:t>
              </a:r>
              <a:endParaRPr lang="en-US" sz="1400" b="1" dirty="0"/>
            </a:p>
          </p:txBody>
        </p:sp>
        <p:pic>
          <p:nvPicPr>
            <p:cNvPr id="22" name="Picture 4" descr="http://www.clipartbest.com/cliparts/aie/pAE/aiepAEei4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010" y="2727336"/>
              <a:ext cx="609600" cy="22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www.clipartbest.com/cliparts/aie/pAE/aiepAEei4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492" y="2515400"/>
              <a:ext cx="609600" cy="223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3372642" y="4282047"/>
              <a:ext cx="354866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374943" y="3516792"/>
              <a:ext cx="3102057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733800" y="2563844"/>
              <a:ext cx="1055620" cy="428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Detection Zone</a:t>
              </a:r>
              <a:endParaRPr lang="en-US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00500" y="4263676"/>
              <a:ext cx="2247900" cy="252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Location of AWS with flasher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00500" y="3516792"/>
              <a:ext cx="2190218" cy="428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</a:rPr>
                <a:t>Upper limit from the distribution of DZ (field data)</a:t>
              </a:r>
              <a:endParaRPr lang="en-US" sz="1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3429000" y="1905000"/>
              <a:ext cx="228600" cy="4572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505198" y="2019402"/>
              <a:ext cx="2300716" cy="252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Speed, location, arrival time</a:t>
              </a:r>
              <a:endParaRPr lang="en-US" sz="1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53023" y="956604"/>
              <a:ext cx="1243062" cy="781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Activation and deactivation of </a:t>
              </a:r>
              <a:r>
                <a:rPr lang="en-US" sz="1400" b="1" dirty="0" smtClean="0"/>
                <a:t>the message sign</a:t>
              </a:r>
              <a:endParaRPr lang="en-US" sz="1400" b="1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3824482" y="1694088"/>
              <a:ext cx="2278257" cy="40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8" descr="http://www.bayonnenj.org/assets/uploads/2013/03/Signal_Clip_Art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2" r="23535"/>
            <a:stretch/>
          </p:blipFill>
          <p:spPr bwMode="auto">
            <a:xfrm flipH="1">
              <a:off x="2068232" y="2533650"/>
              <a:ext cx="6096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6" name="Straight Connector 35"/>
            <p:cNvCxnSpPr/>
            <p:nvPr/>
          </p:nvCxnSpPr>
          <p:spPr>
            <a:xfrm>
              <a:off x="6923842" y="2515400"/>
              <a:ext cx="4876" cy="1766648"/>
            </a:xfrm>
            <a:prstGeom prst="line">
              <a:avLst/>
            </a:prstGeom>
            <a:ln w="28575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77000" y="2974308"/>
              <a:ext cx="0" cy="667371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978033" y="1581039"/>
              <a:ext cx="1349240" cy="605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Signal control includes all-red extension</a:t>
              </a:r>
              <a:endParaRPr lang="en-US" sz="1400" b="1" dirty="0"/>
            </a:p>
          </p:txBody>
        </p:sp>
        <p:pic>
          <p:nvPicPr>
            <p:cNvPr id="16" name="Picture 2" descr="E:\Users\sungyoon\Dropbox\Camera Uploads\IMG_031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91" t="15169" r="32105" b="49674"/>
            <a:stretch/>
          </p:blipFill>
          <p:spPr bwMode="auto">
            <a:xfrm>
              <a:off x="3048000" y="2362200"/>
              <a:ext cx="417513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Arrow Connector 34"/>
            <p:cNvCxnSpPr>
              <a:stCxn id="14" idx="1"/>
              <a:endCxn id="33" idx="0"/>
            </p:cNvCxnSpPr>
            <p:nvPr/>
          </p:nvCxnSpPr>
          <p:spPr>
            <a:xfrm flipH="1">
              <a:off x="2373032" y="1676400"/>
              <a:ext cx="1284568" cy="8572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6689605" y="2027431"/>
            <a:ext cx="1223776" cy="1355275"/>
            <a:chOff x="5465237" y="2256032"/>
            <a:chExt cx="1223776" cy="1355275"/>
          </a:xfrm>
        </p:grpSpPr>
        <p:sp>
          <p:nvSpPr>
            <p:cNvPr id="62" name="Rounded Rectangle 61"/>
            <p:cNvSpPr/>
            <p:nvPr/>
          </p:nvSpPr>
          <p:spPr>
            <a:xfrm>
              <a:off x="5838364" y="3058864"/>
              <a:ext cx="497416" cy="552443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0" rtlCol="0" anchor="ctr"/>
            <a:lstStyle/>
            <a:p>
              <a:pPr algn="ctr"/>
              <a:r>
                <a:rPr lang="en-US" sz="800" b="1" dirty="0" smtClean="0">
                  <a:solidFill>
                    <a:sysClr val="windowText" lastClr="000000"/>
                  </a:solidFill>
                </a:rPr>
                <a:t>Advisory SPEED</a:t>
              </a:r>
            </a:p>
            <a:p>
              <a:pPr algn="ctr"/>
              <a:r>
                <a:rPr lang="en-US" sz="800" dirty="0" smtClean="0">
                  <a:solidFill>
                    <a:sysClr val="windowText" lastClr="000000"/>
                  </a:solidFill>
                </a:rPr>
                <a:t> </a:t>
              </a:r>
            </a:p>
            <a:p>
              <a:pPr algn="ctr"/>
              <a:endParaRPr lang="en-US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925619" y="3355030"/>
              <a:ext cx="316668" cy="18275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50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Diamond 63"/>
            <p:cNvSpPr/>
            <p:nvPr/>
          </p:nvSpPr>
          <p:spPr>
            <a:xfrm>
              <a:off x="5660140" y="2256032"/>
              <a:ext cx="833922" cy="802831"/>
            </a:xfrm>
            <a:prstGeom prst="diamon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50" b="1" dirty="0" smtClean="0">
                  <a:solidFill>
                    <a:schemeClr val="tx1"/>
                  </a:solidFill>
                </a:rPr>
                <a:t>PREPARE TO STOP WHEN FLASHING</a:t>
              </a:r>
              <a:endParaRPr lang="en-US" sz="650" b="1" dirty="0">
                <a:solidFill>
                  <a:schemeClr val="tx1"/>
                </a:solidFill>
              </a:endParaRPr>
            </a:p>
          </p:txBody>
        </p:sp>
        <p:pic>
          <p:nvPicPr>
            <p:cNvPr id="65" name="Picture 2" descr="http://www.udrivedrivingschool.net/Signal_Light_-_Yellow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5237" y="2547919"/>
              <a:ext cx="194951" cy="20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http://www.udrivedrivingschool.net/Signal_Light_-_Yellow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062" y="2552814"/>
              <a:ext cx="194951" cy="20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87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components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2703" y="1981200"/>
            <a:ext cx="8793473" cy="4114800"/>
            <a:chOff x="202703" y="1295400"/>
            <a:chExt cx="8793473" cy="4114800"/>
          </a:xfrm>
        </p:grpSpPr>
        <p:pic>
          <p:nvPicPr>
            <p:cNvPr id="5" name="Picture 8" descr="http://www.bayonnenj.org/assets/uploads/2013/03/Signal_Clip_Ar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2" r="23535"/>
            <a:stretch/>
          </p:blipFill>
          <p:spPr bwMode="auto">
            <a:xfrm flipH="1">
              <a:off x="1433949" y="4099332"/>
              <a:ext cx="749628" cy="929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908546" y="2133600"/>
              <a:ext cx="834653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tx1"/>
                  </a:solidFill>
                </a:rPr>
                <a:t>Connection Module</a:t>
              </a:r>
            </a:p>
            <a:p>
              <a:pPr algn="ctr"/>
              <a:r>
                <a:rPr lang="en-US" sz="800" b="1" dirty="0" smtClean="0">
                  <a:solidFill>
                    <a:schemeClr val="tx1"/>
                  </a:solidFill>
                </a:rPr>
                <a:t>(click 223 301)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51346" y="3389011"/>
              <a:ext cx="834653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tx1"/>
                  </a:solidFill>
                </a:rPr>
                <a:t>Connection Module</a:t>
              </a:r>
            </a:p>
            <a:p>
              <a:pPr algn="ctr"/>
              <a:r>
                <a:rPr lang="en-US" sz="800" b="1" dirty="0" smtClean="0">
                  <a:solidFill>
                    <a:schemeClr val="tx1"/>
                  </a:solidFill>
                </a:rPr>
                <a:t>(click 223 112)</a:t>
              </a:r>
              <a:endParaRPr lang="en-US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2" descr="Product Detail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630565"/>
              <a:ext cx="762000" cy="76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>
              <a:stCxn id="8" idx="3"/>
              <a:endCxn id="14" idx="1"/>
            </p:cNvCxnSpPr>
            <p:nvPr/>
          </p:nvCxnSpPr>
          <p:spPr>
            <a:xfrm>
              <a:off x="2285999" y="3655711"/>
              <a:ext cx="293489" cy="6416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uni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1" t="38462" r="14285"/>
            <a:stretch/>
          </p:blipFill>
          <p:spPr bwMode="auto">
            <a:xfrm>
              <a:off x="2579488" y="3383166"/>
              <a:ext cx="602210" cy="55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Elbow Connector 14"/>
            <p:cNvCxnSpPr>
              <a:stCxn id="14" idx="3"/>
              <a:endCxn id="9" idx="2"/>
            </p:cNvCxnSpPr>
            <p:nvPr/>
          </p:nvCxnSpPr>
          <p:spPr>
            <a:xfrm flipV="1">
              <a:off x="3181698" y="2392566"/>
              <a:ext cx="1237902" cy="1269561"/>
            </a:xfrm>
            <a:prstGeom prst="bentConnector2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4" idx="2"/>
              <a:endCxn id="22" idx="1"/>
            </p:cNvCxnSpPr>
            <p:nvPr/>
          </p:nvCxnSpPr>
          <p:spPr>
            <a:xfrm rot="16200000" flipH="1">
              <a:off x="2880692" y="3940987"/>
              <a:ext cx="624409" cy="624607"/>
            </a:xfrm>
            <a:prstGeom prst="bentConnector2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/>
            <p:nvPr/>
          </p:nvCxnSpPr>
          <p:spPr>
            <a:xfrm rot="5400000">
              <a:off x="2174612" y="3902349"/>
              <a:ext cx="614992" cy="697016"/>
            </a:xfrm>
            <a:prstGeom prst="bentConnector2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0" idx="3"/>
              <a:endCxn id="19" idx="1"/>
            </p:cNvCxnSpPr>
            <p:nvPr/>
          </p:nvCxnSpPr>
          <p:spPr>
            <a:xfrm>
              <a:off x="6019800" y="2009706"/>
              <a:ext cx="862088" cy="9594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881888" y="1752600"/>
              <a:ext cx="890512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</a:rPr>
                <a:t>Lab (monitoring)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287570" y="1743006"/>
              <a:ext cx="73223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</a:rPr>
                <a:t>Wireless Modem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Straight Connector 20"/>
            <p:cNvCxnSpPr>
              <a:stCxn id="9" idx="3"/>
              <a:endCxn id="20" idx="1"/>
            </p:cNvCxnSpPr>
            <p:nvPr/>
          </p:nvCxnSpPr>
          <p:spPr>
            <a:xfrm flipV="1">
              <a:off x="4800600" y="2009706"/>
              <a:ext cx="486970" cy="186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505200" y="4298796"/>
              <a:ext cx="8382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</a:rPr>
                <a:t>Wireless connector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Connector 22"/>
            <p:cNvCxnSpPr>
              <a:stCxn id="22" idx="3"/>
              <a:endCxn id="24" idx="1"/>
            </p:cNvCxnSpPr>
            <p:nvPr/>
          </p:nvCxnSpPr>
          <p:spPr>
            <a:xfrm>
              <a:off x="4343400" y="4565496"/>
              <a:ext cx="10668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410200" y="4298796"/>
              <a:ext cx="833624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</a:rPr>
                <a:t>Wireless connector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/>
            <p:cNvCxnSpPr>
              <a:stCxn id="24" idx="3"/>
              <a:endCxn id="26" idx="1"/>
            </p:cNvCxnSpPr>
            <p:nvPr/>
          </p:nvCxnSpPr>
          <p:spPr>
            <a:xfrm>
              <a:off x="6243824" y="4565496"/>
              <a:ext cx="309376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553200" y="4298796"/>
              <a:ext cx="1076131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</a:rPr>
                <a:t>Microcontroller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7772400" y="4054925"/>
              <a:ext cx="1223776" cy="1355275"/>
              <a:chOff x="5165013" y="4364413"/>
              <a:chExt cx="1223776" cy="1355275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5538140" y="5167245"/>
                <a:ext cx="497416" cy="552443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bIns="0" rtlCol="0" anchor="ctr"/>
              <a:lstStyle/>
              <a:p>
                <a:pPr algn="ctr"/>
                <a:r>
                  <a:rPr lang="en-US" sz="800" b="1" dirty="0" smtClean="0">
                    <a:solidFill>
                      <a:sysClr val="windowText" lastClr="000000"/>
                    </a:solidFill>
                  </a:rPr>
                  <a:t>Advisory SPEED</a:t>
                </a:r>
              </a:p>
              <a:p>
                <a:pPr algn="ctr"/>
                <a:r>
                  <a:rPr lang="en-US" sz="800" b="1" dirty="0" smtClean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ctr"/>
                <a:endParaRPr lang="en-US" sz="14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625395" y="5463411"/>
                <a:ext cx="316668" cy="18275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55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Diamond 35"/>
              <p:cNvSpPr/>
              <p:nvPr/>
            </p:nvSpPr>
            <p:spPr>
              <a:xfrm>
                <a:off x="5359916" y="4364413"/>
                <a:ext cx="833922" cy="802831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650" b="1" dirty="0" smtClean="0">
                    <a:solidFill>
                      <a:schemeClr val="tx1"/>
                    </a:solidFill>
                  </a:rPr>
                  <a:t>PREPARE TO STOP WHEN FLASHING</a:t>
                </a:r>
                <a:endParaRPr lang="en-US" sz="65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7" name="Picture 2" descr="http://www.udrivedrivingschool.net/Signal_Light_-_Yellow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5013" y="4656300"/>
                <a:ext cx="194951" cy="2092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://www.udrivedrivingschool.net/Signal_Light_-_Yellow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3838" y="4661195"/>
                <a:ext cx="194951" cy="2092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8" name="Straight Connector 27"/>
            <p:cNvCxnSpPr>
              <a:stCxn id="26" idx="3"/>
            </p:cNvCxnSpPr>
            <p:nvPr/>
          </p:nvCxnSpPr>
          <p:spPr>
            <a:xfrm>
              <a:off x="7629331" y="4565496"/>
              <a:ext cx="143069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930588" y="1295400"/>
              <a:ext cx="1022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I.e. Panasonic </a:t>
              </a:r>
              <a:r>
                <a:rPr lang="en-US" sz="900" b="1" dirty="0" err="1" smtClean="0"/>
                <a:t>toughbook</a:t>
              </a:r>
              <a:endParaRPr lang="en-US" sz="9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2188" y="2297668"/>
              <a:ext cx="1022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i.e. Raven </a:t>
              </a:r>
              <a:r>
                <a:rPr lang="en-US" sz="900" b="1" dirty="0"/>
                <a:t>X modem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2703" y="3352800"/>
              <a:ext cx="102241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Two </a:t>
              </a:r>
              <a:r>
                <a:rPr lang="en-US" sz="900" b="1" dirty="0" err="1" smtClean="0"/>
                <a:t>Smartsensor</a:t>
              </a:r>
              <a:r>
                <a:rPr lang="en-US" sz="900" b="1" dirty="0" smtClean="0"/>
                <a:t> Advanced</a:t>
              </a:r>
              <a:endParaRPr lang="en-US" sz="900" b="1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1433949" y="1600200"/>
            <a:ext cx="6630802" cy="1981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81000" y="1981200"/>
            <a:ext cx="152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Option 1</a:t>
            </a:r>
          </a:p>
          <a:p>
            <a:r>
              <a:rPr lang="en-US" sz="1300" b="1" dirty="0" smtClean="0"/>
              <a:t>Real-time Monitoring</a:t>
            </a:r>
            <a:endParaRPr lang="en-US" sz="1300" b="1" dirty="0"/>
          </a:p>
        </p:txBody>
      </p:sp>
      <p:sp>
        <p:nvSpPr>
          <p:cNvPr id="42" name="Rectangle 41"/>
          <p:cNvSpPr/>
          <p:nvPr/>
        </p:nvSpPr>
        <p:spPr>
          <a:xfrm>
            <a:off x="3021143" y="4664525"/>
            <a:ext cx="6046657" cy="158387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14554" y="3825811"/>
            <a:ext cx="19534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/>
              <a:t>Option 2</a:t>
            </a:r>
          </a:p>
          <a:p>
            <a:r>
              <a:rPr lang="en-US" sz="1300" b="1" dirty="0" smtClean="0"/>
              <a:t>Advanced Warning</a:t>
            </a:r>
            <a:endParaRPr lang="en-US" sz="13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2532085" y="3535566"/>
            <a:ext cx="1201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Econolite</a:t>
            </a:r>
            <a:r>
              <a:rPr lang="en-US" sz="1000" b="1" dirty="0"/>
              <a:t> ASC/3</a:t>
            </a:r>
          </a:p>
        </p:txBody>
      </p:sp>
      <p:pic>
        <p:nvPicPr>
          <p:cNvPr id="43" name="Picture 2" descr="E:\Users\sungyoon\Dropbox\Camera Uploads\IMG_03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1" t="15169" r="32105" b="49674"/>
          <a:stretch/>
        </p:blipFill>
        <p:spPr bwMode="auto">
          <a:xfrm>
            <a:off x="361018" y="3505200"/>
            <a:ext cx="513418" cy="4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/>
          <p:cNvCxnSpPr>
            <a:stCxn id="43" idx="3"/>
            <a:endCxn id="8" idx="1"/>
          </p:cNvCxnSpPr>
          <p:nvPr/>
        </p:nvCxnSpPr>
        <p:spPr>
          <a:xfrm>
            <a:off x="874436" y="3714421"/>
            <a:ext cx="576910" cy="62709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3" idx="3"/>
            <a:endCxn id="7" idx="1"/>
          </p:cNvCxnSpPr>
          <p:nvPr/>
        </p:nvCxnSpPr>
        <p:spPr>
          <a:xfrm flipV="1">
            <a:off x="874436" y="3086100"/>
            <a:ext cx="1034110" cy="62832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7" idx="3"/>
          </p:cNvCxnSpPr>
          <p:nvPr/>
        </p:nvCxnSpPr>
        <p:spPr>
          <a:xfrm flipV="1">
            <a:off x="2743199" y="2819400"/>
            <a:ext cx="1295401" cy="2667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3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System Components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1"/>
            <a:ext cx="85344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Sensor(s) for dilemma zone protection</a:t>
            </a:r>
          </a:p>
          <a:p>
            <a:pPr lv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Microwave long range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Smartsensor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Advanced Extended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Range)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cover up to the upper limit of DZ</a:t>
            </a:r>
          </a:p>
          <a:p>
            <a:pPr lv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real-time traffic data (speed, location) over each sliced interval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second)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controller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Econolite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ASC/3)</a:t>
            </a:r>
          </a:p>
          <a:p>
            <a:pPr lv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all-red extension to the driver who tries to run over the all-red phase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dv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844570"/>
            <a:ext cx="426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/>
              <a:t>SmartSensor</a:t>
            </a:r>
            <a:r>
              <a:rPr lang="en-US" sz="1500" b="1" dirty="0" smtClean="0"/>
              <a:t> Advance extended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Up to 600 </a:t>
            </a:r>
            <a:r>
              <a:rPr lang="en-US" sz="1500" dirty="0" err="1" smtClean="0"/>
              <a:t>ft</a:t>
            </a:r>
            <a:r>
              <a:rPr lang="en-US" sz="1500" dirty="0" smtClean="0"/>
              <a:t> detection for motor vehicle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Up to 900 </a:t>
            </a:r>
            <a:r>
              <a:rPr lang="en-US" sz="1500" dirty="0" err="1" smtClean="0"/>
              <a:t>ft</a:t>
            </a:r>
            <a:r>
              <a:rPr lang="en-US" sz="1500" dirty="0" smtClean="0"/>
              <a:t> detection for HV</a:t>
            </a:r>
            <a:endParaRPr lang="en-US" sz="1500" dirty="0"/>
          </a:p>
        </p:txBody>
      </p:sp>
      <p:pic>
        <p:nvPicPr>
          <p:cNvPr id="2052" name="Picture 4" descr="http://www.econolite.com/files/6613/8634/7580/asc3_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62450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6019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Econolite</a:t>
            </a:r>
            <a:r>
              <a:rPr lang="en-US" b="1" dirty="0" smtClean="0"/>
              <a:t> ASC/3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15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Monitoring System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971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 </a:t>
            </a:r>
          </a:p>
          <a:p>
            <a:pPr lvl="1"/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Harden PC can be stored in 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cabinet 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 Panasonic </a:t>
            </a:r>
            <a:r>
              <a:rPr lang="en-US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toughbook</a:t>
            </a:r>
            <a:r>
              <a:rPr lang="en-US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and send the log file to the Lab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Modem</a:t>
            </a:r>
          </a:p>
          <a:p>
            <a:pPr lv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 Raven X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modem)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Module</a:t>
            </a:r>
          </a:p>
          <a:p>
            <a:pPr lvl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additional connections to sensors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301)</a:t>
            </a:r>
          </a:p>
          <a:p>
            <a:pPr lvl="1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Surge protection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 Click 223)</a:t>
            </a:r>
          </a:p>
        </p:txBody>
      </p:sp>
      <p:pic>
        <p:nvPicPr>
          <p:cNvPr id="5" name="Picture 2" descr="Product Det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87584"/>
            <a:ext cx="7620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stCxn id="3074" idx="3"/>
            <a:endCxn id="3080" idx="1"/>
          </p:cNvCxnSpPr>
          <p:nvPr/>
        </p:nvCxnSpPr>
        <p:spPr>
          <a:xfrm>
            <a:off x="6057900" y="5566725"/>
            <a:ext cx="679155" cy="9594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3"/>
            <a:endCxn id="3074" idx="1"/>
          </p:cNvCxnSpPr>
          <p:nvPr/>
        </p:nvCxnSpPr>
        <p:spPr>
          <a:xfrm flipV="1">
            <a:off x="4038600" y="5566725"/>
            <a:ext cx="1066800" cy="186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0" y="595999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In cabinet PC</a:t>
            </a:r>
          </a:p>
          <a:p>
            <a:r>
              <a:rPr lang="en-US" sz="900" b="1" dirty="0" smtClean="0"/>
              <a:t>i.e. Panasonic </a:t>
            </a:r>
            <a:r>
              <a:rPr lang="en-US" sz="900" b="1" dirty="0" err="1" smtClean="0"/>
              <a:t>toughbook</a:t>
            </a:r>
            <a:endParaRPr lang="en-US" sz="9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5879068"/>
            <a:ext cx="1381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Wireless Modem</a:t>
            </a:r>
          </a:p>
          <a:p>
            <a:r>
              <a:rPr lang="en-US" sz="900" b="1" dirty="0" err="1" smtClean="0"/>
              <a:t>i.e.Raven</a:t>
            </a:r>
            <a:r>
              <a:rPr lang="en-US" sz="900" b="1" dirty="0" smtClean="0"/>
              <a:t> X modem</a:t>
            </a:r>
            <a:endParaRPr lang="en-US" sz="900" b="1" dirty="0"/>
          </a:p>
        </p:txBody>
      </p:sp>
      <p:pic>
        <p:nvPicPr>
          <p:cNvPr id="3074" name="Picture 2" descr="Sierra Wireless AirLink Raven XE for HSUPA &amp; EV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271449"/>
            <a:ext cx="95250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84381"/>
            <a:ext cx="50474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24000" y="6188484"/>
            <a:ext cx="1295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Connection module</a:t>
            </a:r>
          </a:p>
          <a:p>
            <a:r>
              <a:rPr lang="en-US" sz="900" b="1" dirty="0" smtClean="0"/>
              <a:t>i.e. Click 301 (</a:t>
            </a:r>
            <a:r>
              <a:rPr lang="en-US" sz="900" b="1" dirty="0" err="1" smtClean="0"/>
              <a:t>Wavetronix</a:t>
            </a:r>
            <a:r>
              <a:rPr lang="en-US" sz="900" b="1" dirty="0" smtClean="0"/>
              <a:t>)</a:t>
            </a:r>
            <a:endParaRPr lang="en-US" sz="900" b="1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055" y="4955938"/>
            <a:ext cx="1807777" cy="124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802743" y="6213099"/>
            <a:ext cx="167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Real-time monitoring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7" y="5181600"/>
            <a:ext cx="576558" cy="786500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4" idx="3"/>
            <a:endCxn id="3075" idx="1"/>
          </p:cNvCxnSpPr>
          <p:nvPr/>
        </p:nvCxnSpPr>
        <p:spPr>
          <a:xfrm flipV="1">
            <a:off x="1114425" y="5572525"/>
            <a:ext cx="561975" cy="232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3388" y="6197769"/>
            <a:ext cx="12430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Surge Protection</a:t>
            </a:r>
          </a:p>
          <a:p>
            <a:r>
              <a:rPr lang="en-US" sz="900" b="1" dirty="0" smtClean="0"/>
              <a:t>i.e. Click 223 (</a:t>
            </a:r>
            <a:r>
              <a:rPr lang="en-US" sz="900" b="1" dirty="0" err="1" smtClean="0"/>
              <a:t>Wavetronix</a:t>
            </a:r>
            <a:r>
              <a:rPr lang="en-US" sz="900" b="1" dirty="0" smtClean="0"/>
              <a:t>)</a:t>
            </a:r>
            <a:endParaRPr lang="en-US" sz="900" b="1" dirty="0"/>
          </a:p>
        </p:txBody>
      </p:sp>
      <p:cxnSp>
        <p:nvCxnSpPr>
          <p:cNvPr id="26" name="Straight Connector 25"/>
          <p:cNvCxnSpPr>
            <a:stCxn id="3075" idx="3"/>
            <a:endCxn id="5" idx="1"/>
          </p:cNvCxnSpPr>
          <p:nvPr/>
        </p:nvCxnSpPr>
        <p:spPr>
          <a:xfrm flipV="1">
            <a:off x="2181147" y="5568585"/>
            <a:ext cx="1095453" cy="394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599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AWS system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534400" cy="38862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Advanced warning sign</a:t>
                </a:r>
              </a:p>
              <a:p>
                <a:pPr lvl="1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Activated when the signal changes to the yellow </a:t>
                </a:r>
              </a:p>
              <a:p>
                <a:pPr lvl="1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b="1">
                            <a:latin typeface="Cambria Math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2"/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sz="1800" b="1"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sz="1800" b="1" smtClean="0"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latin typeface="Cambria Math"/>
                      </a:rPr>
                      <m:t>𝒖𝒑𝒑𝒑𝒆𝒓</m:t>
                    </m:r>
                    <m:r>
                      <a:rPr lang="en-US" sz="1800" b="1" i="1" smtClean="0">
                        <a:latin typeface="Cambria Math"/>
                      </a:rPr>
                      <m:t> </m:t>
                    </m:r>
                    <m:r>
                      <a:rPr lang="en-US" sz="1800" b="1" i="1" smtClean="0">
                        <a:latin typeface="Cambria Math"/>
                      </a:rPr>
                      <m:t>𝒍𝒊𝒎𝒊𝒕</m:t>
                    </m:r>
                    <m:r>
                      <a:rPr lang="en-US" sz="1800" b="1" i="1" smtClean="0">
                        <a:latin typeface="Cambria Math"/>
                      </a:rPr>
                      <m:t> </m:t>
                    </m:r>
                    <m:r>
                      <a:rPr lang="en-US" sz="1800" b="1" i="1" smtClean="0">
                        <a:latin typeface="Cambria Math"/>
                      </a:rPr>
                      <m:t>𝒐𝒇</m:t>
                    </m:r>
                    <m:r>
                      <a:rPr lang="en-US" sz="1800" b="1" i="1" smtClean="0">
                        <a:latin typeface="Cambria Math"/>
                      </a:rPr>
                      <m:t> </m:t>
                    </m:r>
                    <m:r>
                      <a:rPr lang="en-US" sz="1800" b="1" i="1" smtClean="0">
                        <a:latin typeface="Cambria Math"/>
                      </a:rPr>
                      <m:t>𝑫𝒁</m:t>
                    </m:r>
                    <m:r>
                      <a:rPr lang="en-US" sz="1800" b="1" i="1" smtClean="0">
                        <a:latin typeface="Cambria Math"/>
                      </a:rPr>
                      <m:t> </m:t>
                    </m:r>
                    <m:r>
                      <a:rPr lang="en-US" sz="1800" b="1" i="1" smtClean="0">
                        <a:latin typeface="Cambria Math"/>
                      </a:rPr>
                      <m:t>𝒅𝒊𝒔𝒕𝒓𝒊𝒃𝒖𝒕𝒊𝒐𝒏</m:t>
                    </m:r>
                    <m:r>
                      <a:rPr lang="en-US" sz="1800" b="1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b="1">
                            <a:latin typeface="Cambria Math"/>
                          </a:rPr>
                          <m:t>𝑷𝑹𝑻</m:t>
                        </m:r>
                      </m:sub>
                    </m:sSub>
                    <m:r>
                      <a:rPr lang="en-US" b="1">
                        <a:latin typeface="Cambria Math"/>
                      </a:rPr>
                      <m:t>∗</m:t>
                    </m:r>
                    <m:r>
                      <a:rPr lang="en-US" b="1">
                        <a:latin typeface="Cambria Math"/>
                      </a:rPr>
                      <m:t>𝒗</m:t>
                    </m:r>
                  </m:oMath>
                </a14:m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4300" indent="0">
                  <a:buNone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2000" b="1">
                            <a:latin typeface="Cambria Math"/>
                          </a:rPr>
                          <m:t>𝑷𝑹𝑻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perception-reaction time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(1.5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seconds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:pPr marL="114300" indent="0">
                  <a:buNone/>
                </a:pP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000" b="1">
                        <a:latin typeface="Cambria Math"/>
                      </a:rPr>
                      <m:t>𝒗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vehicle speed.</a:t>
                </a:r>
              </a:p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Advisory speed</a:t>
                </a:r>
                <a:endPara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Advisory speed  for vehicles to safely stop ahead of the stop line</a:t>
                </a:r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 signal transmitter</a:t>
                </a: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Send the activation/deactivation signal to AWS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 RF Data Transceiver: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SSRT-09-RS485)</a:t>
                </a:r>
              </a:p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Microcontroller</a:t>
                </a:r>
              </a:p>
              <a:p>
                <a:pPr lvl="1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Receive signals via the wireless connection to control AWS</a:t>
                </a:r>
              </a:p>
              <a:p>
                <a:pPr marL="411480" lvl="1" indent="0">
                  <a:buNone/>
                </a:pP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11480" lvl="1" indent="0">
                  <a:buNone/>
                </a:pP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Wireless connections can be replaced with wire connections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534400" cy="3886200"/>
              </a:xfrm>
              <a:blipFill rotWithShape="1">
                <a:blip r:embed="rId2"/>
                <a:stretch>
                  <a:fillRect t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stCxn id="1029" idx="3"/>
            <a:endCxn id="35" idx="1"/>
          </p:cNvCxnSpPr>
          <p:nvPr/>
        </p:nvCxnSpPr>
        <p:spPr>
          <a:xfrm>
            <a:off x="3505200" y="5946325"/>
            <a:ext cx="1338262" cy="5506"/>
          </a:xfrm>
          <a:prstGeom prst="line">
            <a:avLst/>
          </a:prstGeom>
          <a:ln w="127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5" idx="3"/>
            <a:endCxn id="12" idx="1"/>
          </p:cNvCxnSpPr>
          <p:nvPr/>
        </p:nvCxnSpPr>
        <p:spPr>
          <a:xfrm flipV="1">
            <a:off x="5410200" y="5944896"/>
            <a:ext cx="457200" cy="693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67400" y="5678196"/>
            <a:ext cx="107613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Microcontroller</a:t>
            </a:r>
          </a:p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(activate AWS)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15" name="Diamond 14"/>
          <p:cNvSpPr/>
          <p:nvPr/>
        </p:nvSpPr>
        <p:spPr>
          <a:xfrm>
            <a:off x="7886527" y="5521769"/>
            <a:ext cx="833922" cy="802831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50" b="1" dirty="0" smtClean="0">
                <a:solidFill>
                  <a:schemeClr val="tx1"/>
                </a:solidFill>
              </a:rPr>
              <a:t>PREPARE TO STOP WHEN FLASHING</a:t>
            </a:r>
            <a:endParaRPr lang="en-US" sz="650" b="1" dirty="0">
              <a:solidFill>
                <a:schemeClr val="tx1"/>
              </a:solidFill>
            </a:endParaRPr>
          </a:p>
        </p:txBody>
      </p:sp>
      <p:pic>
        <p:nvPicPr>
          <p:cNvPr id="16" name="Picture 2" descr="http://www.udrivedrivingschool.net/Signal_Light_-_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24" y="5813656"/>
            <a:ext cx="194951" cy="20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udrivedrivingschool.net/Signal_Light_-_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449" y="5818551"/>
            <a:ext cx="194951" cy="20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>
            <a:stCxn id="12" idx="3"/>
          </p:cNvCxnSpPr>
          <p:nvPr/>
        </p:nvCxnSpPr>
        <p:spPr>
          <a:xfrm>
            <a:off x="6943531" y="5944896"/>
            <a:ext cx="693168" cy="6935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900MHz Spread Spectrum RF Data Transceiver: SSRT-09-RS4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2" y="5660574"/>
            <a:ext cx="566738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900MHz Spread Spectrum RF Data Transceiver: SSRT-09-RS4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2" y="5666080"/>
            <a:ext cx="566738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810000" y="5698675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Wireless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3505200" y="623207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Wireless communication</a:t>
            </a:r>
          </a:p>
          <a:p>
            <a:r>
              <a:rPr lang="en-US" sz="900" b="1" dirty="0" smtClean="0"/>
              <a:t>i.e. RF </a:t>
            </a:r>
            <a:r>
              <a:rPr lang="en-US" sz="900" b="1" dirty="0"/>
              <a:t>Data Transceiver: SSRT-09-RS485</a:t>
            </a:r>
          </a:p>
          <a:p>
            <a:endParaRPr lang="en-US" sz="900" b="1" dirty="0"/>
          </a:p>
        </p:txBody>
      </p:sp>
      <p:cxnSp>
        <p:nvCxnSpPr>
          <p:cNvPr id="23" name="Straight Connector 22"/>
          <p:cNvCxnSpPr>
            <a:stCxn id="24" idx="3"/>
            <a:endCxn id="1029" idx="1"/>
          </p:cNvCxnSpPr>
          <p:nvPr/>
        </p:nvCxnSpPr>
        <p:spPr>
          <a:xfrm>
            <a:off x="2172996" y="5945694"/>
            <a:ext cx="765466" cy="63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12062" y="6345843"/>
            <a:ext cx="15263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ASC/3</a:t>
            </a:r>
          </a:p>
        </p:txBody>
      </p:sp>
      <p:pic>
        <p:nvPicPr>
          <p:cNvPr id="24" name="Picture 4" descr="http://www.econolite.com/files/6613/8634/7580/asc3_m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51547"/>
            <a:ext cx="953796" cy="78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16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6200" y="5181600"/>
            <a:ext cx="8382000" cy="1371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6200" y="2895600"/>
            <a:ext cx="8382000" cy="2209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1676400"/>
            <a:ext cx="83820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of Equipment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1628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Smartsensor</a:t>
            </a:r>
            <a:r>
              <a:rPr lang="en-US" b="1" dirty="0">
                <a:solidFill>
                  <a:schemeClr val="tx1"/>
                </a:solidFill>
              </a:rPr>
              <a:t> Advanced Extended </a:t>
            </a:r>
            <a:r>
              <a:rPr lang="en-US" b="1" dirty="0" smtClean="0">
                <a:solidFill>
                  <a:schemeClr val="tx1"/>
                </a:solidFill>
              </a:rPr>
              <a:t>Range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Transportation Equipment &amp; Services, Inc.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Econolite</a:t>
            </a:r>
            <a:r>
              <a:rPr lang="en-US" b="1" dirty="0" smtClean="0">
                <a:solidFill>
                  <a:schemeClr val="tx1"/>
                </a:solidFill>
              </a:rPr>
              <a:t> ASC/3</a:t>
            </a:r>
          </a:p>
          <a:p>
            <a:pPr lvl="1"/>
            <a:r>
              <a:rPr lang="en-US" b="1" dirty="0" err="1" smtClean="0">
                <a:solidFill>
                  <a:schemeClr val="tx1"/>
                </a:solidFill>
              </a:rPr>
              <a:t>Econolite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Laptop</a:t>
            </a:r>
          </a:p>
          <a:p>
            <a:pPr lvl="1"/>
            <a:r>
              <a:rPr lang="en-US" sz="2100" b="1" dirty="0">
                <a:solidFill>
                  <a:schemeClr val="tx1"/>
                </a:solidFill>
              </a:rPr>
              <a:t>Panasonic Toughbook CF-53 CF-53SJCZYLM ( CF-53SJCHYLM )</a:t>
            </a:r>
          </a:p>
          <a:p>
            <a:pPr lvl="2"/>
            <a:r>
              <a:rPr lang="en-US" sz="2100" dirty="0">
                <a:solidFill>
                  <a:schemeClr val="tx1"/>
                </a:solidFill>
              </a:rPr>
              <a:t>http://</a:t>
            </a:r>
            <a:r>
              <a:rPr lang="en-US" sz="2100" dirty="0" smtClean="0">
                <a:solidFill>
                  <a:schemeClr val="tx1"/>
                </a:solidFill>
              </a:rPr>
              <a:t>toughruggedlaptops.com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Raven </a:t>
            </a:r>
            <a:r>
              <a:rPr lang="en-US" b="1" dirty="0">
                <a:solidFill>
                  <a:schemeClr val="tx1"/>
                </a:solidFill>
              </a:rPr>
              <a:t>X </a:t>
            </a:r>
            <a:r>
              <a:rPr lang="en-US" b="1" dirty="0" smtClean="0">
                <a:solidFill>
                  <a:schemeClr val="tx1"/>
                </a:solidFill>
              </a:rPr>
              <a:t>modem</a:t>
            </a:r>
          </a:p>
          <a:p>
            <a:pPr lvl="1"/>
            <a:r>
              <a:rPr lang="nb-NO" sz="2100" dirty="0">
                <a:solidFill>
                  <a:schemeClr val="tx1"/>
                </a:solidFill>
              </a:rPr>
              <a:t>Raven Series - Proven, 2G/3G gateway (Raven XE)</a:t>
            </a:r>
          </a:p>
          <a:p>
            <a:pPr lvl="2"/>
            <a:r>
              <a:rPr lang="en-US" sz="1900" dirty="0">
                <a:solidFill>
                  <a:schemeClr val="tx1"/>
                </a:solidFill>
              </a:rPr>
              <a:t>http://www.sierrawireless.com/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Click 223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chemeClr val="tx1"/>
                </a:solidFill>
              </a:rPr>
              <a:t>301</a:t>
            </a:r>
          </a:p>
          <a:p>
            <a:pPr lvl="1"/>
            <a:r>
              <a:rPr lang="en-US" sz="2100" dirty="0">
                <a:solidFill>
                  <a:schemeClr val="tx1"/>
                </a:solidFill>
              </a:rPr>
              <a:t>Transportation Equipment &amp; Services, Inc</a:t>
            </a:r>
            <a:r>
              <a:rPr lang="en-US" sz="2100" dirty="0" smtClean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RF </a:t>
            </a:r>
            <a:r>
              <a:rPr lang="en-US" b="1" dirty="0">
                <a:solidFill>
                  <a:schemeClr val="tx1"/>
                </a:solidFill>
              </a:rPr>
              <a:t>Data Transceiver: </a:t>
            </a:r>
            <a:r>
              <a:rPr lang="en-US" b="1" dirty="0" smtClean="0">
                <a:solidFill>
                  <a:schemeClr val="tx1"/>
                </a:solidFill>
              </a:rPr>
              <a:t>SSRT-09-RS485</a:t>
            </a:r>
          </a:p>
          <a:p>
            <a:pPr lvl="1"/>
            <a:r>
              <a:rPr lang="en-US" sz="1900" dirty="0">
                <a:solidFill>
                  <a:schemeClr val="tx1"/>
                </a:solidFill>
              </a:rPr>
              <a:t>http://www.abacom-tech.com</a:t>
            </a:r>
          </a:p>
          <a:p>
            <a:pPr marL="411480" lvl="1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1148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1752600"/>
            <a:ext cx="1447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Major Component</a:t>
            </a:r>
            <a:endParaRPr lang="en-US" sz="1500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3142785"/>
            <a:ext cx="1447800" cy="1657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Monitoring Module</a:t>
            </a:r>
            <a:endParaRPr lang="en-US" sz="1500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5257800"/>
            <a:ext cx="14478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AWS</a:t>
            </a:r>
          </a:p>
          <a:p>
            <a:pPr algn="ctr"/>
            <a:r>
              <a:rPr lang="en-US" sz="1500" dirty="0" smtClean="0"/>
              <a:t>Module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123229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All-Red Extension </a:t>
            </a:r>
            <a:br>
              <a:rPr lang="en-US" dirty="0" smtClean="0"/>
            </a:br>
            <a:r>
              <a:rPr lang="en-US" dirty="0" smtClean="0"/>
              <a:t>operational flow chart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" y="16764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All red phase starts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" y="5791200"/>
            <a:ext cx="145542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Update AR</a:t>
            </a:r>
          </a:p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AR = AR + extension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6" name="Diamond 5"/>
          <p:cNvSpPr/>
          <p:nvPr/>
        </p:nvSpPr>
        <p:spPr>
          <a:xfrm>
            <a:off x="83820" y="3124200"/>
            <a:ext cx="1676400" cy="106680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Any vehicle above the </a:t>
            </a:r>
            <a:r>
              <a:rPr lang="en-US" sz="800" b="1" dirty="0" smtClean="0">
                <a:solidFill>
                  <a:srgbClr val="FF0000"/>
                </a:solidFill>
              </a:rPr>
              <a:t>thresholds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en-US" sz="800" dirty="0" smtClean="0">
                <a:solidFill>
                  <a:schemeClr val="tx1"/>
                </a:solidFill>
              </a:rPr>
              <a:t>and AR extendable?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8" name="Diamond 7"/>
          <p:cNvSpPr/>
          <p:nvPr/>
        </p:nvSpPr>
        <p:spPr>
          <a:xfrm>
            <a:off x="83820" y="4419600"/>
            <a:ext cx="1676400" cy="114300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Does vehicle can clear the intersection without extension?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" y="2362200"/>
            <a:ext cx="1257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 = 0 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AR = all red 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1948815" y="3200400"/>
            <a:ext cx="1181100" cy="91440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T &lt; AR?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2"/>
            <a:endCxn id="6" idx="0"/>
          </p:cNvCxnSpPr>
          <p:nvPr/>
        </p:nvCxnSpPr>
        <p:spPr>
          <a:xfrm>
            <a:off x="918210" y="2743200"/>
            <a:ext cx="381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51860" y="345948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 = T + 0.1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0" name="Elbow Connector 19"/>
          <p:cNvCxnSpPr>
            <a:stCxn id="18" idx="0"/>
          </p:cNvCxnSpPr>
          <p:nvPr/>
        </p:nvCxnSpPr>
        <p:spPr>
          <a:xfrm rot="16200000" flipV="1">
            <a:off x="2183130" y="1695450"/>
            <a:ext cx="502921" cy="3025140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3"/>
            <a:endCxn id="10" idx="1"/>
          </p:cNvCxnSpPr>
          <p:nvPr/>
        </p:nvCxnSpPr>
        <p:spPr>
          <a:xfrm>
            <a:off x="1760220" y="3657600"/>
            <a:ext cx="18859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3"/>
            <a:endCxn id="18" idx="1"/>
          </p:cNvCxnSpPr>
          <p:nvPr/>
        </p:nvCxnSpPr>
        <p:spPr>
          <a:xfrm flipV="1">
            <a:off x="3129915" y="3649980"/>
            <a:ext cx="321945" cy="76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  <a:endCxn id="8" idx="0"/>
          </p:cNvCxnSpPr>
          <p:nvPr/>
        </p:nvCxnSpPr>
        <p:spPr>
          <a:xfrm>
            <a:off x="922020" y="4191000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2"/>
            <a:endCxn id="36" idx="0"/>
          </p:cNvCxnSpPr>
          <p:nvPr/>
        </p:nvCxnSpPr>
        <p:spPr>
          <a:xfrm>
            <a:off x="2539365" y="4114800"/>
            <a:ext cx="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044065" y="43434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End All red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0115" y="4191000"/>
            <a:ext cx="74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2971800" y="3352800"/>
            <a:ext cx="74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1623060" y="3380601"/>
            <a:ext cx="74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2611755" y="4066401"/>
            <a:ext cx="74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cxnSp>
        <p:nvCxnSpPr>
          <p:cNvPr id="48" name="Elbow Connector 47"/>
          <p:cNvCxnSpPr>
            <a:stCxn id="8" idx="3"/>
            <a:endCxn id="18" idx="2"/>
          </p:cNvCxnSpPr>
          <p:nvPr/>
        </p:nvCxnSpPr>
        <p:spPr>
          <a:xfrm flipV="1">
            <a:off x="1760220" y="3840480"/>
            <a:ext cx="2186940" cy="1150620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32660" y="4993779"/>
            <a:ext cx="74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YES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1013460" y="5498961"/>
            <a:ext cx="74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</a:t>
            </a:r>
            <a:endParaRPr lang="en-US" sz="1200" dirty="0"/>
          </a:p>
        </p:txBody>
      </p:sp>
      <p:cxnSp>
        <p:nvCxnSpPr>
          <p:cNvPr id="51" name="Straight Arrow Connector 50"/>
          <p:cNvCxnSpPr>
            <a:stCxn id="8" idx="2"/>
            <a:endCxn id="5" idx="0"/>
          </p:cNvCxnSpPr>
          <p:nvPr/>
        </p:nvCxnSpPr>
        <p:spPr>
          <a:xfrm>
            <a:off x="922020" y="5562600"/>
            <a:ext cx="11430" cy="228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5" idx="2"/>
          </p:cNvCxnSpPr>
          <p:nvPr/>
        </p:nvCxnSpPr>
        <p:spPr>
          <a:xfrm rot="5400000" flipH="1" flipV="1">
            <a:off x="1442472" y="4499998"/>
            <a:ext cx="1391780" cy="2409824"/>
          </a:xfrm>
          <a:prstGeom prst="bentConnector4">
            <a:avLst>
              <a:gd name="adj1" fmla="val -16425"/>
              <a:gd name="adj2" fmla="val 99881"/>
            </a:avLst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987930"/>
              </p:ext>
            </p:extLst>
          </p:nvPr>
        </p:nvGraphicFramePr>
        <p:xfrm>
          <a:off x="5029200" y="3810000"/>
          <a:ext cx="3581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</a:tblGrid>
              <a:tr h="628794">
                <a:tc>
                  <a:txBody>
                    <a:bodyPr/>
                    <a:lstStyle/>
                    <a:p>
                      <a:r>
                        <a:rPr lang="en-US" dirty="0" smtClean="0"/>
                        <a:t>Vehicle</a:t>
                      </a:r>
                      <a:r>
                        <a:rPr lang="en-US" baseline="0" dirty="0" smtClean="0"/>
                        <a:t>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to</a:t>
                      </a:r>
                      <a:r>
                        <a:rPr lang="en-US" baseline="0" dirty="0" smtClean="0"/>
                        <a:t> stop line</a:t>
                      </a:r>
                      <a:endParaRPr lang="en-US" dirty="0"/>
                    </a:p>
                  </a:txBody>
                  <a:tcPr/>
                </a:tc>
              </a:tr>
              <a:tr h="359750">
                <a:tc>
                  <a:txBody>
                    <a:bodyPr/>
                    <a:lstStyle/>
                    <a:p>
                      <a:r>
                        <a:rPr lang="en-US" dirty="0" smtClean="0"/>
                        <a:t>&gt;= 35 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200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</a:tr>
              <a:tr h="359750">
                <a:tc>
                  <a:txBody>
                    <a:bodyPr/>
                    <a:lstStyle/>
                    <a:p>
                      <a:r>
                        <a:rPr lang="en-US" dirty="0" smtClean="0"/>
                        <a:t>&gt;=</a:t>
                      </a:r>
                      <a:r>
                        <a:rPr lang="en-US" baseline="0" dirty="0" smtClean="0"/>
                        <a:t> 45 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300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</a:tr>
              <a:tr h="359750">
                <a:tc>
                  <a:txBody>
                    <a:bodyPr/>
                    <a:lstStyle/>
                    <a:p>
                      <a:r>
                        <a:rPr lang="en-US" dirty="0" smtClean="0"/>
                        <a:t>&gt;= 55 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450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</a:tr>
              <a:tr h="359750">
                <a:tc>
                  <a:txBody>
                    <a:bodyPr/>
                    <a:lstStyle/>
                    <a:p>
                      <a:r>
                        <a:rPr lang="en-US" dirty="0" smtClean="0"/>
                        <a:t>&gt;= 65 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600 </a:t>
                      </a:r>
                      <a:r>
                        <a:rPr lang="en-US" dirty="0" err="1" smtClean="0"/>
                        <a:t>ft</a:t>
                      </a:r>
                      <a:endParaRPr lang="en-US" dirty="0"/>
                    </a:p>
                  </a:txBody>
                  <a:tcPr/>
                </a:tc>
              </a:tr>
              <a:tr h="628794">
                <a:tc>
                  <a:txBody>
                    <a:bodyPr/>
                    <a:lstStyle/>
                    <a:p>
                      <a:r>
                        <a:rPr lang="en-US" dirty="0" smtClean="0"/>
                        <a:t>&gt; = 75 mph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detection zone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" name="Content Placeholder 2"/>
          <p:cNvSpPr>
            <a:spLocks noGrp="1"/>
          </p:cNvSpPr>
          <p:nvPr>
            <p:ph idx="1"/>
          </p:nvPr>
        </p:nvSpPr>
        <p:spPr>
          <a:xfrm>
            <a:off x="4442460" y="1752601"/>
            <a:ext cx="4244340" cy="197358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Criteria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all-red phase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any vehicles are detected above the threshold in the detection zone, the controller will  activate the all-red extension until the target vehicles have passed the intersection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Arrow Connector 61"/>
          <p:cNvCxnSpPr>
            <a:stCxn id="4" idx="2"/>
            <a:endCxn id="9" idx="0"/>
          </p:cNvCxnSpPr>
          <p:nvPr/>
        </p:nvCxnSpPr>
        <p:spPr>
          <a:xfrm flipH="1">
            <a:off x="918210" y="2057400"/>
            <a:ext cx="381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152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Design (</a:t>
            </a: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Type-1:AWS only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758596" y="3730024"/>
            <a:ext cx="4872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58596" y="4008984"/>
            <a:ext cx="48725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58596" y="4287945"/>
            <a:ext cx="48725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58596" y="4566906"/>
            <a:ext cx="48725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58596" y="4845866"/>
            <a:ext cx="4872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634154" y="4838122"/>
            <a:ext cx="1140059" cy="1410281"/>
            <a:chOff x="2438401" y="2736854"/>
            <a:chExt cx="927099" cy="1155683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3352799" y="2736857"/>
              <a:ext cx="1" cy="1155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124201" y="2736854"/>
              <a:ext cx="0" cy="115568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895600" y="2736857"/>
              <a:ext cx="6350" cy="115567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667000" y="2736857"/>
              <a:ext cx="0" cy="115567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38401" y="2736857"/>
              <a:ext cx="0" cy="1155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901950" y="2741338"/>
              <a:ext cx="4635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2758596" y="3730024"/>
            <a:ext cx="15617" cy="557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28600" y="3730024"/>
            <a:ext cx="1405553" cy="1115843"/>
            <a:chOff x="533400" y="2514600"/>
            <a:chExt cx="1905000" cy="9144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33400" y="2514600"/>
              <a:ext cx="1905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33400" y="2743200"/>
              <a:ext cx="1905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33400" y="2971800"/>
              <a:ext cx="1905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33400" y="3200400"/>
              <a:ext cx="1905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33400" y="3429000"/>
              <a:ext cx="1905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414121" y="2971800"/>
              <a:ext cx="127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un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1" t="38462" r="14285"/>
          <a:stretch/>
        </p:blipFill>
        <p:spPr bwMode="auto">
          <a:xfrm>
            <a:off x="1453160" y="2764760"/>
            <a:ext cx="602210" cy="55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445010" y="2514600"/>
            <a:ext cx="2270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Advanced warning </a:t>
            </a:r>
            <a:r>
              <a:rPr lang="en-US" sz="1400" b="1" dirty="0" smtClean="0"/>
              <a:t>sign</a:t>
            </a:r>
            <a:endParaRPr lang="en-US" sz="1400" b="1" dirty="0"/>
          </a:p>
        </p:txBody>
      </p:sp>
      <p:sp>
        <p:nvSpPr>
          <p:cNvPr id="22" name="Flowchart: Manual Operation 80"/>
          <p:cNvSpPr/>
          <p:nvPr/>
        </p:nvSpPr>
        <p:spPr>
          <a:xfrm rot="5400000">
            <a:off x="3460174" y="3024795"/>
            <a:ext cx="558294" cy="195015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200"/>
              <a:gd name="connsiteY0" fmla="*/ 0 h 10000"/>
              <a:gd name="connsiteX1" fmla="*/ 10000 w 10200"/>
              <a:gd name="connsiteY1" fmla="*/ 0 h 10000"/>
              <a:gd name="connsiteX2" fmla="*/ 10200 w 10200"/>
              <a:gd name="connsiteY2" fmla="*/ 9972 h 10000"/>
              <a:gd name="connsiteX3" fmla="*/ 2000 w 10200"/>
              <a:gd name="connsiteY3" fmla="*/ 10000 h 10000"/>
              <a:gd name="connsiteX4" fmla="*/ 0 w 10200"/>
              <a:gd name="connsiteY4" fmla="*/ 0 h 10000"/>
              <a:gd name="connsiteX0" fmla="*/ 0 w 10200"/>
              <a:gd name="connsiteY0" fmla="*/ 0 h 10028"/>
              <a:gd name="connsiteX1" fmla="*/ 10000 w 10200"/>
              <a:gd name="connsiteY1" fmla="*/ 0 h 10028"/>
              <a:gd name="connsiteX2" fmla="*/ 10200 w 10200"/>
              <a:gd name="connsiteY2" fmla="*/ 9972 h 10028"/>
              <a:gd name="connsiteX3" fmla="*/ 1200 w 10200"/>
              <a:gd name="connsiteY3" fmla="*/ 10028 h 10028"/>
              <a:gd name="connsiteX4" fmla="*/ 0 w 10200"/>
              <a:gd name="connsiteY4" fmla="*/ 0 h 10028"/>
              <a:gd name="connsiteX0" fmla="*/ 0 w 11600"/>
              <a:gd name="connsiteY0" fmla="*/ 0 h 10056"/>
              <a:gd name="connsiteX1" fmla="*/ 10000 w 11600"/>
              <a:gd name="connsiteY1" fmla="*/ 0 h 10056"/>
              <a:gd name="connsiteX2" fmla="*/ 11600 w 11600"/>
              <a:gd name="connsiteY2" fmla="*/ 10056 h 10056"/>
              <a:gd name="connsiteX3" fmla="*/ 1200 w 11600"/>
              <a:gd name="connsiteY3" fmla="*/ 10028 h 10056"/>
              <a:gd name="connsiteX4" fmla="*/ 0 w 11600"/>
              <a:gd name="connsiteY4" fmla="*/ 0 h 10056"/>
              <a:gd name="connsiteX0" fmla="*/ 0 w 11808"/>
              <a:gd name="connsiteY0" fmla="*/ 28 h 10084"/>
              <a:gd name="connsiteX1" fmla="*/ 11800 w 11808"/>
              <a:gd name="connsiteY1" fmla="*/ 0 h 10084"/>
              <a:gd name="connsiteX2" fmla="*/ 11600 w 11808"/>
              <a:gd name="connsiteY2" fmla="*/ 10084 h 10084"/>
              <a:gd name="connsiteX3" fmla="*/ 1200 w 11808"/>
              <a:gd name="connsiteY3" fmla="*/ 10056 h 10084"/>
              <a:gd name="connsiteX4" fmla="*/ 0 w 11808"/>
              <a:gd name="connsiteY4" fmla="*/ 28 h 10084"/>
              <a:gd name="connsiteX0" fmla="*/ 200 w 12008"/>
              <a:gd name="connsiteY0" fmla="*/ 28 h 10084"/>
              <a:gd name="connsiteX1" fmla="*/ 12000 w 12008"/>
              <a:gd name="connsiteY1" fmla="*/ 0 h 10084"/>
              <a:gd name="connsiteX2" fmla="*/ 11800 w 12008"/>
              <a:gd name="connsiteY2" fmla="*/ 10084 h 10084"/>
              <a:gd name="connsiteX3" fmla="*/ 0 w 12008"/>
              <a:gd name="connsiteY3" fmla="*/ 9972 h 10084"/>
              <a:gd name="connsiteX4" fmla="*/ 200 w 12008"/>
              <a:gd name="connsiteY4" fmla="*/ 28 h 1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8" h="10084">
                <a:moveTo>
                  <a:pt x="200" y="28"/>
                </a:moveTo>
                <a:lnTo>
                  <a:pt x="12000" y="0"/>
                </a:lnTo>
                <a:cubicBezTo>
                  <a:pt x="12067" y="3324"/>
                  <a:pt x="11733" y="6760"/>
                  <a:pt x="11800" y="10084"/>
                </a:cubicBezTo>
                <a:lnTo>
                  <a:pt x="0" y="9972"/>
                </a:lnTo>
                <a:cubicBezTo>
                  <a:pt x="67" y="6657"/>
                  <a:pt x="133" y="3343"/>
                  <a:pt x="200" y="28"/>
                </a:cubicBezTo>
                <a:close/>
              </a:path>
            </a:pathLst>
          </a:custGeom>
          <a:solidFill>
            <a:srgbClr val="00B0F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TextBox 23"/>
          <p:cNvSpPr txBox="1"/>
          <p:nvPr/>
        </p:nvSpPr>
        <p:spPr>
          <a:xfrm>
            <a:off x="1216949" y="2270555"/>
            <a:ext cx="103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Signal Controller</a:t>
            </a:r>
            <a:endParaRPr lang="en-US" sz="1400" b="1" dirty="0"/>
          </a:p>
        </p:txBody>
      </p:sp>
      <p:pic>
        <p:nvPicPr>
          <p:cNvPr id="25" name="Picture 4" descr="http://www.clipartbest.com/cliparts/aie/pAE/aiepAEei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376" y="3989625"/>
            <a:ext cx="749628" cy="2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clipartbest.com/cliparts/aie/pAE/aiepAEei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804" y="3731000"/>
            <a:ext cx="749628" cy="2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227113" y="3790116"/>
            <a:ext cx="1298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Detection Zone</a:t>
            </a:r>
            <a:endParaRPr lang="en-US" sz="1400" b="1" dirty="0"/>
          </a:p>
        </p:txBody>
      </p:sp>
      <p:pic>
        <p:nvPicPr>
          <p:cNvPr id="36" name="Picture 8" descr="http://www.bayonnenj.org/assets/uploads/2013/03/Signal_Clip_A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2" r="23535"/>
          <a:stretch/>
        </p:blipFill>
        <p:spPr bwMode="auto">
          <a:xfrm flipH="1">
            <a:off x="1178956" y="3753270"/>
            <a:ext cx="749628" cy="92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6600441" y="4291005"/>
            <a:ext cx="0" cy="81439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E:\Users\sungyoon\Dropbox\Camera Uploads\IMG_03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1" t="15169" r="32105" b="49674"/>
          <a:stretch/>
        </p:blipFill>
        <p:spPr bwMode="auto">
          <a:xfrm>
            <a:off x="2346205" y="3048000"/>
            <a:ext cx="513418" cy="4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E:\Users\sungyoon\Dropbox\Camera Uploads\IMG_03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1" t="15169" r="32105" b="49674"/>
          <a:stretch/>
        </p:blipFill>
        <p:spPr bwMode="auto">
          <a:xfrm>
            <a:off x="4098805" y="2901372"/>
            <a:ext cx="513418" cy="4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192" y="6356865"/>
            <a:ext cx="804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Two microwave detectors (0-500 and 500-900 feet)</a:t>
            </a:r>
            <a:endParaRPr lang="en-US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6858000" y="2819400"/>
            <a:ext cx="1223776" cy="802831"/>
            <a:chOff x="4876800" y="2332231"/>
            <a:chExt cx="1223776" cy="802831"/>
          </a:xfrm>
        </p:grpSpPr>
        <p:sp>
          <p:nvSpPr>
            <p:cNvPr id="59" name="Diamond 58"/>
            <p:cNvSpPr/>
            <p:nvPr/>
          </p:nvSpPr>
          <p:spPr>
            <a:xfrm>
              <a:off x="5071703" y="2332231"/>
              <a:ext cx="833922" cy="802831"/>
            </a:xfrm>
            <a:prstGeom prst="diamon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50" b="1" dirty="0" smtClean="0">
                  <a:solidFill>
                    <a:schemeClr val="tx1"/>
                  </a:solidFill>
                </a:rPr>
                <a:t>PREPARE TO STOP WHEN FLASHING</a:t>
              </a:r>
              <a:endParaRPr lang="en-US" sz="650" b="1" dirty="0">
                <a:solidFill>
                  <a:schemeClr val="tx1"/>
                </a:solidFill>
              </a:endParaRPr>
            </a:p>
          </p:txBody>
        </p:sp>
        <p:pic>
          <p:nvPicPr>
            <p:cNvPr id="60" name="Picture 2" descr="http://www.udrivedrivingschool.net/Signal_Light_-_Yellow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624118"/>
              <a:ext cx="194951" cy="20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http://www.udrivedrivingschool.net/Signal_Light_-_Yellow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625" y="2629013"/>
              <a:ext cx="194951" cy="209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4" name="Straight Connector 33"/>
          <p:cNvCxnSpPr>
            <a:stCxn id="40" idx="2"/>
            <a:endCxn id="22" idx="2"/>
          </p:cNvCxnSpPr>
          <p:nvPr/>
        </p:nvCxnSpPr>
        <p:spPr>
          <a:xfrm>
            <a:off x="2602914" y="3466441"/>
            <a:ext cx="161328" cy="80290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0" idx="3"/>
          </p:cNvCxnSpPr>
          <p:nvPr/>
        </p:nvCxnSpPr>
        <p:spPr>
          <a:xfrm>
            <a:off x="2859623" y="3257221"/>
            <a:ext cx="1822718" cy="451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4" idx="2"/>
          </p:cNvCxnSpPr>
          <p:nvPr/>
        </p:nvCxnSpPr>
        <p:spPr>
          <a:xfrm>
            <a:off x="4355514" y="3319813"/>
            <a:ext cx="352890" cy="97119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4" idx="3"/>
            <a:endCxn id="67" idx="0"/>
          </p:cNvCxnSpPr>
          <p:nvPr/>
        </p:nvCxnSpPr>
        <p:spPr>
          <a:xfrm>
            <a:off x="4612223" y="3110593"/>
            <a:ext cx="1979983" cy="6236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Manual Operation 80"/>
          <p:cNvSpPr/>
          <p:nvPr/>
        </p:nvSpPr>
        <p:spPr>
          <a:xfrm rot="5400000">
            <a:off x="5375275" y="3061117"/>
            <a:ext cx="558294" cy="18860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200"/>
              <a:gd name="connsiteY0" fmla="*/ 0 h 10000"/>
              <a:gd name="connsiteX1" fmla="*/ 10000 w 10200"/>
              <a:gd name="connsiteY1" fmla="*/ 0 h 10000"/>
              <a:gd name="connsiteX2" fmla="*/ 10200 w 10200"/>
              <a:gd name="connsiteY2" fmla="*/ 9972 h 10000"/>
              <a:gd name="connsiteX3" fmla="*/ 2000 w 10200"/>
              <a:gd name="connsiteY3" fmla="*/ 10000 h 10000"/>
              <a:gd name="connsiteX4" fmla="*/ 0 w 10200"/>
              <a:gd name="connsiteY4" fmla="*/ 0 h 10000"/>
              <a:gd name="connsiteX0" fmla="*/ 0 w 10200"/>
              <a:gd name="connsiteY0" fmla="*/ 0 h 10028"/>
              <a:gd name="connsiteX1" fmla="*/ 10000 w 10200"/>
              <a:gd name="connsiteY1" fmla="*/ 0 h 10028"/>
              <a:gd name="connsiteX2" fmla="*/ 10200 w 10200"/>
              <a:gd name="connsiteY2" fmla="*/ 9972 h 10028"/>
              <a:gd name="connsiteX3" fmla="*/ 1200 w 10200"/>
              <a:gd name="connsiteY3" fmla="*/ 10028 h 10028"/>
              <a:gd name="connsiteX4" fmla="*/ 0 w 10200"/>
              <a:gd name="connsiteY4" fmla="*/ 0 h 10028"/>
              <a:gd name="connsiteX0" fmla="*/ 0 w 11600"/>
              <a:gd name="connsiteY0" fmla="*/ 0 h 10056"/>
              <a:gd name="connsiteX1" fmla="*/ 10000 w 11600"/>
              <a:gd name="connsiteY1" fmla="*/ 0 h 10056"/>
              <a:gd name="connsiteX2" fmla="*/ 11600 w 11600"/>
              <a:gd name="connsiteY2" fmla="*/ 10056 h 10056"/>
              <a:gd name="connsiteX3" fmla="*/ 1200 w 11600"/>
              <a:gd name="connsiteY3" fmla="*/ 10028 h 10056"/>
              <a:gd name="connsiteX4" fmla="*/ 0 w 11600"/>
              <a:gd name="connsiteY4" fmla="*/ 0 h 10056"/>
              <a:gd name="connsiteX0" fmla="*/ 0 w 11808"/>
              <a:gd name="connsiteY0" fmla="*/ 28 h 10084"/>
              <a:gd name="connsiteX1" fmla="*/ 11800 w 11808"/>
              <a:gd name="connsiteY1" fmla="*/ 0 h 10084"/>
              <a:gd name="connsiteX2" fmla="*/ 11600 w 11808"/>
              <a:gd name="connsiteY2" fmla="*/ 10084 h 10084"/>
              <a:gd name="connsiteX3" fmla="*/ 1200 w 11808"/>
              <a:gd name="connsiteY3" fmla="*/ 10056 h 10084"/>
              <a:gd name="connsiteX4" fmla="*/ 0 w 11808"/>
              <a:gd name="connsiteY4" fmla="*/ 28 h 10084"/>
              <a:gd name="connsiteX0" fmla="*/ 200 w 12008"/>
              <a:gd name="connsiteY0" fmla="*/ 28 h 10084"/>
              <a:gd name="connsiteX1" fmla="*/ 12000 w 12008"/>
              <a:gd name="connsiteY1" fmla="*/ 0 h 10084"/>
              <a:gd name="connsiteX2" fmla="*/ 11800 w 12008"/>
              <a:gd name="connsiteY2" fmla="*/ 10084 h 10084"/>
              <a:gd name="connsiteX3" fmla="*/ 0 w 12008"/>
              <a:gd name="connsiteY3" fmla="*/ 9972 h 10084"/>
              <a:gd name="connsiteX4" fmla="*/ 200 w 12008"/>
              <a:gd name="connsiteY4" fmla="*/ 28 h 1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8" h="10084">
                <a:moveTo>
                  <a:pt x="200" y="28"/>
                </a:moveTo>
                <a:lnTo>
                  <a:pt x="12000" y="0"/>
                </a:lnTo>
                <a:cubicBezTo>
                  <a:pt x="12067" y="3324"/>
                  <a:pt x="11733" y="6760"/>
                  <a:pt x="11800" y="10084"/>
                </a:cubicBezTo>
                <a:lnTo>
                  <a:pt x="0" y="9972"/>
                </a:lnTo>
                <a:cubicBezTo>
                  <a:pt x="67" y="6657"/>
                  <a:pt x="133" y="3343"/>
                  <a:pt x="200" y="28"/>
                </a:cubicBezTo>
                <a:close/>
              </a:path>
            </a:pathLst>
          </a:custGeom>
          <a:solidFill>
            <a:srgbClr val="7030A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76" name="Straight Connector 75"/>
          <p:cNvCxnSpPr>
            <a:stCxn id="59" idx="2"/>
          </p:cNvCxnSpPr>
          <p:nvPr/>
        </p:nvCxnSpPr>
        <p:spPr>
          <a:xfrm flipH="1">
            <a:off x="7467600" y="3622231"/>
            <a:ext cx="2264" cy="209276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971800" y="5178623"/>
            <a:ext cx="350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900 feet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129900" y="2586335"/>
            <a:ext cx="122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Microwave sensor (0-500 </a:t>
            </a:r>
            <a:r>
              <a:rPr lang="en-US" sz="1000" b="1" dirty="0" err="1" smtClean="0"/>
              <a:t>ft</a:t>
            </a:r>
            <a:r>
              <a:rPr lang="en-US" sz="1000" b="1" dirty="0" smtClean="0"/>
              <a:t>)</a:t>
            </a:r>
            <a:endParaRPr lang="en-US" sz="10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4751630" y="2532165"/>
            <a:ext cx="133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Microwave sensor (500-900 </a:t>
            </a:r>
            <a:r>
              <a:rPr lang="en-US" sz="1000" b="1" dirty="0" err="1" smtClean="0"/>
              <a:t>ft</a:t>
            </a:r>
            <a:r>
              <a:rPr lang="en-US" sz="1000" b="1" dirty="0" smtClean="0"/>
              <a:t>)</a:t>
            </a:r>
            <a:endParaRPr lang="en-US" sz="1000" b="1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2743200" y="5715000"/>
            <a:ext cx="4714408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124201" y="5788223"/>
            <a:ext cx="350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1050 feet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59623" y="4876800"/>
            <a:ext cx="3732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Recommended detection zone range</a:t>
            </a:r>
            <a:endParaRPr lang="en-US" sz="1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2895600" y="5429251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Location of sign</a:t>
            </a:r>
            <a:endParaRPr lang="en-US" sz="1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105400" y="3728762"/>
            <a:ext cx="129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Detection Zone </a:t>
            </a:r>
            <a:endParaRPr lang="en-US" sz="1400" b="1" dirty="0"/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2785825" y="5181600"/>
            <a:ext cx="3814616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2777170" y="4419600"/>
            <a:ext cx="193723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971800" y="4518918"/>
            <a:ext cx="1640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500 feet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4708404" y="4419600"/>
            <a:ext cx="193723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820581" y="4517429"/>
            <a:ext cx="1640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400 feet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7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overview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Accidents history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data collection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 profiles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and deceleration rates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 design concept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components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design layout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3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Design: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(AWS with speed limit)</a:t>
            </a:r>
            <a:endParaRPr lang="en-US" sz="3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758596" y="3730024"/>
            <a:ext cx="4872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58596" y="4008984"/>
            <a:ext cx="48725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58596" y="4287945"/>
            <a:ext cx="48725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58596" y="4566906"/>
            <a:ext cx="48725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58596" y="4845866"/>
            <a:ext cx="4872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634154" y="4838122"/>
            <a:ext cx="1140059" cy="1410281"/>
            <a:chOff x="2438401" y="2736854"/>
            <a:chExt cx="927099" cy="1155683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3352799" y="2736857"/>
              <a:ext cx="1" cy="1155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124201" y="2736854"/>
              <a:ext cx="0" cy="115568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895600" y="2736857"/>
              <a:ext cx="6350" cy="115567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667000" y="2736857"/>
              <a:ext cx="0" cy="115567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38401" y="2736857"/>
              <a:ext cx="0" cy="1155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901950" y="2741338"/>
              <a:ext cx="4635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2758596" y="3730024"/>
            <a:ext cx="15617" cy="557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28600" y="3730024"/>
            <a:ext cx="1405553" cy="1115843"/>
            <a:chOff x="533400" y="2514600"/>
            <a:chExt cx="1905000" cy="9144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33400" y="2514600"/>
              <a:ext cx="1905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33400" y="2743200"/>
              <a:ext cx="1905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33400" y="2971800"/>
              <a:ext cx="1905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33400" y="3200400"/>
              <a:ext cx="1905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33400" y="3429000"/>
              <a:ext cx="1905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414121" y="2971800"/>
              <a:ext cx="127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un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1" t="38462" r="14285"/>
          <a:stretch/>
        </p:blipFill>
        <p:spPr bwMode="auto">
          <a:xfrm>
            <a:off x="1453160" y="2764760"/>
            <a:ext cx="602210" cy="55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365341" y="1676400"/>
            <a:ext cx="2270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Advanced warning </a:t>
            </a:r>
            <a:r>
              <a:rPr lang="en-US" sz="1400" b="1" dirty="0" smtClean="0"/>
              <a:t>sign with </a:t>
            </a:r>
            <a:r>
              <a:rPr lang="en-US" sz="1400" b="1" dirty="0" smtClean="0">
                <a:solidFill>
                  <a:srgbClr val="FF0000"/>
                </a:solidFill>
              </a:rPr>
              <a:t>Posted Speed Limit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Flowchart: Manual Operation 80"/>
          <p:cNvSpPr/>
          <p:nvPr/>
        </p:nvSpPr>
        <p:spPr>
          <a:xfrm rot="5400000">
            <a:off x="3460174" y="3024795"/>
            <a:ext cx="558294" cy="195015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200"/>
              <a:gd name="connsiteY0" fmla="*/ 0 h 10000"/>
              <a:gd name="connsiteX1" fmla="*/ 10000 w 10200"/>
              <a:gd name="connsiteY1" fmla="*/ 0 h 10000"/>
              <a:gd name="connsiteX2" fmla="*/ 10200 w 10200"/>
              <a:gd name="connsiteY2" fmla="*/ 9972 h 10000"/>
              <a:gd name="connsiteX3" fmla="*/ 2000 w 10200"/>
              <a:gd name="connsiteY3" fmla="*/ 10000 h 10000"/>
              <a:gd name="connsiteX4" fmla="*/ 0 w 10200"/>
              <a:gd name="connsiteY4" fmla="*/ 0 h 10000"/>
              <a:gd name="connsiteX0" fmla="*/ 0 w 10200"/>
              <a:gd name="connsiteY0" fmla="*/ 0 h 10028"/>
              <a:gd name="connsiteX1" fmla="*/ 10000 w 10200"/>
              <a:gd name="connsiteY1" fmla="*/ 0 h 10028"/>
              <a:gd name="connsiteX2" fmla="*/ 10200 w 10200"/>
              <a:gd name="connsiteY2" fmla="*/ 9972 h 10028"/>
              <a:gd name="connsiteX3" fmla="*/ 1200 w 10200"/>
              <a:gd name="connsiteY3" fmla="*/ 10028 h 10028"/>
              <a:gd name="connsiteX4" fmla="*/ 0 w 10200"/>
              <a:gd name="connsiteY4" fmla="*/ 0 h 10028"/>
              <a:gd name="connsiteX0" fmla="*/ 0 w 11600"/>
              <a:gd name="connsiteY0" fmla="*/ 0 h 10056"/>
              <a:gd name="connsiteX1" fmla="*/ 10000 w 11600"/>
              <a:gd name="connsiteY1" fmla="*/ 0 h 10056"/>
              <a:gd name="connsiteX2" fmla="*/ 11600 w 11600"/>
              <a:gd name="connsiteY2" fmla="*/ 10056 h 10056"/>
              <a:gd name="connsiteX3" fmla="*/ 1200 w 11600"/>
              <a:gd name="connsiteY3" fmla="*/ 10028 h 10056"/>
              <a:gd name="connsiteX4" fmla="*/ 0 w 11600"/>
              <a:gd name="connsiteY4" fmla="*/ 0 h 10056"/>
              <a:gd name="connsiteX0" fmla="*/ 0 w 11808"/>
              <a:gd name="connsiteY0" fmla="*/ 28 h 10084"/>
              <a:gd name="connsiteX1" fmla="*/ 11800 w 11808"/>
              <a:gd name="connsiteY1" fmla="*/ 0 h 10084"/>
              <a:gd name="connsiteX2" fmla="*/ 11600 w 11808"/>
              <a:gd name="connsiteY2" fmla="*/ 10084 h 10084"/>
              <a:gd name="connsiteX3" fmla="*/ 1200 w 11808"/>
              <a:gd name="connsiteY3" fmla="*/ 10056 h 10084"/>
              <a:gd name="connsiteX4" fmla="*/ 0 w 11808"/>
              <a:gd name="connsiteY4" fmla="*/ 28 h 10084"/>
              <a:gd name="connsiteX0" fmla="*/ 200 w 12008"/>
              <a:gd name="connsiteY0" fmla="*/ 28 h 10084"/>
              <a:gd name="connsiteX1" fmla="*/ 12000 w 12008"/>
              <a:gd name="connsiteY1" fmla="*/ 0 h 10084"/>
              <a:gd name="connsiteX2" fmla="*/ 11800 w 12008"/>
              <a:gd name="connsiteY2" fmla="*/ 10084 h 10084"/>
              <a:gd name="connsiteX3" fmla="*/ 0 w 12008"/>
              <a:gd name="connsiteY3" fmla="*/ 9972 h 10084"/>
              <a:gd name="connsiteX4" fmla="*/ 200 w 12008"/>
              <a:gd name="connsiteY4" fmla="*/ 28 h 1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8" h="10084">
                <a:moveTo>
                  <a:pt x="200" y="28"/>
                </a:moveTo>
                <a:lnTo>
                  <a:pt x="12000" y="0"/>
                </a:lnTo>
                <a:cubicBezTo>
                  <a:pt x="12067" y="3324"/>
                  <a:pt x="11733" y="6760"/>
                  <a:pt x="11800" y="10084"/>
                </a:cubicBezTo>
                <a:lnTo>
                  <a:pt x="0" y="9972"/>
                </a:lnTo>
                <a:cubicBezTo>
                  <a:pt x="67" y="6657"/>
                  <a:pt x="133" y="3343"/>
                  <a:pt x="200" y="28"/>
                </a:cubicBezTo>
                <a:close/>
              </a:path>
            </a:pathLst>
          </a:custGeom>
          <a:solidFill>
            <a:srgbClr val="00B0F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TextBox 23"/>
          <p:cNvSpPr txBox="1"/>
          <p:nvPr/>
        </p:nvSpPr>
        <p:spPr>
          <a:xfrm>
            <a:off x="1216949" y="2270555"/>
            <a:ext cx="103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Signal Controller</a:t>
            </a:r>
            <a:endParaRPr lang="en-US" sz="1400" b="1" dirty="0"/>
          </a:p>
        </p:txBody>
      </p:sp>
      <p:pic>
        <p:nvPicPr>
          <p:cNvPr id="25" name="Picture 4" descr="http://www.clipartbest.com/cliparts/aie/pAE/aiepAEei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376" y="3989626"/>
            <a:ext cx="749628" cy="2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clipartbest.com/cliparts/aie/pAE/aiepAEei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804" y="3731000"/>
            <a:ext cx="749628" cy="2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2777170" y="4419600"/>
            <a:ext cx="193723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785825" y="5181600"/>
            <a:ext cx="3814616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27113" y="3790116"/>
            <a:ext cx="129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Detection Zone 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971800" y="4518918"/>
            <a:ext cx="1640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500 feet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1801" y="5178623"/>
            <a:ext cx="350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900 feet</a:t>
            </a:r>
            <a:endParaRPr lang="en-US" sz="1400" b="1" dirty="0">
              <a:solidFill>
                <a:srgbClr val="0070C0"/>
              </a:solidFill>
            </a:endParaRPr>
          </a:p>
        </p:txBody>
      </p:sp>
      <p:pic>
        <p:nvPicPr>
          <p:cNvPr id="36" name="Picture 8" descr="http://www.bayonnenj.org/assets/uploads/2013/03/Signal_Clip_A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2" r="23535"/>
          <a:stretch/>
        </p:blipFill>
        <p:spPr bwMode="auto">
          <a:xfrm flipH="1">
            <a:off x="1178956" y="3753270"/>
            <a:ext cx="749628" cy="92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6600441" y="4291006"/>
            <a:ext cx="0" cy="81439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E:\Users\sungyoon\Dropbox\Camera Uploads\IMG_03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1" t="15169" r="32105" b="49674"/>
          <a:stretch/>
        </p:blipFill>
        <p:spPr bwMode="auto">
          <a:xfrm>
            <a:off x="2346205" y="3048000"/>
            <a:ext cx="513418" cy="4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129900" y="2586335"/>
            <a:ext cx="122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Microwave sensor (0-500 </a:t>
            </a:r>
            <a:r>
              <a:rPr lang="en-US" sz="1000" b="1" dirty="0" err="1" smtClean="0"/>
              <a:t>ft</a:t>
            </a:r>
            <a:r>
              <a:rPr lang="en-US" sz="1000" b="1" dirty="0" smtClean="0"/>
              <a:t>)</a:t>
            </a:r>
            <a:endParaRPr lang="en-US" sz="1000" b="1" dirty="0"/>
          </a:p>
        </p:txBody>
      </p:sp>
      <p:pic>
        <p:nvPicPr>
          <p:cNvPr id="54" name="Picture 2" descr="E:\Users\sungyoon\Dropbox\Camera Uploads\IMG_03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1" t="15169" r="32105" b="49674"/>
          <a:stretch/>
        </p:blipFill>
        <p:spPr bwMode="auto">
          <a:xfrm>
            <a:off x="4098805" y="2901372"/>
            <a:ext cx="513418" cy="4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192" y="6356865"/>
            <a:ext cx="804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Two microwave detectors (0-500 and 500-900 feet)</a:t>
            </a:r>
          </a:p>
        </p:txBody>
      </p:sp>
      <p:cxnSp>
        <p:nvCxnSpPr>
          <p:cNvPr id="34" name="Straight Connector 33"/>
          <p:cNvCxnSpPr>
            <a:stCxn id="40" idx="2"/>
            <a:endCxn id="22" idx="2"/>
          </p:cNvCxnSpPr>
          <p:nvPr/>
        </p:nvCxnSpPr>
        <p:spPr>
          <a:xfrm>
            <a:off x="2602914" y="3466441"/>
            <a:ext cx="161328" cy="80290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0" idx="3"/>
          </p:cNvCxnSpPr>
          <p:nvPr/>
        </p:nvCxnSpPr>
        <p:spPr>
          <a:xfrm>
            <a:off x="2859623" y="3257221"/>
            <a:ext cx="1822718" cy="451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4" idx="2"/>
          </p:cNvCxnSpPr>
          <p:nvPr/>
        </p:nvCxnSpPr>
        <p:spPr>
          <a:xfrm>
            <a:off x="4355514" y="3319813"/>
            <a:ext cx="352890" cy="97119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4" idx="3"/>
            <a:endCxn id="67" idx="0"/>
          </p:cNvCxnSpPr>
          <p:nvPr/>
        </p:nvCxnSpPr>
        <p:spPr>
          <a:xfrm>
            <a:off x="4612223" y="3110593"/>
            <a:ext cx="1979983" cy="6236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Manual Operation 80"/>
          <p:cNvSpPr/>
          <p:nvPr/>
        </p:nvSpPr>
        <p:spPr>
          <a:xfrm rot="5400000">
            <a:off x="5375275" y="3061117"/>
            <a:ext cx="558294" cy="18860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200"/>
              <a:gd name="connsiteY0" fmla="*/ 0 h 10000"/>
              <a:gd name="connsiteX1" fmla="*/ 10000 w 10200"/>
              <a:gd name="connsiteY1" fmla="*/ 0 h 10000"/>
              <a:gd name="connsiteX2" fmla="*/ 10200 w 10200"/>
              <a:gd name="connsiteY2" fmla="*/ 9972 h 10000"/>
              <a:gd name="connsiteX3" fmla="*/ 2000 w 10200"/>
              <a:gd name="connsiteY3" fmla="*/ 10000 h 10000"/>
              <a:gd name="connsiteX4" fmla="*/ 0 w 10200"/>
              <a:gd name="connsiteY4" fmla="*/ 0 h 10000"/>
              <a:gd name="connsiteX0" fmla="*/ 0 w 10200"/>
              <a:gd name="connsiteY0" fmla="*/ 0 h 10028"/>
              <a:gd name="connsiteX1" fmla="*/ 10000 w 10200"/>
              <a:gd name="connsiteY1" fmla="*/ 0 h 10028"/>
              <a:gd name="connsiteX2" fmla="*/ 10200 w 10200"/>
              <a:gd name="connsiteY2" fmla="*/ 9972 h 10028"/>
              <a:gd name="connsiteX3" fmla="*/ 1200 w 10200"/>
              <a:gd name="connsiteY3" fmla="*/ 10028 h 10028"/>
              <a:gd name="connsiteX4" fmla="*/ 0 w 10200"/>
              <a:gd name="connsiteY4" fmla="*/ 0 h 10028"/>
              <a:gd name="connsiteX0" fmla="*/ 0 w 11600"/>
              <a:gd name="connsiteY0" fmla="*/ 0 h 10056"/>
              <a:gd name="connsiteX1" fmla="*/ 10000 w 11600"/>
              <a:gd name="connsiteY1" fmla="*/ 0 h 10056"/>
              <a:gd name="connsiteX2" fmla="*/ 11600 w 11600"/>
              <a:gd name="connsiteY2" fmla="*/ 10056 h 10056"/>
              <a:gd name="connsiteX3" fmla="*/ 1200 w 11600"/>
              <a:gd name="connsiteY3" fmla="*/ 10028 h 10056"/>
              <a:gd name="connsiteX4" fmla="*/ 0 w 11600"/>
              <a:gd name="connsiteY4" fmla="*/ 0 h 10056"/>
              <a:gd name="connsiteX0" fmla="*/ 0 w 11808"/>
              <a:gd name="connsiteY0" fmla="*/ 28 h 10084"/>
              <a:gd name="connsiteX1" fmla="*/ 11800 w 11808"/>
              <a:gd name="connsiteY1" fmla="*/ 0 h 10084"/>
              <a:gd name="connsiteX2" fmla="*/ 11600 w 11808"/>
              <a:gd name="connsiteY2" fmla="*/ 10084 h 10084"/>
              <a:gd name="connsiteX3" fmla="*/ 1200 w 11808"/>
              <a:gd name="connsiteY3" fmla="*/ 10056 h 10084"/>
              <a:gd name="connsiteX4" fmla="*/ 0 w 11808"/>
              <a:gd name="connsiteY4" fmla="*/ 28 h 10084"/>
              <a:gd name="connsiteX0" fmla="*/ 200 w 12008"/>
              <a:gd name="connsiteY0" fmla="*/ 28 h 10084"/>
              <a:gd name="connsiteX1" fmla="*/ 12000 w 12008"/>
              <a:gd name="connsiteY1" fmla="*/ 0 h 10084"/>
              <a:gd name="connsiteX2" fmla="*/ 11800 w 12008"/>
              <a:gd name="connsiteY2" fmla="*/ 10084 h 10084"/>
              <a:gd name="connsiteX3" fmla="*/ 0 w 12008"/>
              <a:gd name="connsiteY3" fmla="*/ 9972 h 10084"/>
              <a:gd name="connsiteX4" fmla="*/ 200 w 12008"/>
              <a:gd name="connsiteY4" fmla="*/ 28 h 1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8" h="10084">
                <a:moveTo>
                  <a:pt x="200" y="28"/>
                </a:moveTo>
                <a:lnTo>
                  <a:pt x="12000" y="0"/>
                </a:lnTo>
                <a:cubicBezTo>
                  <a:pt x="12067" y="3324"/>
                  <a:pt x="11733" y="6760"/>
                  <a:pt x="11800" y="10084"/>
                </a:cubicBezTo>
                <a:lnTo>
                  <a:pt x="0" y="9972"/>
                </a:lnTo>
                <a:cubicBezTo>
                  <a:pt x="67" y="6657"/>
                  <a:pt x="133" y="3343"/>
                  <a:pt x="200" y="28"/>
                </a:cubicBezTo>
                <a:close/>
              </a:path>
            </a:pathLst>
          </a:custGeom>
          <a:solidFill>
            <a:srgbClr val="7030A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" name="TextBox 74"/>
          <p:cNvSpPr txBox="1"/>
          <p:nvPr/>
        </p:nvSpPr>
        <p:spPr>
          <a:xfrm>
            <a:off x="4751630" y="2532165"/>
            <a:ext cx="133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Microwave sensor  (500-900 </a:t>
            </a:r>
            <a:r>
              <a:rPr lang="en-US" sz="1000" b="1" dirty="0" err="1" smtClean="0"/>
              <a:t>ft</a:t>
            </a:r>
            <a:r>
              <a:rPr lang="en-US" sz="1000" b="1" dirty="0" smtClean="0"/>
              <a:t>)</a:t>
            </a:r>
            <a:endParaRPr lang="en-US" sz="1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6888480" y="2209800"/>
            <a:ext cx="1223776" cy="1509377"/>
            <a:chOff x="6934200" y="2209800"/>
            <a:chExt cx="1223776" cy="1509377"/>
          </a:xfrm>
        </p:grpSpPr>
        <p:grpSp>
          <p:nvGrpSpPr>
            <p:cNvPr id="32" name="Group 31"/>
            <p:cNvGrpSpPr/>
            <p:nvPr/>
          </p:nvGrpSpPr>
          <p:grpSpPr>
            <a:xfrm>
              <a:off x="6934200" y="2209800"/>
              <a:ext cx="1223776" cy="802831"/>
              <a:chOff x="4876800" y="2332231"/>
              <a:chExt cx="1223776" cy="802831"/>
            </a:xfrm>
          </p:grpSpPr>
          <p:sp>
            <p:nvSpPr>
              <p:cNvPr id="59" name="Diamond 58"/>
              <p:cNvSpPr/>
              <p:nvPr/>
            </p:nvSpPr>
            <p:spPr>
              <a:xfrm>
                <a:off x="5071703" y="2332231"/>
                <a:ext cx="833922" cy="802831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650" b="1" dirty="0" smtClean="0">
                    <a:solidFill>
                      <a:schemeClr val="tx1"/>
                    </a:solidFill>
                  </a:rPr>
                  <a:t>PREPARE TO STOP WHEN FLASHING</a:t>
                </a:r>
                <a:endParaRPr lang="en-US" sz="65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0" name="Picture 2" descr="http://www.udrivedrivingschool.net/Signal_Light_-_Yellow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800" y="2624118"/>
                <a:ext cx="194951" cy="2092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 descr="http://www.udrivedrivingschool.net/Signal_Light_-_Yellow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5625" y="2629013"/>
                <a:ext cx="194951" cy="2092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614" y="3036552"/>
              <a:ext cx="596900" cy="68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3" name="Straight Connector 62"/>
          <p:cNvCxnSpPr>
            <a:stCxn id="1027" idx="2"/>
          </p:cNvCxnSpPr>
          <p:nvPr/>
        </p:nvCxnSpPr>
        <p:spPr>
          <a:xfrm>
            <a:off x="7500344" y="3719177"/>
            <a:ext cx="0" cy="201785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743200" y="5715000"/>
            <a:ext cx="4714408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24201" y="5788223"/>
            <a:ext cx="350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1050 feet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59623" y="4876800"/>
            <a:ext cx="3732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Recommended detection zone range</a:t>
            </a:r>
            <a:endParaRPr lang="en-US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895600" y="5429251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Location of sign</a:t>
            </a:r>
            <a:endParaRPr lang="en-US" sz="1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105400" y="3728762"/>
            <a:ext cx="129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Detection Zone </a:t>
            </a:r>
            <a:endParaRPr lang="en-US" sz="1400" b="1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708404" y="4419600"/>
            <a:ext cx="193723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820581" y="4517429"/>
            <a:ext cx="1640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400 feet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17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Design: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3: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(AWS with speed limit)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758596" y="3730024"/>
            <a:ext cx="4872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58596" y="4008984"/>
            <a:ext cx="48725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58596" y="4287945"/>
            <a:ext cx="4872584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58596" y="4566906"/>
            <a:ext cx="487258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58596" y="4845866"/>
            <a:ext cx="4872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634154" y="4838122"/>
            <a:ext cx="1140059" cy="1410281"/>
            <a:chOff x="2438401" y="2736854"/>
            <a:chExt cx="927099" cy="1155683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3352799" y="2736857"/>
              <a:ext cx="1" cy="1155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124201" y="2736854"/>
              <a:ext cx="0" cy="115568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895600" y="2736857"/>
              <a:ext cx="6350" cy="1155678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667000" y="2736857"/>
              <a:ext cx="0" cy="115567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38401" y="2736857"/>
              <a:ext cx="0" cy="1155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901950" y="2741338"/>
              <a:ext cx="4635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2758596" y="3730024"/>
            <a:ext cx="15617" cy="557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28600" y="3730024"/>
            <a:ext cx="1405553" cy="1115843"/>
            <a:chOff x="533400" y="2514600"/>
            <a:chExt cx="1905000" cy="9144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33400" y="2514600"/>
              <a:ext cx="1905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33400" y="2743200"/>
              <a:ext cx="1905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33400" y="2971800"/>
              <a:ext cx="1905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33400" y="3200400"/>
              <a:ext cx="1905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33400" y="3429000"/>
              <a:ext cx="1905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414121" y="2971800"/>
              <a:ext cx="127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uni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1" t="38462" r="14285"/>
          <a:stretch/>
        </p:blipFill>
        <p:spPr bwMode="auto">
          <a:xfrm>
            <a:off x="1453160" y="2764760"/>
            <a:ext cx="602210" cy="55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365341" y="1676400"/>
            <a:ext cx="2270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Advanced warning sign </a:t>
            </a:r>
            <a:r>
              <a:rPr lang="en-US" sz="1400" b="1" dirty="0" smtClean="0">
                <a:solidFill>
                  <a:srgbClr val="FF0000"/>
                </a:solidFill>
              </a:rPr>
              <a:t>with advisory speed  Limit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2" name="Flowchart: Manual Operation 80"/>
          <p:cNvSpPr/>
          <p:nvPr/>
        </p:nvSpPr>
        <p:spPr>
          <a:xfrm rot="5400000">
            <a:off x="3460174" y="3024795"/>
            <a:ext cx="558294" cy="195015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200"/>
              <a:gd name="connsiteY0" fmla="*/ 0 h 10000"/>
              <a:gd name="connsiteX1" fmla="*/ 10000 w 10200"/>
              <a:gd name="connsiteY1" fmla="*/ 0 h 10000"/>
              <a:gd name="connsiteX2" fmla="*/ 10200 w 10200"/>
              <a:gd name="connsiteY2" fmla="*/ 9972 h 10000"/>
              <a:gd name="connsiteX3" fmla="*/ 2000 w 10200"/>
              <a:gd name="connsiteY3" fmla="*/ 10000 h 10000"/>
              <a:gd name="connsiteX4" fmla="*/ 0 w 10200"/>
              <a:gd name="connsiteY4" fmla="*/ 0 h 10000"/>
              <a:gd name="connsiteX0" fmla="*/ 0 w 10200"/>
              <a:gd name="connsiteY0" fmla="*/ 0 h 10028"/>
              <a:gd name="connsiteX1" fmla="*/ 10000 w 10200"/>
              <a:gd name="connsiteY1" fmla="*/ 0 h 10028"/>
              <a:gd name="connsiteX2" fmla="*/ 10200 w 10200"/>
              <a:gd name="connsiteY2" fmla="*/ 9972 h 10028"/>
              <a:gd name="connsiteX3" fmla="*/ 1200 w 10200"/>
              <a:gd name="connsiteY3" fmla="*/ 10028 h 10028"/>
              <a:gd name="connsiteX4" fmla="*/ 0 w 10200"/>
              <a:gd name="connsiteY4" fmla="*/ 0 h 10028"/>
              <a:gd name="connsiteX0" fmla="*/ 0 w 11600"/>
              <a:gd name="connsiteY0" fmla="*/ 0 h 10056"/>
              <a:gd name="connsiteX1" fmla="*/ 10000 w 11600"/>
              <a:gd name="connsiteY1" fmla="*/ 0 h 10056"/>
              <a:gd name="connsiteX2" fmla="*/ 11600 w 11600"/>
              <a:gd name="connsiteY2" fmla="*/ 10056 h 10056"/>
              <a:gd name="connsiteX3" fmla="*/ 1200 w 11600"/>
              <a:gd name="connsiteY3" fmla="*/ 10028 h 10056"/>
              <a:gd name="connsiteX4" fmla="*/ 0 w 11600"/>
              <a:gd name="connsiteY4" fmla="*/ 0 h 10056"/>
              <a:gd name="connsiteX0" fmla="*/ 0 w 11808"/>
              <a:gd name="connsiteY0" fmla="*/ 28 h 10084"/>
              <a:gd name="connsiteX1" fmla="*/ 11800 w 11808"/>
              <a:gd name="connsiteY1" fmla="*/ 0 h 10084"/>
              <a:gd name="connsiteX2" fmla="*/ 11600 w 11808"/>
              <a:gd name="connsiteY2" fmla="*/ 10084 h 10084"/>
              <a:gd name="connsiteX3" fmla="*/ 1200 w 11808"/>
              <a:gd name="connsiteY3" fmla="*/ 10056 h 10084"/>
              <a:gd name="connsiteX4" fmla="*/ 0 w 11808"/>
              <a:gd name="connsiteY4" fmla="*/ 28 h 10084"/>
              <a:gd name="connsiteX0" fmla="*/ 200 w 12008"/>
              <a:gd name="connsiteY0" fmla="*/ 28 h 10084"/>
              <a:gd name="connsiteX1" fmla="*/ 12000 w 12008"/>
              <a:gd name="connsiteY1" fmla="*/ 0 h 10084"/>
              <a:gd name="connsiteX2" fmla="*/ 11800 w 12008"/>
              <a:gd name="connsiteY2" fmla="*/ 10084 h 10084"/>
              <a:gd name="connsiteX3" fmla="*/ 0 w 12008"/>
              <a:gd name="connsiteY3" fmla="*/ 9972 h 10084"/>
              <a:gd name="connsiteX4" fmla="*/ 200 w 12008"/>
              <a:gd name="connsiteY4" fmla="*/ 28 h 1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8" h="10084">
                <a:moveTo>
                  <a:pt x="200" y="28"/>
                </a:moveTo>
                <a:lnTo>
                  <a:pt x="12000" y="0"/>
                </a:lnTo>
                <a:cubicBezTo>
                  <a:pt x="12067" y="3324"/>
                  <a:pt x="11733" y="6760"/>
                  <a:pt x="11800" y="10084"/>
                </a:cubicBezTo>
                <a:lnTo>
                  <a:pt x="0" y="9972"/>
                </a:lnTo>
                <a:cubicBezTo>
                  <a:pt x="67" y="6657"/>
                  <a:pt x="133" y="3343"/>
                  <a:pt x="200" y="28"/>
                </a:cubicBezTo>
                <a:close/>
              </a:path>
            </a:pathLst>
          </a:custGeom>
          <a:solidFill>
            <a:srgbClr val="00B0F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TextBox 23"/>
          <p:cNvSpPr txBox="1"/>
          <p:nvPr/>
        </p:nvSpPr>
        <p:spPr>
          <a:xfrm>
            <a:off x="1216949" y="2270555"/>
            <a:ext cx="1030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Signal Controller</a:t>
            </a:r>
            <a:endParaRPr lang="en-US" sz="1400" b="1" dirty="0"/>
          </a:p>
        </p:txBody>
      </p:sp>
      <p:pic>
        <p:nvPicPr>
          <p:cNvPr id="25" name="Picture 4" descr="http://www.clipartbest.com/cliparts/aie/pAE/aiepAEei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376" y="3989626"/>
            <a:ext cx="749628" cy="2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www.clipartbest.com/cliparts/aie/pAE/aiepAEei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804" y="3731000"/>
            <a:ext cx="749628" cy="2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>
            <a:off x="2777170" y="4419600"/>
            <a:ext cx="193723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785825" y="5181600"/>
            <a:ext cx="3814616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27113" y="3790116"/>
            <a:ext cx="129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Detection Zone 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971800" y="4518918"/>
            <a:ext cx="1640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500 feet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71801" y="5178623"/>
            <a:ext cx="350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900 feet</a:t>
            </a:r>
            <a:endParaRPr lang="en-US" sz="1400" b="1" dirty="0">
              <a:solidFill>
                <a:srgbClr val="0070C0"/>
              </a:solidFill>
            </a:endParaRPr>
          </a:p>
        </p:txBody>
      </p:sp>
      <p:pic>
        <p:nvPicPr>
          <p:cNvPr id="36" name="Picture 8" descr="http://www.bayonnenj.org/assets/uploads/2013/03/Signal_Clip_Ar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2" r="23535"/>
          <a:stretch/>
        </p:blipFill>
        <p:spPr bwMode="auto">
          <a:xfrm flipH="1">
            <a:off x="1178956" y="3753270"/>
            <a:ext cx="749628" cy="92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6600441" y="4291006"/>
            <a:ext cx="0" cy="81439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E:\Users\sungyoon\Dropbox\Camera Uploads\IMG_03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1" t="15169" r="32105" b="49674"/>
          <a:stretch/>
        </p:blipFill>
        <p:spPr bwMode="auto">
          <a:xfrm>
            <a:off x="2346205" y="3048000"/>
            <a:ext cx="513418" cy="4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129900" y="2586335"/>
            <a:ext cx="1222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Microwave sensor (0-500 </a:t>
            </a:r>
            <a:r>
              <a:rPr lang="en-US" sz="1000" b="1" dirty="0" err="1" smtClean="0"/>
              <a:t>ft</a:t>
            </a:r>
            <a:r>
              <a:rPr lang="en-US" sz="1000" b="1" dirty="0" smtClean="0"/>
              <a:t>)</a:t>
            </a:r>
            <a:endParaRPr lang="en-US" sz="1000" b="1" dirty="0"/>
          </a:p>
        </p:txBody>
      </p:sp>
      <p:pic>
        <p:nvPicPr>
          <p:cNvPr id="54" name="Picture 2" descr="E:\Users\sungyoon\Dropbox\Camera Uploads\IMG_03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1" t="15169" r="32105" b="49674"/>
          <a:stretch/>
        </p:blipFill>
        <p:spPr bwMode="auto">
          <a:xfrm>
            <a:off x="4098805" y="2901372"/>
            <a:ext cx="513418" cy="4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192" y="6356865"/>
            <a:ext cx="804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Two microwave detectors (0-500 and 500-900 feet)</a:t>
            </a:r>
          </a:p>
        </p:txBody>
      </p:sp>
      <p:cxnSp>
        <p:nvCxnSpPr>
          <p:cNvPr id="34" name="Straight Connector 33"/>
          <p:cNvCxnSpPr>
            <a:stCxn id="40" idx="2"/>
            <a:endCxn id="22" idx="2"/>
          </p:cNvCxnSpPr>
          <p:nvPr/>
        </p:nvCxnSpPr>
        <p:spPr>
          <a:xfrm>
            <a:off x="2602914" y="3466441"/>
            <a:ext cx="161328" cy="80290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0" idx="3"/>
          </p:cNvCxnSpPr>
          <p:nvPr/>
        </p:nvCxnSpPr>
        <p:spPr>
          <a:xfrm>
            <a:off x="2859623" y="3257221"/>
            <a:ext cx="1822718" cy="45136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4" idx="2"/>
          </p:cNvCxnSpPr>
          <p:nvPr/>
        </p:nvCxnSpPr>
        <p:spPr>
          <a:xfrm>
            <a:off x="4355514" y="3319813"/>
            <a:ext cx="352890" cy="97119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4" idx="3"/>
            <a:endCxn id="67" idx="0"/>
          </p:cNvCxnSpPr>
          <p:nvPr/>
        </p:nvCxnSpPr>
        <p:spPr>
          <a:xfrm>
            <a:off x="4612223" y="3110593"/>
            <a:ext cx="1979983" cy="62369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owchart: Manual Operation 80"/>
          <p:cNvSpPr/>
          <p:nvPr/>
        </p:nvSpPr>
        <p:spPr>
          <a:xfrm rot="5400000">
            <a:off x="5375275" y="3061117"/>
            <a:ext cx="558294" cy="188604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200"/>
              <a:gd name="connsiteY0" fmla="*/ 0 h 10000"/>
              <a:gd name="connsiteX1" fmla="*/ 10000 w 10200"/>
              <a:gd name="connsiteY1" fmla="*/ 0 h 10000"/>
              <a:gd name="connsiteX2" fmla="*/ 10200 w 10200"/>
              <a:gd name="connsiteY2" fmla="*/ 9972 h 10000"/>
              <a:gd name="connsiteX3" fmla="*/ 2000 w 10200"/>
              <a:gd name="connsiteY3" fmla="*/ 10000 h 10000"/>
              <a:gd name="connsiteX4" fmla="*/ 0 w 10200"/>
              <a:gd name="connsiteY4" fmla="*/ 0 h 10000"/>
              <a:gd name="connsiteX0" fmla="*/ 0 w 10200"/>
              <a:gd name="connsiteY0" fmla="*/ 0 h 10028"/>
              <a:gd name="connsiteX1" fmla="*/ 10000 w 10200"/>
              <a:gd name="connsiteY1" fmla="*/ 0 h 10028"/>
              <a:gd name="connsiteX2" fmla="*/ 10200 w 10200"/>
              <a:gd name="connsiteY2" fmla="*/ 9972 h 10028"/>
              <a:gd name="connsiteX3" fmla="*/ 1200 w 10200"/>
              <a:gd name="connsiteY3" fmla="*/ 10028 h 10028"/>
              <a:gd name="connsiteX4" fmla="*/ 0 w 10200"/>
              <a:gd name="connsiteY4" fmla="*/ 0 h 10028"/>
              <a:gd name="connsiteX0" fmla="*/ 0 w 11600"/>
              <a:gd name="connsiteY0" fmla="*/ 0 h 10056"/>
              <a:gd name="connsiteX1" fmla="*/ 10000 w 11600"/>
              <a:gd name="connsiteY1" fmla="*/ 0 h 10056"/>
              <a:gd name="connsiteX2" fmla="*/ 11600 w 11600"/>
              <a:gd name="connsiteY2" fmla="*/ 10056 h 10056"/>
              <a:gd name="connsiteX3" fmla="*/ 1200 w 11600"/>
              <a:gd name="connsiteY3" fmla="*/ 10028 h 10056"/>
              <a:gd name="connsiteX4" fmla="*/ 0 w 11600"/>
              <a:gd name="connsiteY4" fmla="*/ 0 h 10056"/>
              <a:gd name="connsiteX0" fmla="*/ 0 w 11808"/>
              <a:gd name="connsiteY0" fmla="*/ 28 h 10084"/>
              <a:gd name="connsiteX1" fmla="*/ 11800 w 11808"/>
              <a:gd name="connsiteY1" fmla="*/ 0 h 10084"/>
              <a:gd name="connsiteX2" fmla="*/ 11600 w 11808"/>
              <a:gd name="connsiteY2" fmla="*/ 10084 h 10084"/>
              <a:gd name="connsiteX3" fmla="*/ 1200 w 11808"/>
              <a:gd name="connsiteY3" fmla="*/ 10056 h 10084"/>
              <a:gd name="connsiteX4" fmla="*/ 0 w 11808"/>
              <a:gd name="connsiteY4" fmla="*/ 28 h 10084"/>
              <a:gd name="connsiteX0" fmla="*/ 200 w 12008"/>
              <a:gd name="connsiteY0" fmla="*/ 28 h 10084"/>
              <a:gd name="connsiteX1" fmla="*/ 12000 w 12008"/>
              <a:gd name="connsiteY1" fmla="*/ 0 h 10084"/>
              <a:gd name="connsiteX2" fmla="*/ 11800 w 12008"/>
              <a:gd name="connsiteY2" fmla="*/ 10084 h 10084"/>
              <a:gd name="connsiteX3" fmla="*/ 0 w 12008"/>
              <a:gd name="connsiteY3" fmla="*/ 9972 h 10084"/>
              <a:gd name="connsiteX4" fmla="*/ 200 w 12008"/>
              <a:gd name="connsiteY4" fmla="*/ 28 h 10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8" h="10084">
                <a:moveTo>
                  <a:pt x="200" y="28"/>
                </a:moveTo>
                <a:lnTo>
                  <a:pt x="12000" y="0"/>
                </a:lnTo>
                <a:cubicBezTo>
                  <a:pt x="12067" y="3324"/>
                  <a:pt x="11733" y="6760"/>
                  <a:pt x="11800" y="10084"/>
                </a:cubicBezTo>
                <a:lnTo>
                  <a:pt x="0" y="9972"/>
                </a:lnTo>
                <a:cubicBezTo>
                  <a:pt x="67" y="6657"/>
                  <a:pt x="133" y="3343"/>
                  <a:pt x="200" y="28"/>
                </a:cubicBezTo>
                <a:close/>
              </a:path>
            </a:pathLst>
          </a:custGeom>
          <a:solidFill>
            <a:srgbClr val="7030A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5" name="TextBox 74"/>
          <p:cNvSpPr txBox="1"/>
          <p:nvPr/>
        </p:nvSpPr>
        <p:spPr>
          <a:xfrm>
            <a:off x="4751630" y="2532165"/>
            <a:ext cx="133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Microwave sensor  (500-900 </a:t>
            </a:r>
            <a:r>
              <a:rPr lang="en-US" sz="1000" b="1" dirty="0" err="1" smtClean="0"/>
              <a:t>ft</a:t>
            </a:r>
            <a:r>
              <a:rPr lang="en-US" sz="1000" b="1" dirty="0" smtClean="0"/>
              <a:t>)</a:t>
            </a:r>
            <a:endParaRPr lang="en-US" sz="1000" b="1" dirty="0"/>
          </a:p>
        </p:txBody>
      </p:sp>
      <p:cxnSp>
        <p:nvCxnSpPr>
          <p:cNvPr id="63" name="Straight Connector 62"/>
          <p:cNvCxnSpPr>
            <a:stCxn id="1027" idx="2"/>
          </p:cNvCxnSpPr>
          <p:nvPr/>
        </p:nvCxnSpPr>
        <p:spPr>
          <a:xfrm>
            <a:off x="7500344" y="3719177"/>
            <a:ext cx="0" cy="201785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743200" y="5715000"/>
            <a:ext cx="4714408" cy="0"/>
          </a:xfrm>
          <a:prstGeom prst="straightConnector1">
            <a:avLst/>
          </a:prstGeom>
          <a:ln w="381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124201" y="5788223"/>
            <a:ext cx="3505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1050 feet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59623" y="4876800"/>
            <a:ext cx="3732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Recommended detection zone range</a:t>
            </a:r>
            <a:endParaRPr lang="en-US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895600" y="5429251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Location of sign</a:t>
            </a:r>
            <a:endParaRPr lang="en-US" sz="1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105400" y="3728762"/>
            <a:ext cx="129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Detection Zone </a:t>
            </a:r>
            <a:endParaRPr lang="en-US" sz="1400" b="1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4708404" y="4419600"/>
            <a:ext cx="193723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820581" y="4517429"/>
            <a:ext cx="1640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400 feet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29624" y="2302325"/>
            <a:ext cx="1223776" cy="1381064"/>
            <a:chOff x="6929624" y="2302325"/>
            <a:chExt cx="1223776" cy="1381064"/>
          </a:xfrm>
        </p:grpSpPr>
        <p:grpSp>
          <p:nvGrpSpPr>
            <p:cNvPr id="6" name="Group 5"/>
            <p:cNvGrpSpPr/>
            <p:nvPr/>
          </p:nvGrpSpPr>
          <p:grpSpPr>
            <a:xfrm>
              <a:off x="7292780" y="3130946"/>
              <a:ext cx="497416" cy="552443"/>
              <a:chOff x="7292780" y="3130946"/>
              <a:chExt cx="497416" cy="552443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7292780" y="3130946"/>
                <a:ext cx="497416" cy="552443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45720" rIns="0" bIns="0" rtlCol="0" anchor="ctr"/>
              <a:lstStyle/>
              <a:p>
                <a:pPr algn="ctr"/>
                <a:r>
                  <a:rPr lang="en-US" sz="800" b="1" dirty="0" smtClean="0">
                    <a:solidFill>
                      <a:sysClr val="windowText" lastClr="000000"/>
                    </a:solidFill>
                  </a:rPr>
                  <a:t>Advisory SPEED</a:t>
                </a:r>
              </a:p>
              <a:p>
                <a:pPr algn="ctr"/>
                <a:r>
                  <a:rPr lang="en-US" sz="800" dirty="0" smtClean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ctr"/>
                <a:endParaRPr lang="en-US" sz="14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7380035" y="3427112"/>
                <a:ext cx="316668" cy="18275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50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929624" y="2302325"/>
              <a:ext cx="1223776" cy="802831"/>
              <a:chOff x="6929624" y="2302325"/>
              <a:chExt cx="1223776" cy="802831"/>
            </a:xfrm>
          </p:grpSpPr>
          <p:sp>
            <p:nvSpPr>
              <p:cNvPr id="77" name="Diamond 76"/>
              <p:cNvSpPr/>
              <p:nvPr/>
            </p:nvSpPr>
            <p:spPr>
              <a:xfrm>
                <a:off x="7124527" y="2302325"/>
                <a:ext cx="833922" cy="802831"/>
              </a:xfrm>
              <a:prstGeom prst="diamond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650" b="1" dirty="0" smtClean="0">
                    <a:solidFill>
                      <a:schemeClr val="tx1"/>
                    </a:solidFill>
                  </a:rPr>
                  <a:t>PREPARE TO STOP WHEN FLASHING</a:t>
                </a:r>
                <a:endParaRPr lang="en-US" sz="65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8" name="Picture 2" descr="http://www.udrivedrivingschool.net/Signal_Light_-_Yellow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9624" y="2594212"/>
                <a:ext cx="194951" cy="2092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2" descr="http://www.udrivedrivingschool.net/Signal_Light_-_Yellow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8449" y="2599107"/>
                <a:ext cx="194951" cy="2092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403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4555732" cy="210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4" y="4495800"/>
            <a:ext cx="4175939" cy="219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Overview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590799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40@ Western Maryland Parkway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lanes divided highway (US 40), 3 approach lanes for Western Maryland Parkway (2-left, 1-right)</a:t>
            </a:r>
          </a:p>
          <a:p>
            <a:pPr lvl="1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mph speed limit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Ramp from I-81 for eastbound</a:t>
            </a:r>
          </a:p>
          <a:p>
            <a:pPr lvl="1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304771">
            <a:off x="780576" y="6204891"/>
            <a:ext cx="1295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40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86175">
            <a:off x="7187720" y="6227080"/>
            <a:ext cx="18214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 910C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5847546"/>
            <a:ext cx="11165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40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5867400"/>
            <a:ext cx="18214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 910C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7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Accidents History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038600" cy="4373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Historical accidents data (2011 ~2013)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crashes potentially related to dilemma zone decisions for 3 years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injuries </a:t>
            </a:r>
          </a:p>
          <a:p>
            <a:pPr lvl="1"/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8300" y="6352401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Accident history diagram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t="11591" b="9190"/>
          <a:stretch/>
        </p:blipFill>
        <p:spPr>
          <a:xfrm>
            <a:off x="4724400" y="2237601"/>
            <a:ext cx="4191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Data Collection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9421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ideo camcorders with two reference points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650ft, 500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300ft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camcorder  for the stop line and the signal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Period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 10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2014 from 11:30 AM to 12:30 PM and 3:00 PM to 6:00 PM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times are synced with the GPS satellite time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reference points are extracted from videos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6400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capture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1323" y="640373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video capture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Field Data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480"/>
            <a:ext cx="8686800" cy="495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 Profiles (preliminary data collection)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435720"/>
              </p:ext>
            </p:extLst>
          </p:nvPr>
        </p:nvGraphicFramePr>
        <p:xfrm>
          <a:off x="1219200" y="5257800"/>
          <a:ext cx="6477001" cy="1238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7615"/>
                <a:gridCol w="996462"/>
                <a:gridCol w="996462"/>
                <a:gridCol w="996462"/>
              </a:tblGrid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ft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ft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speed (mph)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Minimum speed (mph)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Maximum speed (mph)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Sample Size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148498"/>
              </p:ext>
            </p:extLst>
          </p:nvPr>
        </p:nvGraphicFramePr>
        <p:xfrm>
          <a:off x="1143000" y="2057400"/>
          <a:ext cx="6476999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20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Dilemma Zone Distribution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63505"/>
              </p:ext>
            </p:extLst>
          </p:nvPr>
        </p:nvGraphicFramePr>
        <p:xfrm>
          <a:off x="533400" y="4762500"/>
          <a:ext cx="3200400" cy="1905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3655"/>
                <a:gridCol w="756745"/>
              </a:tblGrid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Driver Reaction 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1.14sec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Driver Reaction Lag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1.14sec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Vehicle Length (Passenger Car)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12ft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Vehicle Length (Heavy Vehicle)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60ft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Yellow Duration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5.0sec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Intersection Width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122ft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0" y="4366260"/>
            <a:ext cx="48006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Parameters-(Default Value)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2159386"/>
                  </p:ext>
                </p:extLst>
              </p:nvPr>
            </p:nvGraphicFramePr>
            <p:xfrm>
              <a:off x="4648200" y="4724400"/>
              <a:ext cx="4419600" cy="200893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76400"/>
                    <a:gridCol w="1281545"/>
                    <a:gridCol w="1461655"/>
                  </a:tblGrid>
                  <a:tr h="351682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Acceleration Rate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200" i="1" u="none" strike="noStrike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u="none" strike="noStrike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𝒇𝒕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 u="none" strike="noStrike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u="none" strike="noStrike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sz="1200" u="none" strike="noStrike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Deceleration Rate </a:t>
                          </a:r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200" i="1" u="none" strike="noStrike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u="none" strike="noStrike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𝒇𝒕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200" i="1" u="none" strike="noStrike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u="none" strike="noStrike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sz="1200" u="none" strike="noStrike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196481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Average (Passenger Cars)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3.79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-9.33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47856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Average </a:t>
                          </a:r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Heavy </a:t>
                          </a:r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Vehicles)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-9.2</a:t>
                          </a:r>
                        </a:p>
                      </a:txBody>
                      <a:tcPr marL="9525" marR="9525" marT="9525" marB="0" anchor="ctr"/>
                    </a:tc>
                  </a:tr>
                  <a:tr h="196481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Median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2.96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-8.80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196481">
                    <a:tc>
                      <a:txBody>
                        <a:bodyPr/>
                        <a:lstStyle/>
                        <a:p>
                          <a:pPr algn="ctr" rtl="0" fontAlgn="ctr"/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u="none" strike="noStrike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4610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Minimum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-2.07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4610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Maximum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12.27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26.80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2159386"/>
                  </p:ext>
                </p:extLst>
              </p:nvPr>
            </p:nvGraphicFramePr>
            <p:xfrm>
              <a:off x="4648200" y="4724400"/>
              <a:ext cx="4419600" cy="200893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76400"/>
                    <a:gridCol w="1281545"/>
                    <a:gridCol w="1461655"/>
                  </a:tblGrid>
                  <a:tr h="379413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2"/>
                          <a:stretch>
                            <a:fillRect l="-131429" t="-29032" r="-114286" b="-4338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blipFill rotWithShape="1">
                          <a:blip r:embed="rId2"/>
                          <a:stretch>
                            <a:fillRect l="-202500" t="-29032" b="-433871"/>
                          </a:stretch>
                        </a:blipFill>
                      </a:tcPr>
                    </a:tc>
                  </a:tr>
                  <a:tr h="196481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Average (Passenger Cars)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3.79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-9.33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47856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Average </a:t>
                          </a:r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Heavy </a:t>
                          </a:r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Vehicles)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-9.2</a:t>
                          </a:r>
                        </a:p>
                      </a:txBody>
                      <a:tcPr marL="9525" marR="9525" marT="9525" marB="0" anchor="ctr"/>
                    </a:tc>
                  </a:tr>
                  <a:tr h="196481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Median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2.96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-8.80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196481">
                    <a:tc>
                      <a:txBody>
                        <a:bodyPr/>
                        <a:lstStyle/>
                        <a:p>
                          <a:pPr algn="ctr" rtl="0" fontAlgn="ctr"/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u="none" strike="noStrike" kern="1200" dirty="0" smtClean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4610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Minimum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-2.07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46109"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Maximum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12.27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rtl="0" fontAlgn="ctr"/>
                          <a:r>
                            <a:rPr lang="en-US" sz="1200" u="none" strike="noStrike" kern="1200" dirty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1200" u="none" strike="noStrike" kern="120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26.80</a:t>
                          </a:r>
                          <a:endParaRPr lang="en-US" sz="1200" u="none" strike="noStrike" kern="1200" dirty="0">
                            <a:solidFill>
                              <a:schemeClr val="dk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4572000" y="4352928"/>
            <a:ext cx="4572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Acceleration and Deceleration </a:t>
            </a:r>
          </a:p>
          <a:p>
            <a:pPr marL="114300" indent="0">
              <a:buFont typeface="Arial" pitchFamily="34" charset="0"/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48776"/>
            <a:ext cx="4876800" cy="26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8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04800" y="1493520"/>
            <a:ext cx="8633460" cy="5203861"/>
            <a:chOff x="304800" y="1493520"/>
            <a:chExt cx="8633460" cy="5203861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93520"/>
              <a:ext cx="8633460" cy="5203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685800" y="2941324"/>
              <a:ext cx="3887862" cy="2011674"/>
              <a:chOff x="718761" y="3035667"/>
              <a:chExt cx="12477325" cy="190755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H="1">
                <a:off x="7615038" y="3048000"/>
                <a:ext cx="424" cy="1895222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993612" y="3035667"/>
                <a:ext cx="9390" cy="867073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963310" y="3425845"/>
                <a:ext cx="660281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718761" y="3136822"/>
                <a:ext cx="12477325" cy="26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Range need to be covered by the detection system</a:t>
                </a:r>
                <a:endParaRPr 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609600" y="26670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749ft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14600" y="26670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445ft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039427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Dilemma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(passenger cars only)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Acceleration/Deceleration Rates –AASHTO)</a:t>
            </a:r>
            <a:endParaRPr lang="en-US" sz="22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843121"/>
              </p:ext>
            </p:extLst>
          </p:nvPr>
        </p:nvGraphicFramePr>
        <p:xfrm>
          <a:off x="6248400" y="4572000"/>
          <a:ext cx="231235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5313"/>
                <a:gridCol w="657037"/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celeration 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10.00 </a:t>
                      </a:r>
                      <a:r>
                        <a:rPr lang="en-US" sz="1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0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celeration rate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-11.20 </a:t>
                      </a:r>
                      <a:r>
                        <a:rPr lang="en-US" sz="1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0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Intersection Width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122ft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Vehicle Length (Passenger Car)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12ft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Yellow Duration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5.5sec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Driver Reaction Time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1.14sec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779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6" y="1600200"/>
            <a:ext cx="8321984" cy="51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408372"/>
            <a:ext cx="10134600" cy="1039427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Dilemma Zone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(passenger cars only)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Acc./Dec. Rates from field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38200" y="3048000"/>
            <a:ext cx="4648200" cy="3511314"/>
            <a:chOff x="824817" y="2316948"/>
            <a:chExt cx="4531579" cy="3616128"/>
          </a:xfrm>
          <a:solidFill>
            <a:schemeClr val="bg1"/>
          </a:solidFill>
        </p:grpSpPr>
        <p:cxnSp>
          <p:nvCxnSpPr>
            <p:cNvPr id="11" name="Straight Connector 10"/>
            <p:cNvCxnSpPr/>
            <p:nvPr/>
          </p:nvCxnSpPr>
          <p:spPr>
            <a:xfrm flipH="1">
              <a:off x="5317242" y="2316948"/>
              <a:ext cx="39153" cy="3616128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44209" y="2316948"/>
              <a:ext cx="0" cy="914400"/>
            </a:xfrm>
            <a:prstGeom prst="lin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824817" y="2552372"/>
              <a:ext cx="4531579" cy="16809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363927" y="2999292"/>
            <a:ext cx="3673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need to be covered by the detection system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70499"/>
              </p:ext>
            </p:extLst>
          </p:nvPr>
        </p:nvGraphicFramePr>
        <p:xfrm>
          <a:off x="6298250" y="4648200"/>
          <a:ext cx="231235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5313"/>
                <a:gridCol w="657037"/>
              </a:tblGrid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Average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cceleration 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3.79ft/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0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Average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celeration rate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-9.33ft/</a:t>
                      </a:r>
                      <a:r>
                        <a:rPr lang="en-US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000" u="none" strike="noStrike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Intersection Width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122ft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Vehicle Length (Passenger Car)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12ft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Yellow Duration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5.5sec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Driver Reaction Time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1.14sec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85800" y="2743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872ft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2743200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103ft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585751"/>
              </p:ext>
            </p:extLst>
          </p:nvPr>
        </p:nvGraphicFramePr>
        <p:xfrm>
          <a:off x="6223000" y="2758440"/>
          <a:ext cx="2616200" cy="144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8100"/>
                <a:gridCol w="1308100"/>
              </a:tblGrid>
              <a:tr h="23242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Deceleration Rate (</a:t>
                      </a:r>
                      <a:r>
                        <a:rPr lang="en-US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</a:t>
                      </a: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/s^2)</a:t>
                      </a:r>
                      <a:b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Passenger cars </a:t>
                      </a:r>
                      <a:r>
                        <a:rPr lang="en-US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-9.33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-26.80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-2.07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85th percentile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-13.24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284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record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601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17550</TotalTime>
  <Words>1382</Words>
  <Application>Microsoft Office PowerPoint</Application>
  <PresentationFormat>On-screen Show (4:3)</PresentationFormat>
  <Paragraphs>400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Apothecary</vt:lpstr>
      <vt:lpstr>Design of a Dilemma Zone Protection System US 40 @ MD 910C (Western Maryland Parkway)</vt:lpstr>
      <vt:lpstr>Outline</vt:lpstr>
      <vt:lpstr>Location Overview</vt:lpstr>
      <vt:lpstr>Accidents History</vt:lpstr>
      <vt:lpstr>Field Data Collection</vt:lpstr>
      <vt:lpstr>Field Data Summary</vt:lpstr>
      <vt:lpstr>Dilemma Zone Distribution</vt:lpstr>
      <vt:lpstr>Dilemma Zone Distribution (passenger cars only) (Theoretical Acceleration/Deceleration Rates –AASHTO)</vt:lpstr>
      <vt:lpstr>Dilemma Zone Distribution (passenger cars only) (Average Acc./Dec. Rates from field)</vt:lpstr>
      <vt:lpstr>Dilemma Zone Distribution ( For heavy trucks only) (Using Average Acc./Dec. Rates)</vt:lpstr>
      <vt:lpstr>Recommended Dilemma Zone Distribution (Average acc./Dec. Rates from passenger cars and from trucks)</vt:lpstr>
      <vt:lpstr>Design Concept</vt:lpstr>
      <vt:lpstr>System components</vt:lpstr>
      <vt:lpstr>Major System Components</vt:lpstr>
      <vt:lpstr>Real-Time Monitoring System</vt:lpstr>
      <vt:lpstr>AWS system</vt:lpstr>
      <vt:lpstr>List of Equipment</vt:lpstr>
      <vt:lpstr>All-Red Extension  operational flow chart</vt:lpstr>
      <vt:lpstr>Proposed Design (Type-1:AWS only)</vt:lpstr>
      <vt:lpstr>Proposed Design: Type 2  (AWS with speed limit)</vt:lpstr>
      <vt:lpstr>Proposed Design: Type 3:  (AWS with speed limit)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sung yoon</dc:creator>
  <cp:lastModifiedBy>Gang</cp:lastModifiedBy>
  <cp:revision>147</cp:revision>
  <cp:lastPrinted>2014-09-12T20:57:45Z</cp:lastPrinted>
  <dcterms:created xsi:type="dcterms:W3CDTF">2014-08-15T15:10:09Z</dcterms:created>
  <dcterms:modified xsi:type="dcterms:W3CDTF">2014-11-13T15:17:37Z</dcterms:modified>
</cp:coreProperties>
</file>