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51206400" cy="32918400"/>
  <p:notesSz cx="7010400" cy="9236075"/>
  <p:defaultTextStyle>
    <a:defPPr>
      <a:defRPr lang="en-US"/>
    </a:defPPr>
    <a:lvl1pPr marL="0" algn="l" defTabSz="4806753" rtl="0" eaLnBrk="1" latinLnBrk="0" hangingPunct="1">
      <a:defRPr sz="9500" kern="1200">
        <a:solidFill>
          <a:schemeClr val="tx1"/>
        </a:solidFill>
        <a:latin typeface="+mn-lt"/>
        <a:ea typeface="+mn-ea"/>
        <a:cs typeface="+mn-cs"/>
      </a:defRPr>
    </a:lvl1pPr>
    <a:lvl2pPr marL="2403375" algn="l" defTabSz="4806753" rtl="0" eaLnBrk="1" latinLnBrk="0" hangingPunct="1">
      <a:defRPr sz="9500" kern="1200">
        <a:solidFill>
          <a:schemeClr val="tx1"/>
        </a:solidFill>
        <a:latin typeface="+mn-lt"/>
        <a:ea typeface="+mn-ea"/>
        <a:cs typeface="+mn-cs"/>
      </a:defRPr>
    </a:lvl2pPr>
    <a:lvl3pPr marL="4806753" algn="l" defTabSz="4806753" rtl="0" eaLnBrk="1" latinLnBrk="0" hangingPunct="1">
      <a:defRPr sz="9500" kern="1200">
        <a:solidFill>
          <a:schemeClr val="tx1"/>
        </a:solidFill>
        <a:latin typeface="+mn-lt"/>
        <a:ea typeface="+mn-ea"/>
        <a:cs typeface="+mn-cs"/>
      </a:defRPr>
    </a:lvl3pPr>
    <a:lvl4pPr marL="7210129" algn="l" defTabSz="4806753" rtl="0" eaLnBrk="1" latinLnBrk="0" hangingPunct="1">
      <a:defRPr sz="9500" kern="1200">
        <a:solidFill>
          <a:schemeClr val="tx1"/>
        </a:solidFill>
        <a:latin typeface="+mn-lt"/>
        <a:ea typeface="+mn-ea"/>
        <a:cs typeface="+mn-cs"/>
      </a:defRPr>
    </a:lvl4pPr>
    <a:lvl5pPr marL="9613506" algn="l" defTabSz="4806753" rtl="0" eaLnBrk="1" latinLnBrk="0" hangingPunct="1">
      <a:defRPr sz="9500" kern="1200">
        <a:solidFill>
          <a:schemeClr val="tx1"/>
        </a:solidFill>
        <a:latin typeface="+mn-lt"/>
        <a:ea typeface="+mn-ea"/>
        <a:cs typeface="+mn-cs"/>
      </a:defRPr>
    </a:lvl5pPr>
    <a:lvl6pPr marL="12016881" algn="l" defTabSz="4806753" rtl="0" eaLnBrk="1" latinLnBrk="0" hangingPunct="1">
      <a:defRPr sz="9500" kern="1200">
        <a:solidFill>
          <a:schemeClr val="tx1"/>
        </a:solidFill>
        <a:latin typeface="+mn-lt"/>
        <a:ea typeface="+mn-ea"/>
        <a:cs typeface="+mn-cs"/>
      </a:defRPr>
    </a:lvl6pPr>
    <a:lvl7pPr marL="14420258" algn="l" defTabSz="4806753" rtl="0" eaLnBrk="1" latinLnBrk="0" hangingPunct="1">
      <a:defRPr sz="9500" kern="1200">
        <a:solidFill>
          <a:schemeClr val="tx1"/>
        </a:solidFill>
        <a:latin typeface="+mn-lt"/>
        <a:ea typeface="+mn-ea"/>
        <a:cs typeface="+mn-cs"/>
      </a:defRPr>
    </a:lvl7pPr>
    <a:lvl8pPr marL="16823634" algn="l" defTabSz="4806753" rtl="0" eaLnBrk="1" latinLnBrk="0" hangingPunct="1">
      <a:defRPr sz="9500" kern="1200">
        <a:solidFill>
          <a:schemeClr val="tx1"/>
        </a:solidFill>
        <a:latin typeface="+mn-lt"/>
        <a:ea typeface="+mn-ea"/>
        <a:cs typeface="+mn-cs"/>
      </a:defRPr>
    </a:lvl8pPr>
    <a:lvl9pPr marL="19227010" algn="l" defTabSz="4806753" rtl="0" eaLnBrk="1" latinLnBrk="0" hangingPunct="1">
      <a:defRPr sz="9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64A2"/>
    <a:srgbClr val="FFC527"/>
    <a:srgbClr val="D72D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55" autoAdjust="0"/>
    <p:restoredTop sz="98406" autoAdjust="0"/>
  </p:normalViewPr>
  <p:slideViewPr>
    <p:cSldViewPr>
      <p:cViewPr varScale="1">
        <p:scale>
          <a:sx n="23" d="100"/>
          <a:sy n="23" d="100"/>
        </p:scale>
        <p:origin x="534" y="96"/>
      </p:cViewPr>
      <p:guideLst>
        <p:guide orient="horz" pos="10368"/>
        <p:guide pos="161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6d8c95cd8f719b9c/Papers/2014%20-%20TRB%20-%20Scooter-mixed%20Traffic%20Propagation/Discharge%20Rat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https://d.docs.live.net/6d8c95cd8f719b9c/Research/Scooter-Vehicle%20Mixed%20Progression/Video%20Data%20-%202014-05-15/Filtering%20Speed%20-%202014-05-18.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6d8c95cd8f719b9c/Research/Scooter-Vehicle%20Mixed%20Progression/Video%20Data%20-%202014-05-15/Approaching%20speed.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6d8c95cd8f719b9c/Research/Scooter-Vehicle%20Mixed%20Progression/Video%20Data%20-%202014-05-15/Approaching%20speed.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Discharge Rates under</a:t>
            </a:r>
            <a:br>
              <a:rPr lang="en-US"/>
            </a:br>
            <a:r>
              <a:rPr lang="en-US"/>
              <a:t>Different Scooter-Mixed Ratios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829143713472574"/>
          <c:y val="0.23780951050352048"/>
          <c:w val="0.69288680965088567"/>
          <c:h val="0.52086431904345287"/>
        </c:manualLayout>
      </c:layout>
      <c:scatterChart>
        <c:scatterStyle val="lineMarker"/>
        <c:varyColors val="0"/>
        <c:ser>
          <c:idx val="1"/>
          <c:order val="1"/>
          <c:tx>
            <c:strRef>
              <c:f>'[Discharge Rate.xlsx]Sheet2'!$F$3</c:f>
              <c:strCache>
                <c:ptCount val="1"/>
                <c:pt idx="0">
                  <c:v>Car</c:v>
                </c:pt>
              </c:strCache>
            </c:strRef>
          </c:tx>
          <c:spPr>
            <a:ln w="25400" cap="rnd">
              <a:noFill/>
              <a:round/>
            </a:ln>
            <a:effectLst/>
          </c:spPr>
          <c:marker>
            <c:symbol val="triangle"/>
            <c:size val="5"/>
            <c:spPr>
              <a:solidFill>
                <a:schemeClr val="accent2"/>
              </a:solidFill>
              <a:ln w="50800">
                <a:solidFill>
                  <a:schemeClr val="accent2"/>
                </a:solidFill>
              </a:ln>
              <a:effectLst/>
            </c:spPr>
          </c:marker>
          <c:xVal>
            <c:numRef>
              <c:f>'[Discharge Rate.xlsx]Sheet2'!$E$4:$E$79</c:f>
              <c:numCache>
                <c:formatCode>0%</c:formatCode>
                <c:ptCount val="76"/>
                <c:pt idx="0">
                  <c:v>0</c:v>
                </c:pt>
                <c:pt idx="1">
                  <c:v>0.42857100000000004</c:v>
                </c:pt>
                <c:pt idx="2">
                  <c:v>0.26</c:v>
                </c:pt>
                <c:pt idx="3">
                  <c:v>0.868421</c:v>
                </c:pt>
                <c:pt idx="4">
                  <c:v>0</c:v>
                </c:pt>
                <c:pt idx="5">
                  <c:v>0.606742</c:v>
                </c:pt>
                <c:pt idx="6">
                  <c:v>0.62121199999999999</c:v>
                </c:pt>
                <c:pt idx="7">
                  <c:v>0.87804899999999997</c:v>
                </c:pt>
                <c:pt idx="8">
                  <c:v>0.66670000000000007</c:v>
                </c:pt>
                <c:pt idx="9">
                  <c:v>6.9767000000000023E-2</c:v>
                </c:pt>
                <c:pt idx="10">
                  <c:v>0.08</c:v>
                </c:pt>
                <c:pt idx="11">
                  <c:v>0.86486499999999999</c:v>
                </c:pt>
                <c:pt idx="12">
                  <c:v>2.1738999999999953E-2</c:v>
                </c:pt>
                <c:pt idx="13">
                  <c:v>0.13043499999999997</c:v>
                </c:pt>
                <c:pt idx="14">
                  <c:v>0.57317099999999999</c:v>
                </c:pt>
                <c:pt idx="15">
                  <c:v>0.52</c:v>
                </c:pt>
                <c:pt idx="16">
                  <c:v>0</c:v>
                </c:pt>
                <c:pt idx="17">
                  <c:v>0</c:v>
                </c:pt>
                <c:pt idx="18">
                  <c:v>0.62121199999999999</c:v>
                </c:pt>
                <c:pt idx="19">
                  <c:v>0.96402900000000002</c:v>
                </c:pt>
                <c:pt idx="20">
                  <c:v>9.9999999999999978E-2</c:v>
                </c:pt>
                <c:pt idx="21">
                  <c:v>0.40678000000000003</c:v>
                </c:pt>
                <c:pt idx="22">
                  <c:v>0.89010999999999996</c:v>
                </c:pt>
                <c:pt idx="23">
                  <c:v>0.96575299999999997</c:v>
                </c:pt>
                <c:pt idx="24">
                  <c:v>0.206349</c:v>
                </c:pt>
                <c:pt idx="25">
                  <c:v>0.48275900000000005</c:v>
                </c:pt>
                <c:pt idx="26">
                  <c:v>0.959677</c:v>
                </c:pt>
                <c:pt idx="27">
                  <c:v>1</c:v>
                </c:pt>
                <c:pt idx="28">
                  <c:v>0.16666999999999998</c:v>
                </c:pt>
                <c:pt idx="29">
                  <c:v>0.49494899999999997</c:v>
                </c:pt>
                <c:pt idx="30">
                  <c:v>0.43</c:v>
                </c:pt>
                <c:pt idx="31">
                  <c:v>0.88805999999999996</c:v>
                </c:pt>
                <c:pt idx="32">
                  <c:v>0.18367299999999998</c:v>
                </c:pt>
                <c:pt idx="33">
                  <c:v>0.54545500000000002</c:v>
                </c:pt>
                <c:pt idx="34">
                  <c:v>0.73333300000000001</c:v>
                </c:pt>
                <c:pt idx="35">
                  <c:v>0.90476199999999996</c:v>
                </c:pt>
                <c:pt idx="36">
                  <c:v>0.21875</c:v>
                </c:pt>
                <c:pt idx="37">
                  <c:v>0.63963999999999999</c:v>
                </c:pt>
                <c:pt idx="38">
                  <c:v>0.33</c:v>
                </c:pt>
                <c:pt idx="39">
                  <c:v>0.94791700000000001</c:v>
                </c:pt>
                <c:pt idx="40">
                  <c:v>0.10714299999999999</c:v>
                </c:pt>
                <c:pt idx="41">
                  <c:v>0.5</c:v>
                </c:pt>
                <c:pt idx="42">
                  <c:v>0.51807199999999998</c:v>
                </c:pt>
                <c:pt idx="43">
                  <c:v>0.81751799999999997</c:v>
                </c:pt>
                <c:pt idx="44">
                  <c:v>0.21052599999999999</c:v>
                </c:pt>
                <c:pt idx="45">
                  <c:v>0.46428599999999998</c:v>
                </c:pt>
                <c:pt idx="46">
                  <c:v>0.3</c:v>
                </c:pt>
                <c:pt idx="47">
                  <c:v>0.96932499999999999</c:v>
                </c:pt>
                <c:pt idx="48">
                  <c:v>0.46808499999999997</c:v>
                </c:pt>
                <c:pt idx="49">
                  <c:v>0.66666999999999998</c:v>
                </c:pt>
                <c:pt idx="50">
                  <c:v>0.82954499999999998</c:v>
                </c:pt>
                <c:pt idx="51">
                  <c:v>0.765625</c:v>
                </c:pt>
                <c:pt idx="52">
                  <c:v>0.32692299999999996</c:v>
                </c:pt>
                <c:pt idx="53">
                  <c:v>0.68354399999999993</c:v>
                </c:pt>
                <c:pt idx="54">
                  <c:v>0.91150399999999998</c:v>
                </c:pt>
                <c:pt idx="55">
                  <c:v>0.89361699999999999</c:v>
                </c:pt>
                <c:pt idx="56">
                  <c:v>0.13461500000000004</c:v>
                </c:pt>
                <c:pt idx="57">
                  <c:v>0.77876100000000004</c:v>
                </c:pt>
                <c:pt idx="58">
                  <c:v>0.67391299999999998</c:v>
                </c:pt>
                <c:pt idx="59">
                  <c:v>0.05</c:v>
                </c:pt>
                <c:pt idx="60">
                  <c:v>9.9999999999999978E-2</c:v>
                </c:pt>
                <c:pt idx="61">
                  <c:v>0.35185200000000005</c:v>
                </c:pt>
                <c:pt idx="62">
                  <c:v>0.86666699999999997</c:v>
                </c:pt>
                <c:pt idx="63">
                  <c:v>1</c:v>
                </c:pt>
                <c:pt idx="64">
                  <c:v>0.77272699999999994</c:v>
                </c:pt>
                <c:pt idx="65">
                  <c:v>0.6</c:v>
                </c:pt>
                <c:pt idx="66">
                  <c:v>0.89361699999999999</c:v>
                </c:pt>
                <c:pt idx="67">
                  <c:v>0.78947400000000001</c:v>
                </c:pt>
                <c:pt idx="68">
                  <c:v>0.230769</c:v>
                </c:pt>
                <c:pt idx="69">
                  <c:v>0.44443999999999995</c:v>
                </c:pt>
                <c:pt idx="70">
                  <c:v>0.85436899999999993</c:v>
                </c:pt>
                <c:pt idx="71">
                  <c:v>0.80769199999999997</c:v>
                </c:pt>
                <c:pt idx="72">
                  <c:v>9.0909000000000018E-2</c:v>
                </c:pt>
                <c:pt idx="73">
                  <c:v>0.34782599999999997</c:v>
                </c:pt>
                <c:pt idx="74">
                  <c:v>0.66101699999999997</c:v>
                </c:pt>
                <c:pt idx="75">
                  <c:v>0.84848499999999993</c:v>
                </c:pt>
              </c:numCache>
            </c:numRef>
          </c:xVal>
          <c:yVal>
            <c:numRef>
              <c:f>'[Discharge Rate.xlsx]Sheet2'!$F$4:$F$79</c:f>
              <c:numCache>
                <c:formatCode>General</c:formatCode>
                <c:ptCount val="76"/>
                <c:pt idx="0">
                  <c:v>2250</c:v>
                </c:pt>
                <c:pt idx="1">
                  <c:v>960.00011999999992</c:v>
                </c:pt>
                <c:pt idx="2">
                  <c:v>1125</c:v>
                </c:pt>
                <c:pt idx="3">
                  <c:v>675</c:v>
                </c:pt>
                <c:pt idx="4">
                  <c:v>1285.7148</c:v>
                </c:pt>
                <c:pt idx="5">
                  <c:v>1326.3155999999999</c:v>
                </c:pt>
                <c:pt idx="6">
                  <c:v>900</c:v>
                </c:pt>
                <c:pt idx="7">
                  <c:v>540</c:v>
                </c:pt>
                <c:pt idx="8">
                  <c:v>1199.8799999999999</c:v>
                </c:pt>
                <c:pt idx="9">
                  <c:v>1440</c:v>
                </c:pt>
                <c:pt idx="10">
                  <c:v>1342.8568</c:v>
                </c:pt>
                <c:pt idx="11">
                  <c:v>685.71360000000004</c:v>
                </c:pt>
                <c:pt idx="12">
                  <c:v>1542.8555999999999</c:v>
                </c:pt>
                <c:pt idx="13">
                  <c:v>1309.0896</c:v>
                </c:pt>
                <c:pt idx="14">
                  <c:v>1050.0011999999999</c:v>
                </c:pt>
                <c:pt idx="15">
                  <c:v>850</c:v>
                </c:pt>
                <c:pt idx="16">
                  <c:v>1575</c:v>
                </c:pt>
                <c:pt idx="17">
                  <c:v>1905.8832</c:v>
                </c:pt>
                <c:pt idx="18">
                  <c:v>947.36879999999996</c:v>
                </c:pt>
                <c:pt idx="19">
                  <c:v>189.4752</c:v>
                </c:pt>
                <c:pt idx="20">
                  <c:v>1542.8555999999999</c:v>
                </c:pt>
                <c:pt idx="21">
                  <c:v>1199.8799999999999</c:v>
                </c:pt>
                <c:pt idx="22">
                  <c:v>342.85680000000002</c:v>
                </c:pt>
                <c:pt idx="23">
                  <c:v>171.42840000000001</c:v>
                </c:pt>
                <c:pt idx="24">
                  <c:v>1500.0011999999999</c:v>
                </c:pt>
                <c:pt idx="25">
                  <c:v>1350</c:v>
                </c:pt>
                <c:pt idx="26">
                  <c:v>150.00120000000001</c:v>
                </c:pt>
                <c:pt idx="27">
                  <c:v>0</c:v>
                </c:pt>
                <c:pt idx="28">
                  <c:v>1466.6652000000001</c:v>
                </c:pt>
                <c:pt idx="29">
                  <c:v>1333.3319999999999</c:v>
                </c:pt>
                <c:pt idx="30">
                  <c:v>699.96</c:v>
                </c:pt>
                <c:pt idx="31">
                  <c:v>399.99599999999998</c:v>
                </c:pt>
                <c:pt idx="32">
                  <c:v>1440</c:v>
                </c:pt>
                <c:pt idx="33">
                  <c:v>900</c:v>
                </c:pt>
                <c:pt idx="34">
                  <c:v>720</c:v>
                </c:pt>
                <c:pt idx="35">
                  <c:v>360</c:v>
                </c:pt>
                <c:pt idx="36">
                  <c:v>1565.2187999999999</c:v>
                </c:pt>
                <c:pt idx="37">
                  <c:v>1252.1736000000001</c:v>
                </c:pt>
                <c:pt idx="38">
                  <c:v>1313.0452</c:v>
                </c:pt>
                <c:pt idx="39">
                  <c:v>156.52080000000001</c:v>
                </c:pt>
                <c:pt idx="40">
                  <c:v>1928.5704000000001</c:v>
                </c:pt>
                <c:pt idx="41">
                  <c:v>1285.7148</c:v>
                </c:pt>
                <c:pt idx="42">
                  <c:v>1028.5704000000001</c:v>
                </c:pt>
                <c:pt idx="43">
                  <c:v>642.85559999999998</c:v>
                </c:pt>
                <c:pt idx="44">
                  <c:v>1350</c:v>
                </c:pt>
                <c:pt idx="45">
                  <c:v>1296</c:v>
                </c:pt>
                <c:pt idx="46">
                  <c:v>1288</c:v>
                </c:pt>
                <c:pt idx="47">
                  <c:v>144</c:v>
                </c:pt>
                <c:pt idx="48">
                  <c:v>782.60760000000005</c:v>
                </c:pt>
                <c:pt idx="49">
                  <c:v>782.60760000000005</c:v>
                </c:pt>
                <c:pt idx="50">
                  <c:v>469.56599999999997</c:v>
                </c:pt>
                <c:pt idx="51">
                  <c:v>939.13199999999995</c:v>
                </c:pt>
                <c:pt idx="52">
                  <c:v>1199.8799999999999</c:v>
                </c:pt>
                <c:pt idx="53">
                  <c:v>720</c:v>
                </c:pt>
                <c:pt idx="54">
                  <c:v>288</c:v>
                </c:pt>
                <c:pt idx="55">
                  <c:v>288</c:v>
                </c:pt>
                <c:pt idx="56">
                  <c:v>1408.6943999999999</c:v>
                </c:pt>
                <c:pt idx="57">
                  <c:v>782.52876000000003</c:v>
                </c:pt>
                <c:pt idx="58">
                  <c:v>939.13199999999995</c:v>
                </c:pt>
                <c:pt idx="59">
                  <c:v>1769.566</c:v>
                </c:pt>
                <c:pt idx="60">
                  <c:v>1905.8832</c:v>
                </c:pt>
                <c:pt idx="61">
                  <c:v>1482.354</c:v>
                </c:pt>
                <c:pt idx="62">
                  <c:v>423.5292</c:v>
                </c:pt>
                <c:pt idx="63">
                  <c:v>0</c:v>
                </c:pt>
                <c:pt idx="64">
                  <c:v>600.01200000000006</c:v>
                </c:pt>
                <c:pt idx="65">
                  <c:v>799.92000000000007</c:v>
                </c:pt>
                <c:pt idx="66">
                  <c:v>399.96000000000004</c:v>
                </c:pt>
                <c:pt idx="67">
                  <c:v>799.92000000000007</c:v>
                </c:pt>
                <c:pt idx="68">
                  <c:v>1309.0896</c:v>
                </c:pt>
                <c:pt idx="69">
                  <c:v>960.01200000000006</c:v>
                </c:pt>
                <c:pt idx="70">
                  <c:v>720</c:v>
                </c:pt>
                <c:pt idx="71">
                  <c:v>720</c:v>
                </c:pt>
                <c:pt idx="72">
                  <c:v>1107.6912</c:v>
                </c:pt>
                <c:pt idx="73">
                  <c:v>1080</c:v>
                </c:pt>
                <c:pt idx="74">
                  <c:v>720</c:v>
                </c:pt>
                <c:pt idx="75">
                  <c:v>540</c:v>
                </c:pt>
              </c:numCache>
            </c:numRef>
          </c:yVal>
          <c:smooth val="0"/>
        </c:ser>
        <c:dLbls>
          <c:showLegendKey val="0"/>
          <c:showVal val="0"/>
          <c:showCatName val="0"/>
          <c:showSerName val="0"/>
          <c:showPercent val="0"/>
          <c:showBubbleSize val="0"/>
        </c:dLbls>
        <c:axId val="166616016"/>
        <c:axId val="166618816"/>
      </c:scatterChart>
      <c:scatterChart>
        <c:scatterStyle val="lineMarker"/>
        <c:varyColors val="0"/>
        <c:ser>
          <c:idx val="0"/>
          <c:order val="0"/>
          <c:tx>
            <c:strRef>
              <c:f>'[Discharge Rate.xlsx]Sheet2'!$C$3</c:f>
              <c:strCache>
                <c:ptCount val="1"/>
                <c:pt idx="0">
                  <c:v>Scooter</c:v>
                </c:pt>
              </c:strCache>
            </c:strRef>
          </c:tx>
          <c:spPr>
            <a:ln w="25400" cap="rnd">
              <a:noFill/>
              <a:round/>
            </a:ln>
            <a:effectLst/>
          </c:spPr>
          <c:marker>
            <c:symbol val="circle"/>
            <c:size val="5"/>
            <c:spPr>
              <a:solidFill>
                <a:schemeClr val="accent1"/>
              </a:solidFill>
              <a:ln w="50800">
                <a:solidFill>
                  <a:schemeClr val="accent1"/>
                </a:solidFill>
              </a:ln>
              <a:effectLst/>
            </c:spPr>
          </c:marker>
          <c:xVal>
            <c:numRef>
              <c:f>'[Discharge Rate.xlsx]Sheet2'!$B$4:$B$79</c:f>
              <c:numCache>
                <c:formatCode>0%</c:formatCode>
                <c:ptCount val="76"/>
                <c:pt idx="0">
                  <c:v>0</c:v>
                </c:pt>
                <c:pt idx="1">
                  <c:v>0.42857099999999998</c:v>
                </c:pt>
                <c:pt idx="2">
                  <c:v>0.22680400000000001</c:v>
                </c:pt>
                <c:pt idx="3">
                  <c:v>0.42982500000000001</c:v>
                </c:pt>
                <c:pt idx="4">
                  <c:v>0</c:v>
                </c:pt>
                <c:pt idx="5">
                  <c:v>4.4943999999999998E-2</c:v>
                </c:pt>
                <c:pt idx="6">
                  <c:v>0.62121199999999999</c:v>
                </c:pt>
                <c:pt idx="7">
                  <c:v>0.47154499999999999</c:v>
                </c:pt>
                <c:pt idx="8">
                  <c:v>0</c:v>
                </c:pt>
                <c:pt idx="9">
                  <c:v>6.9766999999999996E-2</c:v>
                </c:pt>
                <c:pt idx="10">
                  <c:v>0.30232599999999998</c:v>
                </c:pt>
                <c:pt idx="11">
                  <c:v>0.52702700000000002</c:v>
                </c:pt>
                <c:pt idx="12">
                  <c:v>2.1739000000000001E-2</c:v>
                </c:pt>
                <c:pt idx="13">
                  <c:v>0.13435</c:v>
                </c:pt>
                <c:pt idx="14">
                  <c:v>0.57317099999999999</c:v>
                </c:pt>
                <c:pt idx="15">
                  <c:v>0.54225400000000001</c:v>
                </c:pt>
                <c:pt idx="16">
                  <c:v>0</c:v>
                </c:pt>
                <c:pt idx="17">
                  <c:v>0</c:v>
                </c:pt>
                <c:pt idx="18">
                  <c:v>0.62121199999999999</c:v>
                </c:pt>
                <c:pt idx="19">
                  <c:v>0.24460399999999999</c:v>
                </c:pt>
                <c:pt idx="20">
                  <c:v>0</c:v>
                </c:pt>
                <c:pt idx="21">
                  <c:v>0.40677999999999997</c:v>
                </c:pt>
                <c:pt idx="22">
                  <c:v>0.89010999999999996</c:v>
                </c:pt>
                <c:pt idx="23">
                  <c:v>0.62328799999999995</c:v>
                </c:pt>
                <c:pt idx="24">
                  <c:v>0.206349</c:v>
                </c:pt>
                <c:pt idx="25">
                  <c:v>0.48275899999999999</c:v>
                </c:pt>
                <c:pt idx="26">
                  <c:v>0.959677</c:v>
                </c:pt>
                <c:pt idx="27">
                  <c:v>1</c:v>
                </c:pt>
                <c:pt idx="28">
                  <c:v>0.16666700000000001</c:v>
                </c:pt>
                <c:pt idx="29">
                  <c:v>0.49494899999999997</c:v>
                </c:pt>
                <c:pt idx="30">
                  <c:v>0.33907999999999999</c:v>
                </c:pt>
                <c:pt idx="31">
                  <c:v>0.88805999999999996</c:v>
                </c:pt>
                <c:pt idx="32">
                  <c:v>0.183673</c:v>
                </c:pt>
                <c:pt idx="33">
                  <c:v>0.54545500000000002</c:v>
                </c:pt>
                <c:pt idx="34">
                  <c:v>0.73333300000000001</c:v>
                </c:pt>
                <c:pt idx="35">
                  <c:v>0.90476199999999996</c:v>
                </c:pt>
                <c:pt idx="36">
                  <c:v>8.2569000000000004E-2</c:v>
                </c:pt>
                <c:pt idx="37">
                  <c:v>0.189189</c:v>
                </c:pt>
                <c:pt idx="38">
                  <c:v>0.49579800000000002</c:v>
                </c:pt>
                <c:pt idx="39">
                  <c:v>0.94791700000000001</c:v>
                </c:pt>
                <c:pt idx="40">
                  <c:v>0.107143</c:v>
                </c:pt>
                <c:pt idx="41">
                  <c:v>0.5</c:v>
                </c:pt>
                <c:pt idx="42">
                  <c:v>0.51807199999999998</c:v>
                </c:pt>
                <c:pt idx="43">
                  <c:v>0.81751799999999997</c:v>
                </c:pt>
                <c:pt idx="44">
                  <c:v>0.21052599999999999</c:v>
                </c:pt>
                <c:pt idx="45">
                  <c:v>0.46428599999999998</c:v>
                </c:pt>
                <c:pt idx="46">
                  <c:v>0.56521699999999997</c:v>
                </c:pt>
                <c:pt idx="47">
                  <c:v>0.66257699999999997</c:v>
                </c:pt>
                <c:pt idx="48">
                  <c:v>0.46808499999999997</c:v>
                </c:pt>
                <c:pt idx="49">
                  <c:v>0.66666700000000001</c:v>
                </c:pt>
                <c:pt idx="50">
                  <c:v>0.82954499999999998</c:v>
                </c:pt>
                <c:pt idx="51">
                  <c:v>0.765625</c:v>
                </c:pt>
                <c:pt idx="52">
                  <c:v>0.32692300000000002</c:v>
                </c:pt>
                <c:pt idx="53">
                  <c:v>0.68354400000000004</c:v>
                </c:pt>
                <c:pt idx="54">
                  <c:v>0.46902700000000003</c:v>
                </c:pt>
                <c:pt idx="55">
                  <c:v>0.89361699999999999</c:v>
                </c:pt>
                <c:pt idx="56">
                  <c:v>0.13461500000000001</c:v>
                </c:pt>
                <c:pt idx="57">
                  <c:v>0.336283</c:v>
                </c:pt>
                <c:pt idx="58">
                  <c:v>0.67391299999999998</c:v>
                </c:pt>
                <c:pt idx="59">
                  <c:v>0.85714299999999999</c:v>
                </c:pt>
                <c:pt idx="60">
                  <c:v>0</c:v>
                </c:pt>
                <c:pt idx="61">
                  <c:v>0.351852</c:v>
                </c:pt>
                <c:pt idx="62">
                  <c:v>0.86666699999999997</c:v>
                </c:pt>
                <c:pt idx="63">
                  <c:v>0.64285700000000001</c:v>
                </c:pt>
                <c:pt idx="64">
                  <c:v>0.15151999999999999</c:v>
                </c:pt>
                <c:pt idx="65">
                  <c:v>0.6</c:v>
                </c:pt>
                <c:pt idx="66">
                  <c:v>0.36170200000000002</c:v>
                </c:pt>
                <c:pt idx="67">
                  <c:v>0.78947400000000001</c:v>
                </c:pt>
                <c:pt idx="68">
                  <c:v>0.230769</c:v>
                </c:pt>
                <c:pt idx="69">
                  <c:v>0.44444400000000001</c:v>
                </c:pt>
                <c:pt idx="70">
                  <c:v>0.36893199999999998</c:v>
                </c:pt>
                <c:pt idx="71">
                  <c:v>0.80769199999999997</c:v>
                </c:pt>
                <c:pt idx="72">
                  <c:v>9.0909000000000004E-2</c:v>
                </c:pt>
                <c:pt idx="73">
                  <c:v>0.34782600000000002</c:v>
                </c:pt>
                <c:pt idx="74">
                  <c:v>0.66101699999999997</c:v>
                </c:pt>
                <c:pt idx="75">
                  <c:v>0.84848500000000004</c:v>
                </c:pt>
              </c:numCache>
            </c:numRef>
          </c:xVal>
          <c:yVal>
            <c:numRef>
              <c:f>'[Discharge Rate.xlsx]Sheet2'!$G$4:$G$79</c:f>
              <c:numCache>
                <c:formatCode>General</c:formatCode>
                <c:ptCount val="76"/>
                <c:pt idx="0">
                  <c:v>0</c:v>
                </c:pt>
                <c:pt idx="1">
                  <c:v>2842.1064000000001</c:v>
                </c:pt>
                <c:pt idx="2">
                  <c:v>4168.4219999999996</c:v>
                </c:pt>
                <c:pt idx="3">
                  <c:v>9284.2091999999993</c:v>
                </c:pt>
                <c:pt idx="4">
                  <c:v>0</c:v>
                </c:pt>
                <c:pt idx="5">
                  <c:v>626.08680000000004</c:v>
                </c:pt>
                <c:pt idx="6">
                  <c:v>6417.3924000000006</c:v>
                </c:pt>
                <c:pt idx="7">
                  <c:v>9078.260400000001</c:v>
                </c:pt>
                <c:pt idx="8">
                  <c:v>0</c:v>
                </c:pt>
                <c:pt idx="9">
                  <c:v>450</c:v>
                </c:pt>
                <c:pt idx="10">
                  <c:v>3899.9988000000003</c:v>
                </c:pt>
                <c:pt idx="11">
                  <c:v>11700</c:v>
                </c:pt>
                <c:pt idx="12">
                  <c:v>133.33320000000001</c:v>
                </c:pt>
                <c:pt idx="13">
                  <c:v>799.99199999999996</c:v>
                </c:pt>
                <c:pt idx="14">
                  <c:v>6266.6676000000007</c:v>
                </c:pt>
                <c:pt idx="15">
                  <c:v>10266.6672</c:v>
                </c:pt>
                <c:pt idx="16">
                  <c:v>0</c:v>
                </c:pt>
                <c:pt idx="17">
                  <c:v>0</c:v>
                </c:pt>
                <c:pt idx="18">
                  <c:v>6709.0896000000002</c:v>
                </c:pt>
                <c:pt idx="19">
                  <c:v>5563.6379999999999</c:v>
                </c:pt>
                <c:pt idx="20">
                  <c:v>0</c:v>
                </c:pt>
                <c:pt idx="21">
                  <c:v>3600</c:v>
                </c:pt>
                <c:pt idx="22">
                  <c:v>12150</c:v>
                </c:pt>
                <c:pt idx="23">
                  <c:v>13650.001199999999</c:v>
                </c:pt>
                <c:pt idx="24">
                  <c:v>1671.4295999999999</c:v>
                </c:pt>
                <c:pt idx="25">
                  <c:v>5400</c:v>
                </c:pt>
                <c:pt idx="26">
                  <c:v>15300</c:v>
                </c:pt>
                <c:pt idx="27">
                  <c:v>15814.2852</c:v>
                </c:pt>
                <c:pt idx="28">
                  <c:v>1320.0012000000002</c:v>
                </c:pt>
                <c:pt idx="29">
                  <c:v>5879.9879999999994</c:v>
                </c:pt>
                <c:pt idx="30">
                  <c:v>7080.0011999999997</c:v>
                </c:pt>
                <c:pt idx="31">
                  <c:v>14280.001200000001</c:v>
                </c:pt>
                <c:pt idx="32">
                  <c:v>1408.6943999999999</c:v>
                </c:pt>
                <c:pt idx="33">
                  <c:v>4695.6527999999998</c:v>
                </c:pt>
                <c:pt idx="34">
                  <c:v>8608.6944000000003</c:v>
                </c:pt>
                <c:pt idx="35">
                  <c:v>14869.566000000001</c:v>
                </c:pt>
                <c:pt idx="36">
                  <c:v>1199.9988000000001</c:v>
                </c:pt>
                <c:pt idx="37">
                  <c:v>2800.0007999999998</c:v>
                </c:pt>
                <c:pt idx="38">
                  <c:v>7866.6660000000002</c:v>
                </c:pt>
                <c:pt idx="39">
                  <c:v>12133.332</c:v>
                </c:pt>
                <c:pt idx="40">
                  <c:v>1045.1628000000001</c:v>
                </c:pt>
                <c:pt idx="41">
                  <c:v>5806.4507999999996</c:v>
                </c:pt>
                <c:pt idx="42">
                  <c:v>4993.5492000000004</c:v>
                </c:pt>
                <c:pt idx="43">
                  <c:v>13006.450800000001</c:v>
                </c:pt>
                <c:pt idx="44">
                  <c:v>1542.8555999999999</c:v>
                </c:pt>
                <c:pt idx="45">
                  <c:v>5014.2852000000003</c:v>
                </c:pt>
                <c:pt idx="46">
                  <c:v>10028.570400000001</c:v>
                </c:pt>
                <c:pt idx="47">
                  <c:v>13885.714800000002</c:v>
                </c:pt>
                <c:pt idx="48">
                  <c:v>3046.1543999999999</c:v>
                </c:pt>
                <c:pt idx="49">
                  <c:v>6923.0771999999997</c:v>
                </c:pt>
                <c:pt idx="50">
                  <c:v>10107.691199999999</c:v>
                </c:pt>
                <c:pt idx="51">
                  <c:v>13569.231599999999</c:v>
                </c:pt>
                <c:pt idx="52">
                  <c:v>2185.7147999999997</c:v>
                </c:pt>
                <c:pt idx="53">
                  <c:v>6942.8555999999999</c:v>
                </c:pt>
                <c:pt idx="54">
                  <c:v>6814.2852000000003</c:v>
                </c:pt>
                <c:pt idx="55">
                  <c:v>10800</c:v>
                </c:pt>
                <c:pt idx="56">
                  <c:v>969.23159999999996</c:v>
                </c:pt>
                <c:pt idx="57">
                  <c:v>5261.5367999999999</c:v>
                </c:pt>
                <c:pt idx="58">
                  <c:v>8584.6140000000014</c:v>
                </c:pt>
                <c:pt idx="59">
                  <c:v>12461.5368</c:v>
                </c:pt>
                <c:pt idx="60">
                  <c:v>0</c:v>
                </c:pt>
                <c:pt idx="61">
                  <c:v>3420</c:v>
                </c:pt>
                <c:pt idx="62">
                  <c:v>11700</c:v>
                </c:pt>
                <c:pt idx="63">
                  <c:v>16200</c:v>
                </c:pt>
                <c:pt idx="64">
                  <c:v>171.42840000000001</c:v>
                </c:pt>
                <c:pt idx="65">
                  <c:v>2571.4295999999999</c:v>
                </c:pt>
                <c:pt idx="66">
                  <c:v>5828.5727999999999</c:v>
                </c:pt>
                <c:pt idx="67">
                  <c:v>12857.144400000001</c:v>
                </c:pt>
                <c:pt idx="68">
                  <c:v>1199.9988000000001</c:v>
                </c:pt>
                <c:pt idx="69">
                  <c:v>3200.0004000000004</c:v>
                </c:pt>
                <c:pt idx="70">
                  <c:v>7599.96</c:v>
                </c:pt>
                <c:pt idx="71">
                  <c:v>12600</c:v>
                </c:pt>
                <c:pt idx="72">
                  <c:v>313.04520000000002</c:v>
                </c:pt>
                <c:pt idx="73">
                  <c:v>2504.3472000000002</c:v>
                </c:pt>
                <c:pt idx="74">
                  <c:v>6104.3472000000002</c:v>
                </c:pt>
                <c:pt idx="75">
                  <c:v>13147.8264</c:v>
                </c:pt>
              </c:numCache>
            </c:numRef>
          </c:yVal>
          <c:smooth val="0"/>
        </c:ser>
        <c:dLbls>
          <c:showLegendKey val="0"/>
          <c:showVal val="0"/>
          <c:showCatName val="0"/>
          <c:showSerName val="0"/>
          <c:showPercent val="0"/>
          <c:showBubbleSize val="0"/>
        </c:dLbls>
        <c:axId val="166619936"/>
        <c:axId val="166618256"/>
      </c:scatterChart>
      <c:valAx>
        <c:axId val="166616016"/>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Space Occupied by Scooters in the Stop Queue (%) </a:t>
                </a:r>
              </a:p>
            </c:rich>
          </c:tx>
          <c:layout>
            <c:manualLayout>
              <c:xMode val="edge"/>
              <c:yMode val="edge"/>
              <c:x val="0.2175795949801341"/>
              <c:y val="0.9088618084436930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6618816"/>
        <c:crosses val="autoZero"/>
        <c:crossBetween val="midCat"/>
      </c:valAx>
      <c:valAx>
        <c:axId val="1666188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Car Discharge Rate (car/s)</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6616016"/>
        <c:crosses val="autoZero"/>
        <c:crossBetween val="midCat"/>
      </c:valAx>
      <c:valAx>
        <c:axId val="166618256"/>
        <c:scaling>
          <c:orientation val="minMax"/>
        </c:scaling>
        <c:delete val="0"/>
        <c:axPos val="r"/>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Scooter Discharge Rate (scooter/s)</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6619936"/>
        <c:crosses val="max"/>
        <c:crossBetween val="midCat"/>
      </c:valAx>
      <c:valAx>
        <c:axId val="166619936"/>
        <c:scaling>
          <c:orientation val="minMax"/>
        </c:scaling>
        <c:delete val="1"/>
        <c:axPos val="b"/>
        <c:numFmt formatCode="0%" sourceLinked="1"/>
        <c:majorTickMark val="out"/>
        <c:minorTickMark val="none"/>
        <c:tickLblPos val="nextTo"/>
        <c:crossAx val="166618256"/>
        <c:crosses val="autoZero"/>
        <c:crossBetween val="midCat"/>
      </c:valAx>
      <c:spPr>
        <a:noFill/>
        <a:ln>
          <a:noFill/>
        </a:ln>
        <a:effectLst/>
      </c:spPr>
    </c:plotArea>
    <c:legend>
      <c:legendPos val="r"/>
      <c:layout>
        <c:manualLayout>
          <c:xMode val="edge"/>
          <c:yMode val="edge"/>
          <c:x val="0.6930311728773213"/>
          <c:y val="0.8292590366223449"/>
          <c:w val="0.24336872424935016"/>
          <c:h val="9.543423298686802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Filtering Speed under Different Queue Conditions</a:t>
            </a:r>
          </a:p>
        </c:rich>
      </c:tx>
      <c:layout/>
      <c:overlay val="0"/>
      <c:spPr>
        <a:noFill/>
        <a:ln>
          <a:noFill/>
        </a:ln>
        <a:effectLst/>
      </c:spPr>
    </c:title>
    <c:autoTitleDeleted val="0"/>
    <c:plotArea>
      <c:layout/>
      <c:scatterChart>
        <c:scatterStyle val="lineMarker"/>
        <c:varyColors val="0"/>
        <c:ser>
          <c:idx val="0"/>
          <c:order val="0"/>
          <c:tx>
            <c:strRef>
              <c:f>'[Filtering Speed - 2014-05-18.xlsx]Queue line (no queue diff.)'!$D$3</c:f>
              <c:strCache>
                <c:ptCount val="1"/>
                <c:pt idx="0">
                  <c:v>Speed</c:v>
                </c:pt>
              </c:strCache>
            </c:strRef>
          </c:tx>
          <c:spPr>
            <a:ln w="19050" cap="rnd">
              <a:noFill/>
              <a:round/>
            </a:ln>
            <a:effectLst/>
          </c:spPr>
          <c:marker>
            <c:symbol val="circle"/>
            <c:size val="4"/>
            <c:spPr>
              <a:solidFill>
                <a:schemeClr val="accent1"/>
              </a:solidFill>
              <a:ln w="3175">
                <a:solidFill>
                  <a:schemeClr val="accent1"/>
                </a:solidFill>
              </a:ln>
              <a:effectLst/>
            </c:spPr>
          </c:marker>
          <c:trendline>
            <c:spPr>
              <a:ln w="19050" cap="rnd">
                <a:solidFill>
                  <a:schemeClr val="accent1"/>
                </a:solidFill>
                <a:prstDash val="sysDot"/>
              </a:ln>
              <a:effectLst/>
            </c:spPr>
            <c:trendlineType val="linear"/>
            <c:forward val="9.0000000000000024E-2"/>
            <c:backward val="0.1"/>
            <c:dispRSqr val="0"/>
            <c:dispEq val="0"/>
          </c:trendline>
          <c:xVal>
            <c:numRef>
              <c:f>'[Filtering Speed - 2014-05-18.xlsx]Queue line (no queue diff.)'!$B$4:$B$46</c:f>
              <c:numCache>
                <c:formatCode>0.0%</c:formatCode>
                <c:ptCount val="43"/>
                <c:pt idx="0">
                  <c:v>0.67690000000000006</c:v>
                </c:pt>
                <c:pt idx="1">
                  <c:v>0.71875</c:v>
                </c:pt>
                <c:pt idx="2">
                  <c:v>0.68094999999999994</c:v>
                </c:pt>
                <c:pt idx="3">
                  <c:v>0.67059999999999997</c:v>
                </c:pt>
                <c:pt idx="4">
                  <c:v>0.71829999999999994</c:v>
                </c:pt>
                <c:pt idx="5">
                  <c:v>0.70750000000000002</c:v>
                </c:pt>
                <c:pt idx="6">
                  <c:v>0.71199999999999997</c:v>
                </c:pt>
                <c:pt idx="7">
                  <c:v>0.68049999999999999</c:v>
                </c:pt>
                <c:pt idx="8">
                  <c:v>0.66880000000000006</c:v>
                </c:pt>
                <c:pt idx="9">
                  <c:v>0.70479999999999998</c:v>
                </c:pt>
                <c:pt idx="10">
                  <c:v>0.66880000000000006</c:v>
                </c:pt>
                <c:pt idx="11">
                  <c:v>0.77049999999999996</c:v>
                </c:pt>
                <c:pt idx="12">
                  <c:v>0.72324999999999995</c:v>
                </c:pt>
                <c:pt idx="13">
                  <c:v>0.71199999999999997</c:v>
                </c:pt>
                <c:pt idx="14">
                  <c:v>0.72099999999999997</c:v>
                </c:pt>
                <c:pt idx="15">
                  <c:v>0.71604999999999996</c:v>
                </c:pt>
                <c:pt idx="16">
                  <c:v>0.71379999999999999</c:v>
                </c:pt>
                <c:pt idx="17">
                  <c:v>0.75114999999999998</c:v>
                </c:pt>
                <c:pt idx="18">
                  <c:v>0.76059999999999994</c:v>
                </c:pt>
                <c:pt idx="19">
                  <c:v>0.78727272727272757</c:v>
                </c:pt>
                <c:pt idx="20">
                  <c:v>0.78580000000000005</c:v>
                </c:pt>
                <c:pt idx="21">
                  <c:v>0.81325000000000003</c:v>
                </c:pt>
                <c:pt idx="22">
                  <c:v>0.79487237762237806</c:v>
                </c:pt>
                <c:pt idx="23">
                  <c:v>0.80247202797202788</c:v>
                </c:pt>
                <c:pt idx="24">
                  <c:v>0.81007167832167837</c:v>
                </c:pt>
                <c:pt idx="25">
                  <c:v>0.76734999999999998</c:v>
                </c:pt>
                <c:pt idx="26">
                  <c:v>0.76824999999999999</c:v>
                </c:pt>
                <c:pt idx="27">
                  <c:v>0.87129999999999996</c:v>
                </c:pt>
                <c:pt idx="28">
                  <c:v>0.81767132867132875</c:v>
                </c:pt>
                <c:pt idx="29">
                  <c:v>0.82527097902097912</c:v>
                </c:pt>
                <c:pt idx="30">
                  <c:v>0.82495000000000007</c:v>
                </c:pt>
                <c:pt idx="31">
                  <c:v>0.84047027972027988</c:v>
                </c:pt>
                <c:pt idx="32">
                  <c:v>0.85285</c:v>
                </c:pt>
                <c:pt idx="33">
                  <c:v>0.84925000000000006</c:v>
                </c:pt>
                <c:pt idx="34">
                  <c:v>0.83709999999999996</c:v>
                </c:pt>
                <c:pt idx="35">
                  <c:v>0.80830000000000002</c:v>
                </c:pt>
                <c:pt idx="36">
                  <c:v>0.90190000000000003</c:v>
                </c:pt>
                <c:pt idx="37">
                  <c:v>0.88614999999999999</c:v>
                </c:pt>
                <c:pt idx="38">
                  <c:v>0.86050000000000004</c:v>
                </c:pt>
                <c:pt idx="39">
                  <c:v>0.89290000000000003</c:v>
                </c:pt>
                <c:pt idx="40">
                  <c:v>0.89785000000000004</c:v>
                </c:pt>
                <c:pt idx="41">
                  <c:v>0.89424999999999999</c:v>
                </c:pt>
                <c:pt idx="42">
                  <c:v>0.89965000000000006</c:v>
                </c:pt>
              </c:numCache>
            </c:numRef>
          </c:xVal>
          <c:yVal>
            <c:numRef>
              <c:f>'[Filtering Speed - 2014-05-18.xlsx]Queue line (no queue diff.)'!$D$4:$D$46</c:f>
              <c:numCache>
                <c:formatCode>General</c:formatCode>
                <c:ptCount val="43"/>
                <c:pt idx="0">
                  <c:v>2.94</c:v>
                </c:pt>
                <c:pt idx="1">
                  <c:v>2.86</c:v>
                </c:pt>
                <c:pt idx="2">
                  <c:v>2.86</c:v>
                </c:pt>
                <c:pt idx="3">
                  <c:v>2.81</c:v>
                </c:pt>
                <c:pt idx="4">
                  <c:v>2.81</c:v>
                </c:pt>
                <c:pt idx="5">
                  <c:v>2.78</c:v>
                </c:pt>
                <c:pt idx="6">
                  <c:v>2.73</c:v>
                </c:pt>
                <c:pt idx="7">
                  <c:v>2.69</c:v>
                </c:pt>
                <c:pt idx="8">
                  <c:v>2.65</c:v>
                </c:pt>
                <c:pt idx="9">
                  <c:v>2.65</c:v>
                </c:pt>
                <c:pt idx="10">
                  <c:v>2.64</c:v>
                </c:pt>
                <c:pt idx="11">
                  <c:v>2.5</c:v>
                </c:pt>
                <c:pt idx="12">
                  <c:v>2.5</c:v>
                </c:pt>
                <c:pt idx="13">
                  <c:v>2.5</c:v>
                </c:pt>
                <c:pt idx="14">
                  <c:v>2.5</c:v>
                </c:pt>
                <c:pt idx="15">
                  <c:v>2.5</c:v>
                </c:pt>
                <c:pt idx="16">
                  <c:v>2.33</c:v>
                </c:pt>
                <c:pt idx="17">
                  <c:v>2.27</c:v>
                </c:pt>
                <c:pt idx="18">
                  <c:v>2.2200000000000002</c:v>
                </c:pt>
                <c:pt idx="19">
                  <c:v>2.17</c:v>
                </c:pt>
                <c:pt idx="20">
                  <c:v>2.14</c:v>
                </c:pt>
                <c:pt idx="21">
                  <c:v>2.35</c:v>
                </c:pt>
                <c:pt idx="22">
                  <c:v>2.13</c:v>
                </c:pt>
                <c:pt idx="23">
                  <c:v>1.89</c:v>
                </c:pt>
                <c:pt idx="24">
                  <c:v>2.1</c:v>
                </c:pt>
                <c:pt idx="25">
                  <c:v>2.0499999999999998</c:v>
                </c:pt>
                <c:pt idx="26">
                  <c:v>2.0299999999999998</c:v>
                </c:pt>
                <c:pt idx="27">
                  <c:v>2</c:v>
                </c:pt>
                <c:pt idx="28">
                  <c:v>1.98</c:v>
                </c:pt>
                <c:pt idx="29">
                  <c:v>2.21</c:v>
                </c:pt>
                <c:pt idx="30">
                  <c:v>1.94</c:v>
                </c:pt>
                <c:pt idx="31">
                  <c:v>1.94</c:v>
                </c:pt>
                <c:pt idx="32">
                  <c:v>1.88</c:v>
                </c:pt>
                <c:pt idx="33">
                  <c:v>1.73</c:v>
                </c:pt>
                <c:pt idx="34">
                  <c:v>1.93</c:v>
                </c:pt>
                <c:pt idx="35">
                  <c:v>1.85</c:v>
                </c:pt>
                <c:pt idx="36">
                  <c:v>1.67</c:v>
                </c:pt>
                <c:pt idx="37">
                  <c:v>1.67</c:v>
                </c:pt>
                <c:pt idx="38">
                  <c:v>1.67</c:v>
                </c:pt>
                <c:pt idx="39">
                  <c:v>1.67</c:v>
                </c:pt>
                <c:pt idx="40">
                  <c:v>1.56</c:v>
                </c:pt>
                <c:pt idx="41">
                  <c:v>1.54</c:v>
                </c:pt>
                <c:pt idx="42">
                  <c:v>1.48</c:v>
                </c:pt>
              </c:numCache>
            </c:numRef>
          </c:yVal>
          <c:smooth val="0"/>
        </c:ser>
        <c:dLbls>
          <c:showLegendKey val="0"/>
          <c:showVal val="0"/>
          <c:showCatName val="0"/>
          <c:showSerName val="0"/>
          <c:showPercent val="0"/>
          <c:showBubbleSize val="0"/>
        </c:dLbls>
        <c:axId val="167120528"/>
        <c:axId val="167121088"/>
      </c:scatterChart>
      <c:valAx>
        <c:axId val="167120528"/>
        <c:scaling>
          <c:orientation val="minMax"/>
          <c:max val="1"/>
          <c:min val="0.60000000000000009"/>
        </c:scaling>
        <c:delete val="0"/>
        <c:axPos val="b"/>
        <c:majorGridlines>
          <c:spPr>
            <a:ln w="9525" cap="flat" cmpd="sng" algn="ctr">
              <a:solidFill>
                <a:schemeClr val="tx1">
                  <a:lumMod val="15000"/>
                  <a:lumOff val="85000"/>
                </a:schemeClr>
              </a:solidFill>
              <a:round/>
            </a:ln>
            <a:effectLst/>
          </c:spPr>
        </c:majorGridlines>
        <c:title>
          <c:tx>
            <c:rich>
              <a:bodyPr rot="0" vert="horz"/>
              <a:lstStyle/>
              <a:p>
                <a:pPr>
                  <a:defRPr/>
                </a:pPr>
                <a:r>
                  <a:rPr lang="en-US"/>
                  <a:t>Occupied space in the stop queue segment(%)</a:t>
                </a:r>
              </a:p>
            </c:rich>
          </c:tx>
          <c:layout/>
          <c:overlay val="0"/>
          <c:spPr>
            <a:noFill/>
            <a:ln>
              <a:noFill/>
            </a:ln>
            <a:effectLst/>
          </c:spPr>
        </c:title>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167121088"/>
        <c:crosses val="autoZero"/>
        <c:crossBetween val="midCat"/>
      </c:valAx>
      <c:valAx>
        <c:axId val="167121088"/>
        <c:scaling>
          <c:orientation val="minMax"/>
          <c:max val="3.5"/>
          <c:min val="1"/>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Filtering Speed (m/s)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167120528"/>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Car Speed</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Comparison!$C$5</c:f>
              <c:strCache>
                <c:ptCount val="1"/>
                <c:pt idx="0">
                  <c:v>Car-1</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Comparison!$C$6:$C$13</c:f>
              <c:numCache>
                <c:formatCode>General</c:formatCode>
                <c:ptCount val="8"/>
                <c:pt idx="0">
                  <c:v>45</c:v>
                </c:pt>
                <c:pt idx="1">
                  <c:v>45</c:v>
                </c:pt>
                <c:pt idx="2">
                  <c:v>40</c:v>
                </c:pt>
                <c:pt idx="3">
                  <c:v>37.241379310344833</c:v>
                </c:pt>
                <c:pt idx="4">
                  <c:v>36</c:v>
                </c:pt>
                <c:pt idx="5">
                  <c:v>32.727272727272727</c:v>
                </c:pt>
                <c:pt idx="6">
                  <c:v>25.714285714285715</c:v>
                </c:pt>
              </c:numCache>
            </c:numRef>
          </c:yVal>
          <c:smooth val="0"/>
        </c:ser>
        <c:ser>
          <c:idx val="1"/>
          <c:order val="1"/>
          <c:tx>
            <c:strRef>
              <c:f>Comparison!$D$5</c:f>
              <c:strCache>
                <c:ptCount val="1"/>
                <c:pt idx="0">
                  <c:v>Car-2</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Comparison!$D$6:$D$13</c:f>
              <c:numCache>
                <c:formatCode>General</c:formatCode>
                <c:ptCount val="8"/>
                <c:pt idx="0">
                  <c:v>49.090909090909093</c:v>
                </c:pt>
                <c:pt idx="1">
                  <c:v>49.090909090909093</c:v>
                </c:pt>
                <c:pt idx="2">
                  <c:v>45</c:v>
                </c:pt>
                <c:pt idx="3">
                  <c:v>41.53846153846154</c:v>
                </c:pt>
                <c:pt idx="4">
                  <c:v>38.571428571428569</c:v>
                </c:pt>
                <c:pt idx="5">
                  <c:v>32.727272727272727</c:v>
                </c:pt>
                <c:pt idx="6">
                  <c:v>27.69230769230769</c:v>
                </c:pt>
              </c:numCache>
            </c:numRef>
          </c:yVal>
          <c:smooth val="0"/>
        </c:ser>
        <c:ser>
          <c:idx val="2"/>
          <c:order val="2"/>
          <c:tx>
            <c:strRef>
              <c:f>Comparison!$E$5</c:f>
              <c:strCache>
                <c:ptCount val="1"/>
                <c:pt idx="0">
                  <c:v>Car-3</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Comparison!$E$6:$E$13</c:f>
              <c:numCache>
                <c:formatCode>General</c:formatCode>
                <c:ptCount val="8"/>
                <c:pt idx="0">
                  <c:v>45</c:v>
                </c:pt>
                <c:pt idx="1">
                  <c:v>43.2</c:v>
                </c:pt>
                <c:pt idx="2">
                  <c:v>41.53846153846154</c:v>
                </c:pt>
                <c:pt idx="3">
                  <c:v>38.571428571428569</c:v>
                </c:pt>
                <c:pt idx="4">
                  <c:v>34.838709677419352</c:v>
                </c:pt>
                <c:pt idx="5">
                  <c:v>30.857142857142858</c:v>
                </c:pt>
                <c:pt idx="6">
                  <c:v>24</c:v>
                </c:pt>
              </c:numCache>
            </c:numRef>
          </c:yVal>
          <c:smooth val="0"/>
        </c:ser>
        <c:ser>
          <c:idx val="3"/>
          <c:order val="3"/>
          <c:tx>
            <c:strRef>
              <c:f>Comparison!$F$5</c:f>
              <c:strCache>
                <c:ptCount val="1"/>
                <c:pt idx="0">
                  <c:v>Car-4</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Comparison!$F$6:$F$13</c:f>
              <c:numCache>
                <c:formatCode>General</c:formatCode>
                <c:ptCount val="8"/>
                <c:pt idx="0">
                  <c:v>34.838709677419352</c:v>
                </c:pt>
                <c:pt idx="1">
                  <c:v>33.75</c:v>
                </c:pt>
                <c:pt idx="2">
                  <c:v>33.75</c:v>
                </c:pt>
                <c:pt idx="3">
                  <c:v>30.857142857142858</c:v>
                </c:pt>
                <c:pt idx="4">
                  <c:v>28.421052631578949</c:v>
                </c:pt>
                <c:pt idx="5">
                  <c:v>25.714285714285715</c:v>
                </c:pt>
                <c:pt idx="6">
                  <c:v>20</c:v>
                </c:pt>
              </c:numCache>
            </c:numRef>
          </c:yVal>
          <c:smooth val="0"/>
        </c:ser>
        <c:ser>
          <c:idx val="4"/>
          <c:order val="4"/>
          <c:tx>
            <c:strRef>
              <c:f>Comparison!$G$5</c:f>
              <c:strCache>
                <c:ptCount val="1"/>
                <c:pt idx="0">
                  <c:v>Car-5</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Comparison!$G$6:$G$13</c:f>
              <c:numCache>
                <c:formatCode>General</c:formatCode>
                <c:ptCount val="8"/>
                <c:pt idx="0">
                  <c:v>40</c:v>
                </c:pt>
                <c:pt idx="1">
                  <c:v>36</c:v>
                </c:pt>
                <c:pt idx="2">
                  <c:v>33.75</c:v>
                </c:pt>
                <c:pt idx="3">
                  <c:v>30.000000000000004</c:v>
                </c:pt>
                <c:pt idx="4">
                  <c:v>27.69230769230769</c:v>
                </c:pt>
                <c:pt idx="5">
                  <c:v>22.978723404255319</c:v>
                </c:pt>
                <c:pt idx="6">
                  <c:v>18</c:v>
                </c:pt>
              </c:numCache>
            </c:numRef>
          </c:yVal>
          <c:smooth val="0"/>
        </c:ser>
        <c:ser>
          <c:idx val="5"/>
          <c:order val="5"/>
          <c:tx>
            <c:strRef>
              <c:f>Comparison!$H$5</c:f>
              <c:strCache>
                <c:ptCount val="1"/>
                <c:pt idx="0">
                  <c:v>Car-6</c:v>
                </c:pt>
              </c:strCache>
            </c:strRef>
          </c:tx>
          <c:spPr>
            <a:ln w="19050" cap="rnd">
              <a:solidFill>
                <a:schemeClr val="accent6"/>
              </a:solidFill>
              <a:round/>
            </a:ln>
            <a:effectLst/>
          </c:spPr>
          <c:marker>
            <c:symbol val="circle"/>
            <c:size val="5"/>
            <c:spPr>
              <a:solidFill>
                <a:schemeClr val="accent6"/>
              </a:solidFill>
              <a:ln w="9525">
                <a:solidFill>
                  <a:schemeClr val="accent6"/>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Comparison!$H$6:$H$13</c:f>
              <c:numCache>
                <c:formatCode>General</c:formatCode>
                <c:ptCount val="8"/>
                <c:pt idx="0">
                  <c:v>54</c:v>
                </c:pt>
                <c:pt idx="1">
                  <c:v>54</c:v>
                </c:pt>
                <c:pt idx="2">
                  <c:v>51.428571428571431</c:v>
                </c:pt>
                <c:pt idx="3">
                  <c:v>49.090909090909093</c:v>
                </c:pt>
                <c:pt idx="4">
                  <c:v>43.2</c:v>
                </c:pt>
                <c:pt idx="5">
                  <c:v>36</c:v>
                </c:pt>
                <c:pt idx="6">
                  <c:v>25.116279069767444</c:v>
                </c:pt>
                <c:pt idx="7">
                  <c:v>7.4482758620689662</c:v>
                </c:pt>
              </c:numCache>
            </c:numRef>
          </c:yVal>
          <c:smooth val="0"/>
        </c:ser>
        <c:ser>
          <c:idx val="6"/>
          <c:order val="6"/>
          <c:tx>
            <c:strRef>
              <c:f>Comparison!$I$5</c:f>
              <c:strCache>
                <c:ptCount val="1"/>
                <c:pt idx="0">
                  <c:v>Car-7</c:v>
                </c:pt>
              </c:strCache>
            </c:strRef>
          </c:tx>
          <c:spPr>
            <a:ln w="19050"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Comparison!$I$6:$I$13</c:f>
              <c:numCache>
                <c:formatCode>General</c:formatCode>
                <c:ptCount val="8"/>
                <c:pt idx="0">
                  <c:v>54</c:v>
                </c:pt>
                <c:pt idx="1">
                  <c:v>51.428571428571431</c:v>
                </c:pt>
                <c:pt idx="2">
                  <c:v>49.090909090909093</c:v>
                </c:pt>
                <c:pt idx="3">
                  <c:v>46.95652173913043</c:v>
                </c:pt>
                <c:pt idx="4">
                  <c:v>40</c:v>
                </c:pt>
                <c:pt idx="5">
                  <c:v>34.838709677419352</c:v>
                </c:pt>
                <c:pt idx="6">
                  <c:v>27</c:v>
                </c:pt>
                <c:pt idx="7">
                  <c:v>10.8</c:v>
                </c:pt>
              </c:numCache>
            </c:numRef>
          </c:yVal>
          <c:smooth val="0"/>
        </c:ser>
        <c:ser>
          <c:idx val="7"/>
          <c:order val="7"/>
          <c:tx>
            <c:strRef>
              <c:f>Comparison!$J$5</c:f>
              <c:strCache>
                <c:ptCount val="1"/>
                <c:pt idx="0">
                  <c:v>Car-8</c:v>
                </c:pt>
              </c:strCache>
            </c:strRef>
          </c:tx>
          <c:spPr>
            <a:ln w="19050"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Comparison!$J$6:$J$13</c:f>
              <c:numCache>
                <c:formatCode>General</c:formatCode>
                <c:ptCount val="8"/>
                <c:pt idx="0">
                  <c:v>51.428571428571431</c:v>
                </c:pt>
                <c:pt idx="1">
                  <c:v>46.95652173913043</c:v>
                </c:pt>
                <c:pt idx="2">
                  <c:v>45</c:v>
                </c:pt>
                <c:pt idx="3">
                  <c:v>40</c:v>
                </c:pt>
                <c:pt idx="4">
                  <c:v>37.241379310344833</c:v>
                </c:pt>
                <c:pt idx="5">
                  <c:v>31.764705882352946</c:v>
                </c:pt>
                <c:pt idx="6">
                  <c:v>25.116279069767444</c:v>
                </c:pt>
                <c:pt idx="7">
                  <c:v>9.1525423728813582</c:v>
                </c:pt>
              </c:numCache>
            </c:numRef>
          </c:yVal>
          <c:smooth val="0"/>
        </c:ser>
        <c:ser>
          <c:idx val="8"/>
          <c:order val="8"/>
          <c:tx>
            <c:strRef>
              <c:f>Comparison!$K$5</c:f>
              <c:strCache>
                <c:ptCount val="1"/>
                <c:pt idx="0">
                  <c:v>Car-9</c:v>
                </c:pt>
              </c:strCache>
            </c:strRef>
          </c:tx>
          <c:spPr>
            <a:ln w="19050"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Comparison!$K$6:$K$13</c:f>
              <c:numCache>
                <c:formatCode>General</c:formatCode>
                <c:ptCount val="8"/>
                <c:pt idx="0">
                  <c:v>43.2</c:v>
                </c:pt>
                <c:pt idx="1">
                  <c:v>43.2</c:v>
                </c:pt>
                <c:pt idx="2">
                  <c:v>38.571428571428569</c:v>
                </c:pt>
                <c:pt idx="3">
                  <c:v>36</c:v>
                </c:pt>
                <c:pt idx="4">
                  <c:v>30.000000000000004</c:v>
                </c:pt>
                <c:pt idx="5">
                  <c:v>25.116279069767444</c:v>
                </c:pt>
                <c:pt idx="6">
                  <c:v>21.6</c:v>
                </c:pt>
                <c:pt idx="7">
                  <c:v>6.8354430379746844</c:v>
                </c:pt>
              </c:numCache>
            </c:numRef>
          </c:yVal>
          <c:smooth val="0"/>
        </c:ser>
        <c:ser>
          <c:idx val="9"/>
          <c:order val="9"/>
          <c:tx>
            <c:strRef>
              <c:f>Comparison!$L$5</c:f>
              <c:strCache>
                <c:ptCount val="1"/>
                <c:pt idx="0">
                  <c:v>Car-10</c:v>
                </c:pt>
              </c:strCache>
            </c:strRef>
          </c:tx>
          <c:spPr>
            <a:ln w="19050"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Comparison!$L$6:$L$13</c:f>
              <c:numCache>
                <c:formatCode>General</c:formatCode>
                <c:ptCount val="8"/>
                <c:pt idx="0">
                  <c:v>56.842105263157897</c:v>
                </c:pt>
                <c:pt idx="1">
                  <c:v>54</c:v>
                </c:pt>
                <c:pt idx="2">
                  <c:v>51.428571428571431</c:v>
                </c:pt>
                <c:pt idx="3">
                  <c:v>51.428571428571431</c:v>
                </c:pt>
                <c:pt idx="4">
                  <c:v>41.53846153846154</c:v>
                </c:pt>
                <c:pt idx="5">
                  <c:v>33.75</c:v>
                </c:pt>
                <c:pt idx="6">
                  <c:v>25.116279069767444</c:v>
                </c:pt>
                <c:pt idx="7">
                  <c:v>13.170731707317074</c:v>
                </c:pt>
              </c:numCache>
            </c:numRef>
          </c:yVal>
          <c:smooth val="0"/>
        </c:ser>
        <c:ser>
          <c:idx val="10"/>
          <c:order val="10"/>
          <c:tx>
            <c:strRef>
              <c:f>Comparison!$M$5</c:f>
              <c:strCache>
                <c:ptCount val="1"/>
                <c:pt idx="0">
                  <c:v>Car-11</c:v>
                </c:pt>
              </c:strCache>
            </c:strRef>
          </c:tx>
          <c:spPr>
            <a:ln w="19050"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Comparison!$M$6:$M$13</c:f>
              <c:numCache>
                <c:formatCode>General</c:formatCode>
                <c:ptCount val="8"/>
                <c:pt idx="0">
                  <c:v>56.842105263157897</c:v>
                </c:pt>
                <c:pt idx="1">
                  <c:v>54</c:v>
                </c:pt>
                <c:pt idx="2">
                  <c:v>49.090909090909093</c:v>
                </c:pt>
                <c:pt idx="3">
                  <c:v>46.95652173913043</c:v>
                </c:pt>
                <c:pt idx="4">
                  <c:v>38.571428571428569</c:v>
                </c:pt>
                <c:pt idx="5">
                  <c:v>33.75</c:v>
                </c:pt>
                <c:pt idx="6">
                  <c:v>26.341463414634148</c:v>
                </c:pt>
                <c:pt idx="7">
                  <c:v>12.134831460674157</c:v>
                </c:pt>
              </c:numCache>
            </c:numRef>
          </c:yVal>
          <c:smooth val="0"/>
        </c:ser>
        <c:ser>
          <c:idx val="11"/>
          <c:order val="11"/>
          <c:tx>
            <c:strRef>
              <c:f>Comparison!$N$5</c:f>
              <c:strCache>
                <c:ptCount val="1"/>
                <c:pt idx="0">
                  <c:v>Car-12</c:v>
                </c:pt>
              </c:strCache>
            </c:strRef>
          </c:tx>
          <c:spPr>
            <a:ln w="19050"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Comparison!$N$6:$N$13</c:f>
              <c:numCache>
                <c:formatCode>General</c:formatCode>
                <c:ptCount val="8"/>
                <c:pt idx="0">
                  <c:v>45</c:v>
                </c:pt>
                <c:pt idx="1">
                  <c:v>45</c:v>
                </c:pt>
                <c:pt idx="2">
                  <c:v>43.2</c:v>
                </c:pt>
                <c:pt idx="3">
                  <c:v>41.53846153846154</c:v>
                </c:pt>
                <c:pt idx="4">
                  <c:v>40</c:v>
                </c:pt>
                <c:pt idx="5">
                  <c:v>37.241379310344833</c:v>
                </c:pt>
                <c:pt idx="6">
                  <c:v>29.189189189189186</c:v>
                </c:pt>
                <c:pt idx="7">
                  <c:v>10.8</c:v>
                </c:pt>
              </c:numCache>
            </c:numRef>
          </c:yVal>
          <c:smooth val="0"/>
        </c:ser>
        <c:ser>
          <c:idx val="12"/>
          <c:order val="12"/>
          <c:tx>
            <c:strRef>
              <c:f>Comparison!$O$5</c:f>
              <c:strCache>
                <c:ptCount val="1"/>
                <c:pt idx="0">
                  <c:v>Car-13</c:v>
                </c:pt>
              </c:strCache>
            </c:strRef>
          </c:tx>
          <c:spPr>
            <a:ln w="19050" cap="rnd">
              <a:solidFill>
                <a:schemeClr val="accent1">
                  <a:lumMod val="80000"/>
                  <a:lumOff val="20000"/>
                </a:schemeClr>
              </a:solid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Comparison!$O$6:$O$13</c:f>
              <c:numCache>
                <c:formatCode>General</c:formatCode>
                <c:ptCount val="8"/>
                <c:pt idx="0">
                  <c:v>40</c:v>
                </c:pt>
                <c:pt idx="1">
                  <c:v>40</c:v>
                </c:pt>
                <c:pt idx="2">
                  <c:v>38.571428571428569</c:v>
                </c:pt>
                <c:pt idx="3">
                  <c:v>36</c:v>
                </c:pt>
                <c:pt idx="4">
                  <c:v>32.727272727272727</c:v>
                </c:pt>
                <c:pt idx="5">
                  <c:v>28.421052631578949</c:v>
                </c:pt>
                <c:pt idx="6">
                  <c:v>22.04081632653061</c:v>
                </c:pt>
                <c:pt idx="7">
                  <c:v>11.368421052631579</c:v>
                </c:pt>
              </c:numCache>
            </c:numRef>
          </c:yVal>
          <c:smooth val="0"/>
        </c:ser>
        <c:ser>
          <c:idx val="13"/>
          <c:order val="13"/>
          <c:tx>
            <c:strRef>
              <c:f>Comparison!$P$5</c:f>
              <c:strCache>
                <c:ptCount val="1"/>
                <c:pt idx="0">
                  <c:v>Car-14</c:v>
                </c:pt>
              </c:strCache>
            </c:strRef>
          </c:tx>
          <c:spPr>
            <a:ln w="19050" cap="rnd">
              <a:solidFill>
                <a:schemeClr val="accent2">
                  <a:lumMod val="80000"/>
                  <a:lumOff val="20000"/>
                </a:schemeClr>
              </a:solid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Comparison!$P$6:$P$13</c:f>
              <c:numCache>
                <c:formatCode>General</c:formatCode>
                <c:ptCount val="8"/>
                <c:pt idx="0">
                  <c:v>54</c:v>
                </c:pt>
                <c:pt idx="1">
                  <c:v>51.428571428571431</c:v>
                </c:pt>
                <c:pt idx="2">
                  <c:v>46.95652173913043</c:v>
                </c:pt>
                <c:pt idx="3">
                  <c:v>45</c:v>
                </c:pt>
                <c:pt idx="4">
                  <c:v>43.2</c:v>
                </c:pt>
                <c:pt idx="5">
                  <c:v>37.241379310344833</c:v>
                </c:pt>
                <c:pt idx="6">
                  <c:v>30.857142857142858</c:v>
                </c:pt>
                <c:pt idx="7">
                  <c:v>18.620689655172416</c:v>
                </c:pt>
              </c:numCache>
            </c:numRef>
          </c:yVal>
          <c:smooth val="0"/>
        </c:ser>
        <c:ser>
          <c:idx val="14"/>
          <c:order val="14"/>
          <c:tx>
            <c:strRef>
              <c:f>Comparison!$Q$5</c:f>
              <c:strCache>
                <c:ptCount val="1"/>
                <c:pt idx="0">
                  <c:v>Car-15</c:v>
                </c:pt>
              </c:strCache>
            </c:strRef>
          </c:tx>
          <c:spPr>
            <a:ln w="19050" cap="rnd">
              <a:solidFill>
                <a:schemeClr val="accent3">
                  <a:lumMod val="80000"/>
                  <a:lumOff val="20000"/>
                </a:schemeClr>
              </a:solid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Comparison!$Q$6:$Q$13</c:f>
              <c:numCache>
                <c:formatCode>General</c:formatCode>
                <c:ptCount val="8"/>
                <c:pt idx="0">
                  <c:v>46.95652173913043</c:v>
                </c:pt>
                <c:pt idx="1">
                  <c:v>46.95652173913043</c:v>
                </c:pt>
                <c:pt idx="2">
                  <c:v>46.95652173913043</c:v>
                </c:pt>
                <c:pt idx="3">
                  <c:v>46.95652173913043</c:v>
                </c:pt>
                <c:pt idx="4">
                  <c:v>40</c:v>
                </c:pt>
                <c:pt idx="5">
                  <c:v>34.838709677419352</c:v>
                </c:pt>
                <c:pt idx="6">
                  <c:v>27</c:v>
                </c:pt>
                <c:pt idx="7">
                  <c:v>11.25</c:v>
                </c:pt>
              </c:numCache>
            </c:numRef>
          </c:yVal>
          <c:smooth val="0"/>
        </c:ser>
        <c:ser>
          <c:idx val="15"/>
          <c:order val="15"/>
          <c:tx>
            <c:strRef>
              <c:f>Comparison!$R$5</c:f>
              <c:strCache>
                <c:ptCount val="1"/>
                <c:pt idx="0">
                  <c:v>Car-16</c:v>
                </c:pt>
              </c:strCache>
            </c:strRef>
          </c:tx>
          <c:spPr>
            <a:ln w="19050" cap="rnd">
              <a:solidFill>
                <a:schemeClr val="accent4">
                  <a:lumMod val="80000"/>
                  <a:lumOff val="20000"/>
                </a:schemeClr>
              </a:solid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Comparison!$R$6:$R$13</c:f>
              <c:numCache>
                <c:formatCode>General</c:formatCode>
                <c:ptCount val="8"/>
                <c:pt idx="0">
                  <c:v>45</c:v>
                </c:pt>
                <c:pt idx="1">
                  <c:v>41.53846153846154</c:v>
                </c:pt>
                <c:pt idx="2">
                  <c:v>41.53846153846154</c:v>
                </c:pt>
                <c:pt idx="3">
                  <c:v>40</c:v>
                </c:pt>
                <c:pt idx="4">
                  <c:v>34.838709677419352</c:v>
                </c:pt>
                <c:pt idx="5">
                  <c:v>29.189189189189186</c:v>
                </c:pt>
                <c:pt idx="6">
                  <c:v>20</c:v>
                </c:pt>
                <c:pt idx="7">
                  <c:v>11.612903225806452</c:v>
                </c:pt>
              </c:numCache>
            </c:numRef>
          </c:yVal>
          <c:smooth val="0"/>
        </c:ser>
        <c:ser>
          <c:idx val="16"/>
          <c:order val="16"/>
          <c:tx>
            <c:strRef>
              <c:f>Comparison!$S$5</c:f>
              <c:strCache>
                <c:ptCount val="1"/>
                <c:pt idx="0">
                  <c:v>Car-17</c:v>
                </c:pt>
              </c:strCache>
            </c:strRef>
          </c:tx>
          <c:spPr>
            <a:ln w="19050" cap="rnd">
              <a:solidFill>
                <a:schemeClr val="accent5">
                  <a:lumMod val="80000"/>
                  <a:lumOff val="20000"/>
                </a:schemeClr>
              </a:solidFill>
              <a:round/>
            </a:ln>
            <a:effectLst/>
          </c:spPr>
          <c:marker>
            <c:symbol val="circle"/>
            <c:size val="5"/>
            <c:spPr>
              <a:solidFill>
                <a:schemeClr val="accent5">
                  <a:lumMod val="80000"/>
                  <a:lumOff val="20000"/>
                </a:schemeClr>
              </a:solidFill>
              <a:ln w="9525">
                <a:solidFill>
                  <a:schemeClr val="accent5">
                    <a:lumMod val="80000"/>
                    <a:lumOff val="2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Comparison!$S$6:$S$13</c:f>
              <c:numCache>
                <c:formatCode>General</c:formatCode>
                <c:ptCount val="8"/>
                <c:pt idx="0">
                  <c:v>43.2</c:v>
                </c:pt>
                <c:pt idx="1">
                  <c:v>40</c:v>
                </c:pt>
                <c:pt idx="2">
                  <c:v>40</c:v>
                </c:pt>
                <c:pt idx="3">
                  <c:v>38.571428571428569</c:v>
                </c:pt>
                <c:pt idx="4">
                  <c:v>31.764705882352946</c:v>
                </c:pt>
                <c:pt idx="5">
                  <c:v>27.69230769230769</c:v>
                </c:pt>
                <c:pt idx="6">
                  <c:v>21.176470588235297</c:v>
                </c:pt>
                <c:pt idx="7">
                  <c:v>10.8</c:v>
                </c:pt>
              </c:numCache>
            </c:numRef>
          </c:yVal>
          <c:smooth val="0"/>
        </c:ser>
        <c:ser>
          <c:idx val="17"/>
          <c:order val="17"/>
          <c:tx>
            <c:strRef>
              <c:f>Comparison!$T$5</c:f>
              <c:strCache>
                <c:ptCount val="1"/>
                <c:pt idx="0">
                  <c:v>Car-18</c:v>
                </c:pt>
              </c:strCache>
            </c:strRef>
          </c:tx>
          <c:spPr>
            <a:ln w="19050" cap="rnd">
              <a:solidFill>
                <a:schemeClr val="accent6">
                  <a:lumMod val="80000"/>
                  <a:lumOff val="20000"/>
                </a:schemeClr>
              </a:solid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Comparison!$T$6:$T$13</c:f>
              <c:numCache>
                <c:formatCode>General</c:formatCode>
                <c:ptCount val="8"/>
                <c:pt idx="1">
                  <c:v>54</c:v>
                </c:pt>
                <c:pt idx="2">
                  <c:v>56.842105263157897</c:v>
                </c:pt>
                <c:pt idx="3">
                  <c:v>49.090909090909093</c:v>
                </c:pt>
                <c:pt idx="4">
                  <c:v>40</c:v>
                </c:pt>
                <c:pt idx="5">
                  <c:v>34.838709677419352</c:v>
                </c:pt>
                <c:pt idx="6">
                  <c:v>25.714285714285715</c:v>
                </c:pt>
                <c:pt idx="7">
                  <c:v>9.3103448275862082</c:v>
                </c:pt>
              </c:numCache>
            </c:numRef>
          </c:yVal>
          <c:smooth val="0"/>
        </c:ser>
        <c:ser>
          <c:idx val="18"/>
          <c:order val="18"/>
          <c:tx>
            <c:strRef>
              <c:f>Comparison!$U$5</c:f>
              <c:strCache>
                <c:ptCount val="1"/>
                <c:pt idx="0">
                  <c:v>Car-19</c:v>
                </c:pt>
              </c:strCache>
            </c:strRef>
          </c:tx>
          <c:spPr>
            <a:ln w="19050" cap="rnd">
              <a:solidFill>
                <a:schemeClr val="accent1">
                  <a:lumMod val="80000"/>
                </a:schemeClr>
              </a:solidFill>
              <a:round/>
            </a:ln>
            <a:effectLst/>
          </c:spPr>
          <c:marker>
            <c:symbol val="circle"/>
            <c:size val="5"/>
            <c:spPr>
              <a:solidFill>
                <a:schemeClr val="accent1">
                  <a:lumMod val="80000"/>
                </a:schemeClr>
              </a:solidFill>
              <a:ln w="9525">
                <a:solidFill>
                  <a:schemeClr val="accent1">
                    <a:lumMod val="8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Comparison!$U$6:$U$13</c:f>
              <c:numCache>
                <c:formatCode>General</c:formatCode>
                <c:ptCount val="8"/>
                <c:pt idx="2">
                  <c:v>36</c:v>
                </c:pt>
                <c:pt idx="3">
                  <c:v>31.764705882352946</c:v>
                </c:pt>
                <c:pt idx="4">
                  <c:v>28.421052631578949</c:v>
                </c:pt>
                <c:pt idx="5">
                  <c:v>24.545454545454547</c:v>
                </c:pt>
                <c:pt idx="6">
                  <c:v>18.620689655172416</c:v>
                </c:pt>
                <c:pt idx="7">
                  <c:v>12</c:v>
                </c:pt>
              </c:numCache>
            </c:numRef>
          </c:yVal>
          <c:smooth val="0"/>
        </c:ser>
        <c:ser>
          <c:idx val="19"/>
          <c:order val="19"/>
          <c:tx>
            <c:strRef>
              <c:f>Comparison!$V$5</c:f>
              <c:strCache>
                <c:ptCount val="1"/>
                <c:pt idx="0">
                  <c:v>Car-20</c:v>
                </c:pt>
              </c:strCache>
            </c:strRef>
          </c:tx>
          <c:spPr>
            <a:ln w="19050" cap="rnd">
              <a:solidFill>
                <a:schemeClr val="accent2">
                  <a:lumMod val="80000"/>
                </a:schemeClr>
              </a:solidFill>
              <a:round/>
            </a:ln>
            <a:effectLst/>
          </c:spPr>
          <c:marker>
            <c:symbol val="circle"/>
            <c:size val="5"/>
            <c:spPr>
              <a:solidFill>
                <a:schemeClr val="accent2">
                  <a:lumMod val="80000"/>
                </a:schemeClr>
              </a:solidFill>
              <a:ln w="9525">
                <a:solidFill>
                  <a:schemeClr val="accent2">
                    <a:lumMod val="8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Comparison!$V$6:$V$13</c:f>
              <c:numCache>
                <c:formatCode>General</c:formatCode>
                <c:ptCount val="8"/>
                <c:pt idx="1">
                  <c:v>51.428571428571431</c:v>
                </c:pt>
                <c:pt idx="2">
                  <c:v>54</c:v>
                </c:pt>
                <c:pt idx="3">
                  <c:v>51.428571428571431</c:v>
                </c:pt>
                <c:pt idx="4">
                  <c:v>46.95652173913043</c:v>
                </c:pt>
                <c:pt idx="5">
                  <c:v>40</c:v>
                </c:pt>
                <c:pt idx="6">
                  <c:v>31.764705882352946</c:v>
                </c:pt>
                <c:pt idx="7">
                  <c:v>14.025974025974024</c:v>
                </c:pt>
              </c:numCache>
            </c:numRef>
          </c:yVal>
          <c:smooth val="0"/>
        </c:ser>
        <c:ser>
          <c:idx val="20"/>
          <c:order val="20"/>
          <c:tx>
            <c:strRef>
              <c:f>Comparison!$W$5</c:f>
              <c:strCache>
                <c:ptCount val="1"/>
                <c:pt idx="0">
                  <c:v>Car-21</c:v>
                </c:pt>
              </c:strCache>
            </c:strRef>
          </c:tx>
          <c:spPr>
            <a:ln w="19050" cap="rnd">
              <a:solidFill>
                <a:schemeClr val="accent3">
                  <a:lumMod val="80000"/>
                </a:schemeClr>
              </a:solidFill>
              <a:round/>
            </a:ln>
            <a:effectLst/>
          </c:spPr>
          <c:marker>
            <c:symbol val="circle"/>
            <c:size val="5"/>
            <c:spPr>
              <a:solidFill>
                <a:schemeClr val="accent3">
                  <a:lumMod val="80000"/>
                </a:schemeClr>
              </a:solidFill>
              <a:ln w="9525">
                <a:solidFill>
                  <a:schemeClr val="accent3">
                    <a:lumMod val="8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Comparison!$W$6:$W$13</c:f>
              <c:numCache>
                <c:formatCode>General</c:formatCode>
                <c:ptCount val="8"/>
                <c:pt idx="1">
                  <c:v>40</c:v>
                </c:pt>
                <c:pt idx="2">
                  <c:v>37.241379310344833</c:v>
                </c:pt>
                <c:pt idx="3">
                  <c:v>36</c:v>
                </c:pt>
                <c:pt idx="4">
                  <c:v>33.75</c:v>
                </c:pt>
                <c:pt idx="5">
                  <c:v>28.421052631578949</c:v>
                </c:pt>
                <c:pt idx="6">
                  <c:v>23.478260869565215</c:v>
                </c:pt>
                <c:pt idx="7">
                  <c:v>10.693069306930694</c:v>
                </c:pt>
              </c:numCache>
            </c:numRef>
          </c:yVal>
          <c:smooth val="0"/>
        </c:ser>
        <c:ser>
          <c:idx val="21"/>
          <c:order val="21"/>
          <c:tx>
            <c:strRef>
              <c:f>Comparison!$X$5</c:f>
              <c:strCache>
                <c:ptCount val="1"/>
                <c:pt idx="0">
                  <c:v>Car-22</c:v>
                </c:pt>
              </c:strCache>
            </c:strRef>
          </c:tx>
          <c:spPr>
            <a:ln w="19050" cap="rnd">
              <a:solidFill>
                <a:schemeClr val="accent4">
                  <a:lumMod val="80000"/>
                </a:schemeClr>
              </a:solidFill>
              <a:round/>
            </a:ln>
            <a:effectLst/>
          </c:spPr>
          <c:marker>
            <c:symbol val="circle"/>
            <c:size val="5"/>
            <c:spPr>
              <a:solidFill>
                <a:schemeClr val="accent4">
                  <a:lumMod val="80000"/>
                </a:schemeClr>
              </a:solidFill>
              <a:ln w="9525">
                <a:solidFill>
                  <a:schemeClr val="accent4">
                    <a:lumMod val="8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Comparison!$X$6:$X$13</c:f>
              <c:numCache>
                <c:formatCode>General</c:formatCode>
                <c:ptCount val="8"/>
                <c:pt idx="1">
                  <c:v>54</c:v>
                </c:pt>
                <c:pt idx="2">
                  <c:v>54</c:v>
                </c:pt>
                <c:pt idx="3">
                  <c:v>49.090909090909093</c:v>
                </c:pt>
                <c:pt idx="4">
                  <c:v>45</c:v>
                </c:pt>
                <c:pt idx="5">
                  <c:v>38.571428571428569</c:v>
                </c:pt>
                <c:pt idx="6">
                  <c:v>28.421052631578949</c:v>
                </c:pt>
                <c:pt idx="7">
                  <c:v>13.170731707317074</c:v>
                </c:pt>
              </c:numCache>
            </c:numRef>
          </c:yVal>
          <c:smooth val="0"/>
        </c:ser>
        <c:ser>
          <c:idx val="22"/>
          <c:order val="22"/>
          <c:tx>
            <c:strRef>
              <c:f>Comparison!$Y$5</c:f>
              <c:strCache>
                <c:ptCount val="1"/>
                <c:pt idx="0">
                  <c:v>Car-23</c:v>
                </c:pt>
              </c:strCache>
            </c:strRef>
          </c:tx>
          <c:spPr>
            <a:ln w="19050" cap="rnd">
              <a:solidFill>
                <a:schemeClr val="accent5">
                  <a:lumMod val="80000"/>
                </a:schemeClr>
              </a:solidFill>
              <a:round/>
            </a:ln>
            <a:effectLst/>
          </c:spPr>
          <c:marker>
            <c:symbol val="circle"/>
            <c:size val="5"/>
            <c:spPr>
              <a:solidFill>
                <a:schemeClr val="accent5">
                  <a:lumMod val="80000"/>
                </a:schemeClr>
              </a:solidFill>
              <a:ln w="9525">
                <a:solidFill>
                  <a:schemeClr val="accent5">
                    <a:lumMod val="8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Comparison!$Y$6:$Y$13</c:f>
              <c:numCache>
                <c:formatCode>General</c:formatCode>
                <c:ptCount val="8"/>
                <c:pt idx="1">
                  <c:v>54</c:v>
                </c:pt>
                <c:pt idx="2">
                  <c:v>51.428571428571431</c:v>
                </c:pt>
                <c:pt idx="3">
                  <c:v>46.95652173913043</c:v>
                </c:pt>
                <c:pt idx="4">
                  <c:v>45</c:v>
                </c:pt>
                <c:pt idx="5">
                  <c:v>37.241379310344833</c:v>
                </c:pt>
                <c:pt idx="6">
                  <c:v>29.189189189189186</c:v>
                </c:pt>
                <c:pt idx="7">
                  <c:v>12</c:v>
                </c:pt>
              </c:numCache>
            </c:numRef>
          </c:yVal>
          <c:smooth val="0"/>
        </c:ser>
        <c:ser>
          <c:idx val="23"/>
          <c:order val="23"/>
          <c:tx>
            <c:strRef>
              <c:f>Comparison!$Z$5</c:f>
              <c:strCache>
                <c:ptCount val="1"/>
                <c:pt idx="0">
                  <c:v>Car-24</c:v>
                </c:pt>
              </c:strCache>
            </c:strRef>
          </c:tx>
          <c:spPr>
            <a:ln w="19050" cap="rnd">
              <a:solidFill>
                <a:schemeClr val="accent6">
                  <a:lumMod val="80000"/>
                </a:schemeClr>
              </a:solidFill>
              <a:round/>
            </a:ln>
            <a:effectLst/>
          </c:spPr>
          <c:marker>
            <c:symbol val="circle"/>
            <c:size val="5"/>
            <c:spPr>
              <a:solidFill>
                <a:schemeClr val="accent6">
                  <a:lumMod val="80000"/>
                </a:schemeClr>
              </a:solidFill>
              <a:ln w="9525">
                <a:solidFill>
                  <a:schemeClr val="accent6">
                    <a:lumMod val="8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Comparison!$Z$6:$Z$13</c:f>
              <c:numCache>
                <c:formatCode>General</c:formatCode>
                <c:ptCount val="8"/>
                <c:pt idx="1">
                  <c:v>51.428571428571431</c:v>
                </c:pt>
                <c:pt idx="2">
                  <c:v>54</c:v>
                </c:pt>
                <c:pt idx="3">
                  <c:v>49.090909090909093</c:v>
                </c:pt>
                <c:pt idx="4">
                  <c:v>43.2</c:v>
                </c:pt>
                <c:pt idx="5">
                  <c:v>40</c:v>
                </c:pt>
                <c:pt idx="6">
                  <c:v>31.764705882352946</c:v>
                </c:pt>
                <c:pt idx="7">
                  <c:v>14.210526315789474</c:v>
                </c:pt>
              </c:numCache>
            </c:numRef>
          </c:yVal>
          <c:smooth val="0"/>
        </c:ser>
        <c:ser>
          <c:idx val="24"/>
          <c:order val="24"/>
          <c:tx>
            <c:strRef>
              <c:f>Comparison!$AA$5</c:f>
              <c:strCache>
                <c:ptCount val="1"/>
                <c:pt idx="0">
                  <c:v>Car-25</c:v>
                </c:pt>
              </c:strCache>
            </c:strRef>
          </c:tx>
          <c:spPr>
            <a:ln w="19050" cap="rnd">
              <a:solidFill>
                <a:schemeClr val="accent1">
                  <a:lumMod val="60000"/>
                  <a:lumOff val="40000"/>
                </a:schemeClr>
              </a:solidFill>
              <a:round/>
            </a:ln>
            <a:effectLst/>
          </c:spPr>
          <c:marker>
            <c:symbol val="circle"/>
            <c:size val="5"/>
            <c:spPr>
              <a:solidFill>
                <a:schemeClr val="accent1">
                  <a:lumMod val="60000"/>
                  <a:lumOff val="40000"/>
                </a:schemeClr>
              </a:solidFill>
              <a:ln w="9525">
                <a:solidFill>
                  <a:schemeClr val="accent1">
                    <a:lumMod val="60000"/>
                    <a:lumOff val="4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Comparison!$AA$6:$AA$13</c:f>
              <c:numCache>
                <c:formatCode>General</c:formatCode>
                <c:ptCount val="8"/>
                <c:pt idx="2">
                  <c:v>33.75</c:v>
                </c:pt>
                <c:pt idx="3">
                  <c:v>32.727272727272727</c:v>
                </c:pt>
                <c:pt idx="4">
                  <c:v>30.857142857142858</c:v>
                </c:pt>
                <c:pt idx="5">
                  <c:v>25.116279069767444</c:v>
                </c:pt>
                <c:pt idx="6">
                  <c:v>18.620689655172416</c:v>
                </c:pt>
                <c:pt idx="7">
                  <c:v>9.0756302521008401</c:v>
                </c:pt>
              </c:numCache>
            </c:numRef>
          </c:yVal>
          <c:smooth val="0"/>
        </c:ser>
        <c:ser>
          <c:idx val="25"/>
          <c:order val="25"/>
          <c:tx>
            <c:strRef>
              <c:f>Comparison!$AB$5</c:f>
              <c:strCache>
                <c:ptCount val="1"/>
                <c:pt idx="0">
                  <c:v>Car-26</c:v>
                </c:pt>
              </c:strCache>
            </c:strRef>
          </c:tx>
          <c:spPr>
            <a:ln w="19050" cap="rnd">
              <a:solidFill>
                <a:schemeClr val="accent2">
                  <a:lumMod val="60000"/>
                  <a:lumOff val="40000"/>
                </a:schemeClr>
              </a:solidFill>
              <a:round/>
            </a:ln>
            <a:effectLst/>
          </c:spPr>
          <c:marker>
            <c:symbol val="circle"/>
            <c:size val="5"/>
            <c:spPr>
              <a:solidFill>
                <a:schemeClr val="accent2">
                  <a:lumMod val="60000"/>
                  <a:lumOff val="40000"/>
                </a:schemeClr>
              </a:solidFill>
              <a:ln w="9525">
                <a:solidFill>
                  <a:schemeClr val="accent2">
                    <a:lumMod val="60000"/>
                    <a:lumOff val="4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Comparison!$AB$6:$AB$13</c:f>
              <c:numCache>
                <c:formatCode>General</c:formatCode>
                <c:ptCount val="8"/>
                <c:pt idx="2">
                  <c:v>30.857142857142858</c:v>
                </c:pt>
                <c:pt idx="3">
                  <c:v>28.421052631578949</c:v>
                </c:pt>
                <c:pt idx="4">
                  <c:v>24.545454545454547</c:v>
                </c:pt>
                <c:pt idx="5">
                  <c:v>20.377358490566039</c:v>
                </c:pt>
                <c:pt idx="6">
                  <c:v>15.428571428571429</c:v>
                </c:pt>
                <c:pt idx="7">
                  <c:v>7.7142857142857144</c:v>
                </c:pt>
              </c:numCache>
            </c:numRef>
          </c:yVal>
          <c:smooth val="0"/>
        </c:ser>
        <c:ser>
          <c:idx val="26"/>
          <c:order val="26"/>
          <c:tx>
            <c:strRef>
              <c:f>Comparison!$AC$5</c:f>
              <c:strCache>
                <c:ptCount val="1"/>
                <c:pt idx="0">
                  <c:v>Car-27</c:v>
                </c:pt>
              </c:strCache>
            </c:strRef>
          </c:tx>
          <c:spPr>
            <a:ln w="19050" cap="rnd">
              <a:solidFill>
                <a:schemeClr val="accent3">
                  <a:lumMod val="60000"/>
                  <a:lumOff val="40000"/>
                </a:schemeClr>
              </a:solidFill>
              <a:round/>
            </a:ln>
            <a:effectLst/>
          </c:spPr>
          <c:marker>
            <c:symbol val="circle"/>
            <c:size val="5"/>
            <c:spPr>
              <a:solidFill>
                <a:schemeClr val="accent3">
                  <a:lumMod val="60000"/>
                  <a:lumOff val="40000"/>
                </a:schemeClr>
              </a:solidFill>
              <a:ln w="9525">
                <a:solidFill>
                  <a:schemeClr val="accent3">
                    <a:lumMod val="60000"/>
                    <a:lumOff val="4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Comparison!$AC$6:$AC$13</c:f>
              <c:numCache>
                <c:formatCode>General</c:formatCode>
                <c:ptCount val="8"/>
                <c:pt idx="1">
                  <c:v>43.2</c:v>
                </c:pt>
                <c:pt idx="2">
                  <c:v>40</c:v>
                </c:pt>
                <c:pt idx="3">
                  <c:v>34.838709677419352</c:v>
                </c:pt>
                <c:pt idx="4">
                  <c:v>31.764705882352946</c:v>
                </c:pt>
                <c:pt idx="5">
                  <c:v>27</c:v>
                </c:pt>
                <c:pt idx="6">
                  <c:v>20.377358490566039</c:v>
                </c:pt>
                <c:pt idx="7">
                  <c:v>10.693069306930694</c:v>
                </c:pt>
              </c:numCache>
            </c:numRef>
          </c:yVal>
          <c:smooth val="0"/>
        </c:ser>
        <c:ser>
          <c:idx val="27"/>
          <c:order val="27"/>
          <c:tx>
            <c:strRef>
              <c:f>Comparison!$AD$5</c:f>
              <c:strCache>
                <c:ptCount val="1"/>
                <c:pt idx="0">
                  <c:v>Car-28</c:v>
                </c:pt>
              </c:strCache>
            </c:strRef>
          </c:tx>
          <c:spPr>
            <a:ln w="19050" cap="rnd">
              <a:solidFill>
                <a:schemeClr val="accent4">
                  <a:lumMod val="60000"/>
                  <a:lumOff val="40000"/>
                </a:schemeClr>
              </a:solidFill>
              <a:round/>
            </a:ln>
            <a:effectLst/>
          </c:spPr>
          <c:marker>
            <c:symbol val="circle"/>
            <c:size val="5"/>
            <c:spPr>
              <a:solidFill>
                <a:schemeClr val="accent4">
                  <a:lumMod val="60000"/>
                  <a:lumOff val="40000"/>
                </a:schemeClr>
              </a:solidFill>
              <a:ln w="9525">
                <a:solidFill>
                  <a:schemeClr val="accent4">
                    <a:lumMod val="60000"/>
                    <a:lumOff val="4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Comparison!$AD$6:$AD$13</c:f>
              <c:numCache>
                <c:formatCode>General</c:formatCode>
                <c:ptCount val="8"/>
                <c:pt idx="2">
                  <c:v>38.571428571428569</c:v>
                </c:pt>
                <c:pt idx="3">
                  <c:v>34.838709677419352</c:v>
                </c:pt>
                <c:pt idx="4">
                  <c:v>31.764705882352946</c:v>
                </c:pt>
                <c:pt idx="5">
                  <c:v>28.421052631578949</c:v>
                </c:pt>
                <c:pt idx="6">
                  <c:v>22.04081632653061</c:v>
                </c:pt>
                <c:pt idx="7">
                  <c:v>14.4</c:v>
                </c:pt>
              </c:numCache>
            </c:numRef>
          </c:yVal>
          <c:smooth val="0"/>
        </c:ser>
        <c:ser>
          <c:idx val="28"/>
          <c:order val="28"/>
          <c:tx>
            <c:strRef>
              <c:f>Comparison!$AE$5</c:f>
              <c:strCache>
                <c:ptCount val="1"/>
                <c:pt idx="0">
                  <c:v>Car-29</c:v>
                </c:pt>
              </c:strCache>
            </c:strRef>
          </c:tx>
          <c:spPr>
            <a:ln w="19050" cap="rnd">
              <a:solidFill>
                <a:schemeClr val="accent5">
                  <a:lumMod val="60000"/>
                  <a:lumOff val="40000"/>
                </a:schemeClr>
              </a:solidFill>
              <a:round/>
            </a:ln>
            <a:effectLst/>
          </c:spPr>
          <c:marker>
            <c:symbol val="circle"/>
            <c:size val="5"/>
            <c:spPr>
              <a:solidFill>
                <a:schemeClr val="accent5">
                  <a:lumMod val="60000"/>
                  <a:lumOff val="40000"/>
                </a:schemeClr>
              </a:solidFill>
              <a:ln w="9525">
                <a:solidFill>
                  <a:schemeClr val="accent5">
                    <a:lumMod val="60000"/>
                    <a:lumOff val="4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Comparison!$AE$6:$AE$13</c:f>
              <c:numCache>
                <c:formatCode>General</c:formatCode>
                <c:ptCount val="8"/>
                <c:pt idx="2">
                  <c:v>37.241379310344833</c:v>
                </c:pt>
                <c:pt idx="3">
                  <c:v>36</c:v>
                </c:pt>
                <c:pt idx="4">
                  <c:v>30.000000000000004</c:v>
                </c:pt>
                <c:pt idx="5">
                  <c:v>24.545454545454547</c:v>
                </c:pt>
                <c:pt idx="6">
                  <c:v>17.419354838709676</c:v>
                </c:pt>
                <c:pt idx="7">
                  <c:v>7.0588235294117654</c:v>
                </c:pt>
              </c:numCache>
            </c:numRef>
          </c:yVal>
          <c:smooth val="0"/>
        </c:ser>
        <c:ser>
          <c:idx val="29"/>
          <c:order val="29"/>
          <c:tx>
            <c:strRef>
              <c:f>Comparison!$AF$5</c:f>
              <c:strCache>
                <c:ptCount val="1"/>
                <c:pt idx="0">
                  <c:v>Car-30</c:v>
                </c:pt>
              </c:strCache>
            </c:strRef>
          </c:tx>
          <c:spPr>
            <a:ln w="19050" cap="rnd">
              <a:solidFill>
                <a:schemeClr val="accent6">
                  <a:lumMod val="60000"/>
                  <a:lumOff val="40000"/>
                </a:schemeClr>
              </a:solidFill>
              <a:round/>
            </a:ln>
            <a:effectLst/>
          </c:spPr>
          <c:marker>
            <c:symbol val="circle"/>
            <c:size val="5"/>
            <c:spPr>
              <a:solidFill>
                <a:schemeClr val="accent6">
                  <a:lumMod val="60000"/>
                  <a:lumOff val="40000"/>
                </a:schemeClr>
              </a:solidFill>
              <a:ln w="9525">
                <a:solidFill>
                  <a:schemeClr val="accent6">
                    <a:lumMod val="60000"/>
                    <a:lumOff val="4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Comparison!$AF$6:$AF$13</c:f>
              <c:numCache>
                <c:formatCode>General</c:formatCode>
                <c:ptCount val="8"/>
                <c:pt idx="2">
                  <c:v>27.69230769230769</c:v>
                </c:pt>
                <c:pt idx="3">
                  <c:v>24</c:v>
                </c:pt>
                <c:pt idx="4">
                  <c:v>24</c:v>
                </c:pt>
                <c:pt idx="5">
                  <c:v>23.478260869565215</c:v>
                </c:pt>
                <c:pt idx="6">
                  <c:v>16.119402985074625</c:v>
                </c:pt>
                <c:pt idx="7">
                  <c:v>9</c:v>
                </c:pt>
              </c:numCache>
            </c:numRef>
          </c:yVal>
          <c:smooth val="0"/>
        </c:ser>
        <c:ser>
          <c:idx val="30"/>
          <c:order val="30"/>
          <c:tx>
            <c:strRef>
              <c:f>Comparison!$AG$5</c:f>
              <c:strCache>
                <c:ptCount val="1"/>
                <c:pt idx="0">
                  <c:v>Car-31</c:v>
                </c:pt>
              </c:strCache>
            </c:strRef>
          </c:tx>
          <c:spPr>
            <a:ln w="19050" cap="rnd">
              <a:solidFill>
                <a:schemeClr val="accent1">
                  <a:lumMod val="50000"/>
                </a:schemeClr>
              </a:solidFill>
              <a:round/>
            </a:ln>
            <a:effectLst/>
          </c:spPr>
          <c:marker>
            <c:symbol val="circle"/>
            <c:size val="5"/>
            <c:spPr>
              <a:solidFill>
                <a:schemeClr val="accent1">
                  <a:lumMod val="50000"/>
                </a:schemeClr>
              </a:solidFill>
              <a:ln w="9525">
                <a:solidFill>
                  <a:schemeClr val="accent1">
                    <a:lumMod val="5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Comparison!$AG$6:$AG$13</c:f>
              <c:numCache>
                <c:formatCode>General</c:formatCode>
                <c:ptCount val="8"/>
                <c:pt idx="1">
                  <c:v>32.727272727272727</c:v>
                </c:pt>
                <c:pt idx="2">
                  <c:v>28.421052631578949</c:v>
                </c:pt>
                <c:pt idx="3">
                  <c:v>26.341463414634148</c:v>
                </c:pt>
                <c:pt idx="4">
                  <c:v>25.116279069767444</c:v>
                </c:pt>
                <c:pt idx="5">
                  <c:v>22.5</c:v>
                </c:pt>
                <c:pt idx="6">
                  <c:v>17.142857142857142</c:v>
                </c:pt>
              </c:numCache>
            </c:numRef>
          </c:yVal>
          <c:smooth val="0"/>
        </c:ser>
        <c:ser>
          <c:idx val="31"/>
          <c:order val="31"/>
          <c:tx>
            <c:strRef>
              <c:f>Comparison!$AH$5</c:f>
              <c:strCache>
                <c:ptCount val="1"/>
                <c:pt idx="0">
                  <c:v>Car-32</c:v>
                </c:pt>
              </c:strCache>
            </c:strRef>
          </c:tx>
          <c:spPr>
            <a:ln w="19050" cap="rnd">
              <a:solidFill>
                <a:schemeClr val="accent2">
                  <a:lumMod val="50000"/>
                </a:schemeClr>
              </a:solidFill>
              <a:round/>
            </a:ln>
            <a:effectLst/>
          </c:spPr>
          <c:marker>
            <c:symbol val="circle"/>
            <c:size val="5"/>
            <c:spPr>
              <a:solidFill>
                <a:schemeClr val="accent2">
                  <a:lumMod val="50000"/>
                </a:schemeClr>
              </a:solidFill>
              <a:ln w="9525">
                <a:solidFill>
                  <a:schemeClr val="accent2">
                    <a:lumMod val="5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Comparison!$AH$6:$AH$13</c:f>
              <c:numCache>
                <c:formatCode>General</c:formatCode>
                <c:ptCount val="8"/>
                <c:pt idx="2">
                  <c:v>31.764705882352946</c:v>
                </c:pt>
                <c:pt idx="3">
                  <c:v>30.000000000000004</c:v>
                </c:pt>
                <c:pt idx="4">
                  <c:v>28.421052631578949</c:v>
                </c:pt>
                <c:pt idx="5">
                  <c:v>24.545454545454547</c:v>
                </c:pt>
                <c:pt idx="6">
                  <c:v>17.142857142857142</c:v>
                </c:pt>
              </c:numCache>
            </c:numRef>
          </c:yVal>
          <c:smooth val="0"/>
        </c:ser>
        <c:ser>
          <c:idx val="32"/>
          <c:order val="32"/>
          <c:tx>
            <c:strRef>
              <c:f>Comparison!$AI$5</c:f>
              <c:strCache>
                <c:ptCount val="1"/>
                <c:pt idx="0">
                  <c:v>Car-33</c:v>
                </c:pt>
              </c:strCache>
            </c:strRef>
          </c:tx>
          <c:spPr>
            <a:ln w="19050" cap="rnd">
              <a:solidFill>
                <a:schemeClr val="accent3">
                  <a:lumMod val="50000"/>
                </a:schemeClr>
              </a:solidFill>
              <a:round/>
            </a:ln>
            <a:effectLst/>
          </c:spPr>
          <c:marker>
            <c:symbol val="circle"/>
            <c:size val="5"/>
            <c:spPr>
              <a:solidFill>
                <a:schemeClr val="accent3">
                  <a:lumMod val="50000"/>
                </a:schemeClr>
              </a:solidFill>
              <a:ln w="9525">
                <a:solidFill>
                  <a:schemeClr val="accent3">
                    <a:lumMod val="5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Comparison!$AI$6:$AI$13</c:f>
              <c:numCache>
                <c:formatCode>General</c:formatCode>
                <c:ptCount val="8"/>
                <c:pt idx="1">
                  <c:v>30.857142857142858</c:v>
                </c:pt>
                <c:pt idx="2">
                  <c:v>29.189189189189186</c:v>
                </c:pt>
                <c:pt idx="3">
                  <c:v>28.421052631578949</c:v>
                </c:pt>
                <c:pt idx="4">
                  <c:v>27.69230769230769</c:v>
                </c:pt>
                <c:pt idx="5">
                  <c:v>23.478260869565215</c:v>
                </c:pt>
                <c:pt idx="6">
                  <c:v>15.211267605633802</c:v>
                </c:pt>
              </c:numCache>
            </c:numRef>
          </c:yVal>
          <c:smooth val="0"/>
        </c:ser>
        <c:ser>
          <c:idx val="33"/>
          <c:order val="33"/>
          <c:tx>
            <c:strRef>
              <c:f>Comparison!$AJ$5</c:f>
              <c:strCache>
                <c:ptCount val="1"/>
                <c:pt idx="0">
                  <c:v>Car-34</c:v>
                </c:pt>
              </c:strCache>
            </c:strRef>
          </c:tx>
          <c:spPr>
            <a:ln w="19050" cap="rnd">
              <a:solidFill>
                <a:schemeClr val="accent4">
                  <a:lumMod val="50000"/>
                </a:schemeClr>
              </a:solidFill>
              <a:round/>
            </a:ln>
            <a:effectLst/>
          </c:spPr>
          <c:marker>
            <c:symbol val="circle"/>
            <c:size val="5"/>
            <c:spPr>
              <a:solidFill>
                <a:schemeClr val="accent4">
                  <a:lumMod val="50000"/>
                </a:schemeClr>
              </a:solidFill>
              <a:ln w="9525">
                <a:solidFill>
                  <a:schemeClr val="accent4">
                    <a:lumMod val="5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Comparison!$AJ$6:$AJ$13</c:f>
              <c:numCache>
                <c:formatCode>General</c:formatCode>
                <c:ptCount val="8"/>
                <c:pt idx="1">
                  <c:v>30.000000000000004</c:v>
                </c:pt>
                <c:pt idx="2">
                  <c:v>30.000000000000004</c:v>
                </c:pt>
                <c:pt idx="3">
                  <c:v>29.189189189189186</c:v>
                </c:pt>
                <c:pt idx="4">
                  <c:v>29.189189189189186</c:v>
                </c:pt>
                <c:pt idx="5">
                  <c:v>24</c:v>
                </c:pt>
                <c:pt idx="6">
                  <c:v>18</c:v>
                </c:pt>
              </c:numCache>
            </c:numRef>
          </c:yVal>
          <c:smooth val="0"/>
        </c:ser>
        <c:ser>
          <c:idx val="34"/>
          <c:order val="34"/>
          <c:tx>
            <c:strRef>
              <c:f>Comparison!$AK$5</c:f>
              <c:strCache>
                <c:ptCount val="1"/>
                <c:pt idx="0">
                  <c:v>Car-35</c:v>
                </c:pt>
              </c:strCache>
            </c:strRef>
          </c:tx>
          <c:spPr>
            <a:ln w="19050" cap="rnd">
              <a:solidFill>
                <a:schemeClr val="accent5">
                  <a:lumMod val="50000"/>
                </a:schemeClr>
              </a:solidFill>
              <a:round/>
            </a:ln>
            <a:effectLst/>
          </c:spPr>
          <c:marker>
            <c:symbol val="circle"/>
            <c:size val="5"/>
            <c:spPr>
              <a:solidFill>
                <a:schemeClr val="accent5">
                  <a:lumMod val="50000"/>
                </a:schemeClr>
              </a:solidFill>
              <a:ln w="9525">
                <a:solidFill>
                  <a:schemeClr val="accent5">
                    <a:lumMod val="5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Comparison!$AK$6:$AK$13</c:f>
              <c:numCache>
                <c:formatCode>General</c:formatCode>
                <c:ptCount val="8"/>
                <c:pt idx="1">
                  <c:v>37.241379310344833</c:v>
                </c:pt>
                <c:pt idx="2">
                  <c:v>32.727272727272727</c:v>
                </c:pt>
                <c:pt idx="3">
                  <c:v>32.727272727272727</c:v>
                </c:pt>
                <c:pt idx="4">
                  <c:v>28.421052631578949</c:v>
                </c:pt>
                <c:pt idx="5">
                  <c:v>22.5</c:v>
                </c:pt>
                <c:pt idx="6">
                  <c:v>15.65217391304348</c:v>
                </c:pt>
              </c:numCache>
            </c:numRef>
          </c:yVal>
          <c:smooth val="0"/>
        </c:ser>
        <c:ser>
          <c:idx val="35"/>
          <c:order val="35"/>
          <c:tx>
            <c:strRef>
              <c:f>Comparison!$AL$5</c:f>
              <c:strCache>
                <c:ptCount val="1"/>
                <c:pt idx="0">
                  <c:v>Car-36</c:v>
                </c:pt>
              </c:strCache>
            </c:strRef>
          </c:tx>
          <c:spPr>
            <a:ln w="19050" cap="rnd">
              <a:solidFill>
                <a:schemeClr val="accent6">
                  <a:lumMod val="50000"/>
                </a:schemeClr>
              </a:solidFill>
              <a:round/>
            </a:ln>
            <a:effectLst/>
          </c:spPr>
          <c:marker>
            <c:symbol val="circle"/>
            <c:size val="5"/>
            <c:spPr>
              <a:solidFill>
                <a:schemeClr val="accent6">
                  <a:lumMod val="50000"/>
                </a:schemeClr>
              </a:solidFill>
              <a:ln w="9525">
                <a:solidFill>
                  <a:schemeClr val="accent6">
                    <a:lumMod val="5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Comparison!$AL$6:$AL$13</c:f>
              <c:numCache>
                <c:formatCode>General</c:formatCode>
                <c:ptCount val="8"/>
                <c:pt idx="2">
                  <c:v>33.75</c:v>
                </c:pt>
                <c:pt idx="3">
                  <c:v>28.421052631578949</c:v>
                </c:pt>
                <c:pt idx="4">
                  <c:v>26.341463414634148</c:v>
                </c:pt>
                <c:pt idx="5">
                  <c:v>21.6</c:v>
                </c:pt>
                <c:pt idx="6">
                  <c:v>16.119402985074625</c:v>
                </c:pt>
              </c:numCache>
            </c:numRef>
          </c:yVal>
          <c:smooth val="0"/>
        </c:ser>
        <c:ser>
          <c:idx val="36"/>
          <c:order val="36"/>
          <c:tx>
            <c:strRef>
              <c:f>Comparison!$AM$5</c:f>
              <c:strCache>
                <c:ptCount val="1"/>
                <c:pt idx="0">
                  <c:v>Car-37</c:v>
                </c:pt>
              </c:strCache>
            </c:strRef>
          </c:tx>
          <c:spPr>
            <a:ln w="19050" cap="rnd">
              <a:solidFill>
                <a:schemeClr val="accent1">
                  <a:lumMod val="70000"/>
                  <a:lumOff val="30000"/>
                </a:schemeClr>
              </a:solidFill>
              <a:round/>
            </a:ln>
            <a:effectLst/>
          </c:spPr>
          <c:marker>
            <c:symbol val="circle"/>
            <c:size val="5"/>
            <c:spPr>
              <a:solidFill>
                <a:schemeClr val="accent1">
                  <a:lumMod val="70000"/>
                  <a:lumOff val="30000"/>
                </a:schemeClr>
              </a:solidFill>
              <a:ln w="9525">
                <a:solidFill>
                  <a:schemeClr val="accent1">
                    <a:lumMod val="70000"/>
                    <a:lumOff val="3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Comparison!$AM$6:$AM$13</c:f>
              <c:numCache>
                <c:formatCode>General</c:formatCode>
                <c:ptCount val="8"/>
                <c:pt idx="1">
                  <c:v>38.571428571428569</c:v>
                </c:pt>
                <c:pt idx="2">
                  <c:v>38.571428571428569</c:v>
                </c:pt>
                <c:pt idx="3">
                  <c:v>38.571428571428569</c:v>
                </c:pt>
                <c:pt idx="4">
                  <c:v>34.838709677419352</c:v>
                </c:pt>
                <c:pt idx="5">
                  <c:v>30.857142857142858</c:v>
                </c:pt>
                <c:pt idx="6">
                  <c:v>24</c:v>
                </c:pt>
              </c:numCache>
            </c:numRef>
          </c:yVal>
          <c:smooth val="0"/>
        </c:ser>
        <c:ser>
          <c:idx val="37"/>
          <c:order val="37"/>
          <c:tx>
            <c:strRef>
              <c:f>Comparison!$AN$5</c:f>
              <c:strCache>
                <c:ptCount val="1"/>
                <c:pt idx="0">
                  <c:v>Car-38</c:v>
                </c:pt>
              </c:strCache>
            </c:strRef>
          </c:tx>
          <c:spPr>
            <a:ln w="19050" cap="rnd">
              <a:solidFill>
                <a:schemeClr val="accent2">
                  <a:lumMod val="70000"/>
                  <a:lumOff val="30000"/>
                </a:schemeClr>
              </a:solidFill>
              <a:round/>
            </a:ln>
            <a:effectLst/>
          </c:spPr>
          <c:marker>
            <c:symbol val="circle"/>
            <c:size val="5"/>
            <c:spPr>
              <a:solidFill>
                <a:schemeClr val="accent2">
                  <a:lumMod val="70000"/>
                  <a:lumOff val="30000"/>
                </a:schemeClr>
              </a:solidFill>
              <a:ln w="9525">
                <a:solidFill>
                  <a:schemeClr val="accent2">
                    <a:lumMod val="70000"/>
                    <a:lumOff val="3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Comparison!$AN$6:$AN$13</c:f>
              <c:numCache>
                <c:formatCode>General</c:formatCode>
                <c:ptCount val="8"/>
                <c:pt idx="1">
                  <c:v>36</c:v>
                </c:pt>
                <c:pt idx="2">
                  <c:v>33.75</c:v>
                </c:pt>
                <c:pt idx="3">
                  <c:v>27.69230769230769</c:v>
                </c:pt>
                <c:pt idx="4">
                  <c:v>24</c:v>
                </c:pt>
                <c:pt idx="5">
                  <c:v>20.377358490566039</c:v>
                </c:pt>
                <c:pt idx="6">
                  <c:v>15.428571428571429</c:v>
                </c:pt>
              </c:numCache>
            </c:numRef>
          </c:yVal>
          <c:smooth val="0"/>
        </c:ser>
        <c:ser>
          <c:idx val="38"/>
          <c:order val="38"/>
          <c:tx>
            <c:strRef>
              <c:f>Comparison!$AO$5</c:f>
              <c:strCache>
                <c:ptCount val="1"/>
                <c:pt idx="0">
                  <c:v>Car-39</c:v>
                </c:pt>
              </c:strCache>
            </c:strRef>
          </c:tx>
          <c:spPr>
            <a:ln w="19050" cap="rnd">
              <a:solidFill>
                <a:schemeClr val="accent3">
                  <a:lumMod val="70000"/>
                  <a:lumOff val="30000"/>
                </a:schemeClr>
              </a:solidFill>
              <a:round/>
            </a:ln>
            <a:effectLst/>
          </c:spPr>
          <c:marker>
            <c:symbol val="circle"/>
            <c:size val="5"/>
            <c:spPr>
              <a:solidFill>
                <a:schemeClr val="accent3">
                  <a:lumMod val="70000"/>
                  <a:lumOff val="30000"/>
                </a:schemeClr>
              </a:solidFill>
              <a:ln w="9525">
                <a:solidFill>
                  <a:schemeClr val="accent3">
                    <a:lumMod val="70000"/>
                    <a:lumOff val="30000"/>
                  </a:schemeClr>
                </a:solidFill>
              </a:ln>
              <a:effectLst/>
            </c:spPr>
          </c:marker>
          <c:xVal>
            <c:numRef>
              <c:f>Comparison!$B$6:$B$13</c:f>
              <c:numCache>
                <c:formatCode>General</c:formatCode>
                <c:ptCount val="8"/>
                <c:pt idx="0">
                  <c:v>70</c:v>
                </c:pt>
                <c:pt idx="1">
                  <c:v>60</c:v>
                </c:pt>
                <c:pt idx="2">
                  <c:v>50</c:v>
                </c:pt>
                <c:pt idx="3">
                  <c:v>40</c:v>
                </c:pt>
                <c:pt idx="4">
                  <c:v>30</c:v>
                </c:pt>
                <c:pt idx="5">
                  <c:v>20</c:v>
                </c:pt>
                <c:pt idx="6">
                  <c:v>10</c:v>
                </c:pt>
                <c:pt idx="7">
                  <c:v>0</c:v>
                </c:pt>
              </c:numCache>
            </c:numRef>
          </c:xVal>
          <c:yVal>
            <c:numRef>
              <c:f>Comparison!$AO$6:$AO$13</c:f>
              <c:numCache>
                <c:formatCode>General</c:formatCode>
                <c:ptCount val="8"/>
                <c:pt idx="1">
                  <c:v>36</c:v>
                </c:pt>
                <c:pt idx="2">
                  <c:v>32.727272727272727</c:v>
                </c:pt>
                <c:pt idx="3">
                  <c:v>28.421052631578949</c:v>
                </c:pt>
                <c:pt idx="4">
                  <c:v>24.545454545454547</c:v>
                </c:pt>
                <c:pt idx="5">
                  <c:v>20.377358490566039</c:v>
                </c:pt>
                <c:pt idx="6">
                  <c:v>15.428571428571429</c:v>
                </c:pt>
              </c:numCache>
            </c:numRef>
          </c:yVal>
          <c:smooth val="0"/>
        </c:ser>
        <c:dLbls>
          <c:showLegendKey val="0"/>
          <c:showVal val="0"/>
          <c:showCatName val="0"/>
          <c:showSerName val="0"/>
          <c:showPercent val="0"/>
          <c:showBubbleSize val="0"/>
        </c:dLbls>
        <c:axId val="324600416"/>
        <c:axId val="324600976"/>
      </c:scatterChart>
      <c:valAx>
        <c:axId val="32460041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Distance to the end-of-queue (m)</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4600976"/>
        <c:crosses val="autoZero"/>
        <c:crossBetween val="midCat"/>
      </c:valAx>
      <c:valAx>
        <c:axId val="3246009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Speed</a:t>
                </a:r>
                <a:r>
                  <a:rPr lang="en-US" baseline="0"/>
                  <a:t> (kph)</a:t>
                </a:r>
                <a:endParaRPr 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4600416"/>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Scooter Speed</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'[Approaching speed.xlsx]Comparison'!$C$18</c:f>
              <c:strCache>
                <c:ptCount val="1"/>
                <c:pt idx="0">
                  <c:v>Scooter-1</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speed.xlsx]Comparison'!$C$19:$C$28</c:f>
              <c:numCache>
                <c:formatCode>General</c:formatCode>
                <c:ptCount val="10"/>
                <c:pt idx="0">
                  <c:v>46.95652173913043</c:v>
                </c:pt>
                <c:pt idx="1">
                  <c:v>46.95652173913043</c:v>
                </c:pt>
                <c:pt idx="2">
                  <c:v>46.95652173913043</c:v>
                </c:pt>
                <c:pt idx="3">
                  <c:v>45</c:v>
                </c:pt>
                <c:pt idx="4">
                  <c:v>38.571428571428569</c:v>
                </c:pt>
                <c:pt idx="5">
                  <c:v>31.764705882352946</c:v>
                </c:pt>
                <c:pt idx="6">
                  <c:v>24</c:v>
                </c:pt>
              </c:numCache>
            </c:numRef>
          </c:yVal>
          <c:smooth val="0"/>
        </c:ser>
        <c:ser>
          <c:idx val="1"/>
          <c:order val="1"/>
          <c:tx>
            <c:strRef>
              <c:f>'[Approaching speed.xlsx]Comparison'!$D$18</c:f>
              <c:strCache>
                <c:ptCount val="1"/>
                <c:pt idx="0">
                  <c:v>Scooter-2</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speed.xlsx]Comparison'!$D$19:$D$28</c:f>
              <c:numCache>
                <c:formatCode>General</c:formatCode>
                <c:ptCount val="10"/>
                <c:pt idx="0">
                  <c:v>40</c:v>
                </c:pt>
                <c:pt idx="1">
                  <c:v>38.571428571428569</c:v>
                </c:pt>
                <c:pt idx="2">
                  <c:v>37.241379310344833</c:v>
                </c:pt>
                <c:pt idx="3">
                  <c:v>34.838709677419352</c:v>
                </c:pt>
                <c:pt idx="4">
                  <c:v>32.727272727272727</c:v>
                </c:pt>
                <c:pt idx="5">
                  <c:v>28.421052631578949</c:v>
                </c:pt>
                <c:pt idx="6">
                  <c:v>21.6</c:v>
                </c:pt>
              </c:numCache>
            </c:numRef>
          </c:yVal>
          <c:smooth val="0"/>
        </c:ser>
        <c:ser>
          <c:idx val="2"/>
          <c:order val="2"/>
          <c:tx>
            <c:strRef>
              <c:f>'[Approaching speed.xlsx]Comparison'!$E$18</c:f>
              <c:strCache>
                <c:ptCount val="1"/>
                <c:pt idx="0">
                  <c:v>Scooter-3</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speed.xlsx]Comparison'!$E$19:$E$28</c:f>
              <c:numCache>
                <c:formatCode>General</c:formatCode>
                <c:ptCount val="10"/>
                <c:pt idx="0">
                  <c:v>43.2</c:v>
                </c:pt>
                <c:pt idx="1">
                  <c:v>40</c:v>
                </c:pt>
                <c:pt idx="2">
                  <c:v>40</c:v>
                </c:pt>
                <c:pt idx="3">
                  <c:v>34.838709677419352</c:v>
                </c:pt>
                <c:pt idx="4">
                  <c:v>31.764705882352946</c:v>
                </c:pt>
                <c:pt idx="5">
                  <c:v>27.69230769230769</c:v>
                </c:pt>
                <c:pt idx="6">
                  <c:v>23.478260869565215</c:v>
                </c:pt>
              </c:numCache>
            </c:numRef>
          </c:yVal>
          <c:smooth val="0"/>
        </c:ser>
        <c:ser>
          <c:idx val="3"/>
          <c:order val="3"/>
          <c:tx>
            <c:strRef>
              <c:f>'[Approaching speed.xlsx]Comparison'!$F$18</c:f>
              <c:strCache>
                <c:ptCount val="1"/>
                <c:pt idx="0">
                  <c:v>Scooter-4</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speed.xlsx]Comparison'!$F$19:$F$28</c:f>
              <c:numCache>
                <c:formatCode>General</c:formatCode>
                <c:ptCount val="10"/>
                <c:pt idx="0">
                  <c:v>37.241379310344833</c:v>
                </c:pt>
                <c:pt idx="1">
                  <c:v>36</c:v>
                </c:pt>
                <c:pt idx="2">
                  <c:v>33.75</c:v>
                </c:pt>
                <c:pt idx="3">
                  <c:v>30.857142857142858</c:v>
                </c:pt>
                <c:pt idx="4">
                  <c:v>29.189189189189186</c:v>
                </c:pt>
                <c:pt idx="5">
                  <c:v>25.116279069767444</c:v>
                </c:pt>
                <c:pt idx="6">
                  <c:v>22.04081632653061</c:v>
                </c:pt>
              </c:numCache>
            </c:numRef>
          </c:yVal>
          <c:smooth val="0"/>
        </c:ser>
        <c:ser>
          <c:idx val="4"/>
          <c:order val="4"/>
          <c:tx>
            <c:strRef>
              <c:f>'[Approaching speed.xlsx]Comparison'!$G$18</c:f>
              <c:strCache>
                <c:ptCount val="1"/>
                <c:pt idx="0">
                  <c:v>Scooter-5</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speed.xlsx]Comparison'!$G$19:$G$28</c:f>
              <c:numCache>
                <c:formatCode>General</c:formatCode>
                <c:ptCount val="10"/>
                <c:pt idx="0">
                  <c:v>33.75</c:v>
                </c:pt>
                <c:pt idx="1">
                  <c:v>33.75</c:v>
                </c:pt>
                <c:pt idx="2">
                  <c:v>31.764705882352946</c:v>
                </c:pt>
                <c:pt idx="3">
                  <c:v>29.189189189189186</c:v>
                </c:pt>
                <c:pt idx="4">
                  <c:v>25.714285714285715</c:v>
                </c:pt>
                <c:pt idx="5">
                  <c:v>22.5</c:v>
                </c:pt>
                <c:pt idx="6">
                  <c:v>18.947368421052634</c:v>
                </c:pt>
              </c:numCache>
            </c:numRef>
          </c:yVal>
          <c:smooth val="0"/>
        </c:ser>
        <c:ser>
          <c:idx val="5"/>
          <c:order val="5"/>
          <c:tx>
            <c:strRef>
              <c:f>'[Approaching speed.xlsx]Comparison'!$H$18</c:f>
              <c:strCache>
                <c:ptCount val="1"/>
                <c:pt idx="0">
                  <c:v>Scooter-6</c:v>
                </c:pt>
              </c:strCache>
            </c:strRef>
          </c:tx>
          <c:spPr>
            <a:ln w="19050" cap="rnd">
              <a:solidFill>
                <a:schemeClr val="accent6"/>
              </a:solidFill>
              <a:round/>
            </a:ln>
            <a:effectLst/>
          </c:spPr>
          <c:marker>
            <c:symbol val="circle"/>
            <c:size val="5"/>
            <c:spPr>
              <a:solidFill>
                <a:schemeClr val="accent6"/>
              </a:solidFill>
              <a:ln w="9525">
                <a:solidFill>
                  <a:schemeClr val="accent6"/>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speed.xlsx]Comparison'!$H$19:$H$28</c:f>
              <c:numCache>
                <c:formatCode>General</c:formatCode>
                <c:ptCount val="10"/>
                <c:pt idx="0">
                  <c:v>41.53846153846154</c:v>
                </c:pt>
                <c:pt idx="1">
                  <c:v>41.53846153846154</c:v>
                </c:pt>
                <c:pt idx="2">
                  <c:v>37.241379310344833</c:v>
                </c:pt>
                <c:pt idx="3">
                  <c:v>33.75</c:v>
                </c:pt>
                <c:pt idx="4">
                  <c:v>31.764705882352946</c:v>
                </c:pt>
                <c:pt idx="5">
                  <c:v>28.421052631578949</c:v>
                </c:pt>
                <c:pt idx="6">
                  <c:v>25.116279069767444</c:v>
                </c:pt>
              </c:numCache>
            </c:numRef>
          </c:yVal>
          <c:smooth val="0"/>
        </c:ser>
        <c:ser>
          <c:idx val="6"/>
          <c:order val="6"/>
          <c:tx>
            <c:strRef>
              <c:f>'[Approaching speed.xlsx]Comparison'!$I$18</c:f>
              <c:strCache>
                <c:ptCount val="1"/>
                <c:pt idx="0">
                  <c:v>Scooter-7</c:v>
                </c:pt>
              </c:strCache>
            </c:strRef>
          </c:tx>
          <c:spPr>
            <a:ln w="19050"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speed.xlsx]Comparison'!$I$19:$I$28</c:f>
              <c:numCache>
                <c:formatCode>General</c:formatCode>
                <c:ptCount val="10"/>
                <c:pt idx="0">
                  <c:v>56.842105263157897</c:v>
                </c:pt>
                <c:pt idx="1">
                  <c:v>54</c:v>
                </c:pt>
                <c:pt idx="2">
                  <c:v>51.428571428571431</c:v>
                </c:pt>
                <c:pt idx="3">
                  <c:v>46.95652173913043</c:v>
                </c:pt>
                <c:pt idx="4">
                  <c:v>45</c:v>
                </c:pt>
                <c:pt idx="5">
                  <c:v>40</c:v>
                </c:pt>
                <c:pt idx="6">
                  <c:v>33.75</c:v>
                </c:pt>
              </c:numCache>
            </c:numRef>
          </c:yVal>
          <c:smooth val="0"/>
        </c:ser>
        <c:ser>
          <c:idx val="7"/>
          <c:order val="7"/>
          <c:tx>
            <c:strRef>
              <c:f>'[Approaching speed.xlsx]Comparison'!$J$18</c:f>
              <c:strCache>
                <c:ptCount val="1"/>
                <c:pt idx="0">
                  <c:v>Scooter-8</c:v>
                </c:pt>
              </c:strCache>
            </c:strRef>
          </c:tx>
          <c:spPr>
            <a:ln w="19050"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speed.xlsx]Comparison'!$J$19:$J$28</c:f>
              <c:numCache>
                <c:formatCode>General</c:formatCode>
                <c:ptCount val="10"/>
                <c:pt idx="0">
                  <c:v>54</c:v>
                </c:pt>
                <c:pt idx="1">
                  <c:v>51.428571428571431</c:v>
                </c:pt>
                <c:pt idx="2">
                  <c:v>49.090909090909093</c:v>
                </c:pt>
                <c:pt idx="3">
                  <c:v>49.090909090909093</c:v>
                </c:pt>
                <c:pt idx="4">
                  <c:v>43.2</c:v>
                </c:pt>
                <c:pt idx="5">
                  <c:v>36</c:v>
                </c:pt>
                <c:pt idx="6">
                  <c:v>30.857142857142858</c:v>
                </c:pt>
              </c:numCache>
            </c:numRef>
          </c:yVal>
          <c:smooth val="0"/>
        </c:ser>
        <c:ser>
          <c:idx val="8"/>
          <c:order val="8"/>
          <c:tx>
            <c:strRef>
              <c:f>'[Approaching speed.xlsx]Comparison'!$K$18</c:f>
              <c:strCache>
                <c:ptCount val="1"/>
                <c:pt idx="0">
                  <c:v>Scooter-9</c:v>
                </c:pt>
              </c:strCache>
            </c:strRef>
          </c:tx>
          <c:spPr>
            <a:ln w="19050"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speed.xlsx]Comparison'!$K$19:$K$28</c:f>
              <c:numCache>
                <c:formatCode>General</c:formatCode>
                <c:ptCount val="10"/>
                <c:pt idx="0">
                  <c:v>51.428571428571431</c:v>
                </c:pt>
                <c:pt idx="1">
                  <c:v>51.428571428571431</c:v>
                </c:pt>
                <c:pt idx="2">
                  <c:v>46.95652173913043</c:v>
                </c:pt>
                <c:pt idx="3">
                  <c:v>43.2</c:v>
                </c:pt>
                <c:pt idx="4">
                  <c:v>40</c:v>
                </c:pt>
                <c:pt idx="5">
                  <c:v>34.838709677419352</c:v>
                </c:pt>
                <c:pt idx="6">
                  <c:v>27</c:v>
                </c:pt>
              </c:numCache>
            </c:numRef>
          </c:yVal>
          <c:smooth val="0"/>
        </c:ser>
        <c:ser>
          <c:idx val="9"/>
          <c:order val="9"/>
          <c:tx>
            <c:strRef>
              <c:f>'[Approaching speed.xlsx]Comparison'!$L$18</c:f>
              <c:strCache>
                <c:ptCount val="1"/>
                <c:pt idx="0">
                  <c:v>Scooter-10</c:v>
                </c:pt>
              </c:strCache>
            </c:strRef>
          </c:tx>
          <c:spPr>
            <a:ln w="19050"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speed.xlsx]Comparison'!$L$19:$L$28</c:f>
              <c:numCache>
                <c:formatCode>General</c:formatCode>
                <c:ptCount val="10"/>
                <c:pt idx="0">
                  <c:v>46.95652173913043</c:v>
                </c:pt>
                <c:pt idx="1">
                  <c:v>46.95652173913043</c:v>
                </c:pt>
                <c:pt idx="2">
                  <c:v>45</c:v>
                </c:pt>
                <c:pt idx="3">
                  <c:v>43.2</c:v>
                </c:pt>
                <c:pt idx="4">
                  <c:v>40</c:v>
                </c:pt>
                <c:pt idx="5">
                  <c:v>37.241379310344833</c:v>
                </c:pt>
                <c:pt idx="6">
                  <c:v>27.69230769230769</c:v>
                </c:pt>
              </c:numCache>
            </c:numRef>
          </c:yVal>
          <c:smooth val="0"/>
        </c:ser>
        <c:ser>
          <c:idx val="10"/>
          <c:order val="10"/>
          <c:tx>
            <c:strRef>
              <c:f>'[Approaching speed.xlsx]Comparison'!$M$18</c:f>
              <c:strCache>
                <c:ptCount val="1"/>
                <c:pt idx="0">
                  <c:v>Scooter-11</c:v>
                </c:pt>
              </c:strCache>
            </c:strRef>
          </c:tx>
          <c:spPr>
            <a:ln w="19050"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speed.xlsx]Comparison'!$M$19:$M$28</c:f>
              <c:numCache>
                <c:formatCode>General</c:formatCode>
                <c:ptCount val="10"/>
                <c:pt idx="0">
                  <c:v>46.95652173913043</c:v>
                </c:pt>
                <c:pt idx="1">
                  <c:v>45</c:v>
                </c:pt>
                <c:pt idx="2">
                  <c:v>45</c:v>
                </c:pt>
                <c:pt idx="3">
                  <c:v>41.53846153846154</c:v>
                </c:pt>
                <c:pt idx="4">
                  <c:v>38.571428571428569</c:v>
                </c:pt>
                <c:pt idx="5">
                  <c:v>37.241379310344833</c:v>
                </c:pt>
                <c:pt idx="6">
                  <c:v>25.116279069767444</c:v>
                </c:pt>
              </c:numCache>
            </c:numRef>
          </c:yVal>
          <c:smooth val="0"/>
        </c:ser>
        <c:ser>
          <c:idx val="11"/>
          <c:order val="11"/>
          <c:tx>
            <c:strRef>
              <c:f>'[Approaching speed.xlsx]Comparison'!$N$18</c:f>
              <c:strCache>
                <c:ptCount val="1"/>
                <c:pt idx="0">
                  <c:v>Scooter-12</c:v>
                </c:pt>
              </c:strCache>
            </c:strRef>
          </c:tx>
          <c:spPr>
            <a:ln w="19050"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speed.xlsx]Comparison'!$N$19:$N$28</c:f>
              <c:numCache>
                <c:formatCode>General</c:formatCode>
                <c:ptCount val="10"/>
                <c:pt idx="0">
                  <c:v>49.090909090909093</c:v>
                </c:pt>
                <c:pt idx="1">
                  <c:v>46.95652173913043</c:v>
                </c:pt>
                <c:pt idx="2">
                  <c:v>45</c:v>
                </c:pt>
                <c:pt idx="3">
                  <c:v>40</c:v>
                </c:pt>
                <c:pt idx="4">
                  <c:v>38.571428571428569</c:v>
                </c:pt>
                <c:pt idx="5">
                  <c:v>34.838709677419352</c:v>
                </c:pt>
                <c:pt idx="6">
                  <c:v>25.116279069767444</c:v>
                </c:pt>
              </c:numCache>
            </c:numRef>
          </c:yVal>
          <c:smooth val="0"/>
        </c:ser>
        <c:ser>
          <c:idx val="12"/>
          <c:order val="12"/>
          <c:tx>
            <c:strRef>
              <c:f>'[Approaching speed.xlsx]Comparison'!$O$18</c:f>
              <c:strCache>
                <c:ptCount val="1"/>
                <c:pt idx="0">
                  <c:v>Scooter-13</c:v>
                </c:pt>
              </c:strCache>
            </c:strRef>
          </c:tx>
          <c:spPr>
            <a:ln w="19050" cap="rnd">
              <a:solidFill>
                <a:schemeClr val="accent1">
                  <a:lumMod val="80000"/>
                  <a:lumOff val="20000"/>
                </a:schemeClr>
              </a:solid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speed.xlsx]Comparison'!$O$19:$O$28</c:f>
              <c:numCache>
                <c:formatCode>General</c:formatCode>
                <c:ptCount val="10"/>
                <c:pt idx="0">
                  <c:v>49.090909090909093</c:v>
                </c:pt>
                <c:pt idx="1">
                  <c:v>46.95652173913043</c:v>
                </c:pt>
                <c:pt idx="2">
                  <c:v>45</c:v>
                </c:pt>
                <c:pt idx="3">
                  <c:v>40</c:v>
                </c:pt>
                <c:pt idx="4">
                  <c:v>38.571428571428569</c:v>
                </c:pt>
                <c:pt idx="5">
                  <c:v>34.838709677419352</c:v>
                </c:pt>
                <c:pt idx="6">
                  <c:v>25.116279069767444</c:v>
                </c:pt>
              </c:numCache>
            </c:numRef>
          </c:yVal>
          <c:smooth val="0"/>
        </c:ser>
        <c:ser>
          <c:idx val="13"/>
          <c:order val="13"/>
          <c:tx>
            <c:strRef>
              <c:f>'[Approaching speed.xlsx]Comparison'!$P$18</c:f>
              <c:strCache>
                <c:ptCount val="1"/>
                <c:pt idx="0">
                  <c:v>Scooter-14</c:v>
                </c:pt>
              </c:strCache>
            </c:strRef>
          </c:tx>
          <c:spPr>
            <a:ln w="19050" cap="rnd">
              <a:solidFill>
                <a:schemeClr val="accent2">
                  <a:lumMod val="80000"/>
                  <a:lumOff val="20000"/>
                </a:schemeClr>
              </a:solid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speed.xlsx]Comparison'!$P$19:$P$28</c:f>
              <c:numCache>
                <c:formatCode>General</c:formatCode>
                <c:ptCount val="10"/>
                <c:pt idx="0">
                  <c:v>60.000000000000007</c:v>
                </c:pt>
                <c:pt idx="1">
                  <c:v>60.000000000000007</c:v>
                </c:pt>
                <c:pt idx="2">
                  <c:v>60.000000000000007</c:v>
                </c:pt>
                <c:pt idx="3">
                  <c:v>56.842105263157897</c:v>
                </c:pt>
                <c:pt idx="4">
                  <c:v>54</c:v>
                </c:pt>
                <c:pt idx="5">
                  <c:v>43.2</c:v>
                </c:pt>
                <c:pt idx="6">
                  <c:v>32.727272727272727</c:v>
                </c:pt>
                <c:pt idx="7">
                  <c:v>15.428571428571429</c:v>
                </c:pt>
              </c:numCache>
            </c:numRef>
          </c:yVal>
          <c:smooth val="0"/>
        </c:ser>
        <c:ser>
          <c:idx val="14"/>
          <c:order val="14"/>
          <c:tx>
            <c:strRef>
              <c:f>'[Approaching speed.xlsx]Comparison'!$Q$18</c:f>
              <c:strCache>
                <c:ptCount val="1"/>
                <c:pt idx="0">
                  <c:v>Scooter-15</c:v>
                </c:pt>
              </c:strCache>
            </c:strRef>
          </c:tx>
          <c:spPr>
            <a:ln w="19050" cap="rnd">
              <a:solidFill>
                <a:schemeClr val="accent3">
                  <a:lumMod val="80000"/>
                  <a:lumOff val="20000"/>
                </a:schemeClr>
              </a:solid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speed.xlsx]Comparison'!$Q$19:$Q$28</c:f>
              <c:numCache>
                <c:formatCode>General</c:formatCode>
                <c:ptCount val="10"/>
                <c:pt idx="0">
                  <c:v>45</c:v>
                </c:pt>
                <c:pt idx="1">
                  <c:v>41.53846153846154</c:v>
                </c:pt>
                <c:pt idx="2">
                  <c:v>40</c:v>
                </c:pt>
                <c:pt idx="3">
                  <c:v>38.571428571428569</c:v>
                </c:pt>
                <c:pt idx="4">
                  <c:v>34.838709677419352</c:v>
                </c:pt>
                <c:pt idx="5">
                  <c:v>31.764705882352946</c:v>
                </c:pt>
                <c:pt idx="6">
                  <c:v>24</c:v>
                </c:pt>
                <c:pt idx="7">
                  <c:v>12.705882352941176</c:v>
                </c:pt>
              </c:numCache>
            </c:numRef>
          </c:yVal>
          <c:smooth val="0"/>
        </c:ser>
        <c:ser>
          <c:idx val="15"/>
          <c:order val="15"/>
          <c:tx>
            <c:strRef>
              <c:f>'[Approaching speed.xlsx]Comparison'!$R$18</c:f>
              <c:strCache>
                <c:ptCount val="1"/>
                <c:pt idx="0">
                  <c:v>Scooter-16</c:v>
                </c:pt>
              </c:strCache>
            </c:strRef>
          </c:tx>
          <c:spPr>
            <a:ln w="19050" cap="rnd">
              <a:solidFill>
                <a:schemeClr val="accent4">
                  <a:lumMod val="80000"/>
                  <a:lumOff val="20000"/>
                </a:schemeClr>
              </a:solid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speed.xlsx]Comparison'!$R$19:$R$28</c:f>
              <c:numCache>
                <c:formatCode>General</c:formatCode>
                <c:ptCount val="10"/>
                <c:pt idx="0">
                  <c:v>51.428571428571431</c:v>
                </c:pt>
                <c:pt idx="1">
                  <c:v>46.95652173913043</c:v>
                </c:pt>
                <c:pt idx="2">
                  <c:v>45</c:v>
                </c:pt>
                <c:pt idx="3">
                  <c:v>40</c:v>
                </c:pt>
                <c:pt idx="4">
                  <c:v>37.241379310344833</c:v>
                </c:pt>
                <c:pt idx="5">
                  <c:v>31.764705882352946</c:v>
                </c:pt>
                <c:pt idx="6">
                  <c:v>25.116279069767444</c:v>
                </c:pt>
                <c:pt idx="7">
                  <c:v>9.1525423728813582</c:v>
                </c:pt>
              </c:numCache>
            </c:numRef>
          </c:yVal>
          <c:smooth val="0"/>
        </c:ser>
        <c:ser>
          <c:idx val="16"/>
          <c:order val="16"/>
          <c:tx>
            <c:strRef>
              <c:f>'[Approaching speed.xlsx]Comparison'!$S$18</c:f>
              <c:strCache>
                <c:ptCount val="1"/>
                <c:pt idx="0">
                  <c:v>Scooter-17</c:v>
                </c:pt>
              </c:strCache>
            </c:strRef>
          </c:tx>
          <c:spPr>
            <a:ln w="19050" cap="rnd">
              <a:solidFill>
                <a:schemeClr val="accent5">
                  <a:lumMod val="80000"/>
                  <a:lumOff val="20000"/>
                </a:schemeClr>
              </a:solidFill>
              <a:round/>
            </a:ln>
            <a:effectLst/>
          </c:spPr>
          <c:marker>
            <c:symbol val="circle"/>
            <c:size val="5"/>
            <c:spPr>
              <a:solidFill>
                <a:schemeClr val="accent5">
                  <a:lumMod val="80000"/>
                  <a:lumOff val="20000"/>
                </a:schemeClr>
              </a:solidFill>
              <a:ln w="9525">
                <a:solidFill>
                  <a:schemeClr val="accent5">
                    <a:lumMod val="80000"/>
                    <a:lumOff val="2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speed.xlsx]Comparison'!$S$19:$S$28</c:f>
              <c:numCache>
                <c:formatCode>General</c:formatCode>
                <c:ptCount val="10"/>
                <c:pt idx="0">
                  <c:v>51.428571428571431</c:v>
                </c:pt>
                <c:pt idx="1">
                  <c:v>46.95652173913043</c:v>
                </c:pt>
                <c:pt idx="2">
                  <c:v>45</c:v>
                </c:pt>
                <c:pt idx="3">
                  <c:v>41.53846153846154</c:v>
                </c:pt>
                <c:pt idx="4">
                  <c:v>38.571428571428569</c:v>
                </c:pt>
                <c:pt idx="5">
                  <c:v>33.75</c:v>
                </c:pt>
                <c:pt idx="6">
                  <c:v>28.421052631578949</c:v>
                </c:pt>
                <c:pt idx="7">
                  <c:v>14.025974025974024</c:v>
                </c:pt>
              </c:numCache>
            </c:numRef>
          </c:yVal>
          <c:smooth val="0"/>
        </c:ser>
        <c:ser>
          <c:idx val="17"/>
          <c:order val="17"/>
          <c:tx>
            <c:strRef>
              <c:f>'[Approaching speed.xlsx]Comparison'!$T$18</c:f>
              <c:strCache>
                <c:ptCount val="1"/>
                <c:pt idx="0">
                  <c:v>Scooter-18</c:v>
                </c:pt>
              </c:strCache>
            </c:strRef>
          </c:tx>
          <c:spPr>
            <a:ln w="19050" cap="rnd">
              <a:solidFill>
                <a:schemeClr val="accent6">
                  <a:lumMod val="80000"/>
                  <a:lumOff val="20000"/>
                </a:schemeClr>
              </a:solid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speed.xlsx]Comparison'!$T$19:$T$28</c:f>
              <c:numCache>
                <c:formatCode>General</c:formatCode>
                <c:ptCount val="10"/>
                <c:pt idx="0">
                  <c:v>63.529411764705891</c:v>
                </c:pt>
                <c:pt idx="1">
                  <c:v>63.529411764705891</c:v>
                </c:pt>
                <c:pt idx="2">
                  <c:v>63.529411764705891</c:v>
                </c:pt>
                <c:pt idx="3">
                  <c:v>60.000000000000007</c:v>
                </c:pt>
                <c:pt idx="4">
                  <c:v>60.000000000000007</c:v>
                </c:pt>
                <c:pt idx="5">
                  <c:v>56.842105263157897</c:v>
                </c:pt>
                <c:pt idx="6">
                  <c:v>45</c:v>
                </c:pt>
                <c:pt idx="7">
                  <c:v>16.119402985074625</c:v>
                </c:pt>
              </c:numCache>
            </c:numRef>
          </c:yVal>
          <c:smooth val="0"/>
        </c:ser>
        <c:ser>
          <c:idx val="18"/>
          <c:order val="18"/>
          <c:tx>
            <c:strRef>
              <c:f>'[Approaching speed.xlsx]Comparison'!$U$18</c:f>
              <c:strCache>
                <c:ptCount val="1"/>
                <c:pt idx="0">
                  <c:v>Scooter-19</c:v>
                </c:pt>
              </c:strCache>
            </c:strRef>
          </c:tx>
          <c:spPr>
            <a:ln w="19050" cap="rnd">
              <a:solidFill>
                <a:schemeClr val="accent1">
                  <a:lumMod val="80000"/>
                </a:schemeClr>
              </a:solidFill>
              <a:round/>
            </a:ln>
            <a:effectLst/>
          </c:spPr>
          <c:marker>
            <c:symbol val="circle"/>
            <c:size val="5"/>
            <c:spPr>
              <a:solidFill>
                <a:schemeClr val="accent1">
                  <a:lumMod val="80000"/>
                </a:schemeClr>
              </a:solidFill>
              <a:ln w="9525">
                <a:solidFill>
                  <a:schemeClr val="accent1">
                    <a:lumMod val="8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speed.xlsx]Comparison'!$U$19:$U$28</c:f>
              <c:numCache>
                <c:formatCode>General</c:formatCode>
                <c:ptCount val="10"/>
                <c:pt idx="0">
                  <c:v>46.95652173913043</c:v>
                </c:pt>
                <c:pt idx="1">
                  <c:v>46.95652173913043</c:v>
                </c:pt>
                <c:pt idx="2">
                  <c:v>43.2</c:v>
                </c:pt>
                <c:pt idx="3">
                  <c:v>43.2</c:v>
                </c:pt>
                <c:pt idx="4">
                  <c:v>38.571428571428569</c:v>
                </c:pt>
                <c:pt idx="5">
                  <c:v>31.764705882352946</c:v>
                </c:pt>
                <c:pt idx="6">
                  <c:v>27</c:v>
                </c:pt>
                <c:pt idx="7">
                  <c:v>12</c:v>
                </c:pt>
              </c:numCache>
            </c:numRef>
          </c:yVal>
          <c:smooth val="0"/>
        </c:ser>
        <c:ser>
          <c:idx val="19"/>
          <c:order val="19"/>
          <c:tx>
            <c:strRef>
              <c:f>'[Approaching speed.xlsx]Comparison'!$V$18</c:f>
              <c:strCache>
                <c:ptCount val="1"/>
                <c:pt idx="0">
                  <c:v>Scooter-20</c:v>
                </c:pt>
              </c:strCache>
            </c:strRef>
          </c:tx>
          <c:spPr>
            <a:ln w="19050" cap="rnd">
              <a:solidFill>
                <a:schemeClr val="accent2">
                  <a:lumMod val="80000"/>
                </a:schemeClr>
              </a:solidFill>
              <a:round/>
            </a:ln>
            <a:effectLst/>
          </c:spPr>
          <c:marker>
            <c:symbol val="circle"/>
            <c:size val="5"/>
            <c:spPr>
              <a:solidFill>
                <a:schemeClr val="accent2">
                  <a:lumMod val="80000"/>
                </a:schemeClr>
              </a:solidFill>
              <a:ln w="9525">
                <a:solidFill>
                  <a:schemeClr val="accent2">
                    <a:lumMod val="8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speed.xlsx]Comparison'!$V$19:$V$28</c:f>
              <c:numCache>
                <c:formatCode>General</c:formatCode>
                <c:ptCount val="10"/>
                <c:pt idx="0">
                  <c:v>63.529411764705891</c:v>
                </c:pt>
                <c:pt idx="1">
                  <c:v>63.529411764705891</c:v>
                </c:pt>
                <c:pt idx="2">
                  <c:v>63.529411764705891</c:v>
                </c:pt>
                <c:pt idx="3">
                  <c:v>60.000000000000007</c:v>
                </c:pt>
                <c:pt idx="4">
                  <c:v>54</c:v>
                </c:pt>
                <c:pt idx="5">
                  <c:v>46.95652173913043</c:v>
                </c:pt>
                <c:pt idx="6">
                  <c:v>34.838709677419352</c:v>
                </c:pt>
                <c:pt idx="7">
                  <c:v>18.620689655172416</c:v>
                </c:pt>
              </c:numCache>
            </c:numRef>
          </c:yVal>
          <c:smooth val="0"/>
        </c:ser>
        <c:ser>
          <c:idx val="20"/>
          <c:order val="20"/>
          <c:tx>
            <c:strRef>
              <c:f>'[Approaching speed.xlsx]Comparison'!$W$18</c:f>
              <c:strCache>
                <c:ptCount val="1"/>
                <c:pt idx="0">
                  <c:v>Scooter-21</c:v>
                </c:pt>
              </c:strCache>
            </c:strRef>
          </c:tx>
          <c:spPr>
            <a:ln w="19050" cap="rnd">
              <a:solidFill>
                <a:schemeClr val="accent3">
                  <a:lumMod val="80000"/>
                </a:schemeClr>
              </a:solidFill>
              <a:round/>
            </a:ln>
            <a:effectLst/>
          </c:spPr>
          <c:marker>
            <c:symbol val="circle"/>
            <c:size val="5"/>
            <c:spPr>
              <a:solidFill>
                <a:schemeClr val="accent3">
                  <a:lumMod val="80000"/>
                </a:schemeClr>
              </a:solidFill>
              <a:ln w="9525">
                <a:solidFill>
                  <a:schemeClr val="accent3">
                    <a:lumMod val="8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speed.xlsx]Comparison'!$W$19:$W$28</c:f>
              <c:numCache>
                <c:formatCode>General</c:formatCode>
                <c:ptCount val="10"/>
                <c:pt idx="0">
                  <c:v>49.090909090909093</c:v>
                </c:pt>
                <c:pt idx="1">
                  <c:v>49.090909090909093</c:v>
                </c:pt>
                <c:pt idx="2">
                  <c:v>49.090909090909093</c:v>
                </c:pt>
                <c:pt idx="3">
                  <c:v>49.090909090909093</c:v>
                </c:pt>
                <c:pt idx="4">
                  <c:v>49.090909090909093</c:v>
                </c:pt>
                <c:pt idx="5">
                  <c:v>45</c:v>
                </c:pt>
                <c:pt idx="6">
                  <c:v>40</c:v>
                </c:pt>
                <c:pt idx="7">
                  <c:v>15.882352941176473</c:v>
                </c:pt>
              </c:numCache>
            </c:numRef>
          </c:yVal>
          <c:smooth val="0"/>
        </c:ser>
        <c:ser>
          <c:idx val="21"/>
          <c:order val="21"/>
          <c:tx>
            <c:strRef>
              <c:f>'[Approaching speed.xlsx]Comparison'!$X$18</c:f>
              <c:strCache>
                <c:ptCount val="1"/>
                <c:pt idx="0">
                  <c:v>Scooter-22</c:v>
                </c:pt>
              </c:strCache>
            </c:strRef>
          </c:tx>
          <c:spPr>
            <a:ln w="19050" cap="rnd">
              <a:solidFill>
                <a:schemeClr val="accent4">
                  <a:lumMod val="80000"/>
                </a:schemeClr>
              </a:solidFill>
              <a:round/>
            </a:ln>
            <a:effectLst/>
          </c:spPr>
          <c:marker>
            <c:symbol val="circle"/>
            <c:size val="5"/>
            <c:spPr>
              <a:solidFill>
                <a:schemeClr val="accent4">
                  <a:lumMod val="80000"/>
                </a:schemeClr>
              </a:solidFill>
              <a:ln w="9525">
                <a:solidFill>
                  <a:schemeClr val="accent4">
                    <a:lumMod val="8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speed.xlsx]Comparison'!$X$19:$X$28</c:f>
              <c:numCache>
                <c:formatCode>General</c:formatCode>
                <c:ptCount val="10"/>
                <c:pt idx="0">
                  <c:v>51.428571428571431</c:v>
                </c:pt>
                <c:pt idx="1">
                  <c:v>51.428571428571431</c:v>
                </c:pt>
                <c:pt idx="2">
                  <c:v>49.090909090909093</c:v>
                </c:pt>
                <c:pt idx="3">
                  <c:v>45</c:v>
                </c:pt>
                <c:pt idx="4">
                  <c:v>41.53846153846154</c:v>
                </c:pt>
                <c:pt idx="5">
                  <c:v>32.727272727272727</c:v>
                </c:pt>
                <c:pt idx="6">
                  <c:v>29.189189189189186</c:v>
                </c:pt>
                <c:pt idx="7">
                  <c:v>10.8</c:v>
                </c:pt>
              </c:numCache>
            </c:numRef>
          </c:yVal>
          <c:smooth val="0"/>
        </c:ser>
        <c:ser>
          <c:idx val="22"/>
          <c:order val="22"/>
          <c:tx>
            <c:strRef>
              <c:f>'[Approaching speed.xlsx]Comparison'!$Y$18</c:f>
              <c:strCache>
                <c:ptCount val="1"/>
                <c:pt idx="0">
                  <c:v>Scooter-23</c:v>
                </c:pt>
              </c:strCache>
            </c:strRef>
          </c:tx>
          <c:spPr>
            <a:ln w="19050" cap="rnd">
              <a:solidFill>
                <a:schemeClr val="accent5">
                  <a:lumMod val="80000"/>
                </a:schemeClr>
              </a:solidFill>
              <a:round/>
            </a:ln>
            <a:effectLst/>
          </c:spPr>
          <c:marker>
            <c:symbol val="circle"/>
            <c:size val="5"/>
            <c:spPr>
              <a:solidFill>
                <a:schemeClr val="accent5">
                  <a:lumMod val="80000"/>
                </a:schemeClr>
              </a:solidFill>
              <a:ln w="9525">
                <a:solidFill>
                  <a:schemeClr val="accent5">
                    <a:lumMod val="8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speed.xlsx]Comparison'!$Y$19:$Y$28</c:f>
              <c:numCache>
                <c:formatCode>General</c:formatCode>
                <c:ptCount val="10"/>
                <c:pt idx="0">
                  <c:v>41.53846153846154</c:v>
                </c:pt>
                <c:pt idx="1">
                  <c:v>41.53846153846154</c:v>
                </c:pt>
                <c:pt idx="2">
                  <c:v>40</c:v>
                </c:pt>
                <c:pt idx="3">
                  <c:v>38.571428571428569</c:v>
                </c:pt>
                <c:pt idx="4">
                  <c:v>37.241379310344833</c:v>
                </c:pt>
                <c:pt idx="5">
                  <c:v>32.727272727272727</c:v>
                </c:pt>
                <c:pt idx="6">
                  <c:v>23.478260869565215</c:v>
                </c:pt>
                <c:pt idx="7">
                  <c:v>7.9411764705882364</c:v>
                </c:pt>
              </c:numCache>
            </c:numRef>
          </c:yVal>
          <c:smooth val="0"/>
        </c:ser>
        <c:ser>
          <c:idx val="23"/>
          <c:order val="23"/>
          <c:tx>
            <c:strRef>
              <c:f>'[Approaching speed.xlsx]Comparison'!$Z$18</c:f>
              <c:strCache>
                <c:ptCount val="1"/>
                <c:pt idx="0">
                  <c:v>Scooter-24</c:v>
                </c:pt>
              </c:strCache>
            </c:strRef>
          </c:tx>
          <c:spPr>
            <a:ln w="19050" cap="rnd">
              <a:solidFill>
                <a:schemeClr val="accent6">
                  <a:lumMod val="80000"/>
                </a:schemeClr>
              </a:solidFill>
              <a:round/>
            </a:ln>
            <a:effectLst/>
          </c:spPr>
          <c:marker>
            <c:symbol val="circle"/>
            <c:size val="5"/>
            <c:spPr>
              <a:solidFill>
                <a:schemeClr val="accent6">
                  <a:lumMod val="80000"/>
                </a:schemeClr>
              </a:solidFill>
              <a:ln w="9525">
                <a:solidFill>
                  <a:schemeClr val="accent6">
                    <a:lumMod val="8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speed.xlsx]Comparison'!$Z$19:$Z$28</c:f>
              <c:numCache>
                <c:formatCode>General</c:formatCode>
                <c:ptCount val="10"/>
                <c:pt idx="0">
                  <c:v>46.95652173913043</c:v>
                </c:pt>
                <c:pt idx="1">
                  <c:v>43.2</c:v>
                </c:pt>
                <c:pt idx="2">
                  <c:v>41.53846153846154</c:v>
                </c:pt>
                <c:pt idx="3">
                  <c:v>34.838709677419352</c:v>
                </c:pt>
                <c:pt idx="4">
                  <c:v>30.000000000000004</c:v>
                </c:pt>
                <c:pt idx="5">
                  <c:v>27</c:v>
                </c:pt>
                <c:pt idx="6">
                  <c:v>21.6</c:v>
                </c:pt>
                <c:pt idx="7">
                  <c:v>12</c:v>
                </c:pt>
              </c:numCache>
            </c:numRef>
          </c:yVal>
          <c:smooth val="0"/>
        </c:ser>
        <c:ser>
          <c:idx val="24"/>
          <c:order val="24"/>
          <c:tx>
            <c:strRef>
              <c:f>'[Approaching speed.xlsx]Comparison'!$AA$18</c:f>
              <c:strCache>
                <c:ptCount val="1"/>
                <c:pt idx="0">
                  <c:v>Scooter-25</c:v>
                </c:pt>
              </c:strCache>
            </c:strRef>
          </c:tx>
          <c:spPr>
            <a:ln w="19050" cap="rnd">
              <a:solidFill>
                <a:schemeClr val="accent1">
                  <a:lumMod val="60000"/>
                  <a:lumOff val="40000"/>
                </a:schemeClr>
              </a:solidFill>
              <a:round/>
            </a:ln>
            <a:effectLst/>
          </c:spPr>
          <c:marker>
            <c:symbol val="circle"/>
            <c:size val="5"/>
            <c:spPr>
              <a:solidFill>
                <a:schemeClr val="accent1">
                  <a:lumMod val="60000"/>
                  <a:lumOff val="40000"/>
                </a:schemeClr>
              </a:solidFill>
              <a:ln w="9525">
                <a:solidFill>
                  <a:schemeClr val="accent1">
                    <a:lumMod val="60000"/>
                    <a:lumOff val="4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speed.xlsx]Comparison'!$AA$19:$AA$28</c:f>
              <c:numCache>
                <c:formatCode>General</c:formatCode>
                <c:ptCount val="10"/>
                <c:pt idx="0">
                  <c:v>49.090909090909093</c:v>
                </c:pt>
                <c:pt idx="1">
                  <c:v>46.95652173913043</c:v>
                </c:pt>
                <c:pt idx="2">
                  <c:v>45</c:v>
                </c:pt>
                <c:pt idx="3">
                  <c:v>41.53846153846154</c:v>
                </c:pt>
                <c:pt idx="4">
                  <c:v>40</c:v>
                </c:pt>
                <c:pt idx="5">
                  <c:v>34.838709677419352</c:v>
                </c:pt>
                <c:pt idx="6">
                  <c:v>30.857142857142858</c:v>
                </c:pt>
                <c:pt idx="7">
                  <c:v>15.428571428571429</c:v>
                </c:pt>
              </c:numCache>
            </c:numRef>
          </c:yVal>
          <c:smooth val="0"/>
        </c:ser>
        <c:ser>
          <c:idx val="25"/>
          <c:order val="25"/>
          <c:tx>
            <c:strRef>
              <c:f>'[Approaching speed.xlsx]Comparison'!$AB$18</c:f>
              <c:strCache>
                <c:ptCount val="1"/>
                <c:pt idx="0">
                  <c:v>Scooter-26</c:v>
                </c:pt>
              </c:strCache>
            </c:strRef>
          </c:tx>
          <c:spPr>
            <a:ln w="19050" cap="rnd">
              <a:solidFill>
                <a:schemeClr val="accent2">
                  <a:lumMod val="60000"/>
                  <a:lumOff val="40000"/>
                </a:schemeClr>
              </a:solidFill>
              <a:round/>
            </a:ln>
            <a:effectLst/>
          </c:spPr>
          <c:marker>
            <c:symbol val="circle"/>
            <c:size val="5"/>
            <c:spPr>
              <a:solidFill>
                <a:schemeClr val="accent2">
                  <a:lumMod val="60000"/>
                  <a:lumOff val="40000"/>
                </a:schemeClr>
              </a:solidFill>
              <a:ln w="9525">
                <a:solidFill>
                  <a:schemeClr val="accent2">
                    <a:lumMod val="60000"/>
                    <a:lumOff val="4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speed.xlsx]Comparison'!$AB$19:$AB$28</c:f>
              <c:numCache>
                <c:formatCode>General</c:formatCode>
                <c:ptCount val="10"/>
                <c:pt idx="0">
                  <c:v>31.764705882352946</c:v>
                </c:pt>
                <c:pt idx="1">
                  <c:v>30.000000000000004</c:v>
                </c:pt>
                <c:pt idx="2">
                  <c:v>30.000000000000004</c:v>
                </c:pt>
                <c:pt idx="3">
                  <c:v>27</c:v>
                </c:pt>
                <c:pt idx="4">
                  <c:v>25.714285714285715</c:v>
                </c:pt>
                <c:pt idx="5">
                  <c:v>22.978723404255319</c:v>
                </c:pt>
                <c:pt idx="6">
                  <c:v>20.377358490566039</c:v>
                </c:pt>
                <c:pt idx="7">
                  <c:v>8.64</c:v>
                </c:pt>
              </c:numCache>
            </c:numRef>
          </c:yVal>
          <c:smooth val="0"/>
        </c:ser>
        <c:ser>
          <c:idx val="26"/>
          <c:order val="26"/>
          <c:tx>
            <c:strRef>
              <c:f>'[Approaching speed.xlsx]Comparison'!$AC$18</c:f>
              <c:strCache>
                <c:ptCount val="1"/>
                <c:pt idx="0">
                  <c:v>Scooter-27</c:v>
                </c:pt>
              </c:strCache>
            </c:strRef>
          </c:tx>
          <c:spPr>
            <a:ln w="19050" cap="rnd">
              <a:solidFill>
                <a:schemeClr val="accent3">
                  <a:lumMod val="60000"/>
                  <a:lumOff val="40000"/>
                </a:schemeClr>
              </a:solidFill>
              <a:round/>
            </a:ln>
            <a:effectLst/>
          </c:spPr>
          <c:marker>
            <c:symbol val="circle"/>
            <c:size val="5"/>
            <c:spPr>
              <a:solidFill>
                <a:schemeClr val="accent3">
                  <a:lumMod val="60000"/>
                  <a:lumOff val="40000"/>
                </a:schemeClr>
              </a:solidFill>
              <a:ln w="9525">
                <a:solidFill>
                  <a:schemeClr val="accent3">
                    <a:lumMod val="60000"/>
                    <a:lumOff val="4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speed.xlsx]Comparison'!$AC$19:$AC$28</c:f>
              <c:numCache>
                <c:formatCode>General</c:formatCode>
                <c:ptCount val="10"/>
                <c:pt idx="0">
                  <c:v>49.090909090909093</c:v>
                </c:pt>
                <c:pt idx="1">
                  <c:v>46.95652173913043</c:v>
                </c:pt>
                <c:pt idx="2">
                  <c:v>45</c:v>
                </c:pt>
                <c:pt idx="3">
                  <c:v>41.53846153846154</c:v>
                </c:pt>
                <c:pt idx="4">
                  <c:v>38.571428571428569</c:v>
                </c:pt>
                <c:pt idx="5">
                  <c:v>33.75</c:v>
                </c:pt>
                <c:pt idx="6">
                  <c:v>25.116279069767444</c:v>
                </c:pt>
                <c:pt idx="7">
                  <c:v>12.134831460674157</c:v>
                </c:pt>
              </c:numCache>
            </c:numRef>
          </c:yVal>
          <c:smooth val="0"/>
        </c:ser>
        <c:ser>
          <c:idx val="27"/>
          <c:order val="27"/>
          <c:tx>
            <c:strRef>
              <c:f>'[Approaching speed.xlsx]Comparison'!$AD$18</c:f>
              <c:strCache>
                <c:ptCount val="1"/>
                <c:pt idx="0">
                  <c:v>Scooter-28</c:v>
                </c:pt>
              </c:strCache>
            </c:strRef>
          </c:tx>
          <c:spPr>
            <a:ln w="19050" cap="rnd">
              <a:solidFill>
                <a:schemeClr val="accent4">
                  <a:lumMod val="60000"/>
                  <a:lumOff val="40000"/>
                </a:schemeClr>
              </a:solidFill>
              <a:round/>
            </a:ln>
            <a:effectLst/>
          </c:spPr>
          <c:marker>
            <c:symbol val="circle"/>
            <c:size val="5"/>
            <c:spPr>
              <a:solidFill>
                <a:schemeClr val="accent4">
                  <a:lumMod val="60000"/>
                  <a:lumOff val="40000"/>
                </a:schemeClr>
              </a:solidFill>
              <a:ln w="9525">
                <a:solidFill>
                  <a:schemeClr val="accent4">
                    <a:lumMod val="60000"/>
                    <a:lumOff val="4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speed.xlsx]Comparison'!$AD$19:$AD$28</c:f>
              <c:numCache>
                <c:formatCode>General</c:formatCode>
                <c:ptCount val="10"/>
                <c:pt idx="0">
                  <c:v>49.090909090909093</c:v>
                </c:pt>
                <c:pt idx="1">
                  <c:v>49.090909090909093</c:v>
                </c:pt>
                <c:pt idx="2">
                  <c:v>45</c:v>
                </c:pt>
                <c:pt idx="3">
                  <c:v>41.53846153846154</c:v>
                </c:pt>
                <c:pt idx="4">
                  <c:v>37.241379310344833</c:v>
                </c:pt>
                <c:pt idx="5">
                  <c:v>34.838709677419352</c:v>
                </c:pt>
                <c:pt idx="6">
                  <c:v>27.69230769230769</c:v>
                </c:pt>
                <c:pt idx="7">
                  <c:v>14.794520547945208</c:v>
                </c:pt>
              </c:numCache>
            </c:numRef>
          </c:yVal>
          <c:smooth val="0"/>
        </c:ser>
        <c:ser>
          <c:idx val="28"/>
          <c:order val="28"/>
          <c:tx>
            <c:strRef>
              <c:f>'[Approaching speed.xlsx]Comparison'!$AE$18</c:f>
              <c:strCache>
                <c:ptCount val="1"/>
                <c:pt idx="0">
                  <c:v>Scooter-29</c:v>
                </c:pt>
              </c:strCache>
            </c:strRef>
          </c:tx>
          <c:spPr>
            <a:ln w="19050" cap="rnd">
              <a:solidFill>
                <a:schemeClr val="accent5">
                  <a:lumMod val="60000"/>
                  <a:lumOff val="40000"/>
                </a:schemeClr>
              </a:solidFill>
              <a:round/>
            </a:ln>
            <a:effectLst/>
          </c:spPr>
          <c:marker>
            <c:symbol val="circle"/>
            <c:size val="5"/>
            <c:spPr>
              <a:solidFill>
                <a:schemeClr val="accent5">
                  <a:lumMod val="60000"/>
                  <a:lumOff val="40000"/>
                </a:schemeClr>
              </a:solidFill>
              <a:ln w="9525">
                <a:solidFill>
                  <a:schemeClr val="accent5">
                    <a:lumMod val="60000"/>
                    <a:lumOff val="4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speed.xlsx]Comparison'!$AE$19:$AE$28</c:f>
              <c:numCache>
                <c:formatCode>General</c:formatCode>
                <c:ptCount val="10"/>
                <c:pt idx="0">
                  <c:v>45</c:v>
                </c:pt>
                <c:pt idx="1">
                  <c:v>45</c:v>
                </c:pt>
                <c:pt idx="2">
                  <c:v>43.2</c:v>
                </c:pt>
                <c:pt idx="3">
                  <c:v>43.2</c:v>
                </c:pt>
                <c:pt idx="4">
                  <c:v>41.53846153846154</c:v>
                </c:pt>
                <c:pt idx="5">
                  <c:v>37.241379310344833</c:v>
                </c:pt>
                <c:pt idx="6">
                  <c:v>27.69230769230769</c:v>
                </c:pt>
                <c:pt idx="7">
                  <c:v>11.368421052631579</c:v>
                </c:pt>
              </c:numCache>
            </c:numRef>
          </c:yVal>
          <c:smooth val="0"/>
        </c:ser>
        <c:ser>
          <c:idx val="29"/>
          <c:order val="29"/>
          <c:tx>
            <c:strRef>
              <c:f>'[Approaching speed.xlsx]Comparison'!$AF$18</c:f>
              <c:strCache>
                <c:ptCount val="1"/>
                <c:pt idx="0">
                  <c:v>Scooter-30</c:v>
                </c:pt>
              </c:strCache>
            </c:strRef>
          </c:tx>
          <c:spPr>
            <a:ln w="19050" cap="rnd">
              <a:solidFill>
                <a:schemeClr val="accent6">
                  <a:lumMod val="60000"/>
                  <a:lumOff val="40000"/>
                </a:schemeClr>
              </a:solidFill>
              <a:round/>
            </a:ln>
            <a:effectLst/>
          </c:spPr>
          <c:marker>
            <c:symbol val="circle"/>
            <c:size val="5"/>
            <c:spPr>
              <a:solidFill>
                <a:schemeClr val="accent6">
                  <a:lumMod val="60000"/>
                  <a:lumOff val="40000"/>
                </a:schemeClr>
              </a:solidFill>
              <a:ln w="9525">
                <a:solidFill>
                  <a:schemeClr val="accent6">
                    <a:lumMod val="60000"/>
                    <a:lumOff val="4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speed.xlsx]Comparison'!$AF$19:$AF$28</c:f>
              <c:numCache>
                <c:formatCode>General</c:formatCode>
                <c:ptCount val="10"/>
                <c:pt idx="0">
                  <c:v>51.428571428571431</c:v>
                </c:pt>
                <c:pt idx="1">
                  <c:v>46.95652173913043</c:v>
                </c:pt>
                <c:pt idx="2">
                  <c:v>46.95652173913043</c:v>
                </c:pt>
                <c:pt idx="3">
                  <c:v>43.2</c:v>
                </c:pt>
                <c:pt idx="4">
                  <c:v>40</c:v>
                </c:pt>
                <c:pt idx="5">
                  <c:v>34.838709677419352</c:v>
                </c:pt>
                <c:pt idx="6">
                  <c:v>25.714285714285715</c:v>
                </c:pt>
                <c:pt idx="7">
                  <c:v>10.8</c:v>
                </c:pt>
              </c:numCache>
            </c:numRef>
          </c:yVal>
          <c:smooth val="0"/>
        </c:ser>
        <c:ser>
          <c:idx val="30"/>
          <c:order val="30"/>
          <c:tx>
            <c:strRef>
              <c:f>'[Approaching speed.xlsx]Comparison'!$AG$18</c:f>
              <c:strCache>
                <c:ptCount val="1"/>
                <c:pt idx="0">
                  <c:v>Scooter-31</c:v>
                </c:pt>
              </c:strCache>
            </c:strRef>
          </c:tx>
          <c:spPr>
            <a:ln w="19050" cap="rnd">
              <a:solidFill>
                <a:schemeClr val="accent1">
                  <a:lumMod val="50000"/>
                </a:schemeClr>
              </a:solidFill>
              <a:round/>
            </a:ln>
            <a:effectLst/>
          </c:spPr>
          <c:marker>
            <c:symbol val="circle"/>
            <c:size val="5"/>
            <c:spPr>
              <a:solidFill>
                <a:schemeClr val="accent1">
                  <a:lumMod val="50000"/>
                </a:schemeClr>
              </a:solidFill>
              <a:ln w="9525">
                <a:solidFill>
                  <a:schemeClr val="accent1">
                    <a:lumMod val="5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speed.xlsx]Comparison'!$AG$19:$AG$28</c:f>
              <c:numCache>
                <c:formatCode>General</c:formatCode>
                <c:ptCount val="10"/>
                <c:pt idx="0">
                  <c:v>49.090909090909093</c:v>
                </c:pt>
                <c:pt idx="1">
                  <c:v>43.2</c:v>
                </c:pt>
                <c:pt idx="2">
                  <c:v>41.53846153846154</c:v>
                </c:pt>
                <c:pt idx="3">
                  <c:v>41.53846153846154</c:v>
                </c:pt>
                <c:pt idx="4">
                  <c:v>37.241379310344833</c:v>
                </c:pt>
                <c:pt idx="5">
                  <c:v>36</c:v>
                </c:pt>
                <c:pt idx="6">
                  <c:v>29.189189189189186</c:v>
                </c:pt>
                <c:pt idx="7">
                  <c:v>15.428571428571429</c:v>
                </c:pt>
              </c:numCache>
            </c:numRef>
          </c:yVal>
          <c:smooth val="0"/>
        </c:ser>
        <c:ser>
          <c:idx val="31"/>
          <c:order val="31"/>
          <c:tx>
            <c:strRef>
              <c:f>'[Approaching speed.xlsx]Comparison'!$AH$18</c:f>
              <c:strCache>
                <c:ptCount val="1"/>
                <c:pt idx="0">
                  <c:v>Scooter-32</c:v>
                </c:pt>
              </c:strCache>
            </c:strRef>
          </c:tx>
          <c:spPr>
            <a:ln w="19050" cap="rnd">
              <a:solidFill>
                <a:schemeClr val="accent2">
                  <a:lumMod val="50000"/>
                </a:schemeClr>
              </a:solidFill>
              <a:round/>
            </a:ln>
            <a:effectLst/>
          </c:spPr>
          <c:marker>
            <c:symbol val="circle"/>
            <c:size val="5"/>
            <c:spPr>
              <a:solidFill>
                <a:schemeClr val="accent2">
                  <a:lumMod val="50000"/>
                </a:schemeClr>
              </a:solidFill>
              <a:ln w="9525">
                <a:solidFill>
                  <a:schemeClr val="accent2">
                    <a:lumMod val="5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speed.xlsx]Comparison'!$AH$19:$AH$28</c:f>
              <c:numCache>
                <c:formatCode>General</c:formatCode>
                <c:ptCount val="10"/>
                <c:pt idx="0">
                  <c:v>49.090909090909093</c:v>
                </c:pt>
                <c:pt idx="1">
                  <c:v>49.090909090909093</c:v>
                </c:pt>
                <c:pt idx="2">
                  <c:v>49.090909090909093</c:v>
                </c:pt>
                <c:pt idx="3">
                  <c:v>45</c:v>
                </c:pt>
                <c:pt idx="4">
                  <c:v>43.2</c:v>
                </c:pt>
                <c:pt idx="5">
                  <c:v>37.241379310344833</c:v>
                </c:pt>
                <c:pt idx="6">
                  <c:v>27.69230769230769</c:v>
                </c:pt>
                <c:pt idx="7">
                  <c:v>14.794520547945208</c:v>
                </c:pt>
              </c:numCache>
            </c:numRef>
          </c:yVal>
          <c:smooth val="0"/>
        </c:ser>
        <c:ser>
          <c:idx val="32"/>
          <c:order val="32"/>
          <c:tx>
            <c:strRef>
              <c:f>'[Approaching speed.xlsx]Comparison'!$AI$18</c:f>
              <c:strCache>
                <c:ptCount val="1"/>
                <c:pt idx="0">
                  <c:v>Scooter-33</c:v>
                </c:pt>
              </c:strCache>
            </c:strRef>
          </c:tx>
          <c:spPr>
            <a:ln w="19050" cap="rnd">
              <a:solidFill>
                <a:schemeClr val="accent3">
                  <a:lumMod val="50000"/>
                </a:schemeClr>
              </a:solidFill>
              <a:round/>
            </a:ln>
            <a:effectLst/>
          </c:spPr>
          <c:marker>
            <c:symbol val="circle"/>
            <c:size val="5"/>
            <c:spPr>
              <a:solidFill>
                <a:schemeClr val="accent3">
                  <a:lumMod val="50000"/>
                </a:schemeClr>
              </a:solidFill>
              <a:ln w="9525">
                <a:solidFill>
                  <a:schemeClr val="accent3">
                    <a:lumMod val="5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speed.xlsx]Comparison'!$AI$19:$AI$28</c:f>
              <c:numCache>
                <c:formatCode>General</c:formatCode>
                <c:ptCount val="10"/>
                <c:pt idx="0">
                  <c:v>46.95652173913043</c:v>
                </c:pt>
                <c:pt idx="1">
                  <c:v>46.95652173913043</c:v>
                </c:pt>
                <c:pt idx="2">
                  <c:v>45</c:v>
                </c:pt>
                <c:pt idx="3">
                  <c:v>45</c:v>
                </c:pt>
                <c:pt idx="4">
                  <c:v>41.53846153846154</c:v>
                </c:pt>
                <c:pt idx="5">
                  <c:v>34.838709677419352</c:v>
                </c:pt>
                <c:pt idx="6">
                  <c:v>28.421052631578949</c:v>
                </c:pt>
                <c:pt idx="7">
                  <c:v>12</c:v>
                </c:pt>
              </c:numCache>
            </c:numRef>
          </c:yVal>
          <c:smooth val="0"/>
        </c:ser>
        <c:ser>
          <c:idx val="33"/>
          <c:order val="33"/>
          <c:tx>
            <c:strRef>
              <c:f>'[Approaching speed.xlsx]Comparison'!$AJ$18</c:f>
              <c:strCache>
                <c:ptCount val="1"/>
                <c:pt idx="0">
                  <c:v>Scooter-34</c:v>
                </c:pt>
              </c:strCache>
            </c:strRef>
          </c:tx>
          <c:spPr>
            <a:ln w="19050" cap="rnd">
              <a:solidFill>
                <a:schemeClr val="accent4">
                  <a:lumMod val="50000"/>
                </a:schemeClr>
              </a:solidFill>
              <a:round/>
            </a:ln>
            <a:effectLst/>
          </c:spPr>
          <c:marker>
            <c:symbol val="circle"/>
            <c:size val="5"/>
            <c:spPr>
              <a:solidFill>
                <a:schemeClr val="accent4">
                  <a:lumMod val="50000"/>
                </a:schemeClr>
              </a:solidFill>
              <a:ln w="9525">
                <a:solidFill>
                  <a:schemeClr val="accent4">
                    <a:lumMod val="5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speed.xlsx]Comparison'!$AJ$19:$AJ$28</c:f>
              <c:numCache>
                <c:formatCode>General</c:formatCode>
                <c:ptCount val="10"/>
                <c:pt idx="1">
                  <c:v>38.571428571428569</c:v>
                </c:pt>
                <c:pt idx="2">
                  <c:v>38.571428571428569</c:v>
                </c:pt>
                <c:pt idx="3">
                  <c:v>36</c:v>
                </c:pt>
                <c:pt idx="4">
                  <c:v>33.75</c:v>
                </c:pt>
                <c:pt idx="5">
                  <c:v>29.189189189189186</c:v>
                </c:pt>
                <c:pt idx="6">
                  <c:v>25.714285714285715</c:v>
                </c:pt>
                <c:pt idx="7">
                  <c:v>13.170731707317074</c:v>
                </c:pt>
              </c:numCache>
            </c:numRef>
          </c:yVal>
          <c:smooth val="0"/>
        </c:ser>
        <c:ser>
          <c:idx val="34"/>
          <c:order val="34"/>
          <c:tx>
            <c:strRef>
              <c:f>'[Approaching speed.xlsx]Comparison'!$AK$18</c:f>
              <c:strCache>
                <c:ptCount val="1"/>
                <c:pt idx="0">
                  <c:v>Scooter-35</c:v>
                </c:pt>
              </c:strCache>
            </c:strRef>
          </c:tx>
          <c:spPr>
            <a:ln w="19050" cap="rnd">
              <a:solidFill>
                <a:schemeClr val="accent5">
                  <a:lumMod val="50000"/>
                </a:schemeClr>
              </a:solidFill>
              <a:round/>
            </a:ln>
            <a:effectLst/>
          </c:spPr>
          <c:marker>
            <c:symbol val="circle"/>
            <c:size val="5"/>
            <c:spPr>
              <a:solidFill>
                <a:schemeClr val="accent5">
                  <a:lumMod val="50000"/>
                </a:schemeClr>
              </a:solidFill>
              <a:ln w="9525">
                <a:solidFill>
                  <a:schemeClr val="accent5">
                    <a:lumMod val="5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speed.xlsx]Comparison'!$AK$19:$AK$28</c:f>
              <c:numCache>
                <c:formatCode>General</c:formatCode>
                <c:ptCount val="10"/>
                <c:pt idx="1">
                  <c:v>54</c:v>
                </c:pt>
                <c:pt idx="2">
                  <c:v>49.090909090909093</c:v>
                </c:pt>
                <c:pt idx="3">
                  <c:v>46.95652173913043</c:v>
                </c:pt>
                <c:pt idx="4">
                  <c:v>41.53846153846154</c:v>
                </c:pt>
                <c:pt idx="5">
                  <c:v>37.241379310344833</c:v>
                </c:pt>
                <c:pt idx="6">
                  <c:v>27</c:v>
                </c:pt>
                <c:pt idx="7">
                  <c:v>11.739130434782608</c:v>
                </c:pt>
              </c:numCache>
            </c:numRef>
          </c:yVal>
          <c:smooth val="0"/>
        </c:ser>
        <c:ser>
          <c:idx val="35"/>
          <c:order val="35"/>
          <c:tx>
            <c:strRef>
              <c:f>'[Approaching speed.xlsx]Comparison'!$AL$18</c:f>
              <c:strCache>
                <c:ptCount val="1"/>
                <c:pt idx="0">
                  <c:v>Scooter-36</c:v>
                </c:pt>
              </c:strCache>
            </c:strRef>
          </c:tx>
          <c:spPr>
            <a:ln w="19050" cap="rnd">
              <a:solidFill>
                <a:schemeClr val="accent6">
                  <a:lumMod val="50000"/>
                </a:schemeClr>
              </a:solidFill>
              <a:round/>
            </a:ln>
            <a:effectLst/>
          </c:spPr>
          <c:marker>
            <c:symbol val="circle"/>
            <c:size val="5"/>
            <c:spPr>
              <a:solidFill>
                <a:schemeClr val="accent6">
                  <a:lumMod val="50000"/>
                </a:schemeClr>
              </a:solidFill>
              <a:ln w="9525">
                <a:solidFill>
                  <a:schemeClr val="accent6">
                    <a:lumMod val="5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speed.xlsx]Comparison'!$AL$19:$AL$28</c:f>
              <c:numCache>
                <c:formatCode>General</c:formatCode>
                <c:ptCount val="10"/>
                <c:pt idx="1">
                  <c:v>46.95652173913043</c:v>
                </c:pt>
                <c:pt idx="2">
                  <c:v>51.428571428571431</c:v>
                </c:pt>
                <c:pt idx="3">
                  <c:v>49.090909090909093</c:v>
                </c:pt>
                <c:pt idx="4">
                  <c:v>40</c:v>
                </c:pt>
                <c:pt idx="5">
                  <c:v>36</c:v>
                </c:pt>
                <c:pt idx="6">
                  <c:v>28.421052631578949</c:v>
                </c:pt>
                <c:pt idx="7">
                  <c:v>14.025974025974024</c:v>
                </c:pt>
              </c:numCache>
            </c:numRef>
          </c:yVal>
          <c:smooth val="0"/>
        </c:ser>
        <c:ser>
          <c:idx val="36"/>
          <c:order val="36"/>
          <c:tx>
            <c:strRef>
              <c:f>'[Approaching speed.xlsx]Comparison'!$AM$18</c:f>
              <c:strCache>
                <c:ptCount val="1"/>
                <c:pt idx="0">
                  <c:v>Scooter-37</c:v>
                </c:pt>
              </c:strCache>
            </c:strRef>
          </c:tx>
          <c:spPr>
            <a:ln w="19050" cap="rnd">
              <a:solidFill>
                <a:schemeClr val="accent1">
                  <a:lumMod val="70000"/>
                  <a:lumOff val="30000"/>
                </a:schemeClr>
              </a:solidFill>
              <a:round/>
            </a:ln>
            <a:effectLst/>
          </c:spPr>
          <c:marker>
            <c:symbol val="circle"/>
            <c:size val="5"/>
            <c:spPr>
              <a:solidFill>
                <a:schemeClr val="accent1">
                  <a:lumMod val="70000"/>
                  <a:lumOff val="30000"/>
                </a:schemeClr>
              </a:solidFill>
              <a:ln w="9525">
                <a:solidFill>
                  <a:schemeClr val="accent1">
                    <a:lumMod val="70000"/>
                    <a:lumOff val="30000"/>
                  </a:schemeClr>
                </a:solidFill>
              </a:ln>
              <a:effectLst/>
            </c:spPr>
          </c:marker>
          <c:xVal>
            <c:numRef>
              <c:f>'[Approaching speed.xlsx]Comparison'!$B$19:$B$28</c:f>
              <c:numCache>
                <c:formatCode>General</c:formatCode>
                <c:ptCount val="10"/>
                <c:pt idx="0">
                  <c:v>70</c:v>
                </c:pt>
                <c:pt idx="1">
                  <c:v>60</c:v>
                </c:pt>
                <c:pt idx="2">
                  <c:v>50</c:v>
                </c:pt>
                <c:pt idx="3">
                  <c:v>40</c:v>
                </c:pt>
                <c:pt idx="4">
                  <c:v>30</c:v>
                </c:pt>
                <c:pt idx="5">
                  <c:v>20</c:v>
                </c:pt>
                <c:pt idx="6">
                  <c:v>10</c:v>
                </c:pt>
                <c:pt idx="7">
                  <c:v>0</c:v>
                </c:pt>
              </c:numCache>
            </c:numRef>
          </c:xVal>
          <c:yVal>
            <c:numRef>
              <c:f>'[Approaching speed.xlsx]Comparison'!$AM$19:$AM$28</c:f>
              <c:numCache>
                <c:formatCode>General</c:formatCode>
                <c:ptCount val="10"/>
                <c:pt idx="1">
                  <c:v>49.090909090909093</c:v>
                </c:pt>
                <c:pt idx="2">
                  <c:v>40</c:v>
                </c:pt>
                <c:pt idx="3">
                  <c:v>37.241379310344833</c:v>
                </c:pt>
                <c:pt idx="4">
                  <c:v>33.75</c:v>
                </c:pt>
                <c:pt idx="5">
                  <c:v>28.421052631578949</c:v>
                </c:pt>
                <c:pt idx="6">
                  <c:v>24.545454545454547</c:v>
                </c:pt>
                <c:pt idx="7">
                  <c:v>11.25</c:v>
                </c:pt>
              </c:numCache>
            </c:numRef>
          </c:yVal>
          <c:smooth val="0"/>
        </c:ser>
        <c:dLbls>
          <c:showLegendKey val="0"/>
          <c:showVal val="0"/>
          <c:showCatName val="0"/>
          <c:showSerName val="0"/>
          <c:showPercent val="0"/>
          <c:showBubbleSize val="0"/>
        </c:dLbls>
        <c:axId val="325288784"/>
        <c:axId val="325289344"/>
      </c:scatterChart>
      <c:valAx>
        <c:axId val="32528878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Distance to</a:t>
                </a:r>
                <a:r>
                  <a:rPr lang="en-US" baseline="0"/>
                  <a:t> the end-of-queue (m)</a:t>
                </a:r>
                <a:endParaRPr 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5289344"/>
        <c:crosses val="autoZero"/>
        <c:crossBetween val="midCat"/>
      </c:valAx>
      <c:valAx>
        <c:axId val="3252893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Speed</a:t>
                </a:r>
                <a:r>
                  <a:rPr lang="en-US" baseline="0"/>
                  <a:t> (kph)</a:t>
                </a:r>
                <a:endParaRPr 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5288784"/>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zh-CN" alt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27878F25-7E69-4AA1-A94B-9DB7C120C62F}" type="datetimeFigureOut">
              <a:rPr lang="zh-CN" altLang="en-US" smtClean="0"/>
              <a:pPr/>
              <a:t>2015/1/7</a:t>
            </a:fld>
            <a:endParaRPr lang="zh-CN" altLang="en-US"/>
          </a:p>
        </p:txBody>
      </p:sp>
      <p:sp>
        <p:nvSpPr>
          <p:cNvPr id="4" name="Slide Image Placeholder 3"/>
          <p:cNvSpPr>
            <a:spLocks noGrp="1" noRot="1" noChangeAspect="1"/>
          </p:cNvSpPr>
          <p:nvPr>
            <p:ph type="sldImg" idx="2"/>
          </p:nvPr>
        </p:nvSpPr>
        <p:spPr>
          <a:xfrm>
            <a:off x="811213" y="692150"/>
            <a:ext cx="5387975" cy="3463925"/>
          </a:xfrm>
          <a:prstGeom prst="rect">
            <a:avLst/>
          </a:prstGeom>
          <a:noFill/>
          <a:ln w="12700">
            <a:solidFill>
              <a:prstClr val="black"/>
            </a:solidFill>
          </a:ln>
        </p:spPr>
        <p:txBody>
          <a:bodyPr vert="horz" lIns="92830" tIns="46415" rIns="92830" bIns="46415" rtlCol="0" anchor="ctr"/>
          <a:lstStyle/>
          <a:p>
            <a:endParaRPr lang="zh-CN" alt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6C8574E8-42D4-4BE6-BA9D-BFF6B577DAAB}" type="slidenum">
              <a:rPr lang="zh-CN" altLang="en-US" smtClean="0"/>
              <a:pPr/>
              <a:t>‹#›</a:t>
            </a:fld>
            <a:endParaRPr lang="zh-CN" altLang="en-US"/>
          </a:p>
        </p:txBody>
      </p:sp>
    </p:spTree>
    <p:extLst>
      <p:ext uri="{BB962C8B-B14F-4D97-AF65-F5344CB8AC3E}">
        <p14:creationId xmlns:p14="http://schemas.microsoft.com/office/powerpoint/2010/main" val="2967699986"/>
      </p:ext>
    </p:extLst>
  </p:cSld>
  <p:clrMap bg1="lt1" tx1="dk1" bg2="lt2" tx2="dk2" accent1="accent1" accent2="accent2" accent3="accent3" accent4="accent4" accent5="accent5" accent6="accent6" hlink="hlink" folHlink="folHlink"/>
  <p:notesStyle>
    <a:lvl1pPr marL="0" algn="l" defTabSz="914334" rtl="0" eaLnBrk="1" latinLnBrk="0" hangingPunct="1">
      <a:defRPr sz="1200" kern="1200">
        <a:solidFill>
          <a:schemeClr val="tx1"/>
        </a:solidFill>
        <a:latin typeface="+mn-lt"/>
        <a:ea typeface="+mn-ea"/>
        <a:cs typeface="+mn-cs"/>
      </a:defRPr>
    </a:lvl1pPr>
    <a:lvl2pPr marL="457167" algn="l" defTabSz="914334" rtl="0" eaLnBrk="1" latinLnBrk="0" hangingPunct="1">
      <a:defRPr sz="1200" kern="1200">
        <a:solidFill>
          <a:schemeClr val="tx1"/>
        </a:solidFill>
        <a:latin typeface="+mn-lt"/>
        <a:ea typeface="+mn-ea"/>
        <a:cs typeface="+mn-cs"/>
      </a:defRPr>
    </a:lvl2pPr>
    <a:lvl3pPr marL="914334" algn="l" defTabSz="914334" rtl="0" eaLnBrk="1" latinLnBrk="0" hangingPunct="1">
      <a:defRPr sz="1200" kern="1200">
        <a:solidFill>
          <a:schemeClr val="tx1"/>
        </a:solidFill>
        <a:latin typeface="+mn-lt"/>
        <a:ea typeface="+mn-ea"/>
        <a:cs typeface="+mn-cs"/>
      </a:defRPr>
    </a:lvl3pPr>
    <a:lvl4pPr marL="1371501" algn="l" defTabSz="914334" rtl="0" eaLnBrk="1" latinLnBrk="0" hangingPunct="1">
      <a:defRPr sz="1200" kern="1200">
        <a:solidFill>
          <a:schemeClr val="tx1"/>
        </a:solidFill>
        <a:latin typeface="+mn-lt"/>
        <a:ea typeface="+mn-ea"/>
        <a:cs typeface="+mn-cs"/>
      </a:defRPr>
    </a:lvl4pPr>
    <a:lvl5pPr marL="1828669" algn="l" defTabSz="914334" rtl="0" eaLnBrk="1" latinLnBrk="0" hangingPunct="1">
      <a:defRPr sz="1200" kern="1200">
        <a:solidFill>
          <a:schemeClr val="tx1"/>
        </a:solidFill>
        <a:latin typeface="+mn-lt"/>
        <a:ea typeface="+mn-ea"/>
        <a:cs typeface="+mn-cs"/>
      </a:defRPr>
    </a:lvl5pPr>
    <a:lvl6pPr marL="2285836" algn="l" defTabSz="914334" rtl="0" eaLnBrk="1" latinLnBrk="0" hangingPunct="1">
      <a:defRPr sz="1200" kern="1200">
        <a:solidFill>
          <a:schemeClr val="tx1"/>
        </a:solidFill>
        <a:latin typeface="+mn-lt"/>
        <a:ea typeface="+mn-ea"/>
        <a:cs typeface="+mn-cs"/>
      </a:defRPr>
    </a:lvl6pPr>
    <a:lvl7pPr marL="2743002" algn="l" defTabSz="914334" rtl="0" eaLnBrk="1" latinLnBrk="0" hangingPunct="1">
      <a:defRPr sz="1200" kern="1200">
        <a:solidFill>
          <a:schemeClr val="tx1"/>
        </a:solidFill>
        <a:latin typeface="+mn-lt"/>
        <a:ea typeface="+mn-ea"/>
        <a:cs typeface="+mn-cs"/>
      </a:defRPr>
    </a:lvl7pPr>
    <a:lvl8pPr marL="3200170" algn="l" defTabSz="914334" rtl="0" eaLnBrk="1" latinLnBrk="0" hangingPunct="1">
      <a:defRPr sz="1200" kern="1200">
        <a:solidFill>
          <a:schemeClr val="tx1"/>
        </a:solidFill>
        <a:latin typeface="+mn-lt"/>
        <a:ea typeface="+mn-ea"/>
        <a:cs typeface="+mn-cs"/>
      </a:defRPr>
    </a:lvl8pPr>
    <a:lvl9pPr marL="3657337" algn="l" defTabSz="91433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1213" y="692150"/>
            <a:ext cx="5387975" cy="3463925"/>
          </a:xfrm>
        </p:spPr>
      </p:sp>
      <p:sp>
        <p:nvSpPr>
          <p:cNvPr id="3" name="Notes Placeholder 2"/>
          <p:cNvSpPr>
            <a:spLocks noGrp="1"/>
          </p:cNvSpPr>
          <p:nvPr>
            <p:ph type="body" idx="1"/>
          </p:nvPr>
        </p:nvSpPr>
        <p:spPr/>
        <p:txBody>
          <a:bodyPr>
            <a:normAutofit/>
          </a:bodyPr>
          <a:lstStyle/>
          <a:p>
            <a:endParaRPr lang="zh-CN" altLang="en-US" dirty="0"/>
          </a:p>
        </p:txBody>
      </p:sp>
      <p:sp>
        <p:nvSpPr>
          <p:cNvPr id="4" name="Slide Number Placeholder 3"/>
          <p:cNvSpPr>
            <a:spLocks noGrp="1"/>
          </p:cNvSpPr>
          <p:nvPr>
            <p:ph type="sldNum" sz="quarter" idx="10"/>
          </p:nvPr>
        </p:nvSpPr>
        <p:spPr/>
        <p:txBody>
          <a:bodyPr/>
          <a:lstStyle/>
          <a:p>
            <a:fld id="{6C8574E8-42D4-4BE6-BA9D-BFF6B577DAAB}" type="slidenum">
              <a:rPr lang="zh-CN" altLang="en-US" smtClean="0"/>
              <a:pPr/>
              <a:t>1</a:t>
            </a:fld>
            <a:endParaRPr lang="zh-CN" altLang="en-US"/>
          </a:p>
        </p:txBody>
      </p:sp>
    </p:spTree>
    <p:extLst>
      <p:ext uri="{BB962C8B-B14F-4D97-AF65-F5344CB8AC3E}">
        <p14:creationId xmlns:p14="http://schemas.microsoft.com/office/powerpoint/2010/main" val="734111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Layout 1">
    <p:spTree>
      <p:nvGrpSpPr>
        <p:cNvPr id="1" name=""/>
        <p:cNvGrpSpPr/>
        <p:nvPr/>
      </p:nvGrpSpPr>
      <p:grpSpPr>
        <a:xfrm>
          <a:off x="0" y="0"/>
          <a:ext cx="0" cy="0"/>
          <a:chOff x="0" y="0"/>
          <a:chExt cx="0" cy="0"/>
        </a:xfrm>
      </p:grpSpPr>
      <p:sp>
        <p:nvSpPr>
          <p:cNvPr id="2" name="Title 1"/>
          <p:cNvSpPr>
            <a:spLocks noGrp="1"/>
          </p:cNvSpPr>
          <p:nvPr>
            <p:ph type="ctrTitle"/>
          </p:nvPr>
        </p:nvSpPr>
        <p:spPr>
          <a:xfrm>
            <a:off x="7254240" y="571500"/>
            <a:ext cx="33131760" cy="2057400"/>
          </a:xfrm>
          <a:prstGeom prst="rect">
            <a:avLst/>
          </a:prstGeom>
        </p:spPr>
        <p:txBody>
          <a:bodyPr lIns="155786" tIns="77893" rIns="155786" bIns="77893">
            <a:normAutofit/>
          </a:bodyPr>
          <a:lstStyle>
            <a:lvl1pPr algn="l">
              <a:defRPr sz="14300"/>
            </a:lvl1pPr>
          </a:lstStyle>
          <a:p>
            <a:r>
              <a:rPr lang="en-US" dirty="0" smtClean="0"/>
              <a:t>Click to edit Master title style</a:t>
            </a:r>
            <a:endParaRPr lang="en-US" dirty="0"/>
          </a:p>
        </p:txBody>
      </p:sp>
      <p:sp>
        <p:nvSpPr>
          <p:cNvPr id="3" name="Subtitle 2"/>
          <p:cNvSpPr>
            <a:spLocks noGrp="1"/>
          </p:cNvSpPr>
          <p:nvPr>
            <p:ph type="subTitle" idx="1"/>
          </p:nvPr>
        </p:nvSpPr>
        <p:spPr>
          <a:xfrm>
            <a:off x="7254240" y="2857500"/>
            <a:ext cx="29159200" cy="2286000"/>
          </a:xfrm>
          <a:prstGeom prst="rect">
            <a:avLst/>
          </a:prstGeom>
        </p:spPr>
        <p:txBody>
          <a:bodyPr lIns="155786" tIns="77893" rIns="155786" bIns="77893">
            <a:normAutofit/>
          </a:bodyPr>
          <a:lstStyle>
            <a:lvl1pPr marL="0" indent="-778932" algn="l">
              <a:buNone/>
              <a:defRPr sz="9500">
                <a:solidFill>
                  <a:schemeClr val="tx1"/>
                </a:solidFill>
              </a:defRPr>
            </a:lvl1pPr>
            <a:lvl2pPr marL="2403549" indent="0" algn="ctr">
              <a:buNone/>
              <a:defRPr>
                <a:solidFill>
                  <a:schemeClr val="tx1">
                    <a:tint val="75000"/>
                  </a:schemeClr>
                </a:solidFill>
              </a:defRPr>
            </a:lvl2pPr>
            <a:lvl3pPr marL="4807099" indent="0" algn="ctr">
              <a:buNone/>
              <a:defRPr>
                <a:solidFill>
                  <a:schemeClr val="tx1">
                    <a:tint val="75000"/>
                  </a:schemeClr>
                </a:solidFill>
              </a:defRPr>
            </a:lvl3pPr>
            <a:lvl4pPr marL="7210648" indent="0" algn="ctr">
              <a:buNone/>
              <a:defRPr>
                <a:solidFill>
                  <a:schemeClr val="tx1">
                    <a:tint val="75000"/>
                  </a:schemeClr>
                </a:solidFill>
              </a:defRPr>
            </a:lvl4pPr>
            <a:lvl5pPr marL="9614197" indent="0" algn="ctr">
              <a:buNone/>
              <a:defRPr>
                <a:solidFill>
                  <a:schemeClr val="tx1">
                    <a:tint val="75000"/>
                  </a:schemeClr>
                </a:solidFill>
              </a:defRPr>
            </a:lvl5pPr>
            <a:lvl6pPr marL="12017746" indent="0" algn="ctr">
              <a:buNone/>
              <a:defRPr>
                <a:solidFill>
                  <a:schemeClr val="tx1">
                    <a:tint val="75000"/>
                  </a:schemeClr>
                </a:solidFill>
              </a:defRPr>
            </a:lvl6pPr>
            <a:lvl7pPr marL="14421296" indent="0" algn="ctr">
              <a:buNone/>
              <a:defRPr>
                <a:solidFill>
                  <a:schemeClr val="tx1">
                    <a:tint val="75000"/>
                  </a:schemeClr>
                </a:solidFill>
              </a:defRPr>
            </a:lvl7pPr>
            <a:lvl8pPr marL="16824845" indent="0" algn="ctr">
              <a:buNone/>
              <a:defRPr>
                <a:solidFill>
                  <a:schemeClr val="tx1">
                    <a:tint val="75000"/>
                  </a:schemeClr>
                </a:solidFill>
              </a:defRPr>
            </a:lvl8pPr>
            <a:lvl9pPr marL="19228394" indent="0" algn="ctr">
              <a:buNone/>
              <a:defRPr>
                <a:solidFill>
                  <a:schemeClr val="tx1">
                    <a:tint val="75000"/>
                  </a:schemeClr>
                </a:solidFill>
              </a:defRPr>
            </a:lvl9pPr>
          </a:lstStyle>
          <a:p>
            <a:r>
              <a:rPr lang="en-US" smtClean="0"/>
              <a:t>Click to edit Master subtitle style</a:t>
            </a:r>
            <a:endParaRPr lang="en-US" dirty="0"/>
          </a:p>
        </p:txBody>
      </p:sp>
      <p:cxnSp>
        <p:nvCxnSpPr>
          <p:cNvPr id="6" name="Straight Connector 5"/>
          <p:cNvCxnSpPr/>
          <p:nvPr userDrawn="1"/>
        </p:nvCxnSpPr>
        <p:spPr>
          <a:xfrm>
            <a:off x="853440" y="5486400"/>
            <a:ext cx="49499520" cy="0"/>
          </a:xfrm>
          <a:prstGeom prst="line">
            <a:avLst/>
          </a:prstGeom>
          <a:ln w="190500" cap="rnd" cmpd="dbl">
            <a:solidFill>
              <a:srgbClr val="D72D35"/>
            </a:solidFill>
          </a:ln>
        </p:spPr>
        <p:style>
          <a:lnRef idx="1">
            <a:schemeClr val="accent1"/>
          </a:lnRef>
          <a:fillRef idx="0">
            <a:schemeClr val="accent1"/>
          </a:fillRef>
          <a:effectRef idx="0">
            <a:schemeClr val="accent1"/>
          </a:effectRef>
          <a:fontRef idx="minor">
            <a:schemeClr val="tx1"/>
          </a:fontRef>
        </p:style>
      </p:cxnSp>
      <p:pic>
        <p:nvPicPr>
          <p:cNvPr id="4098" name="Picture 2" descr="C:\Users\public.Moldy\Desktop\University_of_Maryland_Seal.sv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9702" y="533400"/>
            <a:ext cx="4566699" cy="45666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Layout 2">
    <p:spTree>
      <p:nvGrpSpPr>
        <p:cNvPr id="1" name=""/>
        <p:cNvGrpSpPr/>
        <p:nvPr/>
      </p:nvGrpSpPr>
      <p:grpSpPr>
        <a:xfrm>
          <a:off x="0" y="0"/>
          <a:ext cx="0" cy="0"/>
          <a:chOff x="0" y="0"/>
          <a:chExt cx="0" cy="0"/>
        </a:xfrm>
      </p:grpSpPr>
      <p:sp>
        <p:nvSpPr>
          <p:cNvPr id="2" name="Title 1"/>
          <p:cNvSpPr>
            <a:spLocks noGrp="1"/>
          </p:cNvSpPr>
          <p:nvPr>
            <p:ph type="ctrTitle"/>
          </p:nvPr>
        </p:nvSpPr>
        <p:spPr>
          <a:xfrm>
            <a:off x="7254240" y="571500"/>
            <a:ext cx="42672000" cy="2057400"/>
          </a:xfrm>
          <a:prstGeom prst="rect">
            <a:avLst/>
          </a:prstGeom>
        </p:spPr>
        <p:txBody>
          <a:bodyPr lIns="155786" tIns="77893" rIns="155786" bIns="77893">
            <a:normAutofit/>
          </a:bodyPr>
          <a:lstStyle>
            <a:lvl1pPr algn="ctr">
              <a:defRPr sz="14300"/>
            </a:lvl1pPr>
          </a:lstStyle>
          <a:p>
            <a:r>
              <a:rPr lang="en-US" smtClean="0"/>
              <a:t>Click to edit Master title style</a:t>
            </a:r>
            <a:endParaRPr lang="en-US" dirty="0"/>
          </a:p>
        </p:txBody>
      </p:sp>
      <p:sp>
        <p:nvSpPr>
          <p:cNvPr id="3" name="Subtitle 2"/>
          <p:cNvSpPr>
            <a:spLocks noGrp="1"/>
          </p:cNvSpPr>
          <p:nvPr>
            <p:ph type="subTitle" idx="1"/>
          </p:nvPr>
        </p:nvSpPr>
        <p:spPr>
          <a:xfrm>
            <a:off x="8961120" y="2857500"/>
            <a:ext cx="39258240" cy="1371600"/>
          </a:xfrm>
          <a:prstGeom prst="rect">
            <a:avLst/>
          </a:prstGeom>
        </p:spPr>
        <p:txBody>
          <a:bodyPr lIns="155786" tIns="77893" rIns="155786" bIns="77893">
            <a:normAutofit/>
          </a:bodyPr>
          <a:lstStyle>
            <a:lvl1pPr marL="0" indent="-778932" algn="ctr">
              <a:buNone/>
              <a:defRPr sz="9500">
                <a:solidFill>
                  <a:schemeClr val="tx1"/>
                </a:solidFill>
              </a:defRPr>
            </a:lvl1pPr>
            <a:lvl2pPr marL="2403549" indent="0" algn="ctr">
              <a:buNone/>
              <a:defRPr>
                <a:solidFill>
                  <a:schemeClr val="tx1">
                    <a:tint val="75000"/>
                  </a:schemeClr>
                </a:solidFill>
              </a:defRPr>
            </a:lvl2pPr>
            <a:lvl3pPr marL="4807099" indent="0" algn="ctr">
              <a:buNone/>
              <a:defRPr>
                <a:solidFill>
                  <a:schemeClr val="tx1">
                    <a:tint val="75000"/>
                  </a:schemeClr>
                </a:solidFill>
              </a:defRPr>
            </a:lvl3pPr>
            <a:lvl4pPr marL="7210648" indent="0" algn="ctr">
              <a:buNone/>
              <a:defRPr>
                <a:solidFill>
                  <a:schemeClr val="tx1">
                    <a:tint val="75000"/>
                  </a:schemeClr>
                </a:solidFill>
              </a:defRPr>
            </a:lvl4pPr>
            <a:lvl5pPr marL="9614197" indent="0" algn="ctr">
              <a:buNone/>
              <a:defRPr>
                <a:solidFill>
                  <a:schemeClr val="tx1">
                    <a:tint val="75000"/>
                  </a:schemeClr>
                </a:solidFill>
              </a:defRPr>
            </a:lvl5pPr>
            <a:lvl6pPr marL="12017746" indent="0" algn="ctr">
              <a:buNone/>
              <a:defRPr>
                <a:solidFill>
                  <a:schemeClr val="tx1">
                    <a:tint val="75000"/>
                  </a:schemeClr>
                </a:solidFill>
              </a:defRPr>
            </a:lvl6pPr>
            <a:lvl7pPr marL="14421296" indent="0" algn="ctr">
              <a:buNone/>
              <a:defRPr>
                <a:solidFill>
                  <a:schemeClr val="tx1">
                    <a:tint val="75000"/>
                  </a:schemeClr>
                </a:solidFill>
              </a:defRPr>
            </a:lvl7pPr>
            <a:lvl8pPr marL="16824845" indent="0" algn="ctr">
              <a:buNone/>
              <a:defRPr>
                <a:solidFill>
                  <a:schemeClr val="tx1">
                    <a:tint val="75000"/>
                  </a:schemeClr>
                </a:solidFill>
              </a:defRPr>
            </a:lvl8pPr>
            <a:lvl9pPr marL="19228394" indent="0" algn="ctr">
              <a:buNone/>
              <a:defRPr>
                <a:solidFill>
                  <a:schemeClr val="tx1">
                    <a:tint val="75000"/>
                  </a:schemeClr>
                </a:solidFill>
              </a:defRPr>
            </a:lvl9pPr>
          </a:lstStyle>
          <a:p>
            <a:r>
              <a:rPr lang="en-US" smtClean="0"/>
              <a:t>Click to edit Master subtitle style</a:t>
            </a:r>
            <a:endParaRPr lang="en-US" dirty="0"/>
          </a:p>
        </p:txBody>
      </p:sp>
      <p:cxnSp>
        <p:nvCxnSpPr>
          <p:cNvPr id="6" name="Straight Connector 5"/>
          <p:cNvCxnSpPr/>
          <p:nvPr userDrawn="1"/>
        </p:nvCxnSpPr>
        <p:spPr>
          <a:xfrm>
            <a:off x="853440" y="5486400"/>
            <a:ext cx="49499520" cy="0"/>
          </a:xfrm>
          <a:prstGeom prst="line">
            <a:avLst/>
          </a:prstGeom>
          <a:ln w="1143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8543352" y="4343402"/>
            <a:ext cx="28678597" cy="1189898"/>
          </a:xfrm>
          <a:prstGeom prst="rect">
            <a:avLst/>
          </a:prstGeom>
          <a:noFill/>
        </p:spPr>
        <p:txBody>
          <a:bodyPr wrap="none" lIns="155786" tIns="77893" rIns="155786" bIns="77893" rtlCol="0">
            <a:spAutoFit/>
          </a:bodyPr>
          <a:lstStyle/>
          <a:p>
            <a:pPr algn="ctr">
              <a:lnSpc>
                <a:spcPct val="110000"/>
              </a:lnSpc>
              <a:spcAft>
                <a:spcPts val="0"/>
              </a:spcAft>
            </a:pPr>
            <a:r>
              <a:rPr lang="en-US" sz="6100" b="1" spc="1022" baseline="0" dirty="0" smtClean="0">
                <a:latin typeface="Centaur" pitchFamily="18" charset="0"/>
              </a:rPr>
              <a:t>DEPARTMENT  OF  CIVIL &amp; ENVIRONMENTAL  ENGINEERING</a:t>
            </a:r>
            <a:endParaRPr lang="en-US" sz="6100" b="1" spc="1022" baseline="0" dirty="0">
              <a:latin typeface="Centaur" pitchFamily="18" charset="0"/>
            </a:endParaRPr>
          </a:p>
        </p:txBody>
      </p:sp>
      <p:pic>
        <p:nvPicPr>
          <p:cNvPr id="2050" name="Picture 2" descr="C:\Documents and Settings\churchil\Desktop\umd logo 2.png"/>
          <p:cNvPicPr>
            <a:picLocks noChangeAspect="1" noChangeArrowheads="1"/>
          </p:cNvPicPr>
          <p:nvPr userDrawn="1"/>
        </p:nvPicPr>
        <p:blipFill>
          <a:blip r:embed="rId2" cstate="print"/>
          <a:srcRect/>
          <a:stretch>
            <a:fillRect/>
          </a:stretch>
        </p:blipFill>
        <p:spPr bwMode="auto">
          <a:xfrm>
            <a:off x="426721" y="342900"/>
            <a:ext cx="6070846" cy="48006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Layout 3">
    <p:spTree>
      <p:nvGrpSpPr>
        <p:cNvPr id="1" name=""/>
        <p:cNvGrpSpPr/>
        <p:nvPr/>
      </p:nvGrpSpPr>
      <p:grpSpPr>
        <a:xfrm>
          <a:off x="0" y="0"/>
          <a:ext cx="0" cy="0"/>
          <a:chOff x="0" y="0"/>
          <a:chExt cx="0" cy="0"/>
        </a:xfrm>
      </p:grpSpPr>
      <p:sp>
        <p:nvSpPr>
          <p:cNvPr id="2" name="Title 1"/>
          <p:cNvSpPr>
            <a:spLocks noGrp="1"/>
          </p:cNvSpPr>
          <p:nvPr>
            <p:ph type="ctrTitle"/>
          </p:nvPr>
        </p:nvSpPr>
        <p:spPr>
          <a:xfrm>
            <a:off x="13797280" y="571500"/>
            <a:ext cx="36697920" cy="2057400"/>
          </a:xfrm>
          <a:prstGeom prst="rect">
            <a:avLst/>
          </a:prstGeom>
        </p:spPr>
        <p:txBody>
          <a:bodyPr lIns="155786" tIns="77893" rIns="155786" bIns="77893">
            <a:normAutofit/>
          </a:bodyPr>
          <a:lstStyle>
            <a:lvl1pPr algn="ctr">
              <a:defRPr sz="14300"/>
            </a:lvl1pPr>
          </a:lstStyle>
          <a:p>
            <a:r>
              <a:rPr lang="en-US" smtClean="0"/>
              <a:t>Click to edit Master title style</a:t>
            </a:r>
            <a:endParaRPr lang="en-US" dirty="0"/>
          </a:p>
        </p:txBody>
      </p:sp>
      <p:sp>
        <p:nvSpPr>
          <p:cNvPr id="3" name="Subtitle 2"/>
          <p:cNvSpPr>
            <a:spLocks noGrp="1"/>
          </p:cNvSpPr>
          <p:nvPr>
            <p:ph type="subTitle" idx="1"/>
          </p:nvPr>
        </p:nvSpPr>
        <p:spPr>
          <a:xfrm>
            <a:off x="13797280" y="2857500"/>
            <a:ext cx="36697920" cy="1371600"/>
          </a:xfrm>
          <a:prstGeom prst="rect">
            <a:avLst/>
          </a:prstGeom>
        </p:spPr>
        <p:txBody>
          <a:bodyPr lIns="155786" tIns="77893" rIns="155786" bIns="77893">
            <a:normAutofit/>
          </a:bodyPr>
          <a:lstStyle>
            <a:lvl1pPr marL="0" indent="-778932" algn="ctr">
              <a:buNone/>
              <a:defRPr sz="9500">
                <a:solidFill>
                  <a:schemeClr val="tx1"/>
                </a:solidFill>
              </a:defRPr>
            </a:lvl1pPr>
            <a:lvl2pPr marL="2403549" indent="0" algn="ctr">
              <a:buNone/>
              <a:defRPr>
                <a:solidFill>
                  <a:schemeClr val="tx1">
                    <a:tint val="75000"/>
                  </a:schemeClr>
                </a:solidFill>
              </a:defRPr>
            </a:lvl2pPr>
            <a:lvl3pPr marL="4807099" indent="0" algn="ctr">
              <a:buNone/>
              <a:defRPr>
                <a:solidFill>
                  <a:schemeClr val="tx1">
                    <a:tint val="75000"/>
                  </a:schemeClr>
                </a:solidFill>
              </a:defRPr>
            </a:lvl3pPr>
            <a:lvl4pPr marL="7210648" indent="0" algn="ctr">
              <a:buNone/>
              <a:defRPr>
                <a:solidFill>
                  <a:schemeClr val="tx1">
                    <a:tint val="75000"/>
                  </a:schemeClr>
                </a:solidFill>
              </a:defRPr>
            </a:lvl4pPr>
            <a:lvl5pPr marL="9614197" indent="0" algn="ctr">
              <a:buNone/>
              <a:defRPr>
                <a:solidFill>
                  <a:schemeClr val="tx1">
                    <a:tint val="75000"/>
                  </a:schemeClr>
                </a:solidFill>
              </a:defRPr>
            </a:lvl5pPr>
            <a:lvl6pPr marL="12017746" indent="0" algn="ctr">
              <a:buNone/>
              <a:defRPr>
                <a:solidFill>
                  <a:schemeClr val="tx1">
                    <a:tint val="75000"/>
                  </a:schemeClr>
                </a:solidFill>
              </a:defRPr>
            </a:lvl6pPr>
            <a:lvl7pPr marL="14421296" indent="0" algn="ctr">
              <a:buNone/>
              <a:defRPr>
                <a:solidFill>
                  <a:schemeClr val="tx1">
                    <a:tint val="75000"/>
                  </a:schemeClr>
                </a:solidFill>
              </a:defRPr>
            </a:lvl7pPr>
            <a:lvl8pPr marL="16824845" indent="0" algn="ctr">
              <a:buNone/>
              <a:defRPr>
                <a:solidFill>
                  <a:schemeClr val="tx1">
                    <a:tint val="75000"/>
                  </a:schemeClr>
                </a:solidFill>
              </a:defRPr>
            </a:lvl8pPr>
            <a:lvl9pPr marL="19228394" indent="0" algn="ctr">
              <a:buNone/>
              <a:defRPr>
                <a:solidFill>
                  <a:schemeClr val="tx1">
                    <a:tint val="75000"/>
                  </a:schemeClr>
                </a:solidFill>
              </a:defRPr>
            </a:lvl9pPr>
          </a:lstStyle>
          <a:p>
            <a:r>
              <a:rPr lang="en-US" smtClean="0"/>
              <a:t>Click to edit Master subtitle style</a:t>
            </a:r>
            <a:endParaRPr lang="en-US" dirty="0"/>
          </a:p>
        </p:txBody>
      </p:sp>
      <p:cxnSp>
        <p:nvCxnSpPr>
          <p:cNvPr id="6" name="Straight Connector 5"/>
          <p:cNvCxnSpPr/>
          <p:nvPr userDrawn="1"/>
        </p:nvCxnSpPr>
        <p:spPr>
          <a:xfrm>
            <a:off x="853440" y="4686300"/>
            <a:ext cx="49499520" cy="0"/>
          </a:xfrm>
          <a:prstGeom prst="line">
            <a:avLst/>
          </a:prstGeom>
          <a:ln w="190500" cmpd="tri">
            <a:solidFill>
              <a:srgbClr val="FFC527"/>
            </a:solidFill>
          </a:ln>
        </p:spPr>
        <p:style>
          <a:lnRef idx="1">
            <a:schemeClr val="accent1"/>
          </a:lnRef>
          <a:fillRef idx="0">
            <a:schemeClr val="accent1"/>
          </a:fillRef>
          <a:effectRef idx="0">
            <a:schemeClr val="accent1"/>
          </a:effectRef>
          <a:fontRef idx="minor">
            <a:schemeClr val="tx1"/>
          </a:fontRef>
        </p:style>
      </p:cxnSp>
      <p:pic>
        <p:nvPicPr>
          <p:cNvPr id="7" name="Picture 4" descr="C:\Documents and Settings\churchil\Desktop\primary.png"/>
          <p:cNvPicPr>
            <a:picLocks noChangeAspect="1" noChangeArrowheads="1"/>
          </p:cNvPicPr>
          <p:nvPr userDrawn="1"/>
        </p:nvPicPr>
        <p:blipFill>
          <a:blip r:embed="rId2" cstate="print"/>
          <a:srcRect/>
          <a:stretch>
            <a:fillRect/>
          </a:stretch>
        </p:blipFill>
        <p:spPr bwMode="auto">
          <a:xfrm>
            <a:off x="426720" y="342900"/>
            <a:ext cx="12801600" cy="1684734"/>
          </a:xfrm>
          <a:prstGeom prst="rect">
            <a:avLst/>
          </a:prstGeom>
          <a:noFill/>
        </p:spPr>
      </p:pic>
      <p:sp>
        <p:nvSpPr>
          <p:cNvPr id="8" name="TextBox 7"/>
          <p:cNvSpPr txBox="1"/>
          <p:nvPr userDrawn="1"/>
        </p:nvSpPr>
        <p:spPr>
          <a:xfrm>
            <a:off x="1606844" y="2400302"/>
            <a:ext cx="10441361" cy="2137850"/>
          </a:xfrm>
          <a:prstGeom prst="rect">
            <a:avLst/>
          </a:prstGeom>
          <a:noFill/>
        </p:spPr>
        <p:txBody>
          <a:bodyPr wrap="none" lIns="155786" tIns="77893" rIns="155786" bIns="77893" rtlCol="0">
            <a:spAutoFit/>
          </a:bodyPr>
          <a:lstStyle/>
          <a:p>
            <a:pPr algn="ctr">
              <a:lnSpc>
                <a:spcPct val="110000"/>
              </a:lnSpc>
              <a:spcAft>
                <a:spcPts val="0"/>
              </a:spcAft>
            </a:pPr>
            <a:r>
              <a:rPr lang="en-US" sz="3100" b="1" spc="1022" baseline="0" dirty="0" smtClean="0">
                <a:latin typeface="Centaur" pitchFamily="18" charset="0"/>
              </a:rPr>
              <a:t>DEPARTMENT OF</a:t>
            </a:r>
            <a:r>
              <a:rPr lang="en-US" sz="5500" b="1" spc="596" baseline="0" dirty="0" smtClean="0">
                <a:latin typeface="Centaur" pitchFamily="18" charset="0"/>
              </a:rPr>
              <a:t/>
            </a:r>
            <a:br>
              <a:rPr lang="en-US" sz="5500" b="1" spc="596" baseline="0" dirty="0" smtClean="0">
                <a:latin typeface="Centaur" pitchFamily="18" charset="0"/>
              </a:rPr>
            </a:br>
            <a:r>
              <a:rPr lang="en-US" sz="5500" b="1" spc="596" baseline="0" dirty="0" smtClean="0">
                <a:latin typeface="Centaur" pitchFamily="18" charset="0"/>
              </a:rPr>
              <a:t>CIVIL &amp; ENVIRONMENTAL</a:t>
            </a:r>
            <a:br>
              <a:rPr lang="en-US" sz="5500" b="1" spc="596" baseline="0" dirty="0" smtClean="0">
                <a:latin typeface="Centaur" pitchFamily="18" charset="0"/>
              </a:rPr>
            </a:br>
            <a:r>
              <a:rPr lang="en-US" sz="3100" b="1" spc="0" baseline="0" dirty="0" smtClean="0">
                <a:latin typeface="Centaur" pitchFamily="18" charset="0"/>
              </a:rPr>
              <a:t>ENGINEERING</a:t>
            </a:r>
            <a:endParaRPr lang="en-US" sz="3100" b="1" spc="0" baseline="0" dirty="0">
              <a:latin typeface="Centaur"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4807099" rtl="0" eaLnBrk="1" latinLnBrk="0" hangingPunct="1">
        <a:spcBef>
          <a:spcPct val="0"/>
        </a:spcBef>
        <a:buNone/>
        <a:defRPr sz="23200" kern="1200">
          <a:solidFill>
            <a:schemeClr val="tx1"/>
          </a:solidFill>
          <a:latin typeface="+mj-lt"/>
          <a:ea typeface="+mj-ea"/>
          <a:cs typeface="+mj-cs"/>
        </a:defRPr>
      </a:lvl1pPr>
    </p:titleStyle>
    <p:bodyStyle>
      <a:lvl1pPr marL="1802663" indent="-1802663" algn="l" defTabSz="4807099" rtl="0" eaLnBrk="1" latinLnBrk="0" hangingPunct="1">
        <a:spcBef>
          <a:spcPct val="20000"/>
        </a:spcBef>
        <a:buFont typeface="Arial" pitchFamily="34" charset="0"/>
        <a:buChar char="•"/>
        <a:defRPr sz="16900" kern="1200">
          <a:solidFill>
            <a:schemeClr val="tx1"/>
          </a:solidFill>
          <a:latin typeface="+mn-lt"/>
          <a:ea typeface="+mn-ea"/>
          <a:cs typeface="+mn-cs"/>
        </a:defRPr>
      </a:lvl1pPr>
      <a:lvl2pPr marL="3905768" indent="-1502219" algn="l" defTabSz="4807099" rtl="0" eaLnBrk="1" latinLnBrk="0" hangingPunct="1">
        <a:spcBef>
          <a:spcPct val="20000"/>
        </a:spcBef>
        <a:buFont typeface="Arial" pitchFamily="34" charset="0"/>
        <a:buChar char="–"/>
        <a:defRPr sz="14700" kern="1200">
          <a:solidFill>
            <a:schemeClr val="tx1"/>
          </a:solidFill>
          <a:latin typeface="+mn-lt"/>
          <a:ea typeface="+mn-ea"/>
          <a:cs typeface="+mn-cs"/>
        </a:defRPr>
      </a:lvl2pPr>
      <a:lvl3pPr marL="6008873" indent="-1201775" algn="l" defTabSz="4807099" rtl="0" eaLnBrk="1" latinLnBrk="0" hangingPunct="1">
        <a:spcBef>
          <a:spcPct val="20000"/>
        </a:spcBef>
        <a:buFont typeface="Arial" pitchFamily="34" charset="0"/>
        <a:buChar char="•"/>
        <a:defRPr sz="12600" kern="1200">
          <a:solidFill>
            <a:schemeClr val="tx1"/>
          </a:solidFill>
          <a:latin typeface="+mn-lt"/>
          <a:ea typeface="+mn-ea"/>
          <a:cs typeface="+mn-cs"/>
        </a:defRPr>
      </a:lvl3pPr>
      <a:lvl4pPr marL="8412423" indent="-1201775" algn="l" defTabSz="4807099" rtl="0" eaLnBrk="1" latinLnBrk="0" hangingPunct="1">
        <a:spcBef>
          <a:spcPct val="20000"/>
        </a:spcBef>
        <a:buFont typeface="Arial" pitchFamily="34" charset="0"/>
        <a:buChar char="–"/>
        <a:defRPr sz="10600" kern="1200">
          <a:solidFill>
            <a:schemeClr val="tx1"/>
          </a:solidFill>
          <a:latin typeface="+mn-lt"/>
          <a:ea typeface="+mn-ea"/>
          <a:cs typeface="+mn-cs"/>
        </a:defRPr>
      </a:lvl4pPr>
      <a:lvl5pPr marL="10815972" indent="-1201775" algn="l" defTabSz="4807099" rtl="0" eaLnBrk="1" latinLnBrk="0" hangingPunct="1">
        <a:spcBef>
          <a:spcPct val="20000"/>
        </a:spcBef>
        <a:buFont typeface="Arial" pitchFamily="34" charset="0"/>
        <a:buChar char="»"/>
        <a:defRPr sz="10600" kern="1200">
          <a:solidFill>
            <a:schemeClr val="tx1"/>
          </a:solidFill>
          <a:latin typeface="+mn-lt"/>
          <a:ea typeface="+mn-ea"/>
          <a:cs typeface="+mn-cs"/>
        </a:defRPr>
      </a:lvl5pPr>
      <a:lvl6pPr marL="13219521" indent="-1201775" algn="l" defTabSz="4807099" rtl="0" eaLnBrk="1" latinLnBrk="0" hangingPunct="1">
        <a:spcBef>
          <a:spcPct val="20000"/>
        </a:spcBef>
        <a:buFont typeface="Arial" pitchFamily="34" charset="0"/>
        <a:buChar char="•"/>
        <a:defRPr sz="10600" kern="1200">
          <a:solidFill>
            <a:schemeClr val="tx1"/>
          </a:solidFill>
          <a:latin typeface="+mn-lt"/>
          <a:ea typeface="+mn-ea"/>
          <a:cs typeface="+mn-cs"/>
        </a:defRPr>
      </a:lvl6pPr>
      <a:lvl7pPr marL="15623070" indent="-1201775" algn="l" defTabSz="4807099" rtl="0" eaLnBrk="1" latinLnBrk="0" hangingPunct="1">
        <a:spcBef>
          <a:spcPct val="20000"/>
        </a:spcBef>
        <a:buFont typeface="Arial" pitchFamily="34" charset="0"/>
        <a:buChar char="•"/>
        <a:defRPr sz="10600" kern="1200">
          <a:solidFill>
            <a:schemeClr val="tx1"/>
          </a:solidFill>
          <a:latin typeface="+mn-lt"/>
          <a:ea typeface="+mn-ea"/>
          <a:cs typeface="+mn-cs"/>
        </a:defRPr>
      </a:lvl7pPr>
      <a:lvl8pPr marL="18026620" indent="-1201775" algn="l" defTabSz="4807099" rtl="0" eaLnBrk="1" latinLnBrk="0" hangingPunct="1">
        <a:spcBef>
          <a:spcPct val="20000"/>
        </a:spcBef>
        <a:buFont typeface="Arial" pitchFamily="34" charset="0"/>
        <a:buChar char="•"/>
        <a:defRPr sz="10600" kern="1200">
          <a:solidFill>
            <a:schemeClr val="tx1"/>
          </a:solidFill>
          <a:latin typeface="+mn-lt"/>
          <a:ea typeface="+mn-ea"/>
          <a:cs typeface="+mn-cs"/>
        </a:defRPr>
      </a:lvl8pPr>
      <a:lvl9pPr marL="20430169" indent="-1201775" algn="l" defTabSz="4807099" rtl="0" eaLnBrk="1" latinLnBrk="0" hangingPunct="1">
        <a:spcBef>
          <a:spcPct val="20000"/>
        </a:spcBef>
        <a:buFont typeface="Arial" pitchFamily="34" charset="0"/>
        <a:buChar char="•"/>
        <a:defRPr sz="10600" kern="1200">
          <a:solidFill>
            <a:schemeClr val="tx1"/>
          </a:solidFill>
          <a:latin typeface="+mn-lt"/>
          <a:ea typeface="+mn-ea"/>
          <a:cs typeface="+mn-cs"/>
        </a:defRPr>
      </a:lvl9pPr>
    </p:bodyStyle>
    <p:otherStyle>
      <a:defPPr>
        <a:defRPr lang="en-US"/>
      </a:defPPr>
      <a:lvl1pPr marL="0" algn="l" defTabSz="4807099" rtl="0" eaLnBrk="1" latinLnBrk="0" hangingPunct="1">
        <a:defRPr sz="9500" kern="1200">
          <a:solidFill>
            <a:schemeClr val="tx1"/>
          </a:solidFill>
          <a:latin typeface="+mn-lt"/>
          <a:ea typeface="+mn-ea"/>
          <a:cs typeface="+mn-cs"/>
        </a:defRPr>
      </a:lvl1pPr>
      <a:lvl2pPr marL="2403549" algn="l" defTabSz="4807099" rtl="0" eaLnBrk="1" latinLnBrk="0" hangingPunct="1">
        <a:defRPr sz="9500" kern="1200">
          <a:solidFill>
            <a:schemeClr val="tx1"/>
          </a:solidFill>
          <a:latin typeface="+mn-lt"/>
          <a:ea typeface="+mn-ea"/>
          <a:cs typeface="+mn-cs"/>
        </a:defRPr>
      </a:lvl2pPr>
      <a:lvl3pPr marL="4807099" algn="l" defTabSz="4807099" rtl="0" eaLnBrk="1" latinLnBrk="0" hangingPunct="1">
        <a:defRPr sz="9500" kern="1200">
          <a:solidFill>
            <a:schemeClr val="tx1"/>
          </a:solidFill>
          <a:latin typeface="+mn-lt"/>
          <a:ea typeface="+mn-ea"/>
          <a:cs typeface="+mn-cs"/>
        </a:defRPr>
      </a:lvl3pPr>
      <a:lvl4pPr marL="7210648" algn="l" defTabSz="4807099" rtl="0" eaLnBrk="1" latinLnBrk="0" hangingPunct="1">
        <a:defRPr sz="9500" kern="1200">
          <a:solidFill>
            <a:schemeClr val="tx1"/>
          </a:solidFill>
          <a:latin typeface="+mn-lt"/>
          <a:ea typeface="+mn-ea"/>
          <a:cs typeface="+mn-cs"/>
        </a:defRPr>
      </a:lvl4pPr>
      <a:lvl5pPr marL="9614197" algn="l" defTabSz="4807099" rtl="0" eaLnBrk="1" latinLnBrk="0" hangingPunct="1">
        <a:defRPr sz="9500" kern="1200">
          <a:solidFill>
            <a:schemeClr val="tx1"/>
          </a:solidFill>
          <a:latin typeface="+mn-lt"/>
          <a:ea typeface="+mn-ea"/>
          <a:cs typeface="+mn-cs"/>
        </a:defRPr>
      </a:lvl5pPr>
      <a:lvl6pPr marL="12017746" algn="l" defTabSz="4807099" rtl="0" eaLnBrk="1" latinLnBrk="0" hangingPunct="1">
        <a:defRPr sz="9500" kern="1200">
          <a:solidFill>
            <a:schemeClr val="tx1"/>
          </a:solidFill>
          <a:latin typeface="+mn-lt"/>
          <a:ea typeface="+mn-ea"/>
          <a:cs typeface="+mn-cs"/>
        </a:defRPr>
      </a:lvl6pPr>
      <a:lvl7pPr marL="14421296" algn="l" defTabSz="4807099" rtl="0" eaLnBrk="1" latinLnBrk="0" hangingPunct="1">
        <a:defRPr sz="9500" kern="1200">
          <a:solidFill>
            <a:schemeClr val="tx1"/>
          </a:solidFill>
          <a:latin typeface="+mn-lt"/>
          <a:ea typeface="+mn-ea"/>
          <a:cs typeface="+mn-cs"/>
        </a:defRPr>
      </a:lvl7pPr>
      <a:lvl8pPr marL="16824845" algn="l" defTabSz="4807099" rtl="0" eaLnBrk="1" latinLnBrk="0" hangingPunct="1">
        <a:defRPr sz="9500" kern="1200">
          <a:solidFill>
            <a:schemeClr val="tx1"/>
          </a:solidFill>
          <a:latin typeface="+mn-lt"/>
          <a:ea typeface="+mn-ea"/>
          <a:cs typeface="+mn-cs"/>
        </a:defRPr>
      </a:lvl8pPr>
      <a:lvl9pPr marL="19228394" algn="l" defTabSz="4807099"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chart" Target="../charts/chart3.xml"/><Relationship Id="rId18" Type="http://schemas.openxmlformats.org/officeDocument/2006/relationships/image" Target="../media/image14.emf"/><Relationship Id="rId3" Type="http://schemas.openxmlformats.org/officeDocument/2006/relationships/notesSlide" Target="../notesSlides/notesSlide1.xml"/><Relationship Id="rId21" Type="http://schemas.openxmlformats.org/officeDocument/2006/relationships/oleObject" Target="../embeddings/oleObject2.bin"/><Relationship Id="rId7" Type="http://schemas.openxmlformats.org/officeDocument/2006/relationships/chart" Target="../charts/chart2.xml"/><Relationship Id="rId12" Type="http://schemas.openxmlformats.org/officeDocument/2006/relationships/image" Target="../media/image10.emf"/><Relationship Id="rId17" Type="http://schemas.openxmlformats.org/officeDocument/2006/relationships/image" Target="../media/image13.emf"/><Relationship Id="rId2" Type="http://schemas.openxmlformats.org/officeDocument/2006/relationships/slideLayout" Target="../slideLayouts/slideLayout1.xml"/><Relationship Id="rId16" Type="http://schemas.openxmlformats.org/officeDocument/2006/relationships/image" Target="../media/image12.emf"/><Relationship Id="rId20" Type="http://schemas.openxmlformats.org/officeDocument/2006/relationships/image" Target="../media/image16.jpeg"/><Relationship Id="rId1" Type="http://schemas.openxmlformats.org/officeDocument/2006/relationships/vmlDrawing" Target="../drawings/vmlDrawing1.vml"/><Relationship Id="rId6" Type="http://schemas.openxmlformats.org/officeDocument/2006/relationships/image" Target="../media/image7.emf"/><Relationship Id="rId11" Type="http://schemas.openxmlformats.org/officeDocument/2006/relationships/image" Target="../media/image9.emf"/><Relationship Id="rId24" Type="http://schemas.openxmlformats.org/officeDocument/2006/relationships/image" Target="../media/image18.emf"/><Relationship Id="rId5" Type="http://schemas.openxmlformats.org/officeDocument/2006/relationships/image" Target="../media/image6.emf"/><Relationship Id="rId15" Type="http://schemas.openxmlformats.org/officeDocument/2006/relationships/image" Target="../media/image11.emf"/><Relationship Id="rId23" Type="http://schemas.openxmlformats.org/officeDocument/2006/relationships/image" Target="../media/image17.jpg"/><Relationship Id="rId10" Type="http://schemas.openxmlformats.org/officeDocument/2006/relationships/image" Target="../media/image4.emf"/><Relationship Id="rId19" Type="http://schemas.openxmlformats.org/officeDocument/2006/relationships/image" Target="../media/image15.jpeg"/><Relationship Id="rId4" Type="http://schemas.openxmlformats.org/officeDocument/2006/relationships/chart" Target="../charts/chart1.xml"/><Relationship Id="rId9" Type="http://schemas.openxmlformats.org/officeDocument/2006/relationships/oleObject" Target="../embeddings/oleObject1.bin"/><Relationship Id="rId14" Type="http://schemas.openxmlformats.org/officeDocument/2006/relationships/chart" Target="../charts/chart4.xml"/><Relationship Id="rId22"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0"/>
          <p:cNvSpPr>
            <a:spLocks noChangeArrowheads="1"/>
          </p:cNvSpPr>
          <p:nvPr/>
        </p:nvSpPr>
        <p:spPr bwMode="auto">
          <a:xfrm>
            <a:off x="31323441" y="18851759"/>
            <a:ext cx="9519759" cy="13716000"/>
          </a:xfrm>
          <a:prstGeom prst="rect">
            <a:avLst/>
          </a:prstGeom>
          <a:solidFill>
            <a:schemeClr val="accent3">
              <a:lumMod val="60000"/>
              <a:lumOff val="40000"/>
              <a:alpha val="30000"/>
            </a:schemeClr>
          </a:solidFill>
          <a:ln w="9525">
            <a:solidFill>
              <a:schemeClr val="accent3">
                <a:lumMod val="20000"/>
                <a:lumOff val="80000"/>
              </a:schemeClr>
            </a:solidFill>
            <a:miter lim="800000"/>
            <a:headEnd/>
            <a:tailEnd/>
          </a:ln>
          <a:effectLst/>
        </p:spPr>
        <p:txBody>
          <a:bodyPr tIns="182880" rIns="457200"/>
          <a:lstStyle/>
          <a:p>
            <a:pPr algn="just"/>
            <a:r>
              <a:rPr lang="en-US" sz="4400" b="1" dirty="0" smtClean="0"/>
              <a:t>Queue evolutions</a:t>
            </a:r>
          </a:p>
          <a:p>
            <a:pPr marL="354013" indent="265113" algn="just">
              <a:spcAft>
                <a:spcPts val="1800"/>
              </a:spcAft>
            </a:pPr>
            <a:r>
              <a:rPr lang="en-US" sz="3200" dirty="0"/>
              <a:t>Queue evolution is one of the most important factors in design of intersection signals. The evaluation compares the model-estimated and the field-observed queue evolutions. Lane 1 is scooter-prohibited, whereas lane 3 serves both scooters and cars.</a:t>
            </a:r>
          </a:p>
          <a:p>
            <a:pPr algn="just"/>
            <a:endParaRPr lang="en-US" sz="3200" dirty="0"/>
          </a:p>
          <a:p>
            <a:pPr algn="just"/>
            <a:endParaRPr lang="en-US" sz="3200" dirty="0" smtClean="0"/>
          </a:p>
          <a:p>
            <a:pPr algn="just"/>
            <a:endParaRPr lang="en-US" sz="3200" dirty="0"/>
          </a:p>
          <a:p>
            <a:pPr algn="just"/>
            <a:endParaRPr lang="en-US" sz="3200" dirty="0" smtClean="0"/>
          </a:p>
          <a:p>
            <a:pPr algn="just"/>
            <a:endParaRPr lang="en-US" sz="3200" dirty="0"/>
          </a:p>
          <a:p>
            <a:pPr algn="just"/>
            <a:endParaRPr lang="en-US" sz="3200" dirty="0" smtClean="0"/>
          </a:p>
          <a:p>
            <a:pPr algn="just"/>
            <a:endParaRPr lang="en-US" sz="3200" dirty="0"/>
          </a:p>
          <a:p>
            <a:pPr marL="354013" indent="-11113" algn="just">
              <a:spcAft>
                <a:spcPts val="1800"/>
              </a:spcAft>
            </a:pPr>
            <a:r>
              <a:rPr lang="en-US" sz="3200" dirty="0"/>
              <a:t>With an approach of 190M long, it is observed that scooters arrive at the stop-line before cars with a leading time of 8 seconds, which reflects the real-world scooter-vehicle mixed traffic scenario.</a:t>
            </a:r>
          </a:p>
          <a:p>
            <a:pPr algn="just"/>
            <a:endParaRPr lang="en-US" sz="3200" dirty="0"/>
          </a:p>
        </p:txBody>
      </p:sp>
      <p:sp>
        <p:nvSpPr>
          <p:cNvPr id="81" name="Rectangle 80"/>
          <p:cNvSpPr>
            <a:spLocks noChangeArrowheads="1"/>
          </p:cNvSpPr>
          <p:nvPr/>
        </p:nvSpPr>
        <p:spPr bwMode="auto">
          <a:xfrm>
            <a:off x="40212240" y="5913295"/>
            <a:ext cx="10079759" cy="11917504"/>
          </a:xfrm>
          <a:prstGeom prst="rect">
            <a:avLst/>
          </a:prstGeom>
          <a:solidFill>
            <a:schemeClr val="accent3">
              <a:lumMod val="60000"/>
              <a:lumOff val="40000"/>
              <a:alpha val="30000"/>
            </a:schemeClr>
          </a:solidFill>
          <a:ln w="9525">
            <a:solidFill>
              <a:schemeClr val="accent3">
                <a:lumMod val="20000"/>
                <a:lumOff val="80000"/>
              </a:schemeClr>
            </a:solidFill>
            <a:miter lim="800000"/>
            <a:headEnd/>
            <a:tailEnd/>
          </a:ln>
          <a:effectLst/>
        </p:spPr>
        <p:txBody>
          <a:bodyPr tIns="182880" rIns="457200"/>
          <a:lstStyle/>
          <a:p>
            <a:pPr marL="342900" indent="-342900" algn="just"/>
            <a:r>
              <a:rPr lang="en-US" altLang="zh-CN" sz="4400" b="1" dirty="0" smtClean="0"/>
              <a:t>Lane Choice</a:t>
            </a:r>
          </a:p>
          <a:p>
            <a:pPr marL="190500" indent="190500" algn="just"/>
            <a:r>
              <a:rPr lang="en-US" altLang="zh-CN" sz="3600" dirty="0" smtClean="0"/>
              <a:t>The field observation reflects the following patterns:</a:t>
            </a:r>
          </a:p>
          <a:p>
            <a:pPr marL="857250" indent="-628650" algn="just">
              <a:buAutoNum type="romanLcPeriod"/>
            </a:pPr>
            <a:r>
              <a:rPr lang="en-US" altLang="zh-CN" sz="3600" dirty="0" smtClean="0"/>
              <a:t>Cars tend to stay on the same travel lane, but will perform lane changes to merge into the lane that serves their turning </a:t>
            </a:r>
            <a:r>
              <a:rPr lang="en-US" altLang="zh-CN" sz="3600" dirty="0" smtClean="0"/>
              <a:t>needs.</a:t>
            </a:r>
            <a:endParaRPr lang="en-US" altLang="zh-CN" sz="3600" dirty="0"/>
          </a:p>
          <a:p>
            <a:pPr marL="857250" indent="-628650" algn="just">
              <a:buAutoNum type="romanLcPeriod"/>
            </a:pPr>
            <a:r>
              <a:rPr lang="en-US" altLang="zh-CN" sz="3600" dirty="0" smtClean="0"/>
              <a:t>Scooters</a:t>
            </a:r>
            <a:r>
              <a:rPr lang="en-US" altLang="zh-CN" sz="3600" dirty="0" smtClean="0"/>
              <a:t>, with high mobility, tend to choose the lane with fewer vehicles to advance to the downstream stop line.</a:t>
            </a:r>
          </a:p>
          <a:p>
            <a:pPr marL="857250" indent="-857250" algn="just">
              <a:buAutoNum type="romanLcPeriod"/>
            </a:pPr>
            <a:endParaRPr lang="en-US" altLang="zh-CN" sz="3600" dirty="0" smtClean="0"/>
          </a:p>
          <a:p>
            <a:pPr indent="-342900" algn="just"/>
            <a:r>
              <a:rPr lang="en-US" altLang="zh-CN" sz="4400" b="1" dirty="0"/>
              <a:t>Travel Time Estimation</a:t>
            </a:r>
          </a:p>
          <a:p>
            <a:pPr marL="354013" indent="265113" algn="just">
              <a:spcAft>
                <a:spcPts val="1800"/>
              </a:spcAft>
            </a:pPr>
            <a:r>
              <a:rPr lang="en-US" altLang="zh-CN" sz="3600" dirty="0"/>
              <a:t>Cars will decelerate and join the end-of-queue; scooters may decide to filter through the stop queues and not reduce their speed to </a:t>
            </a:r>
            <a:r>
              <a:rPr lang="en-US" altLang="zh-CN" sz="3600" dirty="0" smtClean="0"/>
              <a:t>zero.</a:t>
            </a:r>
            <a:endParaRPr lang="en-US" altLang="zh-CN" sz="3600" dirty="0"/>
          </a:p>
          <a:p>
            <a:pPr algn="just"/>
            <a:endParaRPr lang="en-US" altLang="zh-CN" sz="4400" b="1" dirty="0" smtClean="0"/>
          </a:p>
        </p:txBody>
      </p:sp>
      <p:sp>
        <p:nvSpPr>
          <p:cNvPr id="76" name="Rectangle 80"/>
          <p:cNvSpPr>
            <a:spLocks noChangeArrowheads="1"/>
          </p:cNvSpPr>
          <p:nvPr/>
        </p:nvSpPr>
        <p:spPr bwMode="auto">
          <a:xfrm>
            <a:off x="20681670" y="5715000"/>
            <a:ext cx="8807729" cy="12115800"/>
          </a:xfrm>
          <a:prstGeom prst="rect">
            <a:avLst/>
          </a:prstGeom>
          <a:solidFill>
            <a:schemeClr val="bg1"/>
          </a:solidFill>
          <a:ln w="9525">
            <a:solidFill>
              <a:schemeClr val="accent3">
                <a:lumMod val="20000"/>
                <a:lumOff val="80000"/>
              </a:schemeClr>
            </a:solidFill>
            <a:miter lim="800000"/>
            <a:headEnd/>
            <a:tailEnd/>
          </a:ln>
          <a:effectLst/>
        </p:spPr>
        <p:txBody>
          <a:bodyPr/>
          <a:lstStyle/>
          <a:p>
            <a:pPr marL="342900" indent="-342900" algn="just">
              <a:spcAft>
                <a:spcPts val="1200"/>
              </a:spcAft>
            </a:pPr>
            <a:endParaRPr lang="en-US" sz="3800" b="1" dirty="0"/>
          </a:p>
        </p:txBody>
      </p:sp>
      <p:sp>
        <p:nvSpPr>
          <p:cNvPr id="168" name="Rectangle 80"/>
          <p:cNvSpPr>
            <a:spLocks noChangeArrowheads="1"/>
          </p:cNvSpPr>
          <p:nvPr/>
        </p:nvSpPr>
        <p:spPr bwMode="auto">
          <a:xfrm>
            <a:off x="20726400" y="20193000"/>
            <a:ext cx="10150110" cy="12344400"/>
          </a:xfrm>
          <a:prstGeom prst="rect">
            <a:avLst/>
          </a:prstGeom>
          <a:solidFill>
            <a:schemeClr val="accent3">
              <a:lumMod val="60000"/>
              <a:lumOff val="40000"/>
              <a:alpha val="30000"/>
            </a:schemeClr>
          </a:solidFill>
          <a:ln w="9525">
            <a:solidFill>
              <a:schemeClr val="accent3">
                <a:lumMod val="20000"/>
                <a:lumOff val="80000"/>
              </a:schemeClr>
            </a:solidFill>
            <a:miter lim="800000"/>
            <a:headEnd/>
            <a:tailEnd/>
          </a:ln>
          <a:effectLst/>
        </p:spPr>
        <p:txBody>
          <a:bodyPr tIns="182880" rIns="457200"/>
          <a:lstStyle/>
          <a:p>
            <a:pPr algn="just"/>
            <a:r>
              <a:rPr lang="en-US" sz="4400" b="1" dirty="0" smtClean="0"/>
              <a:t>Field Data</a:t>
            </a:r>
          </a:p>
          <a:p>
            <a:pPr marL="354013" indent="265113" algn="just">
              <a:spcAft>
                <a:spcPts val="1800"/>
              </a:spcAft>
            </a:pPr>
            <a:r>
              <a:rPr lang="en-US" sz="3200" dirty="0"/>
              <a:t>The scooter-mixed traffic data was collected from the northbound approaches of an 8-lane major arterial,  </a:t>
            </a:r>
            <a:r>
              <a:rPr lang="en-US" sz="3200" dirty="0" err="1"/>
              <a:t>Xinsheng</a:t>
            </a:r>
            <a:r>
              <a:rPr lang="en-US" sz="3200" dirty="0"/>
              <a:t> South Road, in Taipei, Taiwan.</a:t>
            </a:r>
          </a:p>
          <a:p>
            <a:pPr marL="354013" indent="265113" algn="just">
              <a:spcAft>
                <a:spcPts val="1800"/>
              </a:spcAft>
            </a:pPr>
            <a:r>
              <a:rPr lang="en-US" sz="3200" dirty="0"/>
              <a:t>Traffic volume during data collection is about 9,000 vehicles per hour in the target direction; among all vehicle flows, 83% are scooters, 15% are cars, and 2% are buses.</a:t>
            </a:r>
          </a:p>
          <a:p>
            <a:pPr algn="just">
              <a:spcBef>
                <a:spcPts val="1200"/>
              </a:spcBef>
            </a:pPr>
            <a:r>
              <a:rPr lang="en-US" sz="4400" b="1" dirty="0" smtClean="0"/>
              <a:t>Scooter </a:t>
            </a:r>
            <a:r>
              <a:rPr lang="en-US" sz="4400" b="1" dirty="0" smtClean="0"/>
              <a:t>Discharge Rates</a:t>
            </a:r>
            <a:endParaRPr lang="en-US" sz="4400" b="1" dirty="0"/>
          </a:p>
          <a:p>
            <a:pPr marL="354013" indent="265113" algn="just">
              <a:spcAft>
                <a:spcPts val="1800"/>
              </a:spcAft>
            </a:pPr>
            <a:r>
              <a:rPr lang="en-US" sz="3200" dirty="0"/>
              <a:t>The discharge rates for cars and scooters under non-mixed traffic condition are set to be 1,800 and 14,000 </a:t>
            </a:r>
            <a:r>
              <a:rPr lang="en-US" sz="3200" dirty="0" err="1"/>
              <a:t>vphpl</a:t>
            </a:r>
            <a:r>
              <a:rPr lang="en-US" sz="3200" dirty="0"/>
              <a:t>, respectively.</a:t>
            </a:r>
          </a:p>
        </p:txBody>
      </p:sp>
      <p:sp>
        <p:nvSpPr>
          <p:cNvPr id="4" name="Title 3"/>
          <p:cNvSpPr>
            <a:spLocks noGrp="1"/>
          </p:cNvSpPr>
          <p:nvPr>
            <p:ph type="ctrTitle"/>
          </p:nvPr>
        </p:nvSpPr>
        <p:spPr>
          <a:xfrm>
            <a:off x="5943600" y="259977"/>
            <a:ext cx="44577000" cy="3352800"/>
          </a:xfrm>
        </p:spPr>
        <p:txBody>
          <a:bodyPr>
            <a:noAutofit/>
          </a:bodyPr>
          <a:lstStyle/>
          <a:p>
            <a:pPr>
              <a:spcBef>
                <a:spcPts val="0"/>
              </a:spcBef>
            </a:pPr>
            <a:r>
              <a:rPr lang="en-US" altLang="zh-CN" sz="9700" b="1" dirty="0" smtClean="0"/>
              <a:t>An Empirical Study of the Scooter-Vehicle Mixed Traffic Propagation on Urban Arterials</a:t>
            </a:r>
            <a:r>
              <a:rPr lang="en-US" sz="9700" dirty="0"/>
              <a:t/>
            </a:r>
            <a:br>
              <a:rPr lang="en-US" sz="9700" dirty="0"/>
            </a:br>
            <a:r>
              <a:rPr lang="en-US" sz="9700" b="1" kern="1400" cap="small" dirty="0">
                <a:latin typeface="Times New Roman"/>
                <a:ea typeface="PMingLiU"/>
              </a:rPr>
              <a:t/>
            </a:r>
            <a:br>
              <a:rPr lang="en-US" sz="9700" b="1" kern="1400" cap="small" dirty="0">
                <a:latin typeface="Times New Roman"/>
                <a:ea typeface="PMingLiU"/>
              </a:rPr>
            </a:br>
            <a:r>
              <a:rPr lang="en-US" sz="9700" cap="small" dirty="0"/>
              <a:t/>
            </a:r>
            <a:br>
              <a:rPr lang="en-US" sz="9700" cap="small" dirty="0"/>
            </a:br>
            <a:endParaRPr lang="en-US" sz="9700" cap="small" dirty="0"/>
          </a:p>
        </p:txBody>
      </p:sp>
      <p:sp>
        <p:nvSpPr>
          <p:cNvPr id="5" name="Subtitle 4"/>
          <p:cNvSpPr>
            <a:spLocks noGrp="1"/>
          </p:cNvSpPr>
          <p:nvPr>
            <p:ph type="subTitle" idx="1"/>
          </p:nvPr>
        </p:nvSpPr>
        <p:spPr>
          <a:xfrm>
            <a:off x="17588668" y="1866900"/>
            <a:ext cx="17480116" cy="2286000"/>
          </a:xfrm>
        </p:spPr>
        <p:txBody>
          <a:bodyPr>
            <a:normAutofit/>
          </a:bodyPr>
          <a:lstStyle/>
          <a:p>
            <a:r>
              <a:rPr lang="en-US" sz="8000" dirty="0">
                <a:latin typeface="+mj-lt"/>
                <a:cs typeface="Times New Roman" pitchFamily="18" charset="0"/>
              </a:rPr>
              <a:t>by </a:t>
            </a:r>
            <a:r>
              <a:rPr lang="en-US" sz="8000" dirty="0" smtClean="0">
                <a:latin typeface="+mj-lt"/>
                <a:cs typeface="Times New Roman" pitchFamily="18" charset="0"/>
              </a:rPr>
              <a:t>Chien-Lun Lan and </a:t>
            </a:r>
            <a:r>
              <a:rPr lang="en-US" sz="8000" dirty="0">
                <a:latin typeface="+mj-lt"/>
                <a:cs typeface="Times New Roman" pitchFamily="18" charset="0"/>
              </a:rPr>
              <a:t>Gang-Len Chang</a:t>
            </a:r>
            <a:r>
              <a:rPr lang="en-US" altLang="zh-CN" sz="8000" dirty="0">
                <a:latin typeface="+mj-lt"/>
                <a:cs typeface="Times New Roman" pitchFamily="18" charset="0"/>
              </a:rPr>
              <a:t> </a:t>
            </a:r>
            <a:endParaRPr lang="en-US" sz="8000" dirty="0">
              <a:latin typeface="+mj-lt"/>
              <a:cs typeface="Times New Roman" pitchFamily="18" charset="0"/>
            </a:endParaRPr>
          </a:p>
        </p:txBody>
      </p:sp>
      <p:sp>
        <p:nvSpPr>
          <p:cNvPr id="6" name="Subtitle 4"/>
          <p:cNvSpPr txBox="1">
            <a:spLocks/>
          </p:cNvSpPr>
          <p:nvPr/>
        </p:nvSpPr>
        <p:spPr>
          <a:xfrm>
            <a:off x="6019800" y="3276600"/>
            <a:ext cx="39243000" cy="2286000"/>
          </a:xfrm>
          <a:prstGeom prst="rect">
            <a:avLst/>
          </a:prstGeom>
        </p:spPr>
        <p:txBody>
          <a:bodyPr lIns="155786" tIns="77893" rIns="155786" bIns="77893">
            <a:normAutofit/>
          </a:bodyPr>
          <a:lstStyle/>
          <a:p>
            <a:pPr indent="-778932" algn="ctr" defTabSz="4807099">
              <a:spcBef>
                <a:spcPct val="20000"/>
              </a:spcBef>
              <a:defRPr/>
            </a:pPr>
            <a:r>
              <a:rPr lang="en-US" sz="8800" i="1" dirty="0">
                <a:latin typeface="+mj-lt"/>
                <a:cs typeface="Times New Roman" pitchFamily="18" charset="0"/>
              </a:rPr>
              <a:t>University of Maryland, College Park</a:t>
            </a:r>
          </a:p>
        </p:txBody>
      </p:sp>
      <p:sp>
        <p:nvSpPr>
          <p:cNvPr id="7" name="AutoShape 350" descr="Dark horizontal"/>
          <p:cNvSpPr>
            <a:spLocks noChangeArrowheads="1"/>
          </p:cNvSpPr>
          <p:nvPr/>
        </p:nvSpPr>
        <p:spPr bwMode="auto">
          <a:xfrm>
            <a:off x="733238" y="5800725"/>
            <a:ext cx="8633012" cy="1600200"/>
          </a:xfrm>
          <a:prstGeom prst="roundRect">
            <a:avLst>
              <a:gd name="adj" fmla="val 50000"/>
            </a:avLst>
          </a:prstGeom>
          <a:pattFill prst="dkHorz">
            <a:fgClr>
              <a:srgbClr val="660033"/>
            </a:fgClr>
            <a:bgClr>
              <a:srgbClr val="710107"/>
            </a:bgClr>
          </a:pattFill>
          <a:ln w="50800">
            <a:noFill/>
            <a:round/>
            <a:headEnd/>
            <a:tailEnd/>
          </a:ln>
          <a:effectLst>
            <a:outerShdw dist="251447" dir="2700000" algn="ctr" rotWithShape="0">
              <a:srgbClr val="787878"/>
            </a:outerShdw>
          </a:effectLst>
        </p:spPr>
        <p:txBody>
          <a:bodyPr wrap="none" lIns="43748" tIns="21122" rIns="43748" bIns="21122" anchor="ctr"/>
          <a:lstStyle/>
          <a:p>
            <a:pPr algn="ctr" defTabSz="412750" eaLnBrk="0" hangingPunct="0"/>
            <a:r>
              <a:rPr lang="en-US" altLang="zh-CN" sz="5400" b="1" dirty="0">
                <a:solidFill>
                  <a:schemeClr val="bg1"/>
                </a:solidFill>
                <a:effectLst>
                  <a:outerShdw blurRad="38100" dist="38100" dir="2700000" algn="tl">
                    <a:srgbClr val="000000"/>
                  </a:outerShdw>
                </a:effectLst>
                <a:latin typeface="Verdana" pitchFamily="34" charset="0"/>
                <a:ea typeface="宋体" pitchFamily="2" charset="-122"/>
              </a:rPr>
              <a:t>Abstract</a:t>
            </a:r>
          </a:p>
        </p:txBody>
      </p:sp>
      <p:sp>
        <p:nvSpPr>
          <p:cNvPr id="8" name="Rectangle 80"/>
          <p:cNvSpPr>
            <a:spLocks noChangeArrowheads="1"/>
          </p:cNvSpPr>
          <p:nvPr/>
        </p:nvSpPr>
        <p:spPr bwMode="auto">
          <a:xfrm>
            <a:off x="660400" y="7772400"/>
            <a:ext cx="9321800" cy="10058400"/>
          </a:xfrm>
          <a:prstGeom prst="rect">
            <a:avLst/>
          </a:prstGeom>
          <a:solidFill>
            <a:schemeClr val="accent2">
              <a:lumMod val="60000"/>
              <a:lumOff val="40000"/>
              <a:alpha val="30000"/>
            </a:schemeClr>
          </a:solidFill>
          <a:ln w="9525">
            <a:noFill/>
            <a:miter lim="800000"/>
            <a:headEnd/>
            <a:tailEnd/>
          </a:ln>
          <a:effectLst/>
        </p:spPr>
        <p:txBody>
          <a:bodyPr tIns="182880" rIns="457200"/>
          <a:lstStyle/>
          <a:p>
            <a:pPr marL="571500" indent="-571500" algn="just">
              <a:lnSpc>
                <a:spcPct val="90000"/>
              </a:lnSpc>
              <a:spcBef>
                <a:spcPct val="20000"/>
              </a:spcBef>
              <a:buFont typeface="Wingdings" panose="05000000000000000000" pitchFamily="2" charset="2"/>
              <a:buChar char="Ø"/>
            </a:pPr>
            <a:r>
              <a:rPr lang="en-US" altLang="zh-CN" sz="3600" dirty="0"/>
              <a:t>Scooters are one of the primary transportation modes in many developing countries, but design guidelines </a:t>
            </a:r>
            <a:r>
              <a:rPr lang="en-US" altLang="zh-CN" sz="3600" dirty="0" smtClean="0"/>
              <a:t>and </a:t>
            </a:r>
            <a:r>
              <a:rPr lang="en-US" altLang="zh-CN" sz="3600" dirty="0"/>
              <a:t>software for arterial signals accommodating heavy scooter-vehicle mixed flows are still in </a:t>
            </a:r>
            <a:r>
              <a:rPr lang="en-US" altLang="zh-CN" sz="3600" dirty="0" smtClean="0"/>
              <a:t>their infancy.</a:t>
            </a:r>
            <a:endParaRPr lang="en-US" altLang="zh-CN" sz="3600" dirty="0"/>
          </a:p>
          <a:p>
            <a:pPr marL="571500" indent="-571500" algn="just">
              <a:lnSpc>
                <a:spcPct val="90000"/>
              </a:lnSpc>
              <a:spcBef>
                <a:spcPct val="20000"/>
              </a:spcBef>
              <a:buFont typeface="Wingdings" panose="05000000000000000000" pitchFamily="2" charset="2"/>
              <a:buChar char="Ø"/>
            </a:pPr>
            <a:r>
              <a:rPr lang="en-US" altLang="zh-CN" sz="3600" dirty="0"/>
              <a:t>Traffic professionals often have no choice but to apply existing models that cannot address scooters’ complex </a:t>
            </a:r>
            <a:r>
              <a:rPr lang="en-US" altLang="zh-CN" sz="3600" dirty="0" smtClean="0"/>
              <a:t>maneuvers.</a:t>
            </a:r>
            <a:endParaRPr lang="en-US" altLang="zh-CN" sz="3600" dirty="0"/>
          </a:p>
          <a:p>
            <a:pPr marL="571500" indent="-571500" algn="just">
              <a:lnSpc>
                <a:spcPct val="90000"/>
              </a:lnSpc>
              <a:spcBef>
                <a:spcPct val="20000"/>
              </a:spcBef>
              <a:buFont typeface="Wingdings" panose="05000000000000000000" pitchFamily="2" charset="2"/>
              <a:buChar char="Ø"/>
            </a:pPr>
            <a:r>
              <a:rPr lang="en-US" altLang="zh-CN" sz="3600" dirty="0"/>
              <a:t>This study conducts field observations of the mixed traffic flow from their discharging to the formation of stop </a:t>
            </a:r>
            <a:r>
              <a:rPr lang="en-US" altLang="zh-CN" sz="3600" dirty="0" smtClean="0"/>
              <a:t>queues.</a:t>
            </a:r>
          </a:p>
          <a:p>
            <a:pPr marL="571500" indent="-571500" algn="just">
              <a:lnSpc>
                <a:spcPct val="90000"/>
              </a:lnSpc>
              <a:spcBef>
                <a:spcPct val="20000"/>
              </a:spcBef>
              <a:buFont typeface="Wingdings" panose="05000000000000000000" pitchFamily="2" charset="2"/>
              <a:buChar char="Ø"/>
            </a:pPr>
            <a:r>
              <a:rPr lang="en-US" altLang="zh-CN" sz="3600" dirty="0" smtClean="0"/>
              <a:t>Based on the statistical analysis results, this study develops a series of formulations to describe the behavior of mixed traffic flows.</a:t>
            </a:r>
            <a:endParaRPr lang="en-US" altLang="zh-CN" sz="3600" dirty="0"/>
          </a:p>
          <a:p>
            <a:pPr marL="571500" indent="-571500" algn="just">
              <a:lnSpc>
                <a:spcPct val="90000"/>
              </a:lnSpc>
              <a:spcBef>
                <a:spcPct val="20000"/>
              </a:spcBef>
              <a:buFont typeface="Wingdings" panose="05000000000000000000" pitchFamily="2" charset="2"/>
              <a:buChar char="Ø"/>
            </a:pPr>
            <a:r>
              <a:rPr lang="en-US" altLang="zh-CN" sz="3600" dirty="0"/>
              <a:t>The developed models are evaluated and confirmed </a:t>
            </a:r>
            <a:r>
              <a:rPr lang="en-US" altLang="zh-CN" sz="3600" dirty="0" smtClean="0"/>
              <a:t>to be reliable to </a:t>
            </a:r>
            <a:r>
              <a:rPr lang="en-US" altLang="zh-CN" sz="3600" dirty="0"/>
              <a:t>serve as the basis for designing arterial control </a:t>
            </a:r>
            <a:r>
              <a:rPr lang="en-US" altLang="zh-CN" sz="3600" dirty="0" smtClean="0"/>
              <a:t>plans.</a:t>
            </a:r>
            <a:endParaRPr lang="en-US" altLang="zh-CN" sz="3600" dirty="0"/>
          </a:p>
          <a:p>
            <a:pPr marL="342900" indent="-342900" algn="just">
              <a:lnSpc>
                <a:spcPct val="90000"/>
              </a:lnSpc>
              <a:spcBef>
                <a:spcPct val="20000"/>
              </a:spcBef>
              <a:buFontTx/>
              <a:buChar char="•"/>
            </a:pPr>
            <a:endParaRPr lang="en-US" altLang="zh-CN" sz="3800" dirty="0">
              <a:latin typeface="Georgia" pitchFamily="18" charset="0"/>
              <a:ea typeface="宋体" pitchFamily="2" charset="-122"/>
            </a:endParaRPr>
          </a:p>
        </p:txBody>
      </p:sp>
      <p:sp>
        <p:nvSpPr>
          <p:cNvPr id="9" name="AutoShape 350" descr="Dark horizontal"/>
          <p:cNvSpPr>
            <a:spLocks noChangeArrowheads="1"/>
          </p:cNvSpPr>
          <p:nvPr/>
        </p:nvSpPr>
        <p:spPr bwMode="auto">
          <a:xfrm>
            <a:off x="10439400" y="5867401"/>
            <a:ext cx="9296400" cy="1552575"/>
          </a:xfrm>
          <a:prstGeom prst="roundRect">
            <a:avLst>
              <a:gd name="adj" fmla="val 50000"/>
            </a:avLst>
          </a:prstGeom>
          <a:solidFill>
            <a:schemeClr val="accent3">
              <a:lumMod val="50000"/>
            </a:schemeClr>
          </a:solidFill>
          <a:ln w="50800">
            <a:noFill/>
            <a:round/>
            <a:headEnd/>
            <a:tailEnd/>
          </a:ln>
          <a:effectLst>
            <a:outerShdw dist="251447" dir="2700000" algn="ctr" rotWithShape="0">
              <a:srgbClr val="787878"/>
            </a:outerShdw>
          </a:effectLst>
        </p:spPr>
        <p:txBody>
          <a:bodyPr wrap="none" lIns="43748" tIns="21122" rIns="43748" bIns="21122" anchor="ctr"/>
          <a:lstStyle/>
          <a:p>
            <a:pPr algn="ctr" defTabSz="412750" eaLnBrk="0" hangingPunct="0"/>
            <a:r>
              <a:rPr lang="en-US" altLang="zh-CN" sz="5400" b="1" dirty="0">
                <a:solidFill>
                  <a:schemeClr val="bg1"/>
                </a:solidFill>
                <a:effectLst>
                  <a:outerShdw blurRad="38100" dist="38100" dir="2700000" algn="tl">
                    <a:srgbClr val="000000"/>
                  </a:outerShdw>
                </a:effectLst>
                <a:latin typeface="Verdana" pitchFamily="34" charset="0"/>
                <a:ea typeface="宋体" pitchFamily="2" charset="-122"/>
              </a:rPr>
              <a:t>Research Background</a:t>
            </a:r>
          </a:p>
        </p:txBody>
      </p:sp>
      <p:sp>
        <p:nvSpPr>
          <p:cNvPr id="10" name="Rectangle 80"/>
          <p:cNvSpPr>
            <a:spLocks noChangeArrowheads="1"/>
          </p:cNvSpPr>
          <p:nvPr/>
        </p:nvSpPr>
        <p:spPr bwMode="auto">
          <a:xfrm>
            <a:off x="10363200" y="7772400"/>
            <a:ext cx="10024111" cy="10058400"/>
          </a:xfrm>
          <a:prstGeom prst="rect">
            <a:avLst/>
          </a:prstGeom>
          <a:solidFill>
            <a:schemeClr val="accent3">
              <a:lumMod val="60000"/>
              <a:lumOff val="40000"/>
              <a:alpha val="30000"/>
            </a:schemeClr>
          </a:solidFill>
          <a:ln w="9525">
            <a:solidFill>
              <a:schemeClr val="accent3">
                <a:lumMod val="20000"/>
                <a:lumOff val="80000"/>
              </a:schemeClr>
            </a:solidFill>
            <a:miter lim="800000"/>
            <a:headEnd/>
            <a:tailEnd/>
          </a:ln>
          <a:effectLst/>
        </p:spPr>
        <p:txBody>
          <a:bodyPr tIns="182880" rIns="457200"/>
          <a:lstStyle/>
          <a:p>
            <a:pPr marL="342900" indent="-342900" algn="just">
              <a:spcAft>
                <a:spcPts val="1200"/>
              </a:spcAft>
            </a:pPr>
            <a:r>
              <a:rPr lang="en-US" sz="4400" b="1" dirty="0"/>
              <a:t>Field </a:t>
            </a:r>
            <a:r>
              <a:rPr lang="en-US" sz="4400" b="1" dirty="0" smtClean="0"/>
              <a:t>Observations</a:t>
            </a:r>
          </a:p>
          <a:p>
            <a:pPr marL="571500" indent="-571500" algn="just">
              <a:spcAft>
                <a:spcPts val="1200"/>
              </a:spcAft>
              <a:buFont typeface="Wingdings" panose="05000000000000000000" pitchFamily="2" charset="2"/>
              <a:buChar char="Ø"/>
            </a:pPr>
            <a:r>
              <a:rPr lang="en-US" sz="3800" dirty="0" smtClean="0"/>
              <a:t>To study scooter-vehicle mixed traffic, this research selects two consecutive arterial approaches for field observation.</a:t>
            </a:r>
          </a:p>
          <a:p>
            <a:pPr marL="571500" indent="-571500" algn="just">
              <a:spcAft>
                <a:spcPts val="1200"/>
              </a:spcAft>
              <a:buFont typeface="Wingdings" panose="05000000000000000000" pitchFamily="2" charset="2"/>
              <a:buChar char="Ø"/>
            </a:pPr>
            <a:r>
              <a:rPr lang="en-US" sz="3800" dirty="0" smtClean="0"/>
              <a:t>By using camcorders mounted on a high-rise building, the vehicle trajectories are retrieved on a frame-by-frame basis.</a:t>
            </a:r>
          </a:p>
          <a:p>
            <a:pPr marL="342900" indent="-342900" algn="just">
              <a:spcAft>
                <a:spcPts val="1200"/>
              </a:spcAft>
            </a:pPr>
            <a:r>
              <a:rPr lang="en-US" altLang="zh-CN" sz="4400" b="1" dirty="0" smtClean="0"/>
              <a:t>Research Objectives</a:t>
            </a:r>
            <a:endParaRPr lang="en-US" altLang="zh-CN" sz="4400" b="1" dirty="0"/>
          </a:p>
          <a:p>
            <a:pPr marL="571500" indent="-571500" algn="just">
              <a:buFont typeface="Wingdings" panose="05000000000000000000" pitchFamily="2" charset="2"/>
              <a:buChar char="Ø"/>
            </a:pPr>
            <a:r>
              <a:rPr lang="en-US" sz="3600" dirty="0" smtClean="0"/>
              <a:t>This research tries to understand the fundamental properties of scooter-vehicle mixed traffic flows, focusing on empirical investigation of their macroscopic behavior.</a:t>
            </a:r>
          </a:p>
          <a:p>
            <a:pPr marL="571500" indent="-571500" algn="just">
              <a:buFont typeface="Wingdings" panose="05000000000000000000" pitchFamily="2" charset="2"/>
              <a:buChar char="Ø"/>
            </a:pPr>
            <a:r>
              <a:rPr lang="en-US" sz="3600" dirty="0" smtClean="0"/>
              <a:t>This study further formulates all statistically validated empirical relations with a series of traffic models.</a:t>
            </a:r>
            <a:endParaRPr lang="en-US" sz="3600" dirty="0"/>
          </a:p>
        </p:txBody>
      </p:sp>
      <p:sp>
        <p:nvSpPr>
          <p:cNvPr id="3074" name="Rectangle 2"/>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6" name="Rectangle 4"/>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 name="AutoShape 350" descr="Dark horizontal"/>
          <p:cNvSpPr>
            <a:spLocks noChangeArrowheads="1"/>
          </p:cNvSpPr>
          <p:nvPr/>
        </p:nvSpPr>
        <p:spPr bwMode="auto">
          <a:xfrm>
            <a:off x="41452800" y="18242105"/>
            <a:ext cx="8633012" cy="1600200"/>
          </a:xfrm>
          <a:prstGeom prst="roundRect">
            <a:avLst>
              <a:gd name="adj" fmla="val 50000"/>
            </a:avLst>
          </a:prstGeom>
          <a:pattFill prst="dkHorz">
            <a:fgClr>
              <a:srgbClr val="660033"/>
            </a:fgClr>
            <a:bgClr>
              <a:srgbClr val="710107"/>
            </a:bgClr>
          </a:pattFill>
          <a:ln w="50800">
            <a:noFill/>
            <a:round/>
            <a:headEnd/>
            <a:tailEnd/>
          </a:ln>
          <a:effectLst>
            <a:outerShdw dist="251447" dir="2700000" algn="ctr" rotWithShape="0">
              <a:srgbClr val="787878"/>
            </a:outerShdw>
          </a:effectLst>
        </p:spPr>
        <p:txBody>
          <a:bodyPr wrap="none" lIns="43748" tIns="21122" rIns="43748" bIns="21122" anchor="ctr"/>
          <a:lstStyle/>
          <a:p>
            <a:pPr algn="ctr" defTabSz="412750" eaLnBrk="0" hangingPunct="0"/>
            <a:r>
              <a:rPr lang="en-US" altLang="zh-CN" sz="5400" b="1" dirty="0">
                <a:solidFill>
                  <a:schemeClr val="bg1"/>
                </a:solidFill>
                <a:effectLst>
                  <a:outerShdw blurRad="38100" dist="38100" dir="2700000" algn="tl">
                    <a:srgbClr val="000000"/>
                  </a:outerShdw>
                </a:effectLst>
                <a:latin typeface="Verdana" pitchFamily="34" charset="0"/>
                <a:ea typeface="宋体" pitchFamily="2" charset="-122"/>
              </a:rPr>
              <a:t>Conclusions</a:t>
            </a:r>
          </a:p>
        </p:txBody>
      </p:sp>
      <p:sp>
        <p:nvSpPr>
          <p:cNvPr id="31" name="Rectangle 80"/>
          <p:cNvSpPr>
            <a:spLocks noChangeArrowheads="1"/>
          </p:cNvSpPr>
          <p:nvPr/>
        </p:nvSpPr>
        <p:spPr bwMode="auto">
          <a:xfrm>
            <a:off x="41300400" y="20193000"/>
            <a:ext cx="9019290" cy="12431294"/>
          </a:xfrm>
          <a:prstGeom prst="rect">
            <a:avLst/>
          </a:prstGeom>
          <a:solidFill>
            <a:schemeClr val="accent2">
              <a:lumMod val="60000"/>
              <a:lumOff val="40000"/>
              <a:alpha val="30000"/>
            </a:schemeClr>
          </a:solidFill>
          <a:ln w="9525">
            <a:noFill/>
            <a:miter lim="800000"/>
            <a:headEnd/>
            <a:tailEnd/>
          </a:ln>
          <a:effectLst/>
        </p:spPr>
        <p:txBody>
          <a:bodyPr lIns="182880" tIns="274320" rIns="457200"/>
          <a:lstStyle/>
          <a:p>
            <a:pPr marL="342900" indent="-342900" algn="just">
              <a:buFont typeface="Wingdings" pitchFamily="2" charset="2"/>
              <a:buChar char="Ø"/>
            </a:pPr>
            <a:r>
              <a:rPr lang="en-US" sz="3600" dirty="0" smtClean="0"/>
              <a:t>This paper presents the results of empirical investigation with respect to the evolution of scooter-mixed traffic flows from discharging, propagation, to the formation of queues at the downstream intersection.</a:t>
            </a:r>
          </a:p>
          <a:p>
            <a:pPr algn="just"/>
            <a:endParaRPr lang="en-US" sz="3600" dirty="0" smtClean="0"/>
          </a:p>
          <a:p>
            <a:pPr marL="342900" indent="-342900" algn="just">
              <a:buFont typeface="Wingdings" pitchFamily="2" charset="2"/>
              <a:buChar char="Ø"/>
            </a:pPr>
            <a:r>
              <a:rPr lang="en-US" sz="3600" dirty="0" smtClean="0"/>
              <a:t>A series of concise equations are proposed to describe the complex propagation process over an arterial link.</a:t>
            </a:r>
          </a:p>
          <a:p>
            <a:pPr marL="342900" indent="-342900" algn="just">
              <a:buFont typeface="Wingdings" pitchFamily="2" charset="2"/>
              <a:buChar char="Ø"/>
            </a:pPr>
            <a:endParaRPr lang="en-US" sz="3600" dirty="0" smtClean="0"/>
          </a:p>
          <a:p>
            <a:pPr marL="342900" indent="-342900" algn="just">
              <a:buFont typeface="Wingdings" pitchFamily="2" charset="2"/>
              <a:buChar char="Ø"/>
            </a:pPr>
            <a:r>
              <a:rPr lang="en-US" sz="3600" dirty="0" smtClean="0"/>
              <a:t>The numerical evaluations of the proposed models with field observations have offered insights into the properties of mixed traffic flows, and can serve as the basis for development of an arterial signal progression model.</a:t>
            </a:r>
            <a:endParaRPr lang="en-US" sz="3600" dirty="0"/>
          </a:p>
        </p:txBody>
      </p:sp>
      <p:sp>
        <p:nvSpPr>
          <p:cNvPr id="6176" name="Rectangle 32"/>
          <p:cNvSpPr>
            <a:spLocks noChangeArrowheads="1"/>
          </p:cNvSpPr>
          <p:nvPr/>
        </p:nvSpPr>
        <p:spPr bwMode="auto">
          <a:xfrm>
            <a:off x="0" y="-5485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228" name="Rectangle 84"/>
          <p:cNvSpPr>
            <a:spLocks noChangeArrowheads="1"/>
          </p:cNvSpPr>
          <p:nvPr/>
        </p:nvSpPr>
        <p:spPr bwMode="auto">
          <a:xfrm>
            <a:off x="76200" y="-5485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84" name="Rectangle 12"/>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44" name="AutoShape 350" descr="Dark horizontal"/>
          <p:cNvSpPr>
            <a:spLocks noChangeArrowheads="1"/>
          </p:cNvSpPr>
          <p:nvPr/>
        </p:nvSpPr>
        <p:spPr bwMode="auto">
          <a:xfrm>
            <a:off x="30136225" y="5872163"/>
            <a:ext cx="9296400" cy="1552575"/>
          </a:xfrm>
          <a:prstGeom prst="roundRect">
            <a:avLst>
              <a:gd name="adj" fmla="val 50000"/>
            </a:avLst>
          </a:prstGeom>
          <a:solidFill>
            <a:schemeClr val="accent3">
              <a:lumMod val="50000"/>
            </a:schemeClr>
          </a:solidFill>
          <a:ln w="50800">
            <a:noFill/>
            <a:round/>
            <a:headEnd/>
            <a:tailEnd/>
          </a:ln>
          <a:effectLst>
            <a:outerShdw dist="251447" dir="2700000" algn="ctr" rotWithShape="0">
              <a:srgbClr val="787878"/>
            </a:outerShdw>
          </a:effectLst>
        </p:spPr>
        <p:txBody>
          <a:bodyPr wrap="none" lIns="43748" tIns="21122" rIns="43748" bIns="21122" anchor="ctr"/>
          <a:lstStyle/>
          <a:p>
            <a:pPr algn="ctr" defTabSz="412750" eaLnBrk="0" hangingPunct="0"/>
            <a:r>
              <a:rPr lang="en-US" altLang="zh-CN" sz="5400" b="1" dirty="0" smtClean="0">
                <a:solidFill>
                  <a:schemeClr val="bg1"/>
                </a:solidFill>
                <a:effectLst>
                  <a:outerShdw blurRad="38100" dist="38100" dir="2700000" algn="tl">
                    <a:srgbClr val="000000"/>
                  </a:outerShdw>
                </a:effectLst>
                <a:latin typeface="Verdana" pitchFamily="34" charset="0"/>
                <a:ea typeface="宋体" pitchFamily="2" charset="-122"/>
              </a:rPr>
              <a:t>The Proposed Model</a:t>
            </a:r>
            <a:endParaRPr lang="en-US" altLang="zh-CN" sz="5400" b="1" dirty="0">
              <a:solidFill>
                <a:schemeClr val="bg1"/>
              </a:solidFill>
              <a:effectLst>
                <a:outerShdw blurRad="38100" dist="38100" dir="2700000" algn="tl">
                  <a:srgbClr val="000000"/>
                </a:outerShdw>
              </a:effectLst>
              <a:latin typeface="Verdana" pitchFamily="34" charset="0"/>
              <a:ea typeface="宋体" pitchFamily="2" charset="-122"/>
            </a:endParaRPr>
          </a:p>
        </p:txBody>
      </p:sp>
      <p:sp>
        <p:nvSpPr>
          <p:cNvPr id="145" name="Rectangle 80"/>
          <p:cNvSpPr>
            <a:spLocks noChangeArrowheads="1"/>
          </p:cNvSpPr>
          <p:nvPr/>
        </p:nvSpPr>
        <p:spPr bwMode="auto">
          <a:xfrm>
            <a:off x="29870400" y="7772400"/>
            <a:ext cx="10058400" cy="10058400"/>
          </a:xfrm>
          <a:prstGeom prst="rect">
            <a:avLst/>
          </a:prstGeom>
          <a:solidFill>
            <a:schemeClr val="accent3">
              <a:lumMod val="60000"/>
              <a:lumOff val="40000"/>
              <a:alpha val="30000"/>
            </a:schemeClr>
          </a:solidFill>
          <a:ln w="9525">
            <a:solidFill>
              <a:schemeClr val="accent3">
                <a:lumMod val="20000"/>
                <a:lumOff val="80000"/>
              </a:schemeClr>
            </a:solidFill>
            <a:miter lim="800000"/>
            <a:headEnd/>
            <a:tailEnd/>
          </a:ln>
          <a:effectLst/>
        </p:spPr>
        <p:txBody>
          <a:bodyPr tIns="182880" rIns="457200"/>
          <a:lstStyle/>
          <a:p>
            <a:pPr marL="342900" indent="-342900" algn="just"/>
            <a:r>
              <a:rPr lang="en-US" sz="4400" b="1" dirty="0" smtClean="0"/>
              <a:t>Discharge Process</a:t>
            </a:r>
          </a:p>
          <a:p>
            <a:pPr marL="354013" indent="265113" algn="just"/>
            <a:r>
              <a:rPr lang="en-US" sz="3600" dirty="0" smtClean="0"/>
              <a:t>It is noticeable that scooters often form several queue lines in a lane while cars can only form a single queue. The field survey reveals that the discharge rate for such mixed flows may vary with the number of scooters in the stop queue.</a:t>
            </a:r>
            <a:endParaRPr lang="en-US" sz="3600" dirty="0"/>
          </a:p>
        </p:txBody>
      </p:sp>
      <p:sp>
        <p:nvSpPr>
          <p:cNvPr id="149" name="Rectangle 80"/>
          <p:cNvSpPr>
            <a:spLocks noChangeArrowheads="1"/>
          </p:cNvSpPr>
          <p:nvPr/>
        </p:nvSpPr>
        <p:spPr bwMode="auto">
          <a:xfrm>
            <a:off x="660400" y="18908294"/>
            <a:ext cx="9321800" cy="13716000"/>
          </a:xfrm>
          <a:prstGeom prst="rect">
            <a:avLst/>
          </a:prstGeom>
          <a:solidFill>
            <a:schemeClr val="accent3">
              <a:lumMod val="60000"/>
              <a:lumOff val="40000"/>
              <a:alpha val="30000"/>
            </a:schemeClr>
          </a:solidFill>
          <a:ln w="9525">
            <a:solidFill>
              <a:schemeClr val="accent3">
                <a:lumMod val="20000"/>
                <a:lumOff val="80000"/>
              </a:schemeClr>
            </a:solidFill>
            <a:miter lim="800000"/>
            <a:headEnd/>
            <a:tailEnd/>
          </a:ln>
          <a:effectLst/>
        </p:spPr>
        <p:txBody>
          <a:bodyPr tIns="182880" rIns="457200"/>
          <a:lstStyle/>
          <a:p>
            <a:pPr algn="just"/>
            <a:r>
              <a:rPr lang="en-US" altLang="zh-CN" sz="4400" b="1" dirty="0"/>
              <a:t>Acceleration/Deceleration</a:t>
            </a:r>
            <a:endParaRPr lang="en-US" altLang="zh-CN" sz="4400" dirty="0"/>
          </a:p>
          <a:p>
            <a:pPr marL="342900" indent="304800" algn="just"/>
            <a:r>
              <a:rPr lang="en-US" altLang="zh-CN" sz="3600" dirty="0"/>
              <a:t>The average acceleration/deceleration rates between cars and scooters from the field survey are </a:t>
            </a:r>
            <a:r>
              <a:rPr lang="en-US" altLang="zh-CN" sz="3600" dirty="0" smtClean="0"/>
              <a:t>different.</a:t>
            </a:r>
            <a:endParaRPr lang="en-US" altLang="zh-CN" sz="3600" dirty="0" smtClean="0"/>
          </a:p>
          <a:p>
            <a:pPr marL="342900" algn="just"/>
            <a:r>
              <a:rPr lang="en-US" altLang="zh-CN" sz="3600" dirty="0" smtClean="0"/>
              <a:t>Comparing to cars</a:t>
            </a:r>
            <a:endParaRPr lang="en-US" altLang="zh-CN" sz="3600" dirty="0"/>
          </a:p>
          <a:p>
            <a:pPr marL="914400" indent="-571500" algn="just">
              <a:buFont typeface="Arial" panose="020B0604020202020204" pitchFamily="34" charset="0"/>
              <a:buChar char="•"/>
            </a:pPr>
            <a:r>
              <a:rPr lang="en-US" altLang="zh-CN" sz="3600" dirty="0"/>
              <a:t>Scooters have higher initial acceleration </a:t>
            </a:r>
            <a:r>
              <a:rPr lang="en-US" altLang="zh-CN" sz="3600" dirty="0" smtClean="0"/>
              <a:t>rate</a:t>
            </a:r>
          </a:p>
          <a:p>
            <a:pPr marL="914400" indent="-571500" algn="just">
              <a:buFont typeface="Arial" panose="020B0604020202020204" pitchFamily="34" charset="0"/>
              <a:buChar char="•"/>
            </a:pPr>
            <a:r>
              <a:rPr lang="en-US" altLang="zh-CN" sz="3600" dirty="0" smtClean="0"/>
              <a:t>Scooters </a:t>
            </a:r>
            <a:r>
              <a:rPr lang="en-US" altLang="zh-CN" sz="3600" dirty="0"/>
              <a:t>brake later but harder</a:t>
            </a:r>
          </a:p>
          <a:p>
            <a:pPr indent="-342900" algn="just">
              <a:spcAft>
                <a:spcPts val="1800"/>
              </a:spcAft>
            </a:pPr>
            <a:endParaRPr lang="en-US" altLang="zh-CN" sz="4000" dirty="0"/>
          </a:p>
        </p:txBody>
      </p:sp>
      <p:sp>
        <p:nvSpPr>
          <p:cNvPr id="3086" name="Rectangle 14"/>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088" name="Rectangle 16"/>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091" name="Rectangle 19"/>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093" name="Rectangle 21"/>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2" name="Rectangle 80"/>
          <p:cNvSpPr>
            <a:spLocks noChangeArrowheads="1"/>
          </p:cNvSpPr>
          <p:nvPr/>
        </p:nvSpPr>
        <p:spPr bwMode="auto">
          <a:xfrm>
            <a:off x="10363200" y="18821400"/>
            <a:ext cx="10024111" cy="13716000"/>
          </a:xfrm>
          <a:prstGeom prst="rect">
            <a:avLst/>
          </a:prstGeom>
          <a:solidFill>
            <a:schemeClr val="accent3">
              <a:lumMod val="60000"/>
              <a:lumOff val="40000"/>
              <a:alpha val="30000"/>
            </a:schemeClr>
          </a:solidFill>
          <a:ln w="9525">
            <a:solidFill>
              <a:schemeClr val="accent3">
                <a:lumMod val="20000"/>
                <a:lumOff val="80000"/>
              </a:schemeClr>
            </a:solidFill>
            <a:miter lim="800000"/>
            <a:headEnd/>
            <a:tailEnd/>
          </a:ln>
          <a:effectLst/>
        </p:spPr>
        <p:txBody>
          <a:bodyPr tIns="182880" rIns="457200"/>
          <a:lstStyle/>
          <a:p>
            <a:pPr indent="-342900" algn="just"/>
            <a:r>
              <a:rPr lang="en-US" altLang="zh-CN" sz="4400" b="1" dirty="0"/>
              <a:t>Merging into Stop Queue</a:t>
            </a:r>
          </a:p>
          <a:p>
            <a:pPr marL="354013" indent="265113" algn="just">
              <a:spcAft>
                <a:spcPts val="1800"/>
              </a:spcAft>
            </a:pPr>
            <a:r>
              <a:rPr lang="en-US" altLang="zh-CN" sz="3200" dirty="0"/>
              <a:t>As vehicles </a:t>
            </a:r>
            <a:r>
              <a:rPr lang="en-US" altLang="zh-CN" sz="3200" dirty="0"/>
              <a:t>approach </a:t>
            </a:r>
            <a:r>
              <a:rPr lang="en-US" altLang="zh-CN" sz="3200" dirty="0"/>
              <a:t>the stop line and </a:t>
            </a:r>
            <a:r>
              <a:rPr lang="en-US" altLang="zh-CN" sz="3200" dirty="0"/>
              <a:t>observe </a:t>
            </a:r>
            <a:r>
              <a:rPr lang="en-US" altLang="zh-CN" sz="3200" dirty="0"/>
              <a:t>significant differences in queue length </a:t>
            </a:r>
            <a:r>
              <a:rPr lang="en-US" altLang="zh-CN" sz="3200" dirty="0"/>
              <a:t>among </a:t>
            </a:r>
            <a:r>
              <a:rPr lang="en-US" altLang="zh-CN" sz="3200" dirty="0"/>
              <a:t>the neighboring lanes, they may perform lane-changing to merge into the lane with shorter </a:t>
            </a:r>
            <a:r>
              <a:rPr lang="en-US" altLang="zh-CN" sz="3200" dirty="0"/>
              <a:t>queue</a:t>
            </a:r>
            <a:r>
              <a:rPr lang="en-US" altLang="zh-CN" sz="3200" dirty="0" smtClean="0"/>
              <a:t>.</a:t>
            </a:r>
            <a:endParaRPr lang="en-US" altLang="zh-CN" sz="3200" dirty="0"/>
          </a:p>
          <a:p>
            <a:pPr indent="-342900" algn="just">
              <a:spcAft>
                <a:spcPts val="1800"/>
              </a:spcAft>
            </a:pPr>
            <a:endParaRPr lang="en-US" altLang="zh-CN" sz="3600" dirty="0"/>
          </a:p>
          <a:p>
            <a:pPr indent="-342900" algn="just">
              <a:spcAft>
                <a:spcPts val="1800"/>
              </a:spcAft>
            </a:pPr>
            <a:endParaRPr lang="en-US" altLang="zh-CN" sz="4400" b="1" dirty="0" smtClean="0"/>
          </a:p>
          <a:p>
            <a:pPr indent="-342900" algn="just">
              <a:spcAft>
                <a:spcPts val="1800"/>
              </a:spcAft>
            </a:pPr>
            <a:endParaRPr lang="en-US" altLang="zh-CN" sz="4400" b="1" dirty="0" smtClean="0"/>
          </a:p>
          <a:p>
            <a:pPr indent="-342900" algn="just">
              <a:spcAft>
                <a:spcPts val="1800"/>
              </a:spcAft>
            </a:pPr>
            <a:endParaRPr lang="en-US" altLang="zh-CN" sz="4400" b="1" dirty="0"/>
          </a:p>
          <a:p>
            <a:pPr indent="-342900" algn="just">
              <a:spcBef>
                <a:spcPts val="1800"/>
              </a:spcBef>
            </a:pPr>
            <a:r>
              <a:rPr lang="en-US" altLang="zh-CN" sz="4400" b="1" dirty="0" smtClean="0"/>
              <a:t>Scooter Filtering Process</a:t>
            </a:r>
          </a:p>
          <a:p>
            <a:pPr marL="354013" indent="265113" algn="just">
              <a:spcAft>
                <a:spcPts val="1800"/>
              </a:spcAft>
            </a:pPr>
            <a:r>
              <a:rPr lang="en-US" altLang="zh-CN" sz="3200" dirty="0"/>
              <a:t>Scooters, due to their small physical sizes, tend to advance between vehicle queue-lines to reach available downstream spaces. It is observed from the field data that scooters’ filtering speed decreases as the mixed flow density increases.</a:t>
            </a:r>
            <a:endParaRPr lang="en-US" altLang="zh-CN" sz="3200" dirty="0"/>
          </a:p>
        </p:txBody>
      </p:sp>
      <p:sp>
        <p:nvSpPr>
          <p:cNvPr id="3095" name="Rectangle 23"/>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5" name="AutoShape 350" descr="Dark horizontal"/>
          <p:cNvSpPr>
            <a:spLocks noChangeArrowheads="1"/>
          </p:cNvSpPr>
          <p:nvPr/>
        </p:nvSpPr>
        <p:spPr bwMode="auto">
          <a:xfrm>
            <a:off x="22174200" y="18235612"/>
            <a:ext cx="7315200" cy="1552575"/>
          </a:xfrm>
          <a:prstGeom prst="roundRect">
            <a:avLst>
              <a:gd name="adj" fmla="val 50000"/>
            </a:avLst>
          </a:prstGeom>
          <a:solidFill>
            <a:schemeClr val="accent3">
              <a:lumMod val="50000"/>
            </a:schemeClr>
          </a:solidFill>
          <a:ln w="50800">
            <a:noFill/>
            <a:round/>
            <a:headEnd/>
            <a:tailEnd/>
          </a:ln>
          <a:effectLst>
            <a:outerShdw dist="251447" dir="2700000" algn="ctr" rotWithShape="0">
              <a:srgbClr val="787878"/>
            </a:outerShdw>
          </a:effectLst>
        </p:spPr>
        <p:txBody>
          <a:bodyPr wrap="none" lIns="43748" tIns="21122" rIns="43748" bIns="21122" anchor="ctr"/>
          <a:lstStyle/>
          <a:p>
            <a:pPr algn="ctr" defTabSz="412750" eaLnBrk="0" hangingPunct="0"/>
            <a:r>
              <a:rPr lang="en-US" altLang="zh-CN" sz="5400" b="1" dirty="0" smtClean="0">
                <a:solidFill>
                  <a:schemeClr val="bg1"/>
                </a:solidFill>
                <a:effectLst>
                  <a:outerShdw blurRad="38100" dist="38100" dir="2700000" algn="tl">
                    <a:srgbClr val="000000"/>
                  </a:outerShdw>
                </a:effectLst>
                <a:latin typeface="Verdana" pitchFamily="34" charset="0"/>
                <a:ea typeface="宋体" pitchFamily="2" charset="-122"/>
              </a:rPr>
              <a:t>Evaluations</a:t>
            </a:r>
            <a:endParaRPr lang="en-US" altLang="zh-CN" sz="5400" b="1" dirty="0">
              <a:solidFill>
                <a:schemeClr val="bg1"/>
              </a:solidFill>
              <a:effectLst>
                <a:outerShdw blurRad="38100" dist="38100" dir="2700000" algn="tl">
                  <a:srgbClr val="000000"/>
                </a:outerShdw>
              </a:effectLst>
              <a:latin typeface="Verdana" pitchFamily="34" charset="0"/>
              <a:ea typeface="宋体" pitchFamily="2" charset="-122"/>
            </a:endParaRPr>
          </a:p>
        </p:txBody>
      </p:sp>
      <p:sp>
        <p:nvSpPr>
          <p:cNvPr id="3097" name="Rectangle 25"/>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102" name="Rectangle 30"/>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104" name="Rectangle 32"/>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106" name="Rectangle 34"/>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108" name="Rectangle 36"/>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217" name="Rectangle 145"/>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219" name="Rectangle 147"/>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221" name="Rectangle 149"/>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223" name="Rectangle 151"/>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225" name="Rectangle 153"/>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227" name="Rectangle 155"/>
          <p:cNvSpPr>
            <a:spLocks noChangeArrowheads="1"/>
          </p:cNvSpPr>
          <p:nvPr/>
        </p:nvSpPr>
        <p:spPr bwMode="auto">
          <a:xfrm>
            <a:off x="0" y="-777136"/>
            <a:ext cx="184731" cy="15542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4" name="Chart 63"/>
          <p:cNvGraphicFramePr/>
          <p:nvPr>
            <p:extLst>
              <p:ext uri="{D42A27DB-BD31-4B8C-83A1-F6EECF244321}">
                <p14:modId xmlns:p14="http://schemas.microsoft.com/office/powerpoint/2010/main" val="1985786851"/>
              </p:ext>
            </p:extLst>
          </p:nvPr>
        </p:nvGraphicFramePr>
        <p:xfrm>
          <a:off x="30899100" y="12113439"/>
          <a:ext cx="8077200" cy="4725974"/>
        </p:xfrm>
        <a:graphic>
          <a:graphicData uri="http://schemas.openxmlformats.org/drawingml/2006/chart">
            <c:chart xmlns:c="http://schemas.openxmlformats.org/drawingml/2006/chart" xmlns:r="http://schemas.openxmlformats.org/officeDocument/2006/relationships" r:id="rId4"/>
          </a:graphicData>
        </a:graphic>
      </p:graphicFrame>
      <p:pic>
        <p:nvPicPr>
          <p:cNvPr id="66" name="Picture 6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47321" y="28575000"/>
            <a:ext cx="4318000" cy="2590800"/>
          </a:xfrm>
          <a:prstGeom prst="rect">
            <a:avLst/>
          </a:prstGeom>
          <a:solidFill>
            <a:schemeClr val="bg1"/>
          </a:solidFill>
          <a:ln>
            <a:noFill/>
          </a:ln>
        </p:spPr>
      </p:pic>
      <p:pic>
        <p:nvPicPr>
          <p:cNvPr id="67" name="Picture 66"/>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2442" y="28575000"/>
            <a:ext cx="4318000" cy="2590800"/>
          </a:xfrm>
          <a:prstGeom prst="rect">
            <a:avLst/>
          </a:prstGeom>
          <a:noFill/>
          <a:ln>
            <a:noFill/>
          </a:ln>
        </p:spPr>
      </p:pic>
      <p:graphicFrame>
        <p:nvGraphicFramePr>
          <p:cNvPr id="70" name="Chart 69"/>
          <p:cNvGraphicFramePr/>
          <p:nvPr>
            <p:extLst>
              <p:ext uri="{D42A27DB-BD31-4B8C-83A1-F6EECF244321}">
                <p14:modId xmlns:p14="http://schemas.microsoft.com/office/powerpoint/2010/main" val="3671421911"/>
              </p:ext>
            </p:extLst>
          </p:nvPr>
        </p:nvGraphicFramePr>
        <p:xfrm>
          <a:off x="10486079" y="29335104"/>
          <a:ext cx="3559160" cy="2135496"/>
        </p:xfrm>
        <a:graphic>
          <a:graphicData uri="http://schemas.openxmlformats.org/drawingml/2006/chart">
            <c:chart xmlns:c="http://schemas.openxmlformats.org/drawingml/2006/chart" xmlns:r="http://schemas.openxmlformats.org/officeDocument/2006/relationships" r:id="rId7"/>
          </a:graphicData>
        </a:graphic>
      </p:graphicFrame>
      <p:pic>
        <p:nvPicPr>
          <p:cNvPr id="72" name="Picture 7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496800" y="21945600"/>
            <a:ext cx="5489175" cy="3293505"/>
          </a:xfrm>
          <a:prstGeom prst="rect">
            <a:avLst/>
          </a:prstGeom>
          <a:solidFill>
            <a:schemeClr val="bg1"/>
          </a:solidFill>
          <a:ln>
            <a:noFill/>
          </a:ln>
        </p:spPr>
      </p:pic>
      <p:graphicFrame>
        <p:nvGraphicFramePr>
          <p:cNvPr id="11" name="Object 10"/>
          <p:cNvGraphicFramePr>
            <a:graphicFrameLocks noChangeAspect="1"/>
          </p:cNvGraphicFramePr>
          <p:nvPr>
            <p:extLst>
              <p:ext uri="{D42A27DB-BD31-4B8C-83A1-F6EECF244321}">
                <p14:modId xmlns:p14="http://schemas.microsoft.com/office/powerpoint/2010/main" val="4133687332"/>
              </p:ext>
            </p:extLst>
          </p:nvPr>
        </p:nvGraphicFramePr>
        <p:xfrm>
          <a:off x="16663534" y="23926800"/>
          <a:ext cx="1184668" cy="498080"/>
        </p:xfrm>
        <a:graphic>
          <a:graphicData uri="http://schemas.openxmlformats.org/presentationml/2006/ole">
            <mc:AlternateContent xmlns:mc="http://schemas.openxmlformats.org/markup-compatibility/2006">
              <mc:Choice xmlns:v="urn:schemas-microsoft-com:vml" Requires="v">
                <p:oleObj spid="_x0000_s1086" name="Equation" r:id="rId9" imgW="1086830" imgH="457088" progId="Equation.DSMT4">
                  <p:embed/>
                </p:oleObj>
              </mc:Choice>
              <mc:Fallback>
                <p:oleObj name="Equation" r:id="rId9" imgW="1086830" imgH="457088" progId="Equation.DSMT4">
                  <p:embed/>
                  <p:pic>
                    <p:nvPicPr>
                      <p:cNvPr id="0" name=""/>
                      <p:cNvPicPr/>
                      <p:nvPr/>
                    </p:nvPicPr>
                    <p:blipFill>
                      <a:blip r:embed="rId10"/>
                      <a:stretch>
                        <a:fillRect/>
                      </a:stretch>
                    </p:blipFill>
                    <p:spPr>
                      <a:xfrm>
                        <a:off x="16663534" y="23926800"/>
                        <a:ext cx="1184668" cy="498080"/>
                      </a:xfrm>
                      <a:prstGeom prst="rect">
                        <a:avLst/>
                      </a:prstGeom>
                    </p:spPr>
                  </p:pic>
                </p:oleObj>
              </mc:Fallback>
            </mc:AlternateContent>
          </a:graphicData>
        </a:graphic>
      </p:graphicFrame>
      <p:pic>
        <p:nvPicPr>
          <p:cNvPr id="90" name="Picture 89"/>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359965" y="14630003"/>
            <a:ext cx="4836795" cy="2450465"/>
          </a:xfrm>
          <a:prstGeom prst="rect">
            <a:avLst/>
          </a:prstGeom>
          <a:solidFill>
            <a:schemeClr val="bg1"/>
          </a:solidFill>
          <a:ln>
            <a:noFill/>
          </a:ln>
        </p:spPr>
      </p:pic>
      <p:pic>
        <p:nvPicPr>
          <p:cNvPr id="91" name="Picture 90"/>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5262800" y="14607143"/>
            <a:ext cx="4772660" cy="2486660"/>
          </a:xfrm>
          <a:prstGeom prst="rect">
            <a:avLst/>
          </a:prstGeom>
          <a:solidFill>
            <a:schemeClr val="bg1"/>
          </a:solidFill>
          <a:ln>
            <a:noFill/>
          </a:ln>
        </p:spPr>
      </p:pic>
      <p:sp>
        <p:nvSpPr>
          <p:cNvPr id="92" name="Rectangle 91"/>
          <p:cNvSpPr/>
          <p:nvPr/>
        </p:nvSpPr>
        <p:spPr>
          <a:xfrm>
            <a:off x="40842265" y="17080468"/>
            <a:ext cx="8501045" cy="369332"/>
          </a:xfrm>
          <a:prstGeom prst="rect">
            <a:avLst/>
          </a:prstGeom>
        </p:spPr>
        <p:txBody>
          <a:bodyPr wrap="none">
            <a:spAutoFit/>
          </a:bodyPr>
          <a:lstStyle/>
          <a:p>
            <a:r>
              <a:rPr lang="en-US" altLang="zh-CN" sz="1800" dirty="0" smtClean="0"/>
              <a:t>Speed trajectory of vehicles joining the end-of-queue with and without filtering behavior</a:t>
            </a:r>
            <a:endParaRPr lang="zh-CN" altLang="en-US" sz="1800" dirty="0"/>
          </a:p>
        </p:txBody>
      </p:sp>
      <p:graphicFrame>
        <p:nvGraphicFramePr>
          <p:cNvPr id="93" name="Chart 92"/>
          <p:cNvGraphicFramePr>
            <a:graphicFrameLocks/>
          </p:cNvGraphicFramePr>
          <p:nvPr>
            <p:extLst>
              <p:ext uri="{D42A27DB-BD31-4B8C-83A1-F6EECF244321}">
                <p14:modId xmlns:p14="http://schemas.microsoft.com/office/powerpoint/2010/main" val="3854872727"/>
              </p:ext>
            </p:extLst>
          </p:nvPr>
        </p:nvGraphicFramePr>
        <p:xfrm>
          <a:off x="914400" y="24927642"/>
          <a:ext cx="4318000" cy="2590800"/>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94" name="Chart 93"/>
          <p:cNvGraphicFramePr>
            <a:graphicFrameLocks/>
          </p:cNvGraphicFramePr>
          <p:nvPr>
            <p:extLst>
              <p:ext uri="{D42A27DB-BD31-4B8C-83A1-F6EECF244321}">
                <p14:modId xmlns:p14="http://schemas.microsoft.com/office/powerpoint/2010/main" val="3724418116"/>
              </p:ext>
            </p:extLst>
          </p:nvPr>
        </p:nvGraphicFramePr>
        <p:xfrm>
          <a:off x="5435600" y="24927642"/>
          <a:ext cx="4318000" cy="2590800"/>
        </p:xfrm>
        <a:graphic>
          <a:graphicData uri="http://schemas.openxmlformats.org/drawingml/2006/chart">
            <c:chart xmlns:c="http://schemas.openxmlformats.org/drawingml/2006/chart" xmlns:r="http://schemas.openxmlformats.org/officeDocument/2006/relationships" r:id="rId14"/>
          </a:graphicData>
        </a:graphic>
      </p:graphicFrame>
      <p:sp>
        <p:nvSpPr>
          <p:cNvPr id="95" name="Rectangle 94"/>
          <p:cNvSpPr/>
          <p:nvPr/>
        </p:nvSpPr>
        <p:spPr>
          <a:xfrm>
            <a:off x="3108581" y="27672268"/>
            <a:ext cx="4524700" cy="369332"/>
          </a:xfrm>
          <a:prstGeom prst="rect">
            <a:avLst/>
          </a:prstGeom>
        </p:spPr>
        <p:txBody>
          <a:bodyPr wrap="none">
            <a:spAutoFit/>
          </a:bodyPr>
          <a:lstStyle/>
          <a:p>
            <a:r>
              <a:rPr lang="en-US" altLang="zh-CN" sz="1800" b="1" dirty="0" smtClean="0"/>
              <a:t>Speed of vehicles during deceleration process</a:t>
            </a:r>
            <a:endParaRPr lang="zh-CN" altLang="en-US" sz="1800" b="1" dirty="0"/>
          </a:p>
        </p:txBody>
      </p:sp>
      <p:pic>
        <p:nvPicPr>
          <p:cNvPr id="96" name="Picture 95"/>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2221352" y="27873644"/>
            <a:ext cx="6849311" cy="4092256"/>
          </a:xfrm>
          <a:prstGeom prst="rect">
            <a:avLst/>
          </a:prstGeom>
          <a:solidFill>
            <a:schemeClr val="bg1"/>
          </a:solidFill>
          <a:ln>
            <a:noFill/>
          </a:ln>
        </p:spPr>
      </p:pic>
      <p:pic>
        <p:nvPicPr>
          <p:cNvPr id="97" name="Picture 96"/>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1507528" y="22867620"/>
            <a:ext cx="4579620" cy="2735580"/>
          </a:xfrm>
          <a:prstGeom prst="rect">
            <a:avLst/>
          </a:prstGeom>
          <a:solidFill>
            <a:schemeClr val="bg1"/>
          </a:solidFill>
          <a:ln>
            <a:noFill/>
          </a:ln>
        </p:spPr>
      </p:pic>
      <p:pic>
        <p:nvPicPr>
          <p:cNvPr id="98" name="Picture 97"/>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6137215" y="22867620"/>
            <a:ext cx="4553585" cy="2724785"/>
          </a:xfrm>
          <a:prstGeom prst="rect">
            <a:avLst/>
          </a:prstGeom>
          <a:solidFill>
            <a:schemeClr val="bg1"/>
          </a:solidFill>
          <a:ln>
            <a:noFill/>
          </a:ln>
        </p:spPr>
      </p:pic>
      <p:pic>
        <p:nvPicPr>
          <p:cNvPr id="99" name="Picture 98"/>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3528000" y="28578006"/>
            <a:ext cx="5654754" cy="3425994"/>
          </a:xfrm>
          <a:prstGeom prst="rect">
            <a:avLst/>
          </a:prstGeom>
          <a:solidFill>
            <a:schemeClr val="bg1"/>
          </a:solidFill>
          <a:ln>
            <a:noFill/>
          </a:ln>
        </p:spPr>
      </p:pic>
      <p:pic>
        <p:nvPicPr>
          <p:cNvPr id="100" name="圖片 4" descr="G_Start_Green.jpg"/>
          <p:cNvPicPr/>
          <p:nvPr/>
        </p:nvPicPr>
        <p:blipFill rotWithShape="1">
          <a:blip r:embed="rId19" cstate="print">
            <a:extLst>
              <a:ext uri="{28A0092B-C50C-407E-A947-70E740481C1C}">
                <a14:useLocalDpi xmlns:a14="http://schemas.microsoft.com/office/drawing/2010/main" val="0"/>
              </a:ext>
            </a:extLst>
          </a:blip>
          <a:srcRect l="631" r="1"/>
          <a:stretch/>
        </p:blipFill>
        <p:spPr>
          <a:xfrm>
            <a:off x="21488400" y="6242917"/>
            <a:ext cx="7207529" cy="2824161"/>
          </a:xfrm>
          <a:prstGeom prst="rect">
            <a:avLst/>
          </a:prstGeom>
        </p:spPr>
      </p:pic>
      <p:pic>
        <p:nvPicPr>
          <p:cNvPr id="101" name="圖片 1" descr="G_Join_EOQ.jpg"/>
          <p:cNvPicPr/>
          <p:nvPr/>
        </p:nvPicPr>
        <p:blipFill>
          <a:blip r:embed="rId20" cstate="print">
            <a:extLst>
              <a:ext uri="{28A0092B-C50C-407E-A947-70E740481C1C}">
                <a14:useLocalDpi xmlns:a14="http://schemas.microsoft.com/office/drawing/2010/main" val="0"/>
              </a:ext>
            </a:extLst>
          </a:blip>
          <a:stretch>
            <a:fillRect/>
          </a:stretch>
        </p:blipFill>
        <p:spPr>
          <a:xfrm>
            <a:off x="21488400" y="9348492"/>
            <a:ext cx="7207529" cy="2808377"/>
          </a:xfrm>
          <a:prstGeom prst="rect">
            <a:avLst/>
          </a:prstGeom>
        </p:spPr>
      </p:pic>
      <p:sp>
        <p:nvSpPr>
          <p:cNvPr id="12" name="Rectangle 28"/>
          <p:cNvSpPr>
            <a:spLocks noChangeArrowheads="1"/>
          </p:cNvSpPr>
          <p:nvPr/>
        </p:nvSpPr>
        <p:spPr bwMode="auto">
          <a:xfrm>
            <a:off x="-7391400" y="141133"/>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2191531812"/>
              </p:ext>
            </p:extLst>
          </p:nvPr>
        </p:nvGraphicFramePr>
        <p:xfrm>
          <a:off x="20752157" y="12562967"/>
          <a:ext cx="8622285" cy="2455093"/>
        </p:xfrm>
        <a:graphic>
          <a:graphicData uri="http://schemas.openxmlformats.org/presentationml/2006/ole">
            <mc:AlternateContent xmlns:mc="http://schemas.openxmlformats.org/markup-compatibility/2006">
              <mc:Choice xmlns:v="urn:schemas-microsoft-com:vml" Requires="v">
                <p:oleObj spid="_x0000_s1087" r:id="rId21" imgW="10105375" imgH="2837348" progId="Visio.Drawing.11">
                  <p:embed/>
                </p:oleObj>
              </mc:Choice>
              <mc:Fallback>
                <p:oleObj r:id="rId21" imgW="10105375" imgH="2837348" progId="Visio.Drawing.11">
                  <p:embed/>
                  <p:pic>
                    <p:nvPicPr>
                      <p:cNvPr id="0" name="Object 27"/>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0752157" y="12562967"/>
                        <a:ext cx="8622285" cy="2455093"/>
                      </a:xfrm>
                      <a:prstGeom prst="rect">
                        <a:avLst/>
                      </a:prstGeom>
                      <a:noFill/>
                    </p:spPr>
                  </p:pic>
                </p:oleObj>
              </mc:Fallback>
            </mc:AlternateContent>
          </a:graphicData>
        </a:graphic>
      </p:graphicFrame>
      <p:pic>
        <p:nvPicPr>
          <p:cNvPr id="16" name="Picture 15"/>
          <p:cNvPicPr>
            <a:picLocks noChangeAspect="1"/>
          </p:cNvPicPr>
          <p:nvPr/>
        </p:nvPicPr>
        <p:blipFill rotWithShape="1">
          <a:blip r:embed="rId23">
            <a:extLst>
              <a:ext uri="{28A0092B-C50C-407E-A947-70E740481C1C}">
                <a14:useLocalDpi xmlns:a14="http://schemas.microsoft.com/office/drawing/2010/main" val="0"/>
              </a:ext>
            </a:extLst>
          </a:blip>
          <a:srcRect b="39565"/>
          <a:stretch/>
        </p:blipFill>
        <p:spPr>
          <a:xfrm>
            <a:off x="20752157" y="15453042"/>
            <a:ext cx="8703195" cy="2050414"/>
          </a:xfrm>
          <a:prstGeom prst="rect">
            <a:avLst/>
          </a:prstGeom>
        </p:spPr>
      </p:pic>
      <p:sp>
        <p:nvSpPr>
          <p:cNvPr id="69" name="Rectangle 68"/>
          <p:cNvSpPr/>
          <p:nvPr/>
        </p:nvSpPr>
        <p:spPr>
          <a:xfrm>
            <a:off x="2907258" y="31302271"/>
            <a:ext cx="4235775" cy="369332"/>
          </a:xfrm>
          <a:prstGeom prst="rect">
            <a:avLst/>
          </a:prstGeom>
        </p:spPr>
        <p:txBody>
          <a:bodyPr wrap="none">
            <a:spAutoFit/>
          </a:bodyPr>
          <a:lstStyle/>
          <a:p>
            <a:r>
              <a:rPr lang="en-US" altLang="zh-CN" sz="1800" b="1" dirty="0" smtClean="0"/>
              <a:t>Acceleration/deceleration rates of vehicles</a:t>
            </a:r>
            <a:endParaRPr lang="zh-CN" altLang="en-US" sz="1800" b="1" dirty="0"/>
          </a:p>
        </p:txBody>
      </p:sp>
      <p:pic>
        <p:nvPicPr>
          <p:cNvPr id="63" name="Picture 62"/>
          <p:cNvPicPr>
            <a:picLocks noChangeAspect="1"/>
          </p:cNvPicPr>
          <p:nvPr/>
        </p:nvPicPr>
        <p:blipFill>
          <a:blip r:embed="rId24"/>
          <a:stretch>
            <a:fillRect/>
          </a:stretch>
        </p:blipFill>
        <p:spPr>
          <a:xfrm>
            <a:off x="14034280" y="29309704"/>
            <a:ext cx="6311120" cy="2160896"/>
          </a:xfrm>
          <a:prstGeom prst="rect">
            <a:avLst/>
          </a:prstGeom>
        </p:spPr>
      </p:pic>
    </p:spTree>
    <p:extLst>
      <p:ext uri="{BB962C8B-B14F-4D97-AF65-F5344CB8AC3E}">
        <p14:creationId xmlns:p14="http://schemas.microsoft.com/office/powerpoint/2010/main" val="1492360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ce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trb2013_VSL</Template>
  <TotalTime>4460</TotalTime>
  <Words>813</Words>
  <Application>Microsoft Office PowerPoint</Application>
  <PresentationFormat>Custom</PresentationFormat>
  <Paragraphs>78</Paragraphs>
  <Slides>1</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13" baseType="lpstr">
      <vt:lpstr>PMingLiU</vt:lpstr>
      <vt:lpstr>宋体</vt:lpstr>
      <vt:lpstr>Arial</vt:lpstr>
      <vt:lpstr>Calibri</vt:lpstr>
      <vt:lpstr>Centaur</vt:lpstr>
      <vt:lpstr>Georgia</vt:lpstr>
      <vt:lpstr>Times New Roman</vt:lpstr>
      <vt:lpstr>Verdana</vt:lpstr>
      <vt:lpstr>Wingdings</vt:lpstr>
      <vt:lpstr>cee template</vt:lpstr>
      <vt:lpstr>Equation</vt:lpstr>
      <vt:lpstr>Microsoft Office Visio Drawing</vt:lpstr>
      <vt:lpstr>An Empirical Study of the Scooter-Vehicle Mixed Traffic Propagation on Urban Arterials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Churchill</dc:creator>
  <cp:lastModifiedBy>Chien-Lun Lan</cp:lastModifiedBy>
  <cp:revision>267</cp:revision>
  <cp:lastPrinted>2015-01-05T20:27:38Z</cp:lastPrinted>
  <dcterms:created xsi:type="dcterms:W3CDTF">2010-03-08T18:04:15Z</dcterms:created>
  <dcterms:modified xsi:type="dcterms:W3CDTF">2015-01-07T17:08:26Z</dcterms:modified>
</cp:coreProperties>
</file>