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51206400" cy="32918400"/>
  <p:notesSz cx="6858000" cy="9144000"/>
  <p:defaultTextStyle>
    <a:defPPr>
      <a:defRPr lang="en-US"/>
    </a:defPPr>
    <a:lvl1pPr marL="0" algn="l" defTabSz="4807099" rtl="0" eaLnBrk="1" latinLnBrk="0" hangingPunct="1">
      <a:defRPr sz="9500" kern="1200">
        <a:solidFill>
          <a:schemeClr val="tx1"/>
        </a:solidFill>
        <a:latin typeface="+mn-lt"/>
        <a:ea typeface="+mn-ea"/>
        <a:cs typeface="+mn-cs"/>
      </a:defRPr>
    </a:lvl1pPr>
    <a:lvl2pPr marL="2403549" algn="l" defTabSz="4807099" rtl="0" eaLnBrk="1" latinLnBrk="0" hangingPunct="1">
      <a:defRPr sz="9500" kern="1200">
        <a:solidFill>
          <a:schemeClr val="tx1"/>
        </a:solidFill>
        <a:latin typeface="+mn-lt"/>
        <a:ea typeface="+mn-ea"/>
        <a:cs typeface="+mn-cs"/>
      </a:defRPr>
    </a:lvl2pPr>
    <a:lvl3pPr marL="4807099" algn="l" defTabSz="4807099" rtl="0" eaLnBrk="1" latinLnBrk="0" hangingPunct="1">
      <a:defRPr sz="9500" kern="1200">
        <a:solidFill>
          <a:schemeClr val="tx1"/>
        </a:solidFill>
        <a:latin typeface="+mn-lt"/>
        <a:ea typeface="+mn-ea"/>
        <a:cs typeface="+mn-cs"/>
      </a:defRPr>
    </a:lvl3pPr>
    <a:lvl4pPr marL="7210648" algn="l" defTabSz="4807099" rtl="0" eaLnBrk="1" latinLnBrk="0" hangingPunct="1">
      <a:defRPr sz="9500" kern="1200">
        <a:solidFill>
          <a:schemeClr val="tx1"/>
        </a:solidFill>
        <a:latin typeface="+mn-lt"/>
        <a:ea typeface="+mn-ea"/>
        <a:cs typeface="+mn-cs"/>
      </a:defRPr>
    </a:lvl4pPr>
    <a:lvl5pPr marL="9614197" algn="l" defTabSz="4807099" rtl="0" eaLnBrk="1" latinLnBrk="0" hangingPunct="1">
      <a:defRPr sz="9500" kern="1200">
        <a:solidFill>
          <a:schemeClr val="tx1"/>
        </a:solidFill>
        <a:latin typeface="+mn-lt"/>
        <a:ea typeface="+mn-ea"/>
        <a:cs typeface="+mn-cs"/>
      </a:defRPr>
    </a:lvl5pPr>
    <a:lvl6pPr marL="12017746" algn="l" defTabSz="4807099" rtl="0" eaLnBrk="1" latinLnBrk="0" hangingPunct="1">
      <a:defRPr sz="9500" kern="1200">
        <a:solidFill>
          <a:schemeClr val="tx1"/>
        </a:solidFill>
        <a:latin typeface="+mn-lt"/>
        <a:ea typeface="+mn-ea"/>
        <a:cs typeface="+mn-cs"/>
      </a:defRPr>
    </a:lvl6pPr>
    <a:lvl7pPr marL="14421296" algn="l" defTabSz="4807099" rtl="0" eaLnBrk="1" latinLnBrk="0" hangingPunct="1">
      <a:defRPr sz="9500" kern="1200">
        <a:solidFill>
          <a:schemeClr val="tx1"/>
        </a:solidFill>
        <a:latin typeface="+mn-lt"/>
        <a:ea typeface="+mn-ea"/>
        <a:cs typeface="+mn-cs"/>
      </a:defRPr>
    </a:lvl7pPr>
    <a:lvl8pPr marL="16824845" algn="l" defTabSz="4807099" rtl="0" eaLnBrk="1" latinLnBrk="0" hangingPunct="1">
      <a:defRPr sz="9500" kern="1200">
        <a:solidFill>
          <a:schemeClr val="tx1"/>
        </a:solidFill>
        <a:latin typeface="+mn-lt"/>
        <a:ea typeface="+mn-ea"/>
        <a:cs typeface="+mn-cs"/>
      </a:defRPr>
    </a:lvl8pPr>
    <a:lvl9pPr marL="19228394" algn="l" defTabSz="4807099"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Petrone" initials="AP" lastIdx="22" clrIdx="0">
    <p:extLst>
      <p:ext uri="{19B8F6BF-5375-455C-9EA6-DF929625EA0E}">
        <p15:presenceInfo xmlns:p15="http://schemas.microsoft.com/office/powerpoint/2012/main" userId="eb82609a5ae4bb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06F"/>
    <a:srgbClr val="F2F2F2"/>
    <a:srgbClr val="8064A2"/>
    <a:srgbClr val="FFC527"/>
    <a:srgbClr val="D72D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55" autoAdjust="0"/>
    <p:restoredTop sz="96206" autoAdjust="0"/>
  </p:normalViewPr>
  <p:slideViewPr>
    <p:cSldViewPr>
      <p:cViewPr varScale="1">
        <p:scale>
          <a:sx n="20" d="100"/>
          <a:sy n="20" d="100"/>
        </p:scale>
        <p:origin x="210" y="834"/>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emf"/><Relationship Id="rId21" Type="http://schemas.openxmlformats.org/officeDocument/2006/relationships/image" Target="../media/image24.e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e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image" Target="../media/image4.e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e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78F25-7E69-4AA1-A94B-9DB7C120C62F}" type="datetimeFigureOut">
              <a:rPr lang="zh-CN" altLang="en-US" smtClean="0"/>
              <a:pPr/>
              <a:t>2015/1/7</a:t>
            </a:fld>
            <a:endParaRPr lang="zh-CN" alt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574E8-42D4-4BE6-BA9D-BFF6B577DAAB}" type="slidenum">
              <a:rPr lang="zh-CN" altLang="en-US" smtClean="0"/>
              <a:pPr/>
              <a:t>‹#›</a:t>
            </a:fld>
            <a:endParaRPr lang="zh-CN" altLang="en-US"/>
          </a:p>
        </p:txBody>
      </p:sp>
    </p:spTree>
    <p:extLst>
      <p:ext uri="{BB962C8B-B14F-4D97-AF65-F5344CB8AC3E}">
        <p14:creationId xmlns:p14="http://schemas.microsoft.com/office/powerpoint/2010/main" val="234592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6C8574E8-42D4-4BE6-BA9D-BFF6B577DAAB}" type="slidenum">
              <a:rPr lang="zh-CN" altLang="en-US" smtClean="0"/>
              <a:pPr/>
              <a:t>1</a:t>
            </a:fld>
            <a:endParaRPr lang="zh-CN" altLang="en-US"/>
          </a:p>
        </p:txBody>
      </p:sp>
    </p:spTree>
    <p:extLst>
      <p:ext uri="{BB962C8B-B14F-4D97-AF65-F5344CB8AC3E}">
        <p14:creationId xmlns:p14="http://schemas.microsoft.com/office/powerpoint/2010/main" val="2611034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Layout 1">
    <p:spTree>
      <p:nvGrpSpPr>
        <p:cNvPr id="1" name=""/>
        <p:cNvGrpSpPr/>
        <p:nvPr/>
      </p:nvGrpSpPr>
      <p:grpSpPr>
        <a:xfrm>
          <a:off x="0" y="0"/>
          <a:ext cx="0" cy="0"/>
          <a:chOff x="0" y="0"/>
          <a:chExt cx="0" cy="0"/>
        </a:xfrm>
      </p:grpSpPr>
      <p:sp>
        <p:nvSpPr>
          <p:cNvPr id="2" name="Title 1"/>
          <p:cNvSpPr>
            <a:spLocks noGrp="1"/>
          </p:cNvSpPr>
          <p:nvPr>
            <p:ph type="ctrTitle"/>
          </p:nvPr>
        </p:nvSpPr>
        <p:spPr>
          <a:xfrm>
            <a:off x="7254240" y="571500"/>
            <a:ext cx="33131760" cy="2057400"/>
          </a:xfrm>
          <a:prstGeom prst="rect">
            <a:avLst/>
          </a:prstGeom>
        </p:spPr>
        <p:txBody>
          <a:bodyPr lIns="155786" tIns="77893" rIns="155786" bIns="77893">
            <a:normAutofit/>
          </a:bodyPr>
          <a:lstStyle>
            <a:lvl1pPr algn="l">
              <a:defRPr sz="14300"/>
            </a:lvl1pPr>
          </a:lstStyle>
          <a:p>
            <a:r>
              <a:rPr lang="en-US" dirty="0" smtClean="0"/>
              <a:t>Click to edit Master title style</a:t>
            </a:r>
            <a:endParaRPr lang="en-US" dirty="0"/>
          </a:p>
        </p:txBody>
      </p:sp>
      <p:sp>
        <p:nvSpPr>
          <p:cNvPr id="3" name="Subtitle 2"/>
          <p:cNvSpPr>
            <a:spLocks noGrp="1"/>
          </p:cNvSpPr>
          <p:nvPr>
            <p:ph type="subTitle" idx="1"/>
          </p:nvPr>
        </p:nvSpPr>
        <p:spPr>
          <a:xfrm>
            <a:off x="7254240" y="2857500"/>
            <a:ext cx="29159200" cy="2286000"/>
          </a:xfrm>
          <a:prstGeom prst="rect">
            <a:avLst/>
          </a:prstGeom>
        </p:spPr>
        <p:txBody>
          <a:bodyPr lIns="155786" tIns="77893" rIns="155786" bIns="77893">
            <a:normAutofit/>
          </a:bodyPr>
          <a:lstStyle>
            <a:lvl1pPr marL="0" indent="-778932" algn="l">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5486400"/>
            <a:ext cx="49499520" cy="0"/>
          </a:xfrm>
          <a:prstGeom prst="line">
            <a:avLst/>
          </a:prstGeom>
          <a:ln w="190500" cap="rnd" cmpd="dbl">
            <a:solidFill>
              <a:srgbClr val="D72D35"/>
            </a:solidFill>
          </a:ln>
        </p:spPr>
        <p:style>
          <a:lnRef idx="1">
            <a:schemeClr val="accent1"/>
          </a:lnRef>
          <a:fillRef idx="0">
            <a:schemeClr val="accent1"/>
          </a:fillRef>
          <a:effectRef idx="0">
            <a:schemeClr val="accent1"/>
          </a:effectRef>
          <a:fontRef idx="minor">
            <a:schemeClr val="tx1"/>
          </a:fontRef>
        </p:style>
      </p:cxnSp>
      <p:pic>
        <p:nvPicPr>
          <p:cNvPr id="4098" name="Picture 2" descr="C:\Users\public.Moldy\Desktop\University_of_Maryland_Seal.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9701" y="533400"/>
            <a:ext cx="4566699" cy="45666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Layout 2">
    <p:spTree>
      <p:nvGrpSpPr>
        <p:cNvPr id="1" name=""/>
        <p:cNvGrpSpPr/>
        <p:nvPr/>
      </p:nvGrpSpPr>
      <p:grpSpPr>
        <a:xfrm>
          <a:off x="0" y="0"/>
          <a:ext cx="0" cy="0"/>
          <a:chOff x="0" y="0"/>
          <a:chExt cx="0" cy="0"/>
        </a:xfrm>
      </p:grpSpPr>
      <p:sp>
        <p:nvSpPr>
          <p:cNvPr id="2" name="Title 1"/>
          <p:cNvSpPr>
            <a:spLocks noGrp="1"/>
          </p:cNvSpPr>
          <p:nvPr>
            <p:ph type="ctrTitle"/>
          </p:nvPr>
        </p:nvSpPr>
        <p:spPr>
          <a:xfrm>
            <a:off x="7254240" y="571500"/>
            <a:ext cx="42672000" cy="2057400"/>
          </a:xfrm>
          <a:prstGeom prst="rect">
            <a:avLst/>
          </a:prstGeom>
        </p:spPr>
        <p:txBody>
          <a:bodyPr lIns="155786" tIns="77893" rIns="155786" bIns="77893">
            <a:normAutofit/>
          </a:bodyPr>
          <a:lstStyle>
            <a:lvl1pPr algn="ctr">
              <a:defRPr sz="14300"/>
            </a:lvl1pPr>
          </a:lstStyle>
          <a:p>
            <a:r>
              <a:rPr lang="en-US" smtClean="0"/>
              <a:t>Click to edit Master title style</a:t>
            </a:r>
            <a:endParaRPr lang="en-US" dirty="0"/>
          </a:p>
        </p:txBody>
      </p:sp>
      <p:sp>
        <p:nvSpPr>
          <p:cNvPr id="3" name="Subtitle 2"/>
          <p:cNvSpPr>
            <a:spLocks noGrp="1"/>
          </p:cNvSpPr>
          <p:nvPr>
            <p:ph type="subTitle" idx="1"/>
          </p:nvPr>
        </p:nvSpPr>
        <p:spPr>
          <a:xfrm>
            <a:off x="8961120" y="2857500"/>
            <a:ext cx="39258240" cy="1371600"/>
          </a:xfrm>
          <a:prstGeom prst="rect">
            <a:avLst/>
          </a:prstGeom>
        </p:spPr>
        <p:txBody>
          <a:bodyPr lIns="155786" tIns="77893" rIns="155786" bIns="77893">
            <a:normAutofit/>
          </a:bodyPr>
          <a:lstStyle>
            <a:lvl1pPr marL="0" indent="-778932" algn="ctr">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5486400"/>
            <a:ext cx="49499520" cy="0"/>
          </a:xfrm>
          <a:prstGeom prst="line">
            <a:avLst/>
          </a:prstGeom>
          <a:ln w="1143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8543352" y="4343401"/>
            <a:ext cx="28678597" cy="1189898"/>
          </a:xfrm>
          <a:prstGeom prst="rect">
            <a:avLst/>
          </a:prstGeom>
          <a:noFill/>
        </p:spPr>
        <p:txBody>
          <a:bodyPr wrap="none" lIns="155786" tIns="77893" rIns="155786" bIns="77893" rtlCol="0">
            <a:spAutoFit/>
          </a:bodyPr>
          <a:lstStyle/>
          <a:p>
            <a:pPr algn="ctr">
              <a:lnSpc>
                <a:spcPct val="110000"/>
              </a:lnSpc>
              <a:spcAft>
                <a:spcPts val="0"/>
              </a:spcAft>
            </a:pPr>
            <a:r>
              <a:rPr lang="en-US" sz="6100" b="1" spc="1022" baseline="0" dirty="0" smtClean="0">
                <a:latin typeface="Centaur" pitchFamily="18" charset="0"/>
              </a:rPr>
              <a:t>DEPARTMENT  OF  CIVIL &amp; ENVIRONMENTAL  ENGINEERING</a:t>
            </a:r>
            <a:endParaRPr lang="en-US" sz="6100" b="1" spc="1022" baseline="0" dirty="0">
              <a:latin typeface="Centaur" pitchFamily="18" charset="0"/>
            </a:endParaRPr>
          </a:p>
        </p:txBody>
      </p:sp>
      <p:pic>
        <p:nvPicPr>
          <p:cNvPr id="2050" name="Picture 2" descr="C:\Documents and Settings\churchil\Desktop\umd logo 2.png"/>
          <p:cNvPicPr>
            <a:picLocks noChangeAspect="1" noChangeArrowheads="1"/>
          </p:cNvPicPr>
          <p:nvPr userDrawn="1"/>
        </p:nvPicPr>
        <p:blipFill>
          <a:blip r:embed="rId2" cstate="print"/>
          <a:srcRect/>
          <a:stretch>
            <a:fillRect/>
          </a:stretch>
        </p:blipFill>
        <p:spPr bwMode="auto">
          <a:xfrm>
            <a:off x="426721" y="342900"/>
            <a:ext cx="6070846" cy="48006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Layout 3">
    <p:spTree>
      <p:nvGrpSpPr>
        <p:cNvPr id="1" name=""/>
        <p:cNvGrpSpPr/>
        <p:nvPr/>
      </p:nvGrpSpPr>
      <p:grpSpPr>
        <a:xfrm>
          <a:off x="0" y="0"/>
          <a:ext cx="0" cy="0"/>
          <a:chOff x="0" y="0"/>
          <a:chExt cx="0" cy="0"/>
        </a:xfrm>
      </p:grpSpPr>
      <p:sp>
        <p:nvSpPr>
          <p:cNvPr id="2" name="Title 1"/>
          <p:cNvSpPr>
            <a:spLocks noGrp="1"/>
          </p:cNvSpPr>
          <p:nvPr>
            <p:ph type="ctrTitle"/>
          </p:nvPr>
        </p:nvSpPr>
        <p:spPr>
          <a:xfrm>
            <a:off x="13797280" y="571500"/>
            <a:ext cx="36697920" cy="2057400"/>
          </a:xfrm>
          <a:prstGeom prst="rect">
            <a:avLst/>
          </a:prstGeom>
        </p:spPr>
        <p:txBody>
          <a:bodyPr lIns="155786" tIns="77893" rIns="155786" bIns="77893">
            <a:normAutofit/>
          </a:bodyPr>
          <a:lstStyle>
            <a:lvl1pPr algn="ctr">
              <a:defRPr sz="14300"/>
            </a:lvl1pPr>
          </a:lstStyle>
          <a:p>
            <a:r>
              <a:rPr lang="en-US" smtClean="0"/>
              <a:t>Click to edit Master title style</a:t>
            </a:r>
            <a:endParaRPr lang="en-US" dirty="0"/>
          </a:p>
        </p:txBody>
      </p:sp>
      <p:sp>
        <p:nvSpPr>
          <p:cNvPr id="3" name="Subtitle 2"/>
          <p:cNvSpPr>
            <a:spLocks noGrp="1"/>
          </p:cNvSpPr>
          <p:nvPr>
            <p:ph type="subTitle" idx="1"/>
          </p:nvPr>
        </p:nvSpPr>
        <p:spPr>
          <a:xfrm>
            <a:off x="13797280" y="2857500"/>
            <a:ext cx="36697920" cy="1371600"/>
          </a:xfrm>
          <a:prstGeom prst="rect">
            <a:avLst/>
          </a:prstGeom>
        </p:spPr>
        <p:txBody>
          <a:bodyPr lIns="155786" tIns="77893" rIns="155786" bIns="77893">
            <a:normAutofit/>
          </a:bodyPr>
          <a:lstStyle>
            <a:lvl1pPr marL="0" indent="-778932" algn="ctr">
              <a:buNone/>
              <a:defRPr sz="9500">
                <a:solidFill>
                  <a:schemeClr val="tx1"/>
                </a:solidFill>
              </a:defRPr>
            </a:lvl1pPr>
            <a:lvl2pPr marL="2403549" indent="0" algn="ctr">
              <a:buNone/>
              <a:defRPr>
                <a:solidFill>
                  <a:schemeClr val="tx1">
                    <a:tint val="75000"/>
                  </a:schemeClr>
                </a:solidFill>
              </a:defRPr>
            </a:lvl2pPr>
            <a:lvl3pPr marL="4807099" indent="0" algn="ctr">
              <a:buNone/>
              <a:defRPr>
                <a:solidFill>
                  <a:schemeClr val="tx1">
                    <a:tint val="75000"/>
                  </a:schemeClr>
                </a:solidFill>
              </a:defRPr>
            </a:lvl3pPr>
            <a:lvl4pPr marL="7210648" indent="0" algn="ctr">
              <a:buNone/>
              <a:defRPr>
                <a:solidFill>
                  <a:schemeClr val="tx1">
                    <a:tint val="75000"/>
                  </a:schemeClr>
                </a:solidFill>
              </a:defRPr>
            </a:lvl4pPr>
            <a:lvl5pPr marL="9614197" indent="0" algn="ctr">
              <a:buNone/>
              <a:defRPr>
                <a:solidFill>
                  <a:schemeClr val="tx1">
                    <a:tint val="75000"/>
                  </a:schemeClr>
                </a:solidFill>
              </a:defRPr>
            </a:lvl5pPr>
            <a:lvl6pPr marL="12017746" indent="0" algn="ctr">
              <a:buNone/>
              <a:defRPr>
                <a:solidFill>
                  <a:schemeClr val="tx1">
                    <a:tint val="75000"/>
                  </a:schemeClr>
                </a:solidFill>
              </a:defRPr>
            </a:lvl6pPr>
            <a:lvl7pPr marL="14421296" indent="0" algn="ctr">
              <a:buNone/>
              <a:defRPr>
                <a:solidFill>
                  <a:schemeClr val="tx1">
                    <a:tint val="75000"/>
                  </a:schemeClr>
                </a:solidFill>
              </a:defRPr>
            </a:lvl7pPr>
            <a:lvl8pPr marL="16824845" indent="0" algn="ctr">
              <a:buNone/>
              <a:defRPr>
                <a:solidFill>
                  <a:schemeClr val="tx1">
                    <a:tint val="75000"/>
                  </a:schemeClr>
                </a:solidFill>
              </a:defRPr>
            </a:lvl8pPr>
            <a:lvl9pPr marL="19228394" indent="0" algn="ctr">
              <a:buNone/>
              <a:defRPr>
                <a:solidFill>
                  <a:schemeClr val="tx1">
                    <a:tint val="75000"/>
                  </a:schemeClr>
                </a:solidFill>
              </a:defRPr>
            </a:lvl9pPr>
          </a:lstStyle>
          <a:p>
            <a:r>
              <a:rPr lang="en-US" smtClean="0"/>
              <a:t>Click to edit Master subtitle style</a:t>
            </a:r>
            <a:endParaRPr lang="en-US" dirty="0"/>
          </a:p>
        </p:txBody>
      </p:sp>
      <p:cxnSp>
        <p:nvCxnSpPr>
          <p:cNvPr id="6" name="Straight Connector 5"/>
          <p:cNvCxnSpPr/>
          <p:nvPr userDrawn="1"/>
        </p:nvCxnSpPr>
        <p:spPr>
          <a:xfrm>
            <a:off x="853440" y="4686300"/>
            <a:ext cx="49499520" cy="0"/>
          </a:xfrm>
          <a:prstGeom prst="line">
            <a:avLst/>
          </a:prstGeom>
          <a:ln w="190500" cmpd="tri">
            <a:solidFill>
              <a:srgbClr val="FFC527"/>
            </a:solidFill>
          </a:ln>
        </p:spPr>
        <p:style>
          <a:lnRef idx="1">
            <a:schemeClr val="accent1"/>
          </a:lnRef>
          <a:fillRef idx="0">
            <a:schemeClr val="accent1"/>
          </a:fillRef>
          <a:effectRef idx="0">
            <a:schemeClr val="accent1"/>
          </a:effectRef>
          <a:fontRef idx="minor">
            <a:schemeClr val="tx1"/>
          </a:fontRef>
        </p:style>
      </p:cxnSp>
      <p:pic>
        <p:nvPicPr>
          <p:cNvPr id="7" name="Picture 4" descr="C:\Documents and Settings\churchil\Desktop\primary.png"/>
          <p:cNvPicPr>
            <a:picLocks noChangeAspect="1" noChangeArrowheads="1"/>
          </p:cNvPicPr>
          <p:nvPr userDrawn="1"/>
        </p:nvPicPr>
        <p:blipFill>
          <a:blip r:embed="rId2" cstate="print"/>
          <a:srcRect/>
          <a:stretch>
            <a:fillRect/>
          </a:stretch>
        </p:blipFill>
        <p:spPr bwMode="auto">
          <a:xfrm>
            <a:off x="426720" y="342900"/>
            <a:ext cx="12801600" cy="1684734"/>
          </a:xfrm>
          <a:prstGeom prst="rect">
            <a:avLst/>
          </a:prstGeom>
          <a:noFill/>
        </p:spPr>
      </p:pic>
      <p:sp>
        <p:nvSpPr>
          <p:cNvPr id="8" name="TextBox 7"/>
          <p:cNvSpPr txBox="1"/>
          <p:nvPr userDrawn="1"/>
        </p:nvSpPr>
        <p:spPr>
          <a:xfrm>
            <a:off x="1606842" y="2400301"/>
            <a:ext cx="10441361" cy="2137850"/>
          </a:xfrm>
          <a:prstGeom prst="rect">
            <a:avLst/>
          </a:prstGeom>
          <a:noFill/>
        </p:spPr>
        <p:txBody>
          <a:bodyPr wrap="none" lIns="155786" tIns="77893" rIns="155786" bIns="77893" rtlCol="0">
            <a:spAutoFit/>
          </a:bodyPr>
          <a:lstStyle/>
          <a:p>
            <a:pPr algn="ctr">
              <a:lnSpc>
                <a:spcPct val="110000"/>
              </a:lnSpc>
              <a:spcAft>
                <a:spcPts val="0"/>
              </a:spcAft>
            </a:pPr>
            <a:r>
              <a:rPr lang="en-US" sz="3100" b="1" spc="1022" baseline="0" dirty="0" smtClean="0">
                <a:latin typeface="Centaur" pitchFamily="18" charset="0"/>
              </a:rPr>
              <a:t>DEPARTMENT OF</a:t>
            </a:r>
            <a:r>
              <a:rPr lang="en-US" sz="5500" b="1" spc="596" baseline="0" dirty="0" smtClean="0">
                <a:latin typeface="Centaur" pitchFamily="18" charset="0"/>
              </a:rPr>
              <a:t/>
            </a:r>
            <a:br>
              <a:rPr lang="en-US" sz="5500" b="1" spc="596" baseline="0" dirty="0" smtClean="0">
                <a:latin typeface="Centaur" pitchFamily="18" charset="0"/>
              </a:rPr>
            </a:br>
            <a:r>
              <a:rPr lang="en-US" sz="5500" b="1" spc="596" baseline="0" dirty="0" smtClean="0">
                <a:latin typeface="Centaur" pitchFamily="18" charset="0"/>
              </a:rPr>
              <a:t>CIVIL &amp; ENVIRONMENTAL</a:t>
            </a:r>
            <a:br>
              <a:rPr lang="en-US" sz="5500" b="1" spc="596" baseline="0" dirty="0" smtClean="0">
                <a:latin typeface="Centaur" pitchFamily="18" charset="0"/>
              </a:rPr>
            </a:br>
            <a:r>
              <a:rPr lang="en-US" sz="3100" b="1" spc="0" baseline="0" dirty="0" smtClean="0">
                <a:latin typeface="Centaur" pitchFamily="18" charset="0"/>
              </a:rPr>
              <a:t>ENGINEERING</a:t>
            </a:r>
            <a:endParaRPr lang="en-US" sz="3100" b="1" spc="0" baseline="0" dirty="0">
              <a:latin typeface="Centaur"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807099" rtl="0" eaLnBrk="1" latinLnBrk="0" hangingPunct="1">
        <a:spcBef>
          <a:spcPct val="0"/>
        </a:spcBef>
        <a:buNone/>
        <a:defRPr sz="23200" kern="1200">
          <a:solidFill>
            <a:schemeClr val="tx1"/>
          </a:solidFill>
          <a:latin typeface="+mj-lt"/>
          <a:ea typeface="+mj-ea"/>
          <a:cs typeface="+mj-cs"/>
        </a:defRPr>
      </a:lvl1pPr>
    </p:titleStyle>
    <p:bodyStyle>
      <a:lvl1pPr marL="1802663" indent="-1802663" algn="l" defTabSz="4807099" rtl="0" eaLnBrk="1" latinLnBrk="0" hangingPunct="1">
        <a:spcBef>
          <a:spcPct val="20000"/>
        </a:spcBef>
        <a:buFont typeface="Arial" pitchFamily="34" charset="0"/>
        <a:buChar char="•"/>
        <a:defRPr sz="16900" kern="1200">
          <a:solidFill>
            <a:schemeClr val="tx1"/>
          </a:solidFill>
          <a:latin typeface="+mn-lt"/>
          <a:ea typeface="+mn-ea"/>
          <a:cs typeface="+mn-cs"/>
        </a:defRPr>
      </a:lvl1pPr>
      <a:lvl2pPr marL="3905768" indent="-1502219" algn="l" defTabSz="4807099"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73" indent="-1201775" algn="l" defTabSz="4807099"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23"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4pPr>
      <a:lvl5pPr marL="10815972"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5pPr>
      <a:lvl6pPr marL="13219521"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6pPr>
      <a:lvl7pPr marL="15623070"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7pPr>
      <a:lvl8pPr marL="18026620"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8pPr>
      <a:lvl9pPr marL="20430169" indent="-1201775" algn="l" defTabSz="4807099" rtl="0" eaLnBrk="1" latinLnBrk="0" hangingPunct="1">
        <a:spcBef>
          <a:spcPct val="20000"/>
        </a:spcBef>
        <a:buFont typeface="Arial" pitchFamily="34" charset="0"/>
        <a:buChar char="•"/>
        <a:defRPr sz="10600" kern="1200">
          <a:solidFill>
            <a:schemeClr val="tx1"/>
          </a:solidFill>
          <a:latin typeface="+mn-lt"/>
          <a:ea typeface="+mn-ea"/>
          <a:cs typeface="+mn-cs"/>
        </a:defRPr>
      </a:lvl9pPr>
    </p:bodyStyle>
    <p:otherStyle>
      <a:defPPr>
        <a:defRPr lang="en-US"/>
      </a:defPPr>
      <a:lvl1pPr marL="0" algn="l" defTabSz="4807099" rtl="0" eaLnBrk="1" latinLnBrk="0" hangingPunct="1">
        <a:defRPr sz="9500" kern="1200">
          <a:solidFill>
            <a:schemeClr val="tx1"/>
          </a:solidFill>
          <a:latin typeface="+mn-lt"/>
          <a:ea typeface="+mn-ea"/>
          <a:cs typeface="+mn-cs"/>
        </a:defRPr>
      </a:lvl1pPr>
      <a:lvl2pPr marL="2403549" algn="l" defTabSz="4807099" rtl="0" eaLnBrk="1" latinLnBrk="0" hangingPunct="1">
        <a:defRPr sz="9500" kern="1200">
          <a:solidFill>
            <a:schemeClr val="tx1"/>
          </a:solidFill>
          <a:latin typeface="+mn-lt"/>
          <a:ea typeface="+mn-ea"/>
          <a:cs typeface="+mn-cs"/>
        </a:defRPr>
      </a:lvl2pPr>
      <a:lvl3pPr marL="4807099" algn="l" defTabSz="4807099" rtl="0" eaLnBrk="1" latinLnBrk="0" hangingPunct="1">
        <a:defRPr sz="9500" kern="1200">
          <a:solidFill>
            <a:schemeClr val="tx1"/>
          </a:solidFill>
          <a:latin typeface="+mn-lt"/>
          <a:ea typeface="+mn-ea"/>
          <a:cs typeface="+mn-cs"/>
        </a:defRPr>
      </a:lvl3pPr>
      <a:lvl4pPr marL="7210648" algn="l" defTabSz="4807099" rtl="0" eaLnBrk="1" latinLnBrk="0" hangingPunct="1">
        <a:defRPr sz="9500" kern="1200">
          <a:solidFill>
            <a:schemeClr val="tx1"/>
          </a:solidFill>
          <a:latin typeface="+mn-lt"/>
          <a:ea typeface="+mn-ea"/>
          <a:cs typeface="+mn-cs"/>
        </a:defRPr>
      </a:lvl4pPr>
      <a:lvl5pPr marL="9614197" algn="l" defTabSz="4807099" rtl="0" eaLnBrk="1" latinLnBrk="0" hangingPunct="1">
        <a:defRPr sz="9500" kern="1200">
          <a:solidFill>
            <a:schemeClr val="tx1"/>
          </a:solidFill>
          <a:latin typeface="+mn-lt"/>
          <a:ea typeface="+mn-ea"/>
          <a:cs typeface="+mn-cs"/>
        </a:defRPr>
      </a:lvl5pPr>
      <a:lvl6pPr marL="12017746" algn="l" defTabSz="4807099" rtl="0" eaLnBrk="1" latinLnBrk="0" hangingPunct="1">
        <a:defRPr sz="9500" kern="1200">
          <a:solidFill>
            <a:schemeClr val="tx1"/>
          </a:solidFill>
          <a:latin typeface="+mn-lt"/>
          <a:ea typeface="+mn-ea"/>
          <a:cs typeface="+mn-cs"/>
        </a:defRPr>
      </a:lvl6pPr>
      <a:lvl7pPr marL="14421296" algn="l" defTabSz="4807099" rtl="0" eaLnBrk="1" latinLnBrk="0" hangingPunct="1">
        <a:defRPr sz="9500" kern="1200">
          <a:solidFill>
            <a:schemeClr val="tx1"/>
          </a:solidFill>
          <a:latin typeface="+mn-lt"/>
          <a:ea typeface="+mn-ea"/>
          <a:cs typeface="+mn-cs"/>
        </a:defRPr>
      </a:lvl7pPr>
      <a:lvl8pPr marL="16824845" algn="l" defTabSz="4807099" rtl="0" eaLnBrk="1" latinLnBrk="0" hangingPunct="1">
        <a:defRPr sz="9500" kern="1200">
          <a:solidFill>
            <a:schemeClr val="tx1"/>
          </a:solidFill>
          <a:latin typeface="+mn-lt"/>
          <a:ea typeface="+mn-ea"/>
          <a:cs typeface="+mn-cs"/>
        </a:defRPr>
      </a:lvl8pPr>
      <a:lvl9pPr marL="19228394" algn="l" defTabSz="4807099"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7.wmf"/><Relationship Id="rId18" Type="http://schemas.openxmlformats.org/officeDocument/2006/relationships/oleObject" Target="../embeddings/oleObject7.bin"/><Relationship Id="rId26" Type="http://schemas.openxmlformats.org/officeDocument/2006/relationships/oleObject" Target="../embeddings/oleObject11.bin"/><Relationship Id="rId39" Type="http://schemas.openxmlformats.org/officeDocument/2006/relationships/image" Target="../media/image20.wmf"/><Relationship Id="rId21" Type="http://schemas.openxmlformats.org/officeDocument/2006/relationships/image" Target="../media/image11.wmf"/><Relationship Id="rId34" Type="http://schemas.openxmlformats.org/officeDocument/2006/relationships/oleObject" Target="../embeddings/oleObject15.bin"/><Relationship Id="rId42" Type="http://schemas.openxmlformats.org/officeDocument/2006/relationships/oleObject" Target="../embeddings/oleObject19.bin"/><Relationship Id="rId47" Type="http://schemas.openxmlformats.org/officeDocument/2006/relationships/image" Target="../media/image24.emf"/><Relationship Id="rId50" Type="http://schemas.openxmlformats.org/officeDocument/2006/relationships/oleObject" Target="../embeddings/oleObject23.bin"/><Relationship Id="rId7" Type="http://schemas.openxmlformats.org/officeDocument/2006/relationships/image" Target="../media/image28.emf"/><Relationship Id="rId2" Type="http://schemas.openxmlformats.org/officeDocument/2006/relationships/slideLayout" Target="../slideLayouts/slideLayout1.xml"/><Relationship Id="rId16" Type="http://schemas.openxmlformats.org/officeDocument/2006/relationships/oleObject" Target="../embeddings/oleObject6.bin"/><Relationship Id="rId29" Type="http://schemas.openxmlformats.org/officeDocument/2006/relationships/image" Target="../media/image15.wmf"/><Relationship Id="rId11" Type="http://schemas.openxmlformats.org/officeDocument/2006/relationships/image" Target="../media/image6.emf"/><Relationship Id="rId24" Type="http://schemas.openxmlformats.org/officeDocument/2006/relationships/oleObject" Target="../embeddings/oleObject10.bin"/><Relationship Id="rId32" Type="http://schemas.openxmlformats.org/officeDocument/2006/relationships/oleObject" Target="../embeddings/oleObject14.bin"/><Relationship Id="rId37" Type="http://schemas.openxmlformats.org/officeDocument/2006/relationships/image" Target="../media/image19.wmf"/><Relationship Id="rId40" Type="http://schemas.openxmlformats.org/officeDocument/2006/relationships/oleObject" Target="../embeddings/oleObject18.bin"/><Relationship Id="rId45" Type="http://schemas.openxmlformats.org/officeDocument/2006/relationships/image" Target="../media/image23.wmf"/><Relationship Id="rId53" Type="http://schemas.openxmlformats.org/officeDocument/2006/relationships/image" Target="../media/image30.emf"/><Relationship Id="rId5" Type="http://schemas.openxmlformats.org/officeDocument/2006/relationships/image" Target="../media/image4.emf"/><Relationship Id="rId10" Type="http://schemas.openxmlformats.org/officeDocument/2006/relationships/oleObject" Target="../embeddings/oleObject3.bin"/><Relationship Id="rId19" Type="http://schemas.openxmlformats.org/officeDocument/2006/relationships/image" Target="../media/image10.wmf"/><Relationship Id="rId31" Type="http://schemas.openxmlformats.org/officeDocument/2006/relationships/image" Target="../media/image16.wmf"/><Relationship Id="rId44" Type="http://schemas.openxmlformats.org/officeDocument/2006/relationships/oleObject" Target="../embeddings/oleObject20.bin"/><Relationship Id="rId52" Type="http://schemas.openxmlformats.org/officeDocument/2006/relationships/image" Target="../media/image29.emf"/><Relationship Id="rId4" Type="http://schemas.openxmlformats.org/officeDocument/2006/relationships/oleObject" Target="../embeddings/oleObject1.bin"/><Relationship Id="rId9" Type="http://schemas.openxmlformats.org/officeDocument/2006/relationships/image" Target="../media/image5.emf"/><Relationship Id="rId14" Type="http://schemas.openxmlformats.org/officeDocument/2006/relationships/oleObject" Target="../embeddings/oleObject5.bin"/><Relationship Id="rId22" Type="http://schemas.openxmlformats.org/officeDocument/2006/relationships/oleObject" Target="../embeddings/oleObject9.bin"/><Relationship Id="rId27" Type="http://schemas.openxmlformats.org/officeDocument/2006/relationships/image" Target="../media/image14.wmf"/><Relationship Id="rId30" Type="http://schemas.openxmlformats.org/officeDocument/2006/relationships/oleObject" Target="../embeddings/oleObject13.bin"/><Relationship Id="rId35" Type="http://schemas.openxmlformats.org/officeDocument/2006/relationships/image" Target="../media/image18.wmf"/><Relationship Id="rId43" Type="http://schemas.openxmlformats.org/officeDocument/2006/relationships/image" Target="../media/image22.wmf"/><Relationship Id="rId48" Type="http://schemas.openxmlformats.org/officeDocument/2006/relationships/oleObject" Target="../embeddings/oleObject22.bin"/><Relationship Id="rId8" Type="http://schemas.openxmlformats.org/officeDocument/2006/relationships/oleObject" Target="../embeddings/oleObject2.bin"/><Relationship Id="rId51" Type="http://schemas.openxmlformats.org/officeDocument/2006/relationships/image" Target="../media/image26.emf"/><Relationship Id="rId3" Type="http://schemas.openxmlformats.org/officeDocument/2006/relationships/notesSlide" Target="../notesSlides/notesSlide1.xml"/><Relationship Id="rId12" Type="http://schemas.openxmlformats.org/officeDocument/2006/relationships/oleObject" Target="../embeddings/oleObject4.bin"/><Relationship Id="rId17" Type="http://schemas.openxmlformats.org/officeDocument/2006/relationships/image" Target="../media/image9.wmf"/><Relationship Id="rId25" Type="http://schemas.openxmlformats.org/officeDocument/2006/relationships/image" Target="../media/image13.wmf"/><Relationship Id="rId33" Type="http://schemas.openxmlformats.org/officeDocument/2006/relationships/image" Target="../media/image17.wmf"/><Relationship Id="rId38" Type="http://schemas.openxmlformats.org/officeDocument/2006/relationships/oleObject" Target="../embeddings/oleObject17.bin"/><Relationship Id="rId46" Type="http://schemas.openxmlformats.org/officeDocument/2006/relationships/oleObject" Target="../embeddings/oleObject21.bin"/><Relationship Id="rId20" Type="http://schemas.openxmlformats.org/officeDocument/2006/relationships/oleObject" Target="../embeddings/oleObject8.bin"/><Relationship Id="rId41" Type="http://schemas.openxmlformats.org/officeDocument/2006/relationships/image" Target="../media/image21.wmf"/><Relationship Id="rId1" Type="http://schemas.openxmlformats.org/officeDocument/2006/relationships/vmlDrawing" Target="../drawings/vmlDrawing1.vml"/><Relationship Id="rId6" Type="http://schemas.openxmlformats.org/officeDocument/2006/relationships/image" Target="../media/image27.emf"/><Relationship Id="rId15" Type="http://schemas.openxmlformats.org/officeDocument/2006/relationships/image" Target="../media/image8.wmf"/><Relationship Id="rId23" Type="http://schemas.openxmlformats.org/officeDocument/2006/relationships/image" Target="../media/image12.wmf"/><Relationship Id="rId28" Type="http://schemas.openxmlformats.org/officeDocument/2006/relationships/oleObject" Target="../embeddings/oleObject12.bin"/><Relationship Id="rId36" Type="http://schemas.openxmlformats.org/officeDocument/2006/relationships/oleObject" Target="../embeddings/oleObject16.bin"/><Relationship Id="rId49"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60000"/>
          </a:srgbClr>
        </a:solidFill>
        <a:effectLst/>
      </p:bgPr>
    </p:bg>
    <p:spTree>
      <p:nvGrpSpPr>
        <p:cNvPr id="1" name=""/>
        <p:cNvGrpSpPr/>
        <p:nvPr/>
      </p:nvGrpSpPr>
      <p:grpSpPr>
        <a:xfrm>
          <a:off x="0" y="0"/>
          <a:ext cx="0" cy="0"/>
          <a:chOff x="0" y="0"/>
          <a:chExt cx="0" cy="0"/>
        </a:xfrm>
      </p:grpSpPr>
      <p:sp>
        <p:nvSpPr>
          <p:cNvPr id="168" name="Rectangle 80"/>
          <p:cNvSpPr>
            <a:spLocks noChangeArrowheads="1"/>
          </p:cNvSpPr>
          <p:nvPr/>
        </p:nvSpPr>
        <p:spPr bwMode="auto">
          <a:xfrm>
            <a:off x="31400408" y="20193000"/>
            <a:ext cx="11347792" cy="12610820"/>
          </a:xfrm>
          <a:prstGeom prst="rect">
            <a:avLst/>
          </a:prstGeom>
          <a:solidFill>
            <a:srgbClr val="EFC06F"/>
          </a:solidFill>
          <a:ln w="9525">
            <a:solidFill>
              <a:schemeClr val="accent3">
                <a:lumMod val="20000"/>
                <a:lumOff val="80000"/>
              </a:schemeClr>
            </a:solidFill>
            <a:miter lim="800000"/>
            <a:headEnd/>
            <a:tailEnd/>
          </a:ln>
          <a:effectLst/>
        </p:spPr>
        <p:txBody>
          <a:bodyPr/>
          <a:lstStyle/>
          <a:p>
            <a:pPr indent="-342900" algn="just">
              <a:buFont typeface="Wingdings" pitchFamily="2" charset="2"/>
              <a:buChar char="Ø"/>
            </a:pPr>
            <a:endParaRPr lang="en-US" altLang="zh-CN" sz="3600" dirty="0" smtClean="0"/>
          </a:p>
          <a:p>
            <a:pPr marL="342900" indent="-342900" algn="just">
              <a:buFont typeface="Arial" pitchFamily="34" charset="0"/>
              <a:buChar char="•"/>
            </a:pPr>
            <a:endParaRPr lang="en-US" sz="3600" dirty="0"/>
          </a:p>
          <a:p>
            <a:pPr marL="342900" indent="-342900" algn="just">
              <a:buFont typeface="Arial" pitchFamily="34" charset="0"/>
              <a:buChar char="•"/>
            </a:pPr>
            <a:endParaRPr lang="en-US" sz="3600" dirty="0" smtClean="0"/>
          </a:p>
          <a:p>
            <a:pPr algn="just"/>
            <a:endParaRPr lang="en-US" sz="3600" dirty="0" smtClean="0"/>
          </a:p>
          <a:p>
            <a:pPr marL="342900" indent="-342900" algn="just">
              <a:buFont typeface="Arial" pitchFamily="34" charset="0"/>
              <a:buChar char="•"/>
            </a:pPr>
            <a:r>
              <a:rPr lang="en-US" sz="3600" dirty="0" smtClean="0"/>
              <a:t>Geometry information from </a:t>
            </a:r>
            <a:r>
              <a:rPr lang="en-US" sz="3600" dirty="0" err="1" smtClean="0"/>
              <a:t>Liufang</a:t>
            </a:r>
            <a:r>
              <a:rPr lang="en-US" sz="3600" dirty="0" smtClean="0"/>
              <a:t> Ave. North in Beijing</a:t>
            </a:r>
          </a:p>
          <a:p>
            <a:pPr marL="342900" indent="-342900" algn="just">
              <a:buFont typeface="Arial" pitchFamily="34" charset="0"/>
              <a:buChar char="•"/>
            </a:pPr>
            <a:r>
              <a:rPr lang="en-US" sz="3600" dirty="0" smtClean="0"/>
              <a:t>Green phase (s): 99,77,66,75,60</a:t>
            </a:r>
          </a:p>
          <a:p>
            <a:pPr marL="342900" indent="-342900" algn="just">
              <a:buFont typeface="Arial" pitchFamily="34" charset="0"/>
              <a:buChar char="•"/>
            </a:pPr>
            <a:r>
              <a:rPr lang="en-US" sz="3600" dirty="0" smtClean="0"/>
              <a:t>Dwell time distribution: N (30,9), N (27,7), N (24,6)</a:t>
            </a:r>
          </a:p>
          <a:p>
            <a:pPr marL="342900" indent="-342900" algn="just">
              <a:buFont typeface="Arial" pitchFamily="34" charset="0"/>
              <a:buChar char="•"/>
            </a:pPr>
            <a:r>
              <a:rPr lang="en-US" sz="3600" dirty="0" smtClean="0"/>
              <a:t>Maximal bandwidth: 50s</a:t>
            </a:r>
          </a:p>
          <a:p>
            <a:pPr marL="342900" indent="-342900" algn="just">
              <a:buFont typeface="Arial" pitchFamily="34" charset="0"/>
              <a:buChar char="•"/>
            </a:pPr>
            <a:r>
              <a:rPr lang="en-US" sz="3600" dirty="0" smtClean="0"/>
              <a:t>Models to be evaluated</a:t>
            </a:r>
          </a:p>
          <a:p>
            <a:pPr marL="571500" lvl="1" indent="-342900" algn="just">
              <a:buFont typeface="Arial" pitchFamily="34" charset="0"/>
              <a:buChar char="•"/>
            </a:pPr>
            <a:r>
              <a:rPr lang="en-US" sz="3600" dirty="0" smtClean="0"/>
              <a:t>Model-1: MAXBAND</a:t>
            </a:r>
          </a:p>
          <a:p>
            <a:pPr marL="571500" lvl="1" indent="-342900" algn="just">
              <a:buFont typeface="Arial" pitchFamily="34" charset="0"/>
              <a:buChar char="•"/>
            </a:pPr>
            <a:r>
              <a:rPr lang="en-US" sz="3600" dirty="0" smtClean="0"/>
              <a:t>Model-2: an extension of MAXBAND with avg. dwell time</a:t>
            </a:r>
          </a:p>
          <a:p>
            <a:pPr marL="571500" lvl="1" indent="-342900" algn="just">
              <a:buFont typeface="Arial" pitchFamily="34" charset="0"/>
              <a:buChar char="•"/>
            </a:pPr>
            <a:r>
              <a:rPr lang="en-US" sz="3600" dirty="0" smtClean="0"/>
              <a:t>Model-3: the proposed model</a:t>
            </a:r>
          </a:p>
        </p:txBody>
      </p:sp>
      <p:sp>
        <p:nvSpPr>
          <p:cNvPr id="4" name="Title 3"/>
          <p:cNvSpPr>
            <a:spLocks noGrp="1"/>
          </p:cNvSpPr>
          <p:nvPr>
            <p:ph type="ctrTitle"/>
          </p:nvPr>
        </p:nvSpPr>
        <p:spPr>
          <a:xfrm>
            <a:off x="7368732" y="1063361"/>
            <a:ext cx="36903468" cy="2056375"/>
          </a:xfrm>
        </p:spPr>
        <p:txBody>
          <a:bodyPr>
            <a:noAutofit/>
          </a:bodyPr>
          <a:lstStyle/>
          <a:p>
            <a:pPr>
              <a:spcBef>
                <a:spcPts val="0"/>
              </a:spcBef>
            </a:pPr>
            <a:r>
              <a:rPr lang="en-US" altLang="zh-CN" sz="9700" b="1" dirty="0" smtClean="0"/>
              <a:t>A bus-based progression system for arterials with heavy transit flows</a:t>
            </a:r>
            <a:endParaRPr lang="en-US" sz="9700" cap="small" dirty="0"/>
          </a:p>
        </p:txBody>
      </p:sp>
      <p:sp>
        <p:nvSpPr>
          <p:cNvPr id="5" name="Subtitle 4"/>
          <p:cNvSpPr>
            <a:spLocks noGrp="1"/>
          </p:cNvSpPr>
          <p:nvPr>
            <p:ph type="subTitle" idx="1"/>
          </p:nvPr>
        </p:nvSpPr>
        <p:spPr>
          <a:xfrm>
            <a:off x="8686800" y="3198563"/>
            <a:ext cx="21336000" cy="2286000"/>
          </a:xfrm>
        </p:spPr>
        <p:txBody>
          <a:bodyPr>
            <a:normAutofit/>
          </a:bodyPr>
          <a:lstStyle/>
          <a:p>
            <a:r>
              <a:rPr lang="en-US" sz="8000" dirty="0" smtClean="0">
                <a:latin typeface="+mj-lt"/>
                <a:cs typeface="Times New Roman" pitchFamily="18" charset="0"/>
              </a:rPr>
              <a:t>by  Yao Cheng, </a:t>
            </a:r>
            <a:r>
              <a:rPr lang="en-US" sz="8000" dirty="0" err="1" smtClean="0">
                <a:latin typeface="+mj-lt"/>
                <a:cs typeface="Times New Roman" pitchFamily="18" charset="0"/>
              </a:rPr>
              <a:t>Xianfeng</a:t>
            </a:r>
            <a:r>
              <a:rPr lang="en-US" sz="8000" dirty="0" smtClean="0">
                <a:latin typeface="+mj-lt"/>
                <a:cs typeface="Times New Roman" pitchFamily="18" charset="0"/>
              </a:rPr>
              <a:t> Yang, Gang-Len Chang</a:t>
            </a:r>
            <a:r>
              <a:rPr lang="en-US" altLang="zh-CN" sz="8000" dirty="0" smtClean="0">
                <a:latin typeface="+mj-lt"/>
                <a:cs typeface="Times New Roman" pitchFamily="18" charset="0"/>
              </a:rPr>
              <a:t> </a:t>
            </a:r>
            <a:endParaRPr lang="en-US" sz="8000" dirty="0">
              <a:latin typeface="+mj-lt"/>
              <a:cs typeface="Times New Roman" pitchFamily="18" charset="0"/>
            </a:endParaRPr>
          </a:p>
        </p:txBody>
      </p:sp>
      <p:sp>
        <p:nvSpPr>
          <p:cNvPr id="6" name="Subtitle 4"/>
          <p:cNvSpPr txBox="1">
            <a:spLocks/>
          </p:cNvSpPr>
          <p:nvPr/>
        </p:nvSpPr>
        <p:spPr>
          <a:xfrm>
            <a:off x="29245608" y="3075798"/>
            <a:ext cx="19689984" cy="2286000"/>
          </a:xfrm>
          <a:prstGeom prst="rect">
            <a:avLst/>
          </a:prstGeom>
        </p:spPr>
        <p:txBody>
          <a:bodyPr lIns="155786" tIns="77893" rIns="155786" bIns="77893">
            <a:normAutofit/>
          </a:bodyPr>
          <a:lstStyle/>
          <a:p>
            <a:pPr marL="0" marR="0" lvl="0" indent="-778932" algn="ctr" defTabSz="4807099" rtl="0" eaLnBrk="1" fontAlgn="auto" latinLnBrk="0" hangingPunct="1">
              <a:lnSpc>
                <a:spcPct val="100000"/>
              </a:lnSpc>
              <a:spcBef>
                <a:spcPct val="20000"/>
              </a:spcBef>
              <a:spcAft>
                <a:spcPts val="0"/>
              </a:spcAft>
              <a:buClrTx/>
              <a:buSzTx/>
              <a:buFont typeface="Arial" pitchFamily="34" charset="0"/>
              <a:buNone/>
              <a:tabLst/>
              <a:defRPr/>
            </a:pPr>
            <a:r>
              <a:rPr kumimoji="0" lang="en-US" sz="8800" b="0" i="1" u="none" strike="noStrike" kern="1200" cap="none" spc="0" normalizeH="0" baseline="0" noProof="0" dirty="0" smtClean="0">
                <a:ln>
                  <a:noFill/>
                </a:ln>
                <a:solidFill>
                  <a:schemeClr val="tx1"/>
                </a:solidFill>
                <a:effectLst/>
                <a:uLnTx/>
                <a:uFillTx/>
                <a:latin typeface="+mj-lt"/>
                <a:ea typeface="+mn-ea"/>
                <a:cs typeface="Times New Roman" pitchFamily="18" charset="0"/>
              </a:rPr>
              <a:t>University of Maryland</a:t>
            </a:r>
            <a:r>
              <a:rPr lang="en-US" sz="8800" i="1" dirty="0" smtClean="0">
                <a:latin typeface="+mj-lt"/>
                <a:cs typeface="Times New Roman" pitchFamily="18" charset="0"/>
              </a:rPr>
              <a:t>, </a:t>
            </a:r>
            <a:r>
              <a:rPr kumimoji="0" lang="en-US" sz="8800" b="0" i="1" u="none" strike="noStrike" kern="1200" cap="none" spc="0" normalizeH="0" baseline="0" noProof="0" dirty="0" smtClean="0">
                <a:ln>
                  <a:noFill/>
                </a:ln>
                <a:solidFill>
                  <a:schemeClr val="tx1"/>
                </a:solidFill>
                <a:effectLst/>
                <a:uLnTx/>
                <a:uFillTx/>
                <a:latin typeface="+mj-lt"/>
                <a:ea typeface="+mn-ea"/>
                <a:cs typeface="Times New Roman" pitchFamily="18" charset="0"/>
              </a:rPr>
              <a:t>College Park</a:t>
            </a:r>
            <a:endParaRPr kumimoji="0" lang="en-US" sz="8800" b="0" i="1" u="none" strike="noStrike" kern="1200" cap="none" spc="0" normalizeH="0" baseline="0" noProof="0" dirty="0">
              <a:ln>
                <a:noFill/>
              </a:ln>
              <a:solidFill>
                <a:schemeClr val="tx1"/>
              </a:solidFill>
              <a:effectLst/>
              <a:uLnTx/>
              <a:uFillTx/>
              <a:latin typeface="+mj-lt"/>
              <a:ea typeface="+mn-ea"/>
              <a:cs typeface="Times New Roman" pitchFamily="18" charset="0"/>
            </a:endParaRPr>
          </a:p>
        </p:txBody>
      </p:sp>
      <p:sp>
        <p:nvSpPr>
          <p:cNvPr id="7" name="AutoShape 350" descr="Dark horizontal"/>
          <p:cNvSpPr>
            <a:spLocks noChangeArrowheads="1"/>
          </p:cNvSpPr>
          <p:nvPr/>
        </p:nvSpPr>
        <p:spPr bwMode="auto">
          <a:xfrm>
            <a:off x="733238" y="5800725"/>
            <a:ext cx="8633012" cy="1600200"/>
          </a:xfrm>
          <a:prstGeom prst="roundRect">
            <a:avLst>
              <a:gd name="adj" fmla="val 50000"/>
            </a:avLst>
          </a:prstGeom>
          <a:pattFill prst="dkHorz">
            <a:fgClr>
              <a:srgbClr val="660033"/>
            </a:fgClr>
            <a:bgClr>
              <a:srgbClr val="710107"/>
            </a:bgClr>
          </a:patt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Abstract</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8" name="Rectangle 80"/>
          <p:cNvSpPr>
            <a:spLocks noChangeArrowheads="1"/>
          </p:cNvSpPr>
          <p:nvPr/>
        </p:nvSpPr>
        <p:spPr bwMode="auto">
          <a:xfrm>
            <a:off x="660400" y="7772400"/>
            <a:ext cx="9017000" cy="10058400"/>
          </a:xfrm>
          <a:prstGeom prst="rect">
            <a:avLst/>
          </a:prstGeom>
          <a:solidFill>
            <a:schemeClr val="accent2">
              <a:lumMod val="60000"/>
              <a:lumOff val="40000"/>
              <a:alpha val="30000"/>
            </a:schemeClr>
          </a:solidFill>
          <a:ln w="9525">
            <a:noFill/>
            <a:miter lim="800000"/>
            <a:headEnd/>
            <a:tailEnd/>
          </a:ln>
          <a:effectLst/>
        </p:spPr>
        <p:txBody>
          <a:bodyPr/>
          <a:lstStyle/>
          <a:p>
            <a:pPr marL="342900" indent="-342900" algn="just">
              <a:spcAft>
                <a:spcPts val="1200"/>
              </a:spcAft>
              <a:buFont typeface="Wingdings" pitchFamily="2" charset="2"/>
              <a:buChar char="Ø"/>
            </a:pPr>
            <a:r>
              <a:rPr lang="en-US" altLang="zh-CN" sz="3700" dirty="0"/>
              <a:t>Conventional Transit Signal Priority (TSP) controls often reach </a:t>
            </a:r>
            <a:r>
              <a:rPr lang="en-US" altLang="zh-CN" sz="3700" dirty="0"/>
              <a:t>a</a:t>
            </a:r>
            <a:r>
              <a:rPr lang="en-US" altLang="zh-CN" sz="3700" dirty="0" smtClean="0"/>
              <a:t> </a:t>
            </a:r>
            <a:r>
              <a:rPr lang="en-US" altLang="zh-CN" sz="3700" dirty="0"/>
              <a:t>limitation for arterials accommodating heavy bus flows since the priority function can significantly increase delay at minor streets</a:t>
            </a:r>
            <a:r>
              <a:rPr lang="en-US" altLang="zh-CN" sz="3700" dirty="0" smtClean="0"/>
              <a:t>.</a:t>
            </a:r>
          </a:p>
          <a:p>
            <a:pPr marL="342900" indent="-342900" algn="just">
              <a:spcAft>
                <a:spcPts val="1200"/>
              </a:spcAft>
              <a:buFont typeface="Wingdings" pitchFamily="2" charset="2"/>
              <a:buChar char="Ø"/>
            </a:pPr>
            <a:r>
              <a:rPr lang="en-US" altLang="zh-CN" sz="3700" dirty="0" smtClean="0"/>
              <a:t>To </a:t>
            </a:r>
            <a:r>
              <a:rPr lang="en-US" altLang="zh-CN" sz="3700" dirty="0" smtClean="0"/>
              <a:t>improve </a:t>
            </a:r>
            <a:r>
              <a:rPr lang="en-US" altLang="zh-CN" sz="3700" dirty="0" smtClean="0"/>
              <a:t>reliability of bus operations and increase the bus ridership, a bus-based progression model that </a:t>
            </a:r>
            <a:r>
              <a:rPr lang="en-US" altLang="zh-CN" sz="3700" dirty="0" smtClean="0"/>
              <a:t>considers </a:t>
            </a:r>
            <a:r>
              <a:rPr lang="en-US" altLang="zh-CN" sz="3700" dirty="0" smtClean="0"/>
              <a:t>the operational characteristics of transit vehicles is developed.</a:t>
            </a:r>
            <a:endParaRPr lang="en-US" altLang="zh-CN" sz="3700" dirty="0"/>
          </a:p>
          <a:p>
            <a:pPr marL="342900" indent="-342900" algn="just">
              <a:buFont typeface="Wingdings" pitchFamily="2" charset="2"/>
              <a:buChar char="Ø"/>
            </a:pPr>
            <a:r>
              <a:rPr lang="en-US" sz="3800" dirty="0" smtClean="0"/>
              <a:t>The VISSIM simulation with an arterial consisting of five intersections and three two-way bus stops demonstrates that the proposed model can significantly reduce bus passenger delay and the </a:t>
            </a:r>
            <a:r>
              <a:rPr lang="en-US" sz="3800" dirty="0" smtClean="0"/>
              <a:t>per </a:t>
            </a:r>
            <a:r>
              <a:rPr lang="en-US" sz="3800" dirty="0" smtClean="0"/>
              <a:t>person delays for the entire arterial.</a:t>
            </a:r>
          </a:p>
          <a:p>
            <a:pPr marL="342900" indent="-342900">
              <a:lnSpc>
                <a:spcPct val="90000"/>
              </a:lnSpc>
              <a:spcBef>
                <a:spcPct val="20000"/>
              </a:spcBef>
              <a:buFontTx/>
              <a:buChar char="•"/>
            </a:pPr>
            <a:endParaRPr lang="en-US" altLang="zh-CN" sz="3800" dirty="0" smtClean="0">
              <a:latin typeface="Georgia" pitchFamily="18" charset="0"/>
              <a:ea typeface="宋体" pitchFamily="2" charset="-122"/>
            </a:endParaRPr>
          </a:p>
        </p:txBody>
      </p:sp>
      <p:sp>
        <p:nvSpPr>
          <p:cNvPr id="9" name="AutoShape 350" descr="Dark horizontal"/>
          <p:cNvSpPr>
            <a:spLocks noChangeArrowheads="1"/>
          </p:cNvSpPr>
          <p:nvPr/>
        </p:nvSpPr>
        <p:spPr bwMode="auto">
          <a:xfrm>
            <a:off x="10744200" y="5791200"/>
            <a:ext cx="9296400" cy="1600200"/>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Research </a:t>
            </a:r>
            <a:r>
              <a:rPr lang="en-US" altLang="zh-CN" sz="5400" b="1" dirty="0">
                <a:solidFill>
                  <a:schemeClr val="bg1"/>
                </a:solidFill>
                <a:effectLst>
                  <a:outerShdw blurRad="38100" dist="38100" dir="2700000" algn="tl">
                    <a:srgbClr val="000000"/>
                  </a:outerShdw>
                </a:effectLst>
                <a:latin typeface="Verdana" pitchFamily="34" charset="0"/>
                <a:ea typeface="宋体" pitchFamily="2" charset="-122"/>
              </a:rPr>
              <a:t>B</a:t>
            </a:r>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ackground</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10" name="Rectangle 80"/>
          <p:cNvSpPr>
            <a:spLocks noChangeArrowheads="1"/>
          </p:cNvSpPr>
          <p:nvPr/>
        </p:nvSpPr>
        <p:spPr bwMode="auto">
          <a:xfrm>
            <a:off x="10439400" y="7772400"/>
            <a:ext cx="10210800" cy="1005840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a:lstStyle/>
          <a:p>
            <a:pPr marL="342900" indent="-342900" algn="just">
              <a:spcAft>
                <a:spcPts val="600"/>
              </a:spcAft>
            </a:pPr>
            <a:r>
              <a:rPr lang="en-US" sz="3800" b="1" dirty="0" smtClean="0"/>
              <a:t>TSP and passive control strategies</a:t>
            </a:r>
          </a:p>
          <a:p>
            <a:pPr marL="342900" indent="-342900" algn="just">
              <a:spcAft>
                <a:spcPts val="1200"/>
              </a:spcAft>
              <a:buFont typeface="Arial" pitchFamily="34" charset="0"/>
              <a:buChar char="•"/>
            </a:pPr>
            <a:r>
              <a:rPr lang="en-US" altLang="zh-CN" sz="3600" dirty="0" smtClean="0"/>
              <a:t>TSP has been recognized as a promising method to reduce bus travel time. It </a:t>
            </a:r>
            <a:r>
              <a:rPr lang="en-US" altLang="zh-CN" sz="3600" dirty="0" smtClean="0"/>
              <a:t>responds </a:t>
            </a:r>
            <a:r>
              <a:rPr lang="en-US" altLang="zh-CN" sz="3600" dirty="0" smtClean="0"/>
              <a:t>to the presence of buses and is proven to be effective </a:t>
            </a:r>
            <a:r>
              <a:rPr lang="en-US" altLang="zh-CN" sz="3600" dirty="0" smtClean="0"/>
              <a:t>under </a:t>
            </a:r>
            <a:r>
              <a:rPr lang="en-US" altLang="zh-CN" sz="3600" dirty="0" smtClean="0"/>
              <a:t>low bus demand </a:t>
            </a:r>
            <a:r>
              <a:rPr lang="en-US" altLang="zh-CN" sz="3600" dirty="0" smtClean="0"/>
              <a:t>conditions.</a:t>
            </a:r>
            <a:endParaRPr lang="en-US" altLang="zh-CN" sz="3600" dirty="0" smtClean="0"/>
          </a:p>
          <a:p>
            <a:pPr marL="342900" indent="-342900" algn="just">
              <a:spcAft>
                <a:spcPts val="1200"/>
              </a:spcAft>
              <a:buFont typeface="Arial" pitchFamily="34" charset="0"/>
              <a:buChar char="•"/>
            </a:pPr>
            <a:r>
              <a:rPr lang="en-US" altLang="zh-CN" sz="3600" dirty="0" smtClean="0"/>
              <a:t>However, at arterials with heavy bus volumes, TSP may reach its </a:t>
            </a:r>
            <a:r>
              <a:rPr lang="en-US" altLang="zh-CN" sz="3600" dirty="0" smtClean="0"/>
              <a:t>limit since </a:t>
            </a:r>
            <a:r>
              <a:rPr lang="en-US" altLang="zh-CN" sz="3600" dirty="0" smtClean="0"/>
              <a:t>1) most TSP focuses on isolated </a:t>
            </a:r>
            <a:r>
              <a:rPr lang="en-US" altLang="zh-CN" sz="3600" dirty="0" smtClean="0"/>
              <a:t>intersections, </a:t>
            </a:r>
            <a:r>
              <a:rPr lang="en-US" altLang="zh-CN" sz="3600" dirty="0" smtClean="0"/>
              <a:t>and 2) the effectiveness of TSP will be diminished by the increasing number of priority calls.</a:t>
            </a:r>
          </a:p>
          <a:p>
            <a:pPr marL="342900" indent="-342900" algn="just">
              <a:spcAft>
                <a:spcPts val="1200"/>
              </a:spcAft>
              <a:buFont typeface="Arial" pitchFamily="34" charset="0"/>
              <a:buChar char="•"/>
            </a:pPr>
            <a:r>
              <a:rPr lang="en-US" altLang="zh-CN" sz="3600" dirty="0" smtClean="0"/>
              <a:t>Passive control strategies may serve as a potentially effective way to deal with arterials with heavy transit flows. But most studies also focus on isolated intersections.</a:t>
            </a:r>
          </a:p>
          <a:p>
            <a:pPr marL="342900" indent="-342900" algn="just">
              <a:spcAft>
                <a:spcPts val="600"/>
              </a:spcAft>
            </a:pPr>
            <a:r>
              <a:rPr lang="en-US" altLang="zh-CN" sz="3800" b="1" dirty="0" smtClean="0"/>
              <a:t>Research Objective</a:t>
            </a:r>
          </a:p>
          <a:p>
            <a:pPr marL="342900" indent="-342900" algn="just">
              <a:spcAft>
                <a:spcPts val="1200"/>
              </a:spcAft>
              <a:buFont typeface="Arial" pitchFamily="34" charset="0"/>
              <a:buChar char="•"/>
            </a:pPr>
            <a:r>
              <a:rPr lang="en-US" altLang="zh-CN" sz="3600" dirty="0" smtClean="0"/>
              <a:t>An efficient transit progression model is developed, </a:t>
            </a:r>
            <a:r>
              <a:rPr lang="en-US" altLang="zh-CN" sz="3600" dirty="0" smtClean="0"/>
              <a:t>which fully considers </a:t>
            </a:r>
            <a:r>
              <a:rPr lang="en-US" altLang="zh-CN" sz="3600" dirty="0" smtClean="0"/>
              <a:t>the bus operational features.</a:t>
            </a:r>
          </a:p>
          <a:p>
            <a:pPr marL="342900" indent="-342900" algn="just">
              <a:spcAft>
                <a:spcPts val="1200"/>
              </a:spcAft>
              <a:buFont typeface="Arial" pitchFamily="34" charset="0"/>
              <a:buChar char="•"/>
            </a:pPr>
            <a:endParaRPr lang="en-US" altLang="zh-CN" sz="3600" dirty="0" smtClean="0"/>
          </a:p>
          <a:p>
            <a:pPr marL="342900" indent="-342900" algn="just">
              <a:buFont typeface="Arial" pitchFamily="34" charset="0"/>
              <a:buChar char="•"/>
            </a:pPr>
            <a:endParaRPr lang="en-US" sz="3600" dirty="0" smtClean="0"/>
          </a:p>
        </p:txBody>
      </p:sp>
      <p:sp>
        <p:nvSpPr>
          <p:cNvPr id="31" name="Rectangle 80"/>
          <p:cNvSpPr>
            <a:spLocks noChangeArrowheads="1"/>
          </p:cNvSpPr>
          <p:nvPr/>
        </p:nvSpPr>
        <p:spPr bwMode="auto">
          <a:xfrm>
            <a:off x="42976799" y="18288000"/>
            <a:ext cx="7924801" cy="14515820"/>
          </a:xfrm>
          <a:prstGeom prst="rect">
            <a:avLst/>
          </a:prstGeom>
          <a:solidFill>
            <a:schemeClr val="accent2">
              <a:lumMod val="60000"/>
              <a:lumOff val="40000"/>
              <a:alpha val="30000"/>
            </a:schemeClr>
          </a:solidFill>
          <a:ln w="9525">
            <a:noFill/>
            <a:miter lim="800000"/>
            <a:headEnd/>
            <a:tailEnd/>
          </a:ln>
          <a:effectLst/>
        </p:spPr>
        <p:txBody>
          <a:bodyPr/>
          <a:lstStyle/>
          <a:p>
            <a:pPr algn="just">
              <a:spcAft>
                <a:spcPts val="1800"/>
              </a:spcAft>
            </a:pPr>
            <a:endParaRPr lang="en-US" sz="3750" dirty="0" smtClean="0"/>
          </a:p>
          <a:p>
            <a:pPr algn="just">
              <a:spcAft>
                <a:spcPts val="1800"/>
              </a:spcAft>
            </a:pPr>
            <a:endParaRPr lang="en-US" sz="3750" dirty="0"/>
          </a:p>
          <a:p>
            <a:pPr algn="just">
              <a:spcAft>
                <a:spcPts val="1800"/>
              </a:spcAft>
            </a:pPr>
            <a:endParaRPr lang="en-US" sz="3750" dirty="0" smtClean="0"/>
          </a:p>
          <a:p>
            <a:pPr algn="just">
              <a:spcAft>
                <a:spcPts val="1800"/>
              </a:spcAft>
            </a:pPr>
            <a:endParaRPr lang="en-US" sz="3750" dirty="0"/>
          </a:p>
          <a:p>
            <a:pPr algn="just">
              <a:spcAft>
                <a:spcPts val="1800"/>
              </a:spcAft>
            </a:pPr>
            <a:endParaRPr lang="en-US" sz="3750" dirty="0" smtClean="0"/>
          </a:p>
          <a:p>
            <a:pPr algn="just">
              <a:spcAft>
                <a:spcPts val="1800"/>
              </a:spcAft>
            </a:pPr>
            <a:endParaRPr lang="en-US" sz="3750" dirty="0"/>
          </a:p>
          <a:p>
            <a:pPr algn="just">
              <a:spcAft>
                <a:spcPts val="1800"/>
              </a:spcAft>
            </a:pPr>
            <a:endParaRPr lang="en-US" sz="3750" dirty="0" smtClean="0"/>
          </a:p>
          <a:p>
            <a:pPr algn="just">
              <a:spcAft>
                <a:spcPts val="1800"/>
              </a:spcAft>
            </a:pPr>
            <a:endParaRPr lang="en-US" sz="3750" dirty="0"/>
          </a:p>
          <a:p>
            <a:pPr marL="571500" indent="-571500" algn="just">
              <a:spcAft>
                <a:spcPts val="1800"/>
              </a:spcAft>
              <a:buFont typeface="Wingdings" panose="05000000000000000000" pitchFamily="2" charset="2"/>
              <a:buChar char="Ø"/>
            </a:pPr>
            <a:r>
              <a:rPr lang="en-US" sz="4000" dirty="0"/>
              <a:t>The proposed model (Model-3) can outperform </a:t>
            </a:r>
            <a:r>
              <a:rPr lang="en-US" sz="4000" dirty="0" smtClean="0"/>
              <a:t> </a:t>
            </a:r>
            <a:r>
              <a:rPr lang="en-US" sz="4000" dirty="0"/>
              <a:t>Model-2 in terms of reducing the average bus delay (15.25</a:t>
            </a:r>
            <a:r>
              <a:rPr lang="en-US" sz="4000" dirty="0" smtClean="0"/>
              <a:t>%) and </a:t>
            </a:r>
            <a:r>
              <a:rPr lang="en-US" sz="4000" dirty="0"/>
              <a:t>average person delay (14.00%). </a:t>
            </a:r>
            <a:endParaRPr lang="en-US" sz="3750" dirty="0"/>
          </a:p>
          <a:p>
            <a:pPr marL="571500" indent="-571500" algn="just">
              <a:spcAft>
                <a:spcPts val="1800"/>
              </a:spcAft>
              <a:buFont typeface="Wingdings" panose="05000000000000000000" pitchFamily="2" charset="2"/>
              <a:buChar char="Ø"/>
            </a:pPr>
            <a:r>
              <a:rPr lang="en-US" sz="3750" dirty="0" smtClean="0"/>
              <a:t>Further sensitivity analysis indicates that the model is quite robust when two control parameters vary within a range.</a:t>
            </a:r>
          </a:p>
          <a:p>
            <a:pPr marL="571500" indent="-571500" algn="just">
              <a:spcAft>
                <a:spcPts val="1800"/>
              </a:spcAft>
              <a:buFont typeface="Wingdings" panose="05000000000000000000" pitchFamily="2" charset="2"/>
              <a:buChar char="Ø"/>
            </a:pPr>
            <a:r>
              <a:rPr lang="en-US" sz="3750" dirty="0" smtClean="0"/>
              <a:t>Exploring a </a:t>
            </a:r>
            <a:r>
              <a:rPr lang="en-US" sz="3750" dirty="0" smtClean="0"/>
              <a:t>better</a:t>
            </a:r>
            <a:r>
              <a:rPr lang="en-US" sz="3750" dirty="0" smtClean="0"/>
              <a:t> </a:t>
            </a:r>
            <a:r>
              <a:rPr lang="en-US" sz="3750" dirty="0" smtClean="0"/>
              <a:t>method to analyze the stochastic nature of dwell time may be a future research direction.</a:t>
            </a:r>
          </a:p>
          <a:p>
            <a:pPr marL="342900" indent="-342900"/>
            <a:endParaRPr lang="en-US" sz="3750" dirty="0" smtClean="0"/>
          </a:p>
          <a:p>
            <a:pPr marL="342900" indent="-342900"/>
            <a:endParaRPr lang="en-US" sz="3750" dirty="0" smtClean="0"/>
          </a:p>
          <a:p>
            <a:pPr marL="342900" indent="-342900">
              <a:buFont typeface="Wingdings" pitchFamily="2" charset="2"/>
              <a:buChar char="Ø"/>
            </a:pPr>
            <a:endParaRPr lang="en-US" sz="3750" b="1" dirty="0" smtClean="0"/>
          </a:p>
        </p:txBody>
      </p:sp>
      <p:sp>
        <p:nvSpPr>
          <p:cNvPr id="144" name="AutoShape 350" descr="Dark horizontal"/>
          <p:cNvSpPr>
            <a:spLocks noChangeArrowheads="1"/>
          </p:cNvSpPr>
          <p:nvPr/>
        </p:nvSpPr>
        <p:spPr bwMode="auto">
          <a:xfrm>
            <a:off x="21336000" y="5848349"/>
            <a:ext cx="9296400" cy="1600200"/>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Problem Nature</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145" name="Rectangle 80"/>
          <p:cNvSpPr>
            <a:spLocks noChangeArrowheads="1"/>
          </p:cNvSpPr>
          <p:nvPr/>
        </p:nvSpPr>
        <p:spPr bwMode="auto">
          <a:xfrm>
            <a:off x="21488400" y="7772400"/>
            <a:ext cx="9296400" cy="10058400"/>
          </a:xfrm>
          <a:prstGeom prst="rect">
            <a:avLst/>
          </a:prstGeom>
          <a:solidFill>
            <a:srgbClr val="EFC06F"/>
          </a:solidFill>
          <a:ln w="9525">
            <a:solidFill>
              <a:schemeClr val="accent3">
                <a:lumMod val="20000"/>
                <a:lumOff val="80000"/>
              </a:schemeClr>
            </a:solidFill>
            <a:miter lim="800000"/>
            <a:headEnd/>
            <a:tailEnd/>
          </a:ln>
          <a:effectLst/>
        </p:spPr>
        <p:txBody>
          <a:bodyPr/>
          <a:lstStyle/>
          <a:p>
            <a:pPr indent="11113"/>
            <a:r>
              <a:rPr lang="en-US" altLang="zh-CN" sz="3600" dirty="0" smtClean="0"/>
              <a:t>Different </a:t>
            </a:r>
            <a:r>
              <a:rPr lang="en-US" altLang="zh-CN" sz="3600" dirty="0"/>
              <a:t>from the design of progression for passenger cars, a transit vehicle may need to dwell at a bus stop for a short time when travelling between intersections</a:t>
            </a:r>
            <a:r>
              <a:rPr lang="en-US" altLang="zh-CN" sz="3600" dirty="0" smtClean="0"/>
              <a:t>. A green band designed for transit vehicles shall fully reflect the impact of bus dwell time. </a:t>
            </a:r>
            <a:endParaRPr lang="en-US" altLang="zh-CN" sz="3600" dirty="0"/>
          </a:p>
          <a:p>
            <a:pPr indent="11113"/>
            <a:endParaRPr lang="zh-CN" altLang="zh-CN" sz="3600" dirty="0" smtClean="0"/>
          </a:p>
          <a:p>
            <a:pPr marL="342900" indent="-342900">
              <a:buFont typeface="Arial" pitchFamily="34" charset="0"/>
              <a:buChar char="•"/>
            </a:pPr>
            <a:endParaRPr lang="zh-CN" altLang="zh-CN" sz="3600" dirty="0" smtClean="0"/>
          </a:p>
          <a:p>
            <a:pPr marL="342900" indent="-342900" algn="just">
              <a:buFont typeface="Arial" pitchFamily="34" charset="0"/>
              <a:buChar char="•"/>
            </a:pPr>
            <a:endParaRPr lang="en-US" altLang="zh-CN" sz="3600" dirty="0" smtClean="0"/>
          </a:p>
          <a:p>
            <a:pPr marL="342900" indent="-342900" algn="just">
              <a:buFont typeface="Arial" pitchFamily="34" charset="0"/>
              <a:buChar char="•"/>
            </a:pPr>
            <a:endParaRPr lang="en-US" altLang="zh-CN" sz="3600" dirty="0" smtClean="0"/>
          </a:p>
          <a:p>
            <a:pPr marL="342900" indent="-342900" algn="just"/>
            <a:endParaRPr lang="en-US" sz="3600" dirty="0" smtClean="0"/>
          </a:p>
        </p:txBody>
      </p:sp>
      <p:sp>
        <p:nvSpPr>
          <p:cNvPr id="148" name="AutoShape 350" descr="Dark horizontal"/>
          <p:cNvSpPr>
            <a:spLocks noChangeArrowheads="1"/>
          </p:cNvSpPr>
          <p:nvPr/>
        </p:nvSpPr>
        <p:spPr bwMode="auto">
          <a:xfrm>
            <a:off x="762000" y="18211800"/>
            <a:ext cx="9296400" cy="1552575"/>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Model Formulation</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149" name="Rectangle 80"/>
          <p:cNvSpPr>
            <a:spLocks noChangeArrowheads="1"/>
          </p:cNvSpPr>
          <p:nvPr/>
        </p:nvSpPr>
        <p:spPr bwMode="auto">
          <a:xfrm>
            <a:off x="228600" y="20116800"/>
            <a:ext cx="9982200" cy="1268702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a:lstStyle/>
          <a:p>
            <a:pPr indent="-342900" algn="just">
              <a:spcAft>
                <a:spcPts val="1800"/>
              </a:spcAft>
            </a:pPr>
            <a:r>
              <a:rPr lang="en-US" sz="3600" dirty="0"/>
              <a:t>To overcome these critical issues listed above, this study introduces a variable-band progression model </a:t>
            </a:r>
            <a:r>
              <a:rPr lang="en-US" sz="3600" dirty="0" smtClean="0"/>
              <a:t>that</a:t>
            </a:r>
            <a:r>
              <a:rPr lang="en-US" sz="3600" dirty="0" smtClean="0"/>
              <a:t> </a:t>
            </a:r>
            <a:r>
              <a:rPr lang="en-US" sz="3600" dirty="0"/>
              <a:t>takes each bus stop as a control point. </a:t>
            </a:r>
            <a:endParaRPr lang="en-US" altLang="zh-CN" sz="3600" dirty="0" smtClean="0"/>
          </a:p>
          <a:p>
            <a:pPr marL="342900" indent="-342900" algn="just">
              <a:buFont typeface="Arial" pitchFamily="34" charset="0"/>
              <a:buChar char="•"/>
            </a:pPr>
            <a:endParaRPr lang="en-US" sz="3600" dirty="0" smtClean="0"/>
          </a:p>
        </p:txBody>
      </p:sp>
      <p:sp>
        <p:nvSpPr>
          <p:cNvPr id="162" name="Rectangle 80"/>
          <p:cNvSpPr>
            <a:spLocks noChangeArrowheads="1"/>
          </p:cNvSpPr>
          <p:nvPr/>
        </p:nvSpPr>
        <p:spPr bwMode="auto">
          <a:xfrm>
            <a:off x="10420920" y="18288000"/>
            <a:ext cx="10229280" cy="1451582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a:lstStyle/>
          <a:p>
            <a:pPr marL="342900" indent="-342900" algn="just"/>
            <a:r>
              <a:rPr lang="en-US" sz="3600" b="1" dirty="0" smtClean="0"/>
              <a:t>Control Objective</a:t>
            </a:r>
          </a:p>
          <a:p>
            <a:pPr marL="342900" indent="-342900" algn="just"/>
            <a:endParaRPr lang="en-US" sz="3600" b="1" dirty="0" smtClean="0"/>
          </a:p>
          <a:p>
            <a:pPr marL="342900" indent="-342900" algn="just">
              <a:buFont typeface="Arial" pitchFamily="34" charset="0"/>
              <a:buChar char="•"/>
            </a:pPr>
            <a:endParaRPr lang="en-US" altLang="zh-CN" sz="3200" dirty="0" smtClean="0"/>
          </a:p>
          <a:p>
            <a:pPr algn="just"/>
            <a:r>
              <a:rPr lang="en-US" altLang="zh-CN" sz="3600" b="1" dirty="0"/>
              <a:t>Constraints</a:t>
            </a:r>
          </a:p>
          <a:p>
            <a:pPr marL="342900" indent="-342900" algn="just">
              <a:buFont typeface="Arial" pitchFamily="34" charset="0"/>
              <a:buChar char="•"/>
            </a:pPr>
            <a:r>
              <a:rPr lang="en-US" altLang="zh-CN" sz="3600" dirty="0" smtClean="0"/>
              <a:t>Interference constraints and progression constraints</a:t>
            </a:r>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r>
              <a:rPr lang="en-US" altLang="zh-CN" sz="3600" dirty="0"/>
              <a:t>B</a:t>
            </a:r>
            <a:r>
              <a:rPr lang="en-US" altLang="zh-CN" sz="3600" dirty="0" smtClean="0"/>
              <a:t>andwidth constraints</a:t>
            </a:r>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42900" indent="-342900" algn="just">
              <a:buFont typeface="Arial" pitchFamily="34" charset="0"/>
              <a:buChar char="•"/>
            </a:pPr>
            <a:endParaRPr lang="en-US" altLang="zh-CN" sz="3200" dirty="0"/>
          </a:p>
          <a:p>
            <a:pPr marL="342900" indent="-342900" algn="just">
              <a:buFont typeface="Arial" pitchFamily="34" charset="0"/>
              <a:buChar char="•"/>
            </a:pPr>
            <a:endParaRPr lang="en-US" altLang="zh-CN" sz="3200" dirty="0" smtClean="0"/>
          </a:p>
          <a:p>
            <a:pPr marL="354013" algn="just"/>
            <a:endParaRPr lang="en-US" altLang="zh-CN" sz="3600" dirty="0" smtClean="0"/>
          </a:p>
          <a:p>
            <a:pPr marL="354013" algn="just"/>
            <a:r>
              <a:rPr lang="en-US" altLang="zh-CN" sz="3600" dirty="0" smtClean="0"/>
              <a:t>This group of constraints </a:t>
            </a:r>
            <a:r>
              <a:rPr lang="en-US" altLang="zh-CN" sz="3600" dirty="0" smtClean="0"/>
              <a:t>is</a:t>
            </a:r>
            <a:r>
              <a:rPr lang="en-US" altLang="zh-CN" sz="3600" dirty="0" smtClean="0"/>
              <a:t> </a:t>
            </a:r>
            <a:r>
              <a:rPr lang="en-US" altLang="zh-CN" sz="3600" dirty="0" smtClean="0"/>
              <a:t>introduced to make sure that the bandwidths at the upstream intersections of bus stops will be less than a predetermined upper bound.</a:t>
            </a:r>
          </a:p>
          <a:p>
            <a:pPr marL="354013" algn="just"/>
            <a:endParaRPr lang="en-US" altLang="zh-CN" sz="3200" dirty="0" smtClean="0"/>
          </a:p>
          <a:p>
            <a:pPr marL="342900" indent="-342900" algn="just">
              <a:buFont typeface="Arial" pitchFamily="34" charset="0"/>
              <a:buChar char="•"/>
            </a:pPr>
            <a:endParaRPr lang="en-US" altLang="zh-CN" sz="3200" dirty="0" smtClean="0"/>
          </a:p>
          <a:p>
            <a:pPr algn="just"/>
            <a:endParaRPr lang="en-US" sz="3600" dirty="0" smtClean="0"/>
          </a:p>
          <a:p>
            <a:pPr marL="342900" indent="-342900" algn="just">
              <a:buFont typeface="Arial" pitchFamily="34" charset="0"/>
              <a:buChar char="•"/>
            </a:pPr>
            <a:endParaRPr lang="en-US" sz="3600" dirty="0" smtClean="0"/>
          </a:p>
        </p:txBody>
      </p:sp>
      <p:sp>
        <p:nvSpPr>
          <p:cNvPr id="165" name="AutoShape 350" descr="Dark horizontal"/>
          <p:cNvSpPr>
            <a:spLocks noChangeArrowheads="1"/>
          </p:cNvSpPr>
          <p:nvPr/>
        </p:nvSpPr>
        <p:spPr bwMode="auto">
          <a:xfrm>
            <a:off x="31546801" y="18335625"/>
            <a:ext cx="10896599" cy="1552575"/>
          </a:xfrm>
          <a:prstGeom prst="roundRect">
            <a:avLst>
              <a:gd name="adj" fmla="val 50000"/>
            </a:avLst>
          </a:prstGeom>
          <a:solidFill>
            <a:schemeClr val="accent3">
              <a:lumMod val="50000"/>
            </a:schemeClr>
          </a:solidFill>
          <a:ln w="50800">
            <a:noFill/>
            <a:round/>
            <a:headEnd/>
            <a:tailEnd/>
          </a:ln>
          <a:effectLst>
            <a:outerShdw dist="251447" dir="2700000" algn="ctr" rotWithShape="0">
              <a:srgbClr val="787878"/>
            </a:outerShdw>
          </a:effectLst>
        </p:spPr>
        <p:txBody>
          <a:bodyPr wrap="none" lIns="43748" tIns="21122" rIns="43748" bIns="21122" anchor="ctr"/>
          <a:lstStyle/>
          <a:p>
            <a:pPr algn="ctr" defTabSz="412750" eaLnBrk="0" hangingPunct="0"/>
            <a:r>
              <a:rPr lang="en-US" altLang="zh-CN" sz="5400" b="1" dirty="0" smtClean="0">
                <a:solidFill>
                  <a:schemeClr val="bg1"/>
                </a:solidFill>
                <a:effectLst>
                  <a:outerShdw blurRad="38100" dist="38100" dir="2700000" algn="tl">
                    <a:srgbClr val="000000"/>
                  </a:outerShdw>
                </a:effectLst>
                <a:latin typeface="Verdana" pitchFamily="34" charset="0"/>
                <a:ea typeface="宋体" pitchFamily="2" charset="-122"/>
              </a:rPr>
              <a:t>Case Study and Conclusions</a:t>
            </a:r>
            <a:endParaRPr lang="en-US" altLang="zh-CN" sz="5400" b="1" dirty="0">
              <a:solidFill>
                <a:schemeClr val="bg1"/>
              </a:solidFill>
              <a:effectLst>
                <a:outerShdw blurRad="38100" dist="38100" dir="2700000" algn="tl">
                  <a:srgbClr val="000000"/>
                </a:outerShdw>
              </a:effectLst>
              <a:latin typeface="Verdana" pitchFamily="34" charset="0"/>
              <a:ea typeface="宋体" pitchFamily="2" charset="-122"/>
            </a:endParaRPr>
          </a:p>
        </p:txBody>
      </p:sp>
      <p:sp>
        <p:nvSpPr>
          <p:cNvPr id="88" name="Rectangle 87"/>
          <p:cNvSpPr/>
          <p:nvPr/>
        </p:nvSpPr>
        <p:spPr>
          <a:xfrm>
            <a:off x="762000" y="30657225"/>
            <a:ext cx="9020098" cy="584775"/>
          </a:xfrm>
          <a:prstGeom prst="rect">
            <a:avLst/>
          </a:prstGeom>
        </p:spPr>
        <p:txBody>
          <a:bodyPr wrap="none">
            <a:spAutoFit/>
          </a:bodyPr>
          <a:lstStyle/>
          <a:p>
            <a:r>
              <a:rPr lang="en-US" altLang="zh-CN" sz="3200" dirty="0" smtClean="0"/>
              <a:t>Variable green bands using bus stops as control point</a:t>
            </a:r>
            <a:endParaRPr lang="zh-CN" altLang="en-US" sz="3200" dirty="0"/>
          </a:p>
        </p:txBody>
      </p:sp>
      <p:sp>
        <p:nvSpPr>
          <p:cNvPr id="64" name="Rectangle 80"/>
          <p:cNvSpPr>
            <a:spLocks noChangeArrowheads="1"/>
          </p:cNvSpPr>
          <p:nvPr/>
        </p:nvSpPr>
        <p:spPr bwMode="auto">
          <a:xfrm>
            <a:off x="31570959" y="6324600"/>
            <a:ext cx="9296400" cy="11506200"/>
          </a:xfrm>
          <a:prstGeom prst="rect">
            <a:avLst/>
          </a:prstGeom>
          <a:solidFill>
            <a:srgbClr val="EFC06F"/>
          </a:solidFill>
          <a:ln w="9525">
            <a:solidFill>
              <a:schemeClr val="accent3">
                <a:lumMod val="20000"/>
                <a:lumOff val="80000"/>
              </a:schemeClr>
            </a:solidFill>
            <a:miter lim="800000"/>
            <a:headEnd/>
            <a:tailEnd/>
          </a:ln>
          <a:effectLst/>
        </p:spPr>
        <p:txBody>
          <a:bodyPr/>
          <a:lstStyle/>
          <a:p>
            <a:pPr indent="11113"/>
            <a:r>
              <a:rPr lang="en-US" altLang="zh-CN" sz="3600" dirty="0" smtClean="0"/>
              <a:t>Notably</a:t>
            </a:r>
            <a:r>
              <a:rPr lang="en-US" altLang="zh-CN" sz="3600" dirty="0"/>
              <a:t>, bus dwell time is dependent </a:t>
            </a:r>
            <a:r>
              <a:rPr lang="en-US" altLang="zh-CN" sz="3600" dirty="0" smtClean="0"/>
              <a:t>on</a:t>
            </a:r>
            <a:r>
              <a:rPr lang="en-US" altLang="zh-CN" sz="3600" dirty="0" smtClean="0"/>
              <a:t> </a:t>
            </a:r>
            <a:r>
              <a:rPr lang="en-US" altLang="zh-CN" sz="3600" dirty="0"/>
              <a:t>the varying </a:t>
            </a:r>
            <a:r>
              <a:rPr lang="en-US" altLang="zh-CN" sz="3600" dirty="0" smtClean="0"/>
              <a:t>level of </a:t>
            </a:r>
            <a:r>
              <a:rPr lang="en-US" altLang="zh-CN" sz="3600" dirty="0"/>
              <a:t>passenger </a:t>
            </a:r>
            <a:r>
              <a:rPr lang="en-US" altLang="zh-CN" sz="3600" dirty="0" smtClean="0"/>
              <a:t>demand </a:t>
            </a:r>
            <a:r>
              <a:rPr lang="en-US" altLang="zh-CN" sz="3600" dirty="0"/>
              <a:t>at bus stops. As shown in most field </a:t>
            </a:r>
            <a:r>
              <a:rPr lang="en-US" altLang="zh-CN" sz="3600" dirty="0" smtClean="0"/>
              <a:t>data</a:t>
            </a:r>
            <a:r>
              <a:rPr lang="en-US" altLang="zh-CN" sz="3600" dirty="0" smtClean="0"/>
              <a:t>, </a:t>
            </a:r>
            <a:r>
              <a:rPr lang="en-US" altLang="zh-CN" sz="3600" dirty="0"/>
              <a:t>bus dwell time is not a constant, but is stochastic in nature. Hence, failing to fully account for such uncertainty, a transit vehicle may not stay within the preset green band after departing from bus stops. </a:t>
            </a:r>
            <a:endParaRPr lang="en-US" altLang="zh-CN" sz="3600" dirty="0" smtClean="0"/>
          </a:p>
          <a:p>
            <a:pPr indent="11113"/>
            <a:endParaRPr lang="zh-CN" altLang="zh-CN" sz="3600" dirty="0" smtClean="0"/>
          </a:p>
          <a:p>
            <a:pPr marL="342900" indent="-342900" algn="just">
              <a:buFont typeface="Arial" pitchFamily="34" charset="0"/>
              <a:buChar char="•"/>
            </a:pPr>
            <a:endParaRPr lang="en-US" altLang="zh-CN" sz="3600" dirty="0" smtClean="0"/>
          </a:p>
          <a:p>
            <a:pPr marL="342900" indent="-342900" algn="just">
              <a:buFont typeface="Arial" pitchFamily="34" charset="0"/>
              <a:buChar char="•"/>
            </a:pPr>
            <a:endParaRPr lang="en-US" altLang="zh-CN" sz="3600" dirty="0" smtClean="0"/>
          </a:p>
          <a:p>
            <a:pPr marL="342900" indent="-342900" algn="just"/>
            <a:endParaRPr lang="en-US" sz="3600" dirty="0" smtClean="0"/>
          </a:p>
        </p:txBody>
      </p:sp>
      <p:sp>
        <p:nvSpPr>
          <p:cNvPr id="65" name="Rectangle 80"/>
          <p:cNvSpPr>
            <a:spLocks noChangeArrowheads="1"/>
          </p:cNvSpPr>
          <p:nvPr/>
        </p:nvSpPr>
        <p:spPr bwMode="auto">
          <a:xfrm>
            <a:off x="41605200" y="6324600"/>
            <a:ext cx="9296400" cy="11506200"/>
          </a:xfrm>
          <a:prstGeom prst="rect">
            <a:avLst/>
          </a:prstGeom>
          <a:solidFill>
            <a:srgbClr val="EFC06F"/>
          </a:solidFill>
          <a:ln w="9525">
            <a:solidFill>
              <a:schemeClr val="accent3">
                <a:lumMod val="20000"/>
                <a:lumOff val="80000"/>
              </a:schemeClr>
            </a:solidFill>
            <a:miter lim="800000"/>
            <a:headEnd/>
            <a:tailEnd/>
          </a:ln>
          <a:effectLst/>
        </p:spPr>
        <p:txBody>
          <a:bodyPr/>
          <a:lstStyle/>
          <a:p>
            <a:r>
              <a:rPr lang="en-US" sz="3600" dirty="0"/>
              <a:t>For both operational and safety concerns, another critical issue to be addressed in design of bus progression system is the storage capacity at bus stops. </a:t>
            </a:r>
            <a:r>
              <a:rPr lang="en-US" sz="3600" dirty="0" smtClean="0"/>
              <a:t>When </a:t>
            </a:r>
            <a:r>
              <a:rPr lang="en-US" sz="3600" dirty="0"/>
              <a:t>the number of arriving buses within a short time period exceeds the storage capacity of a bus stop, the queuing buses may spillback to the nearby intersection and thus block the traffic flows at that intersection. Hence, to prevent the occurrence of such queue spillback, one shall pre-determine an upper bound for bus bandwidth so as to limit the number of buses concurrently arriving at the same stops</a:t>
            </a:r>
            <a:r>
              <a:rPr lang="en-US" sz="3600" dirty="0" smtClean="0"/>
              <a:t>.</a:t>
            </a:r>
            <a:endParaRPr lang="en-US" sz="3600" dirty="0"/>
          </a:p>
        </p:txBody>
      </p:sp>
      <p:graphicFrame>
        <p:nvGraphicFramePr>
          <p:cNvPr id="13" name="Object 12"/>
          <p:cNvGraphicFramePr>
            <a:graphicFrameLocks noChangeAspect="1"/>
          </p:cNvGraphicFramePr>
          <p:nvPr>
            <p:extLst>
              <p:ext uri="{D42A27DB-BD31-4B8C-83A1-F6EECF244321}">
                <p14:modId xmlns:p14="http://schemas.microsoft.com/office/powerpoint/2010/main" val="2144147981"/>
              </p:ext>
            </p:extLst>
          </p:nvPr>
        </p:nvGraphicFramePr>
        <p:xfrm>
          <a:off x="21488400" y="11506200"/>
          <a:ext cx="9296400" cy="5471595"/>
        </p:xfrm>
        <a:graphic>
          <a:graphicData uri="http://schemas.openxmlformats.org/presentationml/2006/ole">
            <mc:AlternateContent xmlns:mc="http://schemas.openxmlformats.org/markup-compatibility/2006">
              <mc:Choice xmlns:v="urn:schemas-microsoft-com:vml" Requires="v">
                <p:oleObj spid="_x0000_s2586" name="Visio" r:id="rId4" imgW="6886732" imgH="4031998" progId="Visio.Drawing.11">
                  <p:embed/>
                </p:oleObj>
              </mc:Choice>
              <mc:Fallback>
                <p:oleObj name="Visio" r:id="rId4" imgW="6886732" imgH="4031998"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88400" y="11506200"/>
                        <a:ext cx="9296400" cy="5471595"/>
                      </a:xfrm>
                      <a:prstGeom prst="rect">
                        <a:avLst/>
                      </a:prstGeom>
                      <a:solidFill>
                        <a:schemeClr val="bg1">
                          <a:lumMod val="95000"/>
                        </a:schemeClr>
                      </a:solidFill>
                    </p:spPr>
                  </p:pic>
                </p:oleObj>
              </mc:Fallback>
            </mc:AlternateContent>
          </a:graphicData>
        </a:graphic>
      </p:graphicFrame>
      <p:pic>
        <p:nvPicPr>
          <p:cNvPr id="71" name="Picture 70"/>
          <p:cNvPicPr>
            <a:picLocks noChangeAspect="1"/>
          </p:cNvPicPr>
          <p:nvPr/>
        </p:nvPicPr>
        <p:blipFill rotWithShape="1">
          <a:blip r:embed="rId6">
            <a:extLst>
              <a:ext uri="{28A0092B-C50C-407E-A947-70E740481C1C}">
                <a14:useLocalDpi xmlns:a14="http://schemas.microsoft.com/office/drawing/2010/main" val="0"/>
              </a:ext>
            </a:extLst>
          </a:blip>
          <a:srcRect l="9577" r="7959"/>
          <a:stretch/>
        </p:blipFill>
        <p:spPr bwMode="auto">
          <a:xfrm>
            <a:off x="31664910" y="10972800"/>
            <a:ext cx="9144000" cy="2710606"/>
          </a:xfrm>
          <a:prstGeom prst="rect">
            <a:avLst/>
          </a:prstGeom>
          <a:noFill/>
          <a:ln>
            <a:noFill/>
          </a:ln>
          <a:extLst>
            <a:ext uri="{53640926-AAD7-44D8-BBD7-CCE9431645EC}">
              <a14:shadowObscured xmlns:a14="http://schemas.microsoft.com/office/drawing/2010/main"/>
            </a:ext>
          </a:extLst>
        </p:spPr>
      </p:pic>
      <p:pic>
        <p:nvPicPr>
          <p:cNvPr id="72" name="Picture 71"/>
          <p:cNvPicPr>
            <a:picLocks noChangeAspect="1"/>
          </p:cNvPicPr>
          <p:nvPr/>
        </p:nvPicPr>
        <p:blipFill rotWithShape="1">
          <a:blip r:embed="rId7">
            <a:extLst>
              <a:ext uri="{28A0092B-C50C-407E-A947-70E740481C1C}">
                <a14:useLocalDpi xmlns:a14="http://schemas.microsoft.com/office/drawing/2010/main" val="0"/>
              </a:ext>
            </a:extLst>
          </a:blip>
          <a:srcRect l="7539" r="8144"/>
          <a:stretch/>
        </p:blipFill>
        <p:spPr bwMode="auto">
          <a:xfrm>
            <a:off x="31664909" y="13953930"/>
            <a:ext cx="9144000" cy="2581470"/>
          </a:xfrm>
          <a:prstGeom prst="rect">
            <a:avLst/>
          </a:prstGeom>
          <a:noFill/>
          <a:ln>
            <a:noFill/>
          </a:ln>
          <a:extLst>
            <a:ext uri="{53640926-AAD7-44D8-BBD7-CCE9431645EC}">
              <a14:shadowObscured xmlns:a14="http://schemas.microsoft.com/office/drawing/2010/main"/>
            </a:ext>
          </a:extLst>
        </p:spPr>
      </p:pic>
      <p:sp>
        <p:nvSpPr>
          <p:cNvPr id="89" name="Rectangle 80"/>
          <p:cNvSpPr>
            <a:spLocks noChangeArrowheads="1"/>
          </p:cNvSpPr>
          <p:nvPr/>
        </p:nvSpPr>
        <p:spPr bwMode="auto">
          <a:xfrm>
            <a:off x="31570959" y="16840200"/>
            <a:ext cx="9296400" cy="914400"/>
          </a:xfrm>
          <a:prstGeom prst="rect">
            <a:avLst/>
          </a:prstGeom>
          <a:noFill/>
          <a:ln w="9525">
            <a:noFill/>
            <a:miter lim="800000"/>
            <a:headEnd/>
            <a:tailEnd/>
          </a:ln>
          <a:effectLst/>
        </p:spPr>
        <p:txBody>
          <a:bodyPr/>
          <a:lstStyle/>
          <a:p>
            <a:pPr indent="11113" algn="ctr"/>
            <a:r>
              <a:rPr lang="en-US" altLang="zh-CN" sz="3200" dirty="0" smtClean="0"/>
              <a:t>Bus dwell time at stop-3 &amp; 4 of </a:t>
            </a:r>
            <a:r>
              <a:rPr lang="en-US" altLang="zh-CN" sz="3200" dirty="0" err="1" smtClean="0"/>
              <a:t>Jiefang</a:t>
            </a:r>
            <a:r>
              <a:rPr lang="en-US" altLang="zh-CN" sz="3200" dirty="0" smtClean="0"/>
              <a:t> Rd, Jinan China collected between 11/01/2012 and 11/07/2012</a:t>
            </a:r>
            <a:endParaRPr lang="en-US" altLang="zh-CN" sz="3600" dirty="0" smtClean="0"/>
          </a:p>
        </p:txBody>
      </p:sp>
      <p:sp>
        <p:nvSpPr>
          <p:cNvPr id="15" name="Rectangle 21"/>
          <p:cNvSpPr>
            <a:spLocks noChangeArrowheads="1"/>
          </p:cNvSpPr>
          <p:nvPr/>
        </p:nvSpPr>
        <p:spPr bwMode="auto">
          <a:xfrm>
            <a:off x="21713760" y="11125758"/>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1849336650"/>
              </p:ext>
            </p:extLst>
          </p:nvPr>
        </p:nvGraphicFramePr>
        <p:xfrm>
          <a:off x="41666160" y="14001514"/>
          <a:ext cx="9235440" cy="3219686"/>
        </p:xfrm>
        <a:graphic>
          <a:graphicData uri="http://schemas.openxmlformats.org/presentationml/2006/ole">
            <mc:AlternateContent xmlns:mc="http://schemas.openxmlformats.org/markup-compatibility/2006">
              <mc:Choice xmlns:v="urn:schemas-microsoft-com:vml" Requires="v">
                <p:oleObj spid="_x0000_s2587" name="Visio" r:id="rId8" imgW="6310819" imgH="2206828" progId="Visio.Drawing.11">
                  <p:embed/>
                </p:oleObj>
              </mc:Choice>
              <mc:Fallback>
                <p:oleObj name="Visio" r:id="rId8" imgW="6310819" imgH="2206828" progId="Visio.Drawing.11">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666160" y="14001514"/>
                        <a:ext cx="9235440" cy="3219686"/>
                      </a:xfrm>
                      <a:prstGeom prst="rect">
                        <a:avLst/>
                      </a:prstGeom>
                      <a:solidFill>
                        <a:schemeClr val="bg1">
                          <a:lumMod val="95000"/>
                        </a:schemeClr>
                      </a:solid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130677330"/>
              </p:ext>
            </p:extLst>
          </p:nvPr>
        </p:nvGraphicFramePr>
        <p:xfrm>
          <a:off x="228600" y="21869400"/>
          <a:ext cx="9966960" cy="8948243"/>
        </p:xfrm>
        <a:graphic>
          <a:graphicData uri="http://schemas.openxmlformats.org/presentationml/2006/ole">
            <mc:AlternateContent xmlns:mc="http://schemas.openxmlformats.org/markup-compatibility/2006">
              <mc:Choice xmlns:v="urn:schemas-microsoft-com:vml" Requires="v">
                <p:oleObj spid="_x0000_s2588" name="Visio" r:id="rId10" imgW="5204838" imgH="4676032" progId="Visio.Drawing.11">
                  <p:embed/>
                </p:oleObj>
              </mc:Choice>
              <mc:Fallback>
                <p:oleObj name="Visio" r:id="rId10" imgW="5204838" imgH="4676032" progId="Visio.Drawing.11">
                  <p:embed/>
                  <p:pic>
                    <p:nvPicPr>
                      <p:cNvPr id="0" name="Object 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21869400"/>
                        <a:ext cx="9966960" cy="89482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 name="Rectangle 80"/>
          <p:cNvSpPr>
            <a:spLocks noChangeArrowheads="1"/>
          </p:cNvSpPr>
          <p:nvPr/>
        </p:nvSpPr>
        <p:spPr bwMode="auto">
          <a:xfrm>
            <a:off x="813064" y="20112532"/>
            <a:ext cx="9296400" cy="1611958"/>
          </a:xfrm>
          <a:prstGeom prst="rect">
            <a:avLst/>
          </a:prstGeom>
          <a:noFill/>
          <a:ln w="9525">
            <a:noFill/>
            <a:miter lim="800000"/>
            <a:headEnd/>
            <a:tailEnd/>
          </a:ln>
          <a:effectLst/>
        </p:spPr>
        <p:txBody>
          <a:bodyPr/>
          <a:lstStyle/>
          <a:p>
            <a:pPr indent="11113"/>
            <a:endParaRPr lang="en-US" altLang="zh-CN" sz="3600" dirty="0" smtClean="0"/>
          </a:p>
        </p:txBody>
      </p:sp>
      <p:sp>
        <p:nvSpPr>
          <p:cNvPr id="91" name="Rectangle 90"/>
          <p:cNvSpPr/>
          <p:nvPr/>
        </p:nvSpPr>
        <p:spPr>
          <a:xfrm>
            <a:off x="416894" y="31383982"/>
            <a:ext cx="9692569" cy="1077218"/>
          </a:xfrm>
          <a:prstGeom prst="rect">
            <a:avLst/>
          </a:prstGeom>
        </p:spPr>
        <p:txBody>
          <a:bodyPr wrap="square">
            <a:spAutoFit/>
          </a:bodyPr>
          <a:lstStyle/>
          <a:p>
            <a:r>
              <a:rPr lang="en-US" altLang="zh-CN" sz="3200" dirty="0"/>
              <a:t>The proposed model is formulated with a Mixed-Integer-Linear Programming method </a:t>
            </a:r>
            <a:r>
              <a:rPr lang="en-US" altLang="zh-CN" sz="3200" dirty="0" smtClean="0"/>
              <a:t>to</a:t>
            </a:r>
            <a:r>
              <a:rPr lang="en-US" altLang="zh-CN" sz="3200" dirty="0" smtClean="0"/>
              <a:t> </a:t>
            </a:r>
            <a:r>
              <a:rPr lang="en-US" altLang="zh-CN" sz="3200" dirty="0"/>
              <a:t>optimize the </a:t>
            </a:r>
            <a:r>
              <a:rPr lang="en-US" altLang="zh-CN" sz="3200" dirty="0" smtClean="0"/>
              <a:t>offsets. </a:t>
            </a:r>
            <a:endParaRPr lang="zh-CN" altLang="en-US" sz="3200" dirty="0"/>
          </a:p>
        </p:txBody>
      </p:sp>
      <p:graphicFrame>
        <p:nvGraphicFramePr>
          <p:cNvPr id="20" name="Object 19"/>
          <p:cNvGraphicFramePr>
            <a:graphicFrameLocks noChangeAspect="1"/>
          </p:cNvGraphicFramePr>
          <p:nvPr>
            <p:extLst>
              <p:ext uri="{D42A27DB-BD31-4B8C-83A1-F6EECF244321}">
                <p14:modId xmlns:p14="http://schemas.microsoft.com/office/powerpoint/2010/main" val="3634368327"/>
              </p:ext>
            </p:extLst>
          </p:nvPr>
        </p:nvGraphicFramePr>
        <p:xfrm>
          <a:off x="13030200" y="18923314"/>
          <a:ext cx="5043477" cy="1269686"/>
        </p:xfrm>
        <a:graphic>
          <a:graphicData uri="http://schemas.openxmlformats.org/presentationml/2006/ole">
            <mc:AlternateContent xmlns:mc="http://schemas.openxmlformats.org/markup-compatibility/2006">
              <mc:Choice xmlns:v="urn:schemas-microsoft-com:vml" Requires="v">
                <p:oleObj spid="_x0000_s2589" name="Equation" r:id="rId12" imgW="1396394" imgH="355446" progId="Equation.DSMT4">
                  <p:embed/>
                </p:oleObj>
              </mc:Choice>
              <mc:Fallback>
                <p:oleObj name="Equation" r:id="rId12" imgW="1396394" imgH="355446" progId="Equation.DSMT4">
                  <p:embed/>
                  <p:pic>
                    <p:nvPicPr>
                      <p:cNvPr id="0" name="Object 6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030200" y="18923314"/>
                        <a:ext cx="5043477" cy="1269686"/>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256446462"/>
              </p:ext>
            </p:extLst>
          </p:nvPr>
        </p:nvGraphicFramePr>
        <p:xfrm>
          <a:off x="10498641" y="21083653"/>
          <a:ext cx="6957813" cy="685800"/>
        </p:xfrm>
        <a:graphic>
          <a:graphicData uri="http://schemas.openxmlformats.org/presentationml/2006/ole">
            <mc:AlternateContent xmlns:mc="http://schemas.openxmlformats.org/markup-compatibility/2006">
              <mc:Choice xmlns:v="urn:schemas-microsoft-com:vml" Requires="v">
                <p:oleObj spid="_x0000_s2590" name="Equation" r:id="rId14" imgW="2044440" imgH="228600" progId="Equation.DSMT4">
                  <p:embed/>
                </p:oleObj>
              </mc:Choice>
              <mc:Fallback>
                <p:oleObj name="Equation" r:id="rId14" imgW="2044440" imgH="228600" progId="Equation.DSMT4">
                  <p:embed/>
                  <p:pic>
                    <p:nvPicPr>
                      <p:cNvPr id="0" name="Object 73"/>
                      <p:cNvPicPr>
                        <a:picLocks noChangeAspect="1" noChangeArrowheads="1"/>
                      </p:cNvPicPr>
                      <p:nvPr/>
                    </p:nvPicPr>
                    <p:blipFill>
                      <a:blip r:embed="rId15"/>
                      <a:srcRect/>
                      <a:stretch>
                        <a:fillRect/>
                      </a:stretch>
                    </p:blipFill>
                    <p:spPr bwMode="auto">
                      <a:xfrm>
                        <a:off x="10498641" y="21083653"/>
                        <a:ext cx="6957813" cy="685800"/>
                      </a:xfrm>
                      <a:prstGeom prst="rect">
                        <a:avLst/>
                      </a:prstGeom>
                      <a:noFill/>
                    </p:spPr>
                  </p:pic>
                </p:oleObj>
              </mc:Fallback>
            </mc:AlternateContent>
          </a:graphicData>
        </a:graphic>
      </p:graphicFrame>
      <p:graphicFrame>
        <p:nvGraphicFramePr>
          <p:cNvPr id="92" name="Object 91"/>
          <p:cNvGraphicFramePr>
            <a:graphicFrameLocks noChangeAspect="1"/>
          </p:cNvGraphicFramePr>
          <p:nvPr>
            <p:extLst>
              <p:ext uri="{D42A27DB-BD31-4B8C-83A1-F6EECF244321}">
                <p14:modId xmlns:p14="http://schemas.microsoft.com/office/powerpoint/2010/main" val="3243176654"/>
              </p:ext>
            </p:extLst>
          </p:nvPr>
        </p:nvGraphicFramePr>
        <p:xfrm>
          <a:off x="10499725" y="21869400"/>
          <a:ext cx="6585501" cy="685800"/>
        </p:xfrm>
        <a:graphic>
          <a:graphicData uri="http://schemas.openxmlformats.org/presentationml/2006/ole">
            <mc:AlternateContent xmlns:mc="http://schemas.openxmlformats.org/markup-compatibility/2006">
              <mc:Choice xmlns:v="urn:schemas-microsoft-com:vml" Requires="v">
                <p:oleObj spid="_x0000_s2591" name="Equation" r:id="rId16" imgW="2044440" imgH="241200" progId="Equation.DSMT4">
                  <p:embed/>
                </p:oleObj>
              </mc:Choice>
              <mc:Fallback>
                <p:oleObj name="Equation" r:id="rId16" imgW="2044440" imgH="241200" progId="Equation.DSMT4">
                  <p:embed/>
                  <p:pic>
                    <p:nvPicPr>
                      <p:cNvPr id="0" name=""/>
                      <p:cNvPicPr>
                        <a:picLocks noChangeAspect="1" noChangeArrowheads="1"/>
                      </p:cNvPicPr>
                      <p:nvPr/>
                    </p:nvPicPr>
                    <p:blipFill>
                      <a:blip r:embed="rId17"/>
                      <a:srcRect/>
                      <a:stretch>
                        <a:fillRect/>
                      </a:stretch>
                    </p:blipFill>
                    <p:spPr bwMode="auto">
                      <a:xfrm>
                        <a:off x="10499725" y="21869400"/>
                        <a:ext cx="6585501" cy="685800"/>
                      </a:xfrm>
                      <a:prstGeom prst="rect">
                        <a:avLst/>
                      </a:prstGeom>
                      <a:noFill/>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46758340"/>
              </p:ext>
            </p:extLst>
          </p:nvPr>
        </p:nvGraphicFramePr>
        <p:xfrm>
          <a:off x="10484725" y="22631400"/>
          <a:ext cx="7343772" cy="685800"/>
        </p:xfrm>
        <a:graphic>
          <a:graphicData uri="http://schemas.openxmlformats.org/presentationml/2006/ole">
            <mc:AlternateContent xmlns:mc="http://schemas.openxmlformats.org/markup-compatibility/2006">
              <mc:Choice xmlns:v="urn:schemas-microsoft-com:vml" Requires="v">
                <p:oleObj spid="_x0000_s2592" name="Equation" r:id="rId18" imgW="2578100" imgH="203200" progId="Equation.DSMT4">
                  <p:embed/>
                </p:oleObj>
              </mc:Choice>
              <mc:Fallback>
                <p:oleObj name="Equation" r:id="rId18" imgW="2578100" imgH="203200" progId="Equation.DSMT4">
                  <p:embed/>
                  <p:pic>
                    <p:nvPicPr>
                      <p:cNvPr id="0" name="Object 10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484725" y="22631400"/>
                        <a:ext cx="7343772" cy="685800"/>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353622105"/>
              </p:ext>
            </p:extLst>
          </p:nvPr>
        </p:nvGraphicFramePr>
        <p:xfrm>
          <a:off x="10515600" y="23469600"/>
          <a:ext cx="9531375" cy="685800"/>
        </p:xfrm>
        <a:graphic>
          <a:graphicData uri="http://schemas.openxmlformats.org/presentationml/2006/ole">
            <mc:AlternateContent xmlns:mc="http://schemas.openxmlformats.org/markup-compatibility/2006">
              <mc:Choice xmlns:v="urn:schemas-microsoft-com:vml" Requires="v">
                <p:oleObj spid="_x0000_s2593" name="Equation" r:id="rId20" imgW="3504960" imgH="241200" progId="Equation.DSMT4">
                  <p:embed/>
                </p:oleObj>
              </mc:Choice>
              <mc:Fallback>
                <p:oleObj name="Equation" r:id="rId20" imgW="3504960" imgH="241200" progId="Equation.DSMT4">
                  <p:embed/>
                  <p:pic>
                    <p:nvPicPr>
                      <p:cNvPr id="0" name="Object 115"/>
                      <p:cNvPicPr>
                        <a:picLocks noChangeAspect="1" noChangeArrowheads="1"/>
                      </p:cNvPicPr>
                      <p:nvPr/>
                    </p:nvPicPr>
                    <p:blipFill>
                      <a:blip r:embed="rId21"/>
                      <a:srcRect/>
                      <a:stretch>
                        <a:fillRect/>
                      </a:stretch>
                    </p:blipFill>
                    <p:spPr bwMode="auto">
                      <a:xfrm>
                        <a:off x="10515600" y="23469600"/>
                        <a:ext cx="9531375" cy="685800"/>
                      </a:xfrm>
                      <a:prstGeom prst="rect">
                        <a:avLst/>
                      </a:prstGeom>
                      <a:noFill/>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3331439895"/>
              </p:ext>
            </p:extLst>
          </p:nvPr>
        </p:nvGraphicFramePr>
        <p:xfrm>
          <a:off x="10522256" y="24460200"/>
          <a:ext cx="7115175" cy="685800"/>
        </p:xfrm>
        <a:graphic>
          <a:graphicData uri="http://schemas.openxmlformats.org/presentationml/2006/ole">
            <mc:AlternateContent xmlns:mc="http://schemas.openxmlformats.org/markup-compatibility/2006">
              <mc:Choice xmlns:v="urn:schemas-microsoft-com:vml" Requires="v">
                <p:oleObj spid="_x0000_s2594" name="Equation" r:id="rId22" imgW="2540000" imgH="203200" progId="Equation.DSMT4">
                  <p:embed/>
                </p:oleObj>
              </mc:Choice>
              <mc:Fallback>
                <p:oleObj name="Equation" r:id="rId22" imgW="2540000" imgH="203200" progId="Equation.DSMT4">
                  <p:embed/>
                  <p:pic>
                    <p:nvPicPr>
                      <p:cNvPr id="0" name="Object 13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522256" y="24460200"/>
                        <a:ext cx="7115175" cy="685800"/>
                      </a:xfrm>
                      <a:prstGeom prst="rect">
                        <a:avLst/>
                      </a:prstGeom>
                      <a:noFill/>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73588393"/>
              </p:ext>
            </p:extLst>
          </p:nvPr>
        </p:nvGraphicFramePr>
        <p:xfrm>
          <a:off x="10515600" y="25222200"/>
          <a:ext cx="9759609" cy="685800"/>
        </p:xfrm>
        <a:graphic>
          <a:graphicData uri="http://schemas.openxmlformats.org/presentationml/2006/ole">
            <mc:AlternateContent xmlns:mc="http://schemas.openxmlformats.org/markup-compatibility/2006">
              <mc:Choice xmlns:v="urn:schemas-microsoft-com:vml" Requires="v">
                <p:oleObj spid="_x0000_s2595" name="Equation" r:id="rId24" imgW="3340080" imgH="215640" progId="Equation.DSMT4">
                  <p:embed/>
                </p:oleObj>
              </mc:Choice>
              <mc:Fallback>
                <p:oleObj name="Equation" r:id="rId24" imgW="3340080" imgH="215640" progId="Equation.DSMT4">
                  <p:embed/>
                  <p:pic>
                    <p:nvPicPr>
                      <p:cNvPr id="0" name="Object 135"/>
                      <p:cNvPicPr>
                        <a:picLocks noChangeAspect="1" noChangeArrowheads="1"/>
                      </p:cNvPicPr>
                      <p:nvPr/>
                    </p:nvPicPr>
                    <p:blipFill>
                      <a:blip r:embed="rId25"/>
                      <a:srcRect/>
                      <a:stretch>
                        <a:fillRect/>
                      </a:stretch>
                    </p:blipFill>
                    <p:spPr bwMode="auto">
                      <a:xfrm>
                        <a:off x="10515600" y="25222200"/>
                        <a:ext cx="9759609"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2504526686"/>
              </p:ext>
            </p:extLst>
          </p:nvPr>
        </p:nvGraphicFramePr>
        <p:xfrm>
          <a:off x="10558080" y="26538002"/>
          <a:ext cx="5181600" cy="685800"/>
        </p:xfrm>
        <a:graphic>
          <a:graphicData uri="http://schemas.openxmlformats.org/presentationml/2006/ole">
            <mc:AlternateContent xmlns:mc="http://schemas.openxmlformats.org/markup-compatibility/2006">
              <mc:Choice xmlns:v="urn:schemas-microsoft-com:vml" Requires="v">
                <p:oleObj spid="_x0000_s2596" name="Equation" r:id="rId26" imgW="2133600" imgH="241300" progId="Equation.DSMT4">
                  <p:embed/>
                </p:oleObj>
              </mc:Choice>
              <mc:Fallback>
                <p:oleObj name="Equation" r:id="rId26" imgW="2133600" imgH="241300" progId="Equation.DSMT4">
                  <p:embed/>
                  <p:pic>
                    <p:nvPicPr>
                      <p:cNvPr id="0" name="Object 157"/>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0558080" y="26538002"/>
                        <a:ext cx="5181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610705309"/>
              </p:ext>
            </p:extLst>
          </p:nvPr>
        </p:nvGraphicFramePr>
        <p:xfrm>
          <a:off x="10558079" y="27355800"/>
          <a:ext cx="7022592" cy="685800"/>
        </p:xfrm>
        <a:graphic>
          <a:graphicData uri="http://schemas.openxmlformats.org/presentationml/2006/ole">
            <mc:AlternateContent xmlns:mc="http://schemas.openxmlformats.org/markup-compatibility/2006">
              <mc:Choice xmlns:v="urn:schemas-microsoft-com:vml" Requires="v">
                <p:oleObj spid="_x0000_s2597" name="Equation" r:id="rId28" imgW="2794000" imgH="241300" progId="Equation.DSMT4">
                  <p:embed/>
                </p:oleObj>
              </mc:Choice>
              <mc:Fallback>
                <p:oleObj name="Equation" r:id="rId28" imgW="2794000" imgH="241300" progId="Equation.DSMT4">
                  <p:embed/>
                  <p:pic>
                    <p:nvPicPr>
                      <p:cNvPr id="0" name="Object 159"/>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0558079" y="27355800"/>
                        <a:ext cx="702259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2733650631"/>
              </p:ext>
            </p:extLst>
          </p:nvPr>
        </p:nvGraphicFramePr>
        <p:xfrm>
          <a:off x="10573320" y="28194000"/>
          <a:ext cx="6989884" cy="685800"/>
        </p:xfrm>
        <a:graphic>
          <a:graphicData uri="http://schemas.openxmlformats.org/presentationml/2006/ole">
            <mc:AlternateContent xmlns:mc="http://schemas.openxmlformats.org/markup-compatibility/2006">
              <mc:Choice xmlns:v="urn:schemas-microsoft-com:vml" Requires="v">
                <p:oleObj spid="_x0000_s2598" name="Equation" r:id="rId30" imgW="2501900" imgH="241300" progId="Equation.DSMT4">
                  <p:embed/>
                </p:oleObj>
              </mc:Choice>
              <mc:Fallback>
                <p:oleObj name="Equation" r:id="rId30" imgW="2501900" imgH="241300" progId="Equation.DSMT4">
                  <p:embed/>
                  <p:pic>
                    <p:nvPicPr>
                      <p:cNvPr id="0" name="Object 16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0573320" y="28194000"/>
                        <a:ext cx="6989884"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3201745170"/>
              </p:ext>
            </p:extLst>
          </p:nvPr>
        </p:nvGraphicFramePr>
        <p:xfrm>
          <a:off x="10498640" y="28956000"/>
          <a:ext cx="9217152" cy="685800"/>
        </p:xfrm>
        <a:graphic>
          <a:graphicData uri="http://schemas.openxmlformats.org/presentationml/2006/ole">
            <mc:AlternateContent xmlns:mc="http://schemas.openxmlformats.org/markup-compatibility/2006">
              <mc:Choice xmlns:v="urn:schemas-microsoft-com:vml" Requires="v">
                <p:oleObj spid="_x0000_s2599" name="Equation" r:id="rId32" imgW="3060700" imgH="241300" progId="Equation.DSMT4">
                  <p:embed/>
                </p:oleObj>
              </mc:Choice>
              <mc:Fallback>
                <p:oleObj name="Equation" r:id="rId32" imgW="3060700" imgH="241300" progId="Equation.DSMT4">
                  <p:embed/>
                  <p:pic>
                    <p:nvPicPr>
                      <p:cNvPr id="0" name="Object 17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0498640" y="28956000"/>
                        <a:ext cx="921715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 name="Rectangle 80"/>
          <p:cNvSpPr>
            <a:spLocks noChangeArrowheads="1"/>
          </p:cNvSpPr>
          <p:nvPr/>
        </p:nvSpPr>
        <p:spPr bwMode="auto">
          <a:xfrm>
            <a:off x="20755260" y="18288000"/>
            <a:ext cx="10410540" cy="14515820"/>
          </a:xfrm>
          <a:prstGeom prst="rect">
            <a:avLst/>
          </a:prstGeom>
          <a:solidFill>
            <a:schemeClr val="accent3">
              <a:lumMod val="60000"/>
              <a:lumOff val="40000"/>
              <a:alpha val="30000"/>
            </a:schemeClr>
          </a:solidFill>
          <a:ln w="9525">
            <a:solidFill>
              <a:schemeClr val="accent3">
                <a:lumMod val="20000"/>
                <a:lumOff val="80000"/>
              </a:schemeClr>
            </a:solidFill>
            <a:miter lim="800000"/>
            <a:headEnd/>
            <a:tailEnd/>
          </a:ln>
          <a:effectLst/>
        </p:spPr>
        <p:txBody>
          <a:bodyPr/>
          <a:lstStyle/>
          <a:p>
            <a:pPr marL="354013" algn="just"/>
            <a:r>
              <a:rPr lang="en-US" altLang="zh-CN" sz="3600" dirty="0" smtClean="0"/>
              <a:t>The first two are for the outbound direction, where </a:t>
            </a:r>
            <a:r>
              <a:rPr lang="en-US" altLang="zh-CN" sz="3600" i="1" dirty="0" smtClean="0"/>
              <a:t>x</a:t>
            </a:r>
            <a:r>
              <a:rPr lang="en-US" altLang="zh-CN" sz="3600" i="1" baseline="-25000" dirty="0" smtClean="0"/>
              <a:t>i</a:t>
            </a:r>
            <a:r>
              <a:rPr lang="en-US" altLang="zh-CN" sz="3600" i="1" dirty="0" smtClean="0"/>
              <a:t> </a:t>
            </a:r>
            <a:r>
              <a:rPr lang="en-US" altLang="zh-CN" sz="3600" dirty="0" smtClean="0"/>
              <a:t>is a binary variable. No matter what </a:t>
            </a:r>
            <a:r>
              <a:rPr lang="en-US" altLang="zh-CN" sz="3600" i="1" dirty="0" smtClean="0"/>
              <a:t>x</a:t>
            </a:r>
            <a:r>
              <a:rPr lang="en-US" altLang="zh-CN" sz="3600" i="1" baseline="-25000" dirty="0" smtClean="0"/>
              <a:t>i</a:t>
            </a:r>
            <a:r>
              <a:rPr lang="en-US" altLang="zh-CN" sz="3600" dirty="0" smtClean="0"/>
              <a:t> equals, only one of them is effective, ensuring </a:t>
            </a:r>
            <a:r>
              <a:rPr lang="en-US" altLang="zh-CN" sz="3600" dirty="0" smtClean="0"/>
              <a:t>that </a:t>
            </a:r>
            <a:r>
              <a:rPr lang="en-US" altLang="zh-CN" sz="3600" dirty="0" smtClean="0"/>
              <a:t>half of the bandwidth will be less </a:t>
            </a:r>
            <a:r>
              <a:rPr lang="en-US" altLang="zh-CN" sz="3600" dirty="0" smtClean="0"/>
              <a:t>than </a:t>
            </a:r>
            <a:r>
              <a:rPr lang="en-US" altLang="zh-CN" sz="3600" dirty="0" smtClean="0"/>
              <a:t>half of its upper bound. Different values of </a:t>
            </a:r>
            <a:r>
              <a:rPr lang="en-US" altLang="zh-CN" sz="3600" i="1" dirty="0" smtClean="0"/>
              <a:t>x</a:t>
            </a:r>
            <a:r>
              <a:rPr lang="en-US" altLang="zh-CN" sz="3600" i="1" baseline="-25000" dirty="0" smtClean="0"/>
              <a:t>i</a:t>
            </a:r>
            <a:r>
              <a:rPr lang="en-US" altLang="zh-CN" sz="3600" i="1" dirty="0" smtClean="0"/>
              <a:t> </a:t>
            </a:r>
            <a:r>
              <a:rPr lang="en-US" altLang="zh-CN" sz="3600" dirty="0" smtClean="0"/>
              <a:t>indicate whether the band is close to the start or the end of the green phase.</a:t>
            </a:r>
            <a:endParaRPr lang="en-US" altLang="zh-CN" sz="3200" baseline="-25000" dirty="0" smtClean="0"/>
          </a:p>
          <a:p>
            <a:pPr marL="342900" indent="-342900" algn="just">
              <a:buFont typeface="Arial" pitchFamily="34" charset="0"/>
              <a:buChar char="•"/>
            </a:pPr>
            <a:endParaRPr lang="en-US" altLang="zh-CN" sz="3600" dirty="0" smtClean="0"/>
          </a:p>
          <a:p>
            <a:pPr marL="342900" indent="-342900" algn="just">
              <a:buFont typeface="Arial" pitchFamily="34" charset="0"/>
              <a:buChar char="•"/>
            </a:pPr>
            <a:r>
              <a:rPr lang="en-US" altLang="zh-CN" sz="3600" dirty="0" smtClean="0"/>
              <a:t>Constraints accounting </a:t>
            </a:r>
            <a:r>
              <a:rPr lang="en-US" altLang="zh-CN" sz="3600" dirty="0"/>
              <a:t>for bus dwell time </a:t>
            </a:r>
            <a:r>
              <a:rPr lang="en-US" altLang="zh-CN" sz="3600" dirty="0" smtClean="0"/>
              <a:t>uncertainty</a:t>
            </a:r>
          </a:p>
          <a:p>
            <a:pPr marL="295275" algn="just"/>
            <a:r>
              <a:rPr lang="en-US" altLang="zh-CN" sz="3600" dirty="0"/>
              <a:t>T</a:t>
            </a:r>
            <a:r>
              <a:rPr lang="en-US" altLang="zh-CN" sz="3600" dirty="0" smtClean="0"/>
              <a:t>o </a:t>
            </a:r>
            <a:r>
              <a:rPr lang="en-US" altLang="zh-CN" sz="3600" dirty="0"/>
              <a:t>keep vehicles (within band </a:t>
            </a:r>
            <a:r>
              <a:rPr lang="en-US" altLang="zh-CN" sz="3600" i="1" dirty="0"/>
              <a:t>αb</a:t>
            </a:r>
            <a:r>
              <a:rPr lang="en-US" altLang="zh-CN" sz="3600" i="1" baseline="-25000" dirty="0"/>
              <a:t>i</a:t>
            </a:r>
            <a:r>
              <a:rPr lang="en-US" altLang="zh-CN" sz="3600" dirty="0"/>
              <a:t>) entering from the upstream green band to stay within the downstream green band </a:t>
            </a:r>
            <a:r>
              <a:rPr lang="en-US" altLang="zh-CN" sz="3600" i="1" dirty="0"/>
              <a:t>b</a:t>
            </a:r>
            <a:r>
              <a:rPr lang="en-US" altLang="zh-CN" sz="3600" i="1" baseline="-25000" dirty="0"/>
              <a:t>i+1</a:t>
            </a:r>
            <a:r>
              <a:rPr lang="en-US" altLang="zh-CN" sz="3600" dirty="0"/>
              <a:t>, the following constraints shall be </a:t>
            </a:r>
            <a:r>
              <a:rPr lang="en-US" altLang="zh-CN" sz="3600" dirty="0" smtClean="0"/>
              <a:t>satisfied:</a:t>
            </a:r>
          </a:p>
          <a:p>
            <a:pPr marL="295275" algn="just"/>
            <a:endParaRPr lang="en-US" altLang="zh-CN" sz="3600" dirty="0"/>
          </a:p>
          <a:p>
            <a:pPr marL="295275" algn="just"/>
            <a:endParaRPr lang="en-US" altLang="zh-CN" sz="3600" dirty="0" smtClean="0"/>
          </a:p>
          <a:p>
            <a:pPr marL="295275" algn="just"/>
            <a:endParaRPr lang="en-US" altLang="zh-CN" sz="3600" dirty="0"/>
          </a:p>
          <a:p>
            <a:pPr marL="295275" algn="just"/>
            <a:endParaRPr lang="en-US" altLang="zh-CN" sz="3600" dirty="0" smtClean="0"/>
          </a:p>
          <a:p>
            <a:pPr marL="295275" algn="just"/>
            <a:r>
              <a:rPr lang="en-US" sz="3600" dirty="0"/>
              <a:t>where, </a:t>
            </a:r>
            <a:r>
              <a:rPr lang="en-US" sz="3600" i="1" dirty="0"/>
              <a:t>μ</a:t>
            </a:r>
            <a:r>
              <a:rPr lang="en-US" sz="3600" dirty="0"/>
              <a:t> denotes the mean bus dwell time and </a:t>
            </a:r>
            <a:r>
              <a:rPr lang="en-US" sz="3600" i="1" dirty="0"/>
              <a:t>ε</a:t>
            </a:r>
            <a:r>
              <a:rPr lang="en-US" sz="3600" dirty="0"/>
              <a:t> denotes its uncertainty; </a:t>
            </a:r>
            <a:r>
              <a:rPr lang="en-US" sz="3600" i="1" dirty="0"/>
              <a:t>α</a:t>
            </a:r>
            <a:r>
              <a:rPr lang="en-US" sz="3600" dirty="0"/>
              <a:t> is a conservative parameter which represents the portion of effective bandwidth for the upstream bus band. </a:t>
            </a:r>
            <a:r>
              <a:rPr lang="en-US" sz="3600" dirty="0" smtClean="0"/>
              <a:t>By integrating them and defining </a:t>
            </a:r>
            <a:r>
              <a:rPr lang="el-GR" sz="3600" dirty="0" smtClean="0"/>
              <a:t>β</a:t>
            </a:r>
            <a:r>
              <a:rPr lang="en-US" sz="3600" i="1" dirty="0" smtClean="0"/>
              <a:t>σ</a:t>
            </a:r>
            <a:r>
              <a:rPr lang="en-US" sz="3600" dirty="0"/>
              <a:t>=|2</a:t>
            </a:r>
            <a:r>
              <a:rPr lang="en-US" sz="3600" i="1" dirty="0"/>
              <a:t>ε</a:t>
            </a:r>
            <a:r>
              <a:rPr lang="en-US" sz="3600" dirty="0" smtClean="0"/>
              <a:t>|, one can get: </a:t>
            </a:r>
          </a:p>
          <a:p>
            <a:pPr marL="295275" algn="just"/>
            <a:endParaRPr lang="en-US" altLang="zh-CN" sz="3600" dirty="0"/>
          </a:p>
          <a:p>
            <a:pPr marL="295275" algn="just"/>
            <a:endParaRPr lang="en-US" sz="3600" dirty="0" smtClean="0"/>
          </a:p>
          <a:p>
            <a:pPr marL="295275" algn="just"/>
            <a:r>
              <a:rPr lang="en-US" sz="3600" dirty="0" smtClean="0"/>
              <a:t>where</a:t>
            </a:r>
            <a:r>
              <a:rPr lang="en-US" sz="3600" dirty="0"/>
              <a:t>, </a:t>
            </a:r>
            <a:r>
              <a:rPr lang="en-US" sz="3600" i="1" dirty="0"/>
              <a:t>β </a:t>
            </a:r>
            <a:r>
              <a:rPr lang="en-US" sz="3600" dirty="0"/>
              <a:t>is a control parameter which indicates the preferred confidence </a:t>
            </a:r>
            <a:r>
              <a:rPr lang="en-US" sz="3600" dirty="0" smtClean="0"/>
              <a:t>level</a:t>
            </a:r>
            <a:r>
              <a:rPr lang="en-US" sz="3600" dirty="0"/>
              <a:t>.</a:t>
            </a:r>
            <a:endParaRPr lang="en-US" altLang="zh-CN" sz="3600" dirty="0" smtClean="0"/>
          </a:p>
          <a:p>
            <a:pPr marL="295275" algn="just"/>
            <a:endParaRPr lang="en-US" altLang="zh-CN" sz="3600" dirty="0"/>
          </a:p>
        </p:txBody>
      </p:sp>
      <p:graphicFrame>
        <p:nvGraphicFramePr>
          <p:cNvPr id="46" name="Object 45"/>
          <p:cNvGraphicFramePr>
            <a:graphicFrameLocks noChangeAspect="1"/>
          </p:cNvGraphicFramePr>
          <p:nvPr>
            <p:extLst>
              <p:ext uri="{D42A27DB-BD31-4B8C-83A1-F6EECF244321}">
                <p14:modId xmlns:p14="http://schemas.microsoft.com/office/powerpoint/2010/main" val="540926904"/>
              </p:ext>
            </p:extLst>
          </p:nvPr>
        </p:nvGraphicFramePr>
        <p:xfrm>
          <a:off x="21107400" y="25712736"/>
          <a:ext cx="4219622" cy="1005840"/>
        </p:xfrm>
        <a:graphic>
          <a:graphicData uri="http://schemas.openxmlformats.org/presentationml/2006/ole">
            <mc:AlternateContent xmlns:mc="http://schemas.openxmlformats.org/markup-compatibility/2006">
              <mc:Choice xmlns:v="urn:schemas-microsoft-com:vml" Requires="v">
                <p:oleObj spid="_x0000_s2600" name="Equation" r:id="rId34" imgW="1637589" imgH="393529" progId="Equation.DSMT4">
                  <p:embed/>
                </p:oleObj>
              </mc:Choice>
              <mc:Fallback>
                <p:oleObj name="Equation" r:id="rId34" imgW="1637589" imgH="393529" progId="Equation.DSMT4">
                  <p:embed/>
                  <p:pic>
                    <p:nvPicPr>
                      <p:cNvPr id="0" name="Object 36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1107400" y="25712736"/>
                        <a:ext cx="4219622" cy="1005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398393255"/>
              </p:ext>
            </p:extLst>
          </p:nvPr>
        </p:nvGraphicFramePr>
        <p:xfrm>
          <a:off x="21107400" y="26808908"/>
          <a:ext cx="4219622" cy="1005840"/>
        </p:xfrm>
        <a:graphic>
          <a:graphicData uri="http://schemas.openxmlformats.org/presentationml/2006/ole">
            <mc:AlternateContent xmlns:mc="http://schemas.openxmlformats.org/markup-compatibility/2006">
              <mc:Choice xmlns:v="urn:schemas-microsoft-com:vml" Requires="v">
                <p:oleObj spid="_x0000_s2601" name="Equation" r:id="rId36" imgW="1637589" imgH="393529" progId="Equation.DSMT4">
                  <p:embed/>
                </p:oleObj>
              </mc:Choice>
              <mc:Fallback>
                <p:oleObj name="Equation" r:id="rId36" imgW="1637589" imgH="393529" progId="Equation.DSMT4">
                  <p:embed/>
                  <p:pic>
                    <p:nvPicPr>
                      <p:cNvPr id="0" name="Object 364"/>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1107400" y="26808908"/>
                        <a:ext cx="4219622" cy="1005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 name="Object 49"/>
          <p:cNvGraphicFramePr>
            <a:graphicFrameLocks noChangeAspect="1"/>
          </p:cNvGraphicFramePr>
          <p:nvPr>
            <p:extLst>
              <p:ext uri="{D42A27DB-BD31-4B8C-83A1-F6EECF244321}">
                <p14:modId xmlns:p14="http://schemas.microsoft.com/office/powerpoint/2010/main" val="3557755970"/>
              </p:ext>
            </p:extLst>
          </p:nvPr>
        </p:nvGraphicFramePr>
        <p:xfrm>
          <a:off x="25706536" y="25710984"/>
          <a:ext cx="5078264" cy="1005840"/>
        </p:xfrm>
        <a:graphic>
          <a:graphicData uri="http://schemas.openxmlformats.org/presentationml/2006/ole">
            <mc:AlternateContent xmlns:mc="http://schemas.openxmlformats.org/markup-compatibility/2006">
              <mc:Choice xmlns:v="urn:schemas-microsoft-com:vml" Requires="v">
                <p:oleObj spid="_x0000_s2602" name="Equation" r:id="rId38" imgW="1968500" imgH="393700" progId="Equation.DSMT4">
                  <p:embed/>
                </p:oleObj>
              </mc:Choice>
              <mc:Fallback>
                <p:oleObj name="Equation" r:id="rId38" imgW="1968500" imgH="393700" progId="Equation.DSMT4">
                  <p:embed/>
                  <p:pic>
                    <p:nvPicPr>
                      <p:cNvPr id="0" name="Object 366"/>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5706536" y="25710984"/>
                        <a:ext cx="5078264" cy="1005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2848724539"/>
              </p:ext>
            </p:extLst>
          </p:nvPr>
        </p:nvGraphicFramePr>
        <p:xfrm>
          <a:off x="25706536" y="26746200"/>
          <a:ext cx="5078264" cy="1005840"/>
        </p:xfrm>
        <a:graphic>
          <a:graphicData uri="http://schemas.openxmlformats.org/presentationml/2006/ole">
            <mc:AlternateContent xmlns:mc="http://schemas.openxmlformats.org/markup-compatibility/2006">
              <mc:Choice xmlns:v="urn:schemas-microsoft-com:vml" Requires="v">
                <p:oleObj spid="_x0000_s2603" name="Equation" r:id="rId40" imgW="1968500" imgH="393700" progId="Equation.DSMT4">
                  <p:embed/>
                </p:oleObj>
              </mc:Choice>
              <mc:Fallback>
                <p:oleObj name="Equation" r:id="rId40" imgW="1968500" imgH="393700" progId="Equation.DSMT4">
                  <p:embed/>
                  <p:pic>
                    <p:nvPicPr>
                      <p:cNvPr id="0" name="Object 36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5706536" y="26746200"/>
                        <a:ext cx="5078264" cy="1005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625037002"/>
              </p:ext>
            </p:extLst>
          </p:nvPr>
        </p:nvGraphicFramePr>
        <p:xfrm>
          <a:off x="21107400" y="30861000"/>
          <a:ext cx="4457701" cy="685800"/>
        </p:xfrm>
        <a:graphic>
          <a:graphicData uri="http://schemas.openxmlformats.org/presentationml/2006/ole">
            <mc:AlternateContent xmlns:mc="http://schemas.openxmlformats.org/markup-compatibility/2006">
              <mc:Choice xmlns:v="urn:schemas-microsoft-com:vml" Requires="v">
                <p:oleObj spid="_x0000_s2604" name="Equation" r:id="rId42" imgW="1727200" imgH="228600" progId="Equation.DSMT4">
                  <p:embed/>
                </p:oleObj>
              </mc:Choice>
              <mc:Fallback>
                <p:oleObj name="Equation" r:id="rId42" imgW="1727200" imgH="228600" progId="Equation.DSMT4">
                  <p:embed/>
                  <p:pic>
                    <p:nvPicPr>
                      <p:cNvPr id="0" name="Object 40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1107400" y="30861000"/>
                        <a:ext cx="4457701" cy="685800"/>
                      </a:xfrm>
                      <a:prstGeom prst="rect">
                        <a:avLst/>
                      </a:prstGeom>
                      <a:noFill/>
                    </p:spPr>
                  </p:pic>
                </p:oleObj>
              </mc:Fallback>
            </mc:AlternateContent>
          </a:graphicData>
        </a:graphic>
      </p:graphicFrame>
      <p:graphicFrame>
        <p:nvGraphicFramePr>
          <p:cNvPr id="56" name="Object 55"/>
          <p:cNvGraphicFramePr>
            <a:graphicFrameLocks noChangeAspect="1"/>
          </p:cNvGraphicFramePr>
          <p:nvPr>
            <p:extLst>
              <p:ext uri="{D42A27DB-BD31-4B8C-83A1-F6EECF244321}">
                <p14:modId xmlns:p14="http://schemas.microsoft.com/office/powerpoint/2010/main" val="2958423781"/>
              </p:ext>
            </p:extLst>
          </p:nvPr>
        </p:nvGraphicFramePr>
        <p:xfrm>
          <a:off x="25993725" y="30861000"/>
          <a:ext cx="4743450" cy="685800"/>
        </p:xfrm>
        <a:graphic>
          <a:graphicData uri="http://schemas.openxmlformats.org/presentationml/2006/ole">
            <mc:AlternateContent xmlns:mc="http://schemas.openxmlformats.org/markup-compatibility/2006">
              <mc:Choice xmlns:v="urn:schemas-microsoft-com:vml" Requires="v">
                <p:oleObj spid="_x0000_s2605" name="Equation" r:id="rId44" imgW="1765300" imgH="241300" progId="Equation.DSMT4">
                  <p:embed/>
                </p:oleObj>
              </mc:Choice>
              <mc:Fallback>
                <p:oleObj name="Equation" r:id="rId44" imgW="1765300" imgH="241300" progId="Equation.DSMT4">
                  <p:embed/>
                  <p:pic>
                    <p:nvPicPr>
                      <p:cNvPr id="0" name="Object 427"/>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25993725" y="30861000"/>
                        <a:ext cx="474345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val="3643712634"/>
              </p:ext>
            </p:extLst>
          </p:nvPr>
        </p:nvGraphicFramePr>
        <p:xfrm>
          <a:off x="31781406" y="20269200"/>
          <a:ext cx="10814394" cy="2290544"/>
        </p:xfrm>
        <a:graphic>
          <a:graphicData uri="http://schemas.openxmlformats.org/presentationml/2006/ole">
            <mc:AlternateContent xmlns:mc="http://schemas.openxmlformats.org/markup-compatibility/2006">
              <mc:Choice xmlns:v="urn:schemas-microsoft-com:vml" Requires="v">
                <p:oleObj spid="_x0000_s2606" name="Visio" r:id="rId46" imgW="8758771" imgH="1860382" progId="Visio.Drawing.11">
                  <p:embed/>
                </p:oleObj>
              </mc:Choice>
              <mc:Fallback>
                <p:oleObj name="Visio" r:id="rId46" imgW="8758771" imgH="1860382" progId="Visio.Drawing.11">
                  <p:embed/>
                  <p:pic>
                    <p:nvPicPr>
                      <p:cNvPr id="0" name="Object 531"/>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31781406" y="20269200"/>
                        <a:ext cx="10814394" cy="2290544"/>
                      </a:xfrm>
                      <a:prstGeom prst="rect">
                        <a:avLst/>
                      </a:prstGeom>
                      <a:noFill/>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1713112266"/>
              </p:ext>
            </p:extLst>
          </p:nvPr>
        </p:nvGraphicFramePr>
        <p:xfrm>
          <a:off x="32014197" y="26995822"/>
          <a:ext cx="4665639" cy="5303520"/>
        </p:xfrm>
        <a:graphic>
          <a:graphicData uri="http://schemas.openxmlformats.org/presentationml/2006/ole">
            <mc:AlternateContent xmlns:mc="http://schemas.openxmlformats.org/markup-compatibility/2006">
              <mc:Choice xmlns:v="urn:schemas-microsoft-com:vml" Requires="v">
                <p:oleObj spid="_x0000_s2607" name="Visio" r:id="rId48" imgW="7678366" imgH="8706255" progId="Visio.Drawing.11">
                  <p:embed/>
                </p:oleObj>
              </mc:Choice>
              <mc:Fallback>
                <p:oleObj name="Visio" r:id="rId48" imgW="7678366" imgH="8706255" progId="Visio.Drawing.11">
                  <p:embed/>
                  <p:pic>
                    <p:nvPicPr>
                      <p:cNvPr id="0" name="Object 638"/>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2014197" y="26995822"/>
                        <a:ext cx="4665639" cy="5303520"/>
                      </a:xfrm>
                      <a:prstGeom prst="rect">
                        <a:avLst/>
                      </a:prstGeom>
                      <a:noFill/>
                    </p:spPr>
                  </p:pic>
                </p:oleObj>
              </mc:Fallback>
            </mc:AlternateContent>
          </a:graphicData>
        </a:graphic>
      </p:graphicFrame>
      <p:graphicFrame>
        <p:nvGraphicFramePr>
          <p:cNvPr id="66" name="Object 65"/>
          <p:cNvGraphicFramePr>
            <a:graphicFrameLocks noChangeAspect="1"/>
          </p:cNvGraphicFramePr>
          <p:nvPr>
            <p:extLst>
              <p:ext uri="{D42A27DB-BD31-4B8C-83A1-F6EECF244321}">
                <p14:modId xmlns:p14="http://schemas.microsoft.com/office/powerpoint/2010/main" val="4243852343"/>
              </p:ext>
            </p:extLst>
          </p:nvPr>
        </p:nvGraphicFramePr>
        <p:xfrm>
          <a:off x="37719000" y="26992384"/>
          <a:ext cx="4596384" cy="5303520"/>
        </p:xfrm>
        <a:graphic>
          <a:graphicData uri="http://schemas.openxmlformats.org/presentationml/2006/ole">
            <mc:AlternateContent xmlns:mc="http://schemas.openxmlformats.org/markup-compatibility/2006">
              <mc:Choice xmlns:v="urn:schemas-microsoft-com:vml" Requires="v">
                <p:oleObj spid="_x0000_s2608" name="Visio" r:id="rId50" imgW="7664045" imgH="8812449" progId="Visio.Drawing.11">
                  <p:embed/>
                </p:oleObj>
              </mc:Choice>
              <mc:Fallback>
                <p:oleObj name="Visio" r:id="rId50" imgW="7664045" imgH="8812449" progId="Visio.Drawing.11">
                  <p:embed/>
                  <p:pic>
                    <p:nvPicPr>
                      <p:cNvPr id="0" name="Object 64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37719000" y="26992384"/>
                        <a:ext cx="4596384" cy="5303520"/>
                      </a:xfrm>
                      <a:prstGeom prst="rect">
                        <a:avLst/>
                      </a:prstGeom>
                      <a:noFill/>
                    </p:spPr>
                  </p:pic>
                </p:oleObj>
              </mc:Fallback>
            </mc:AlternateContent>
          </a:graphicData>
        </a:graphic>
      </p:graphicFrame>
      <p:sp>
        <p:nvSpPr>
          <p:cNvPr id="128" name="Rectangle 127"/>
          <p:cNvSpPr/>
          <p:nvPr/>
        </p:nvSpPr>
        <p:spPr>
          <a:xfrm>
            <a:off x="33527524" y="32181225"/>
            <a:ext cx="1753076" cy="584775"/>
          </a:xfrm>
          <a:prstGeom prst="rect">
            <a:avLst/>
          </a:prstGeom>
        </p:spPr>
        <p:txBody>
          <a:bodyPr wrap="square">
            <a:spAutoFit/>
          </a:bodyPr>
          <a:lstStyle/>
          <a:p>
            <a:r>
              <a:rPr lang="en-US" altLang="zh-CN" sz="3200" dirty="0" smtClean="0"/>
              <a:t>Model-2</a:t>
            </a:r>
            <a:endParaRPr lang="zh-CN" altLang="en-US" sz="3200" dirty="0"/>
          </a:p>
        </p:txBody>
      </p:sp>
      <p:sp>
        <p:nvSpPr>
          <p:cNvPr id="129" name="Rectangle 128"/>
          <p:cNvSpPr/>
          <p:nvPr/>
        </p:nvSpPr>
        <p:spPr>
          <a:xfrm>
            <a:off x="39242646" y="32176868"/>
            <a:ext cx="1753076" cy="584775"/>
          </a:xfrm>
          <a:prstGeom prst="rect">
            <a:avLst/>
          </a:prstGeom>
        </p:spPr>
        <p:txBody>
          <a:bodyPr wrap="square">
            <a:spAutoFit/>
          </a:bodyPr>
          <a:lstStyle/>
          <a:p>
            <a:r>
              <a:rPr lang="en-US" altLang="zh-CN" sz="3200" dirty="0" smtClean="0"/>
              <a:t>Model-3</a:t>
            </a:r>
            <a:endParaRPr lang="zh-CN" altLang="en-US" sz="3200" dirty="0"/>
          </a:p>
        </p:txBody>
      </p:sp>
      <p:pic>
        <p:nvPicPr>
          <p:cNvPr id="130" name="Picture 129"/>
          <p:cNvPicPr>
            <a:picLocks noChangeAspect="1"/>
          </p:cNvPicPr>
          <p:nvPr/>
        </p:nvPicPr>
        <p:blipFill>
          <a:blip r:embed="rId52" cstate="print">
            <a:extLst>
              <a:ext uri="{28A0092B-C50C-407E-A947-70E740481C1C}">
                <a14:useLocalDpi xmlns:a14="http://schemas.microsoft.com/office/drawing/2010/main" val="0"/>
              </a:ext>
            </a:extLst>
          </a:blip>
          <a:srcRect/>
          <a:stretch>
            <a:fillRect/>
          </a:stretch>
        </p:blipFill>
        <p:spPr bwMode="auto">
          <a:xfrm>
            <a:off x="44104560" y="18287969"/>
            <a:ext cx="5486400" cy="3297180"/>
          </a:xfrm>
          <a:prstGeom prst="rect">
            <a:avLst/>
          </a:prstGeom>
          <a:noFill/>
          <a:ln>
            <a:noFill/>
          </a:ln>
        </p:spPr>
      </p:pic>
      <p:pic>
        <p:nvPicPr>
          <p:cNvPr id="132" name="Picture 131"/>
          <p:cNvPicPr>
            <a:picLocks noChangeAspect="1"/>
          </p:cNvPicPr>
          <p:nvPr/>
        </p:nvPicPr>
        <p:blipFill>
          <a:blip r:embed="rId53" cstate="print">
            <a:extLst>
              <a:ext uri="{28A0092B-C50C-407E-A947-70E740481C1C}">
                <a14:useLocalDpi xmlns:a14="http://schemas.microsoft.com/office/drawing/2010/main" val="0"/>
              </a:ext>
            </a:extLst>
          </a:blip>
          <a:srcRect/>
          <a:stretch>
            <a:fillRect/>
          </a:stretch>
        </p:blipFill>
        <p:spPr bwMode="auto">
          <a:xfrm>
            <a:off x="44104560" y="21564600"/>
            <a:ext cx="5486400" cy="329718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e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trb2013_VSL</Template>
  <TotalTime>5550</TotalTime>
  <Words>864</Words>
  <Application>Microsoft Office PowerPoint</Application>
  <PresentationFormat>Custom</PresentationFormat>
  <Paragraphs>94</Paragraphs>
  <Slides>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12" baseType="lpstr">
      <vt:lpstr>宋体</vt:lpstr>
      <vt:lpstr>Arial</vt:lpstr>
      <vt:lpstr>Calibri</vt:lpstr>
      <vt:lpstr>Centaur</vt:lpstr>
      <vt:lpstr>Georgia</vt:lpstr>
      <vt:lpstr>Times New Roman</vt:lpstr>
      <vt:lpstr>Verdana</vt:lpstr>
      <vt:lpstr>Wingdings</vt:lpstr>
      <vt:lpstr>cee template</vt:lpstr>
      <vt:lpstr>Visio</vt:lpstr>
      <vt:lpstr>Equation</vt:lpstr>
      <vt:lpstr>A bus-based progression system for arterials with heavy transit flows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Churchill</dc:creator>
  <cp:lastModifiedBy>Yao Cheng</cp:lastModifiedBy>
  <cp:revision>325</cp:revision>
  <dcterms:created xsi:type="dcterms:W3CDTF">2010-03-08T18:04:15Z</dcterms:created>
  <dcterms:modified xsi:type="dcterms:W3CDTF">2015-01-07T15:36:04Z</dcterms:modified>
</cp:coreProperties>
</file>