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26.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34.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35.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5"/>
  </p:notesMasterIdLst>
  <p:sldIdLst>
    <p:sldId id="256" r:id="rId2"/>
    <p:sldId id="257" r:id="rId3"/>
    <p:sldId id="259" r:id="rId4"/>
    <p:sldId id="260" r:id="rId5"/>
    <p:sldId id="311" r:id="rId6"/>
    <p:sldId id="312" r:id="rId7"/>
    <p:sldId id="258" r:id="rId8"/>
    <p:sldId id="304" r:id="rId9"/>
    <p:sldId id="305" r:id="rId10"/>
    <p:sldId id="262" r:id="rId11"/>
    <p:sldId id="306" r:id="rId12"/>
    <p:sldId id="270" r:id="rId13"/>
    <p:sldId id="271" r:id="rId14"/>
    <p:sldId id="272" r:id="rId15"/>
    <p:sldId id="273" r:id="rId16"/>
    <p:sldId id="274" r:id="rId17"/>
    <p:sldId id="275" r:id="rId18"/>
    <p:sldId id="276" r:id="rId19"/>
    <p:sldId id="277" r:id="rId20"/>
    <p:sldId id="261" r:id="rId21"/>
    <p:sldId id="307" r:id="rId22"/>
    <p:sldId id="280" r:id="rId23"/>
    <p:sldId id="281" r:id="rId24"/>
    <p:sldId id="282" r:id="rId25"/>
    <p:sldId id="283" r:id="rId26"/>
    <p:sldId id="284" r:id="rId27"/>
    <p:sldId id="285" r:id="rId28"/>
    <p:sldId id="264" r:id="rId29"/>
    <p:sldId id="308" r:id="rId30"/>
    <p:sldId id="286" r:id="rId31"/>
    <p:sldId id="287" r:id="rId32"/>
    <p:sldId id="288" r:id="rId33"/>
    <p:sldId id="289" r:id="rId34"/>
    <p:sldId id="290" r:id="rId35"/>
    <p:sldId id="291" r:id="rId36"/>
    <p:sldId id="292" r:id="rId37"/>
    <p:sldId id="314" r:id="rId38"/>
    <p:sldId id="293" r:id="rId39"/>
    <p:sldId id="294" r:id="rId40"/>
    <p:sldId id="265" r:id="rId41"/>
    <p:sldId id="309" r:id="rId42"/>
    <p:sldId id="295" r:id="rId43"/>
    <p:sldId id="296" r:id="rId44"/>
    <p:sldId id="297" r:id="rId45"/>
    <p:sldId id="298" r:id="rId46"/>
    <p:sldId id="266" r:id="rId47"/>
    <p:sldId id="310" r:id="rId48"/>
    <p:sldId id="299" r:id="rId49"/>
    <p:sldId id="300" r:id="rId50"/>
    <p:sldId id="301" r:id="rId51"/>
    <p:sldId id="302" r:id="rId52"/>
    <p:sldId id="303" r:id="rId53"/>
    <p:sldId id="313" r:id="rId54"/>
  </p:sldIdLst>
  <p:sldSz cx="9144000" cy="6858000" type="screen4x3"/>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192EFF-4F24-477D-B363-34DE87532111}">
          <p14:sldIdLst>
            <p14:sldId id="256"/>
            <p14:sldId id="257"/>
            <p14:sldId id="259"/>
            <p14:sldId id="260"/>
            <p14:sldId id="311"/>
            <p14:sldId id="312"/>
            <p14:sldId id="258"/>
            <p14:sldId id="304"/>
            <p14:sldId id="305"/>
            <p14:sldId id="262"/>
            <p14:sldId id="306"/>
            <p14:sldId id="270"/>
            <p14:sldId id="271"/>
            <p14:sldId id="272"/>
            <p14:sldId id="273"/>
            <p14:sldId id="274"/>
            <p14:sldId id="275"/>
            <p14:sldId id="276"/>
            <p14:sldId id="277"/>
            <p14:sldId id="261"/>
            <p14:sldId id="307"/>
            <p14:sldId id="280"/>
            <p14:sldId id="281"/>
            <p14:sldId id="282"/>
            <p14:sldId id="283"/>
            <p14:sldId id="284"/>
            <p14:sldId id="285"/>
            <p14:sldId id="264"/>
            <p14:sldId id="308"/>
            <p14:sldId id="286"/>
            <p14:sldId id="287"/>
            <p14:sldId id="288"/>
            <p14:sldId id="289"/>
            <p14:sldId id="290"/>
            <p14:sldId id="291"/>
            <p14:sldId id="292"/>
            <p14:sldId id="314"/>
            <p14:sldId id="293"/>
            <p14:sldId id="294"/>
            <p14:sldId id="265"/>
            <p14:sldId id="309"/>
            <p14:sldId id="295"/>
            <p14:sldId id="296"/>
            <p14:sldId id="297"/>
            <p14:sldId id="298"/>
            <p14:sldId id="266"/>
            <p14:sldId id="310"/>
            <p14:sldId id="299"/>
            <p14:sldId id="300"/>
            <p14:sldId id="301"/>
            <p14:sldId id="302"/>
            <p14:sldId id="303"/>
            <p14:sldId id="31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93" autoAdjust="0"/>
  </p:normalViewPr>
  <p:slideViewPr>
    <p:cSldViewPr>
      <p:cViewPr varScale="1">
        <p:scale>
          <a:sx n="67" d="100"/>
          <a:sy n="67" d="100"/>
        </p:scale>
        <p:origin x="-123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ublic.3111-A\Desktop\Final%20Data%20summary1.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public.3111-A\AppData\Local\Temp\Temp2_Kevin%20ppt&amp;excel.zip\Final%20Data%20summary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public.3111-A\Desktop\Final%20Data%20summary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public.3111-A\Desktop\Final%20Data%20summary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public.3111-A\Desktop\10.11.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public.3111-A\Desktop\Final%20Data%20summary1.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public.3111-A\AppData\Local\Temp\Temp2_Kevin%20ppt&amp;excel.zip\Final%20Data%20summary1.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public.3111-A\Desktop\Final%20Data%20summary1.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public.3111-A\AppData\Local\Temp\Temp2_Kevin%20ppt&amp;excel.zip\Final%20Data%20summary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72435884125759"/>
          <c:y val="0.16"/>
          <c:w val="0.81644268756688088"/>
          <c:h val="0.6801666666666667"/>
        </c:manualLayout>
      </c:layout>
      <c:scatterChart>
        <c:scatterStyle val="lineMarker"/>
        <c:varyColors val="0"/>
        <c:ser>
          <c:idx val="0"/>
          <c:order val="0"/>
          <c:spPr>
            <a:ln w="28575">
              <a:noFill/>
            </a:ln>
          </c:spPr>
          <c:xVal>
            <c:numRef>
              <c:f>'Two lanes 1 '!$W$275:$W$493</c:f>
              <c:numCache>
                <c:formatCode>General</c:formatCode>
                <c:ptCount val="219"/>
                <c:pt idx="0">
                  <c:v>46</c:v>
                </c:pt>
                <c:pt idx="1">
                  <c:v>48</c:v>
                </c:pt>
                <c:pt idx="2">
                  <c:v>48</c:v>
                </c:pt>
                <c:pt idx="3">
                  <c:v>54</c:v>
                </c:pt>
                <c:pt idx="4">
                  <c:v>54</c:v>
                </c:pt>
                <c:pt idx="5">
                  <c:v>54</c:v>
                </c:pt>
                <c:pt idx="6">
                  <c:v>56</c:v>
                </c:pt>
                <c:pt idx="7">
                  <c:v>56</c:v>
                </c:pt>
                <c:pt idx="8">
                  <c:v>58</c:v>
                </c:pt>
                <c:pt idx="9">
                  <c:v>58</c:v>
                </c:pt>
                <c:pt idx="10">
                  <c:v>60</c:v>
                </c:pt>
                <c:pt idx="11">
                  <c:v>62</c:v>
                </c:pt>
                <c:pt idx="12">
                  <c:v>64</c:v>
                </c:pt>
                <c:pt idx="13">
                  <c:v>64</c:v>
                </c:pt>
                <c:pt idx="14">
                  <c:v>66</c:v>
                </c:pt>
                <c:pt idx="15">
                  <c:v>66</c:v>
                </c:pt>
                <c:pt idx="16">
                  <c:v>66</c:v>
                </c:pt>
                <c:pt idx="17">
                  <c:v>66</c:v>
                </c:pt>
                <c:pt idx="18">
                  <c:v>66</c:v>
                </c:pt>
                <c:pt idx="19">
                  <c:v>70</c:v>
                </c:pt>
                <c:pt idx="20">
                  <c:v>72</c:v>
                </c:pt>
                <c:pt idx="21">
                  <c:v>72</c:v>
                </c:pt>
                <c:pt idx="22">
                  <c:v>74</c:v>
                </c:pt>
                <c:pt idx="23">
                  <c:v>74</c:v>
                </c:pt>
                <c:pt idx="24">
                  <c:v>76</c:v>
                </c:pt>
                <c:pt idx="25">
                  <c:v>76</c:v>
                </c:pt>
                <c:pt idx="26">
                  <c:v>78</c:v>
                </c:pt>
                <c:pt idx="27">
                  <c:v>78</c:v>
                </c:pt>
                <c:pt idx="28">
                  <c:v>78</c:v>
                </c:pt>
                <c:pt idx="29">
                  <c:v>80</c:v>
                </c:pt>
                <c:pt idx="30">
                  <c:v>80</c:v>
                </c:pt>
                <c:pt idx="31">
                  <c:v>80</c:v>
                </c:pt>
                <c:pt idx="32">
                  <c:v>80</c:v>
                </c:pt>
                <c:pt idx="33">
                  <c:v>80</c:v>
                </c:pt>
                <c:pt idx="34">
                  <c:v>82</c:v>
                </c:pt>
                <c:pt idx="35">
                  <c:v>82</c:v>
                </c:pt>
                <c:pt idx="36">
                  <c:v>84</c:v>
                </c:pt>
                <c:pt idx="37">
                  <c:v>86</c:v>
                </c:pt>
                <c:pt idx="38">
                  <c:v>86</c:v>
                </c:pt>
                <c:pt idx="39">
                  <c:v>86</c:v>
                </c:pt>
                <c:pt idx="40">
                  <c:v>88</c:v>
                </c:pt>
                <c:pt idx="41">
                  <c:v>88</c:v>
                </c:pt>
                <c:pt idx="42">
                  <c:v>88</c:v>
                </c:pt>
                <c:pt idx="43">
                  <c:v>90</c:v>
                </c:pt>
                <c:pt idx="44">
                  <c:v>90</c:v>
                </c:pt>
                <c:pt idx="45">
                  <c:v>92</c:v>
                </c:pt>
                <c:pt idx="46">
                  <c:v>92</c:v>
                </c:pt>
                <c:pt idx="47">
                  <c:v>92</c:v>
                </c:pt>
                <c:pt idx="48">
                  <c:v>92</c:v>
                </c:pt>
                <c:pt idx="49">
                  <c:v>94</c:v>
                </c:pt>
                <c:pt idx="50">
                  <c:v>94</c:v>
                </c:pt>
                <c:pt idx="51">
                  <c:v>94</c:v>
                </c:pt>
                <c:pt idx="52">
                  <c:v>96</c:v>
                </c:pt>
                <c:pt idx="53">
                  <c:v>96</c:v>
                </c:pt>
                <c:pt idx="54">
                  <c:v>96</c:v>
                </c:pt>
                <c:pt idx="55">
                  <c:v>98</c:v>
                </c:pt>
                <c:pt idx="56">
                  <c:v>98</c:v>
                </c:pt>
                <c:pt idx="57">
                  <c:v>98</c:v>
                </c:pt>
                <c:pt idx="58">
                  <c:v>100</c:v>
                </c:pt>
                <c:pt idx="59">
                  <c:v>100</c:v>
                </c:pt>
                <c:pt idx="60">
                  <c:v>100</c:v>
                </c:pt>
                <c:pt idx="61">
                  <c:v>100</c:v>
                </c:pt>
                <c:pt idx="62">
                  <c:v>100</c:v>
                </c:pt>
                <c:pt idx="63">
                  <c:v>100</c:v>
                </c:pt>
                <c:pt idx="64">
                  <c:v>100</c:v>
                </c:pt>
                <c:pt idx="65">
                  <c:v>101.25</c:v>
                </c:pt>
                <c:pt idx="66">
                  <c:v>102</c:v>
                </c:pt>
                <c:pt idx="67">
                  <c:v>102</c:v>
                </c:pt>
                <c:pt idx="68">
                  <c:v>104</c:v>
                </c:pt>
                <c:pt idx="69">
                  <c:v>104</c:v>
                </c:pt>
                <c:pt idx="70">
                  <c:v>106</c:v>
                </c:pt>
                <c:pt idx="71">
                  <c:v>108</c:v>
                </c:pt>
                <c:pt idx="72">
                  <c:v>108</c:v>
                </c:pt>
                <c:pt idx="73">
                  <c:v>108</c:v>
                </c:pt>
                <c:pt idx="74">
                  <c:v>108</c:v>
                </c:pt>
                <c:pt idx="75">
                  <c:v>108</c:v>
                </c:pt>
                <c:pt idx="76">
                  <c:v>110</c:v>
                </c:pt>
                <c:pt idx="77">
                  <c:v>110</c:v>
                </c:pt>
                <c:pt idx="78">
                  <c:v>110</c:v>
                </c:pt>
                <c:pt idx="79">
                  <c:v>112</c:v>
                </c:pt>
                <c:pt idx="80">
                  <c:v>112</c:v>
                </c:pt>
                <c:pt idx="81">
                  <c:v>112.5</c:v>
                </c:pt>
                <c:pt idx="82">
                  <c:v>114</c:v>
                </c:pt>
                <c:pt idx="83">
                  <c:v>114</c:v>
                </c:pt>
                <c:pt idx="84">
                  <c:v>116</c:v>
                </c:pt>
                <c:pt idx="85">
                  <c:v>116</c:v>
                </c:pt>
                <c:pt idx="86">
                  <c:v>116</c:v>
                </c:pt>
                <c:pt idx="87">
                  <c:v>118</c:v>
                </c:pt>
                <c:pt idx="88">
                  <c:v>118</c:v>
                </c:pt>
                <c:pt idx="89">
                  <c:v>119.25</c:v>
                </c:pt>
                <c:pt idx="90">
                  <c:v>120</c:v>
                </c:pt>
                <c:pt idx="91">
                  <c:v>120</c:v>
                </c:pt>
                <c:pt idx="92">
                  <c:v>122</c:v>
                </c:pt>
                <c:pt idx="93">
                  <c:v>122</c:v>
                </c:pt>
                <c:pt idx="94">
                  <c:v>122</c:v>
                </c:pt>
                <c:pt idx="95">
                  <c:v>124</c:v>
                </c:pt>
                <c:pt idx="96">
                  <c:v>126</c:v>
                </c:pt>
                <c:pt idx="97">
                  <c:v>126</c:v>
                </c:pt>
                <c:pt idx="98">
                  <c:v>128</c:v>
                </c:pt>
                <c:pt idx="99">
                  <c:v>130</c:v>
                </c:pt>
                <c:pt idx="100">
                  <c:v>130</c:v>
                </c:pt>
                <c:pt idx="101">
                  <c:v>130</c:v>
                </c:pt>
                <c:pt idx="102">
                  <c:v>132</c:v>
                </c:pt>
                <c:pt idx="103">
                  <c:v>134</c:v>
                </c:pt>
                <c:pt idx="104">
                  <c:v>136</c:v>
                </c:pt>
                <c:pt idx="105">
                  <c:v>136</c:v>
                </c:pt>
                <c:pt idx="106">
                  <c:v>136</c:v>
                </c:pt>
                <c:pt idx="107">
                  <c:v>136</c:v>
                </c:pt>
                <c:pt idx="108">
                  <c:v>138</c:v>
                </c:pt>
                <c:pt idx="109">
                  <c:v>140</c:v>
                </c:pt>
                <c:pt idx="110">
                  <c:v>140</c:v>
                </c:pt>
                <c:pt idx="111">
                  <c:v>140</c:v>
                </c:pt>
                <c:pt idx="112">
                  <c:v>140</c:v>
                </c:pt>
                <c:pt idx="113">
                  <c:v>140</c:v>
                </c:pt>
                <c:pt idx="114">
                  <c:v>144</c:v>
                </c:pt>
                <c:pt idx="115">
                  <c:v>144</c:v>
                </c:pt>
                <c:pt idx="116">
                  <c:v>144</c:v>
                </c:pt>
                <c:pt idx="117">
                  <c:v>146</c:v>
                </c:pt>
                <c:pt idx="118">
                  <c:v>148</c:v>
                </c:pt>
                <c:pt idx="119">
                  <c:v>148</c:v>
                </c:pt>
                <c:pt idx="120">
                  <c:v>150</c:v>
                </c:pt>
                <c:pt idx="121">
                  <c:v>150</c:v>
                </c:pt>
                <c:pt idx="122">
                  <c:v>154</c:v>
                </c:pt>
                <c:pt idx="123">
                  <c:v>154</c:v>
                </c:pt>
                <c:pt idx="124">
                  <c:v>156</c:v>
                </c:pt>
                <c:pt idx="125">
                  <c:v>156</c:v>
                </c:pt>
                <c:pt idx="126">
                  <c:v>160</c:v>
                </c:pt>
                <c:pt idx="127">
                  <c:v>162</c:v>
                </c:pt>
                <c:pt idx="128">
                  <c:v>164</c:v>
                </c:pt>
                <c:pt idx="129">
                  <c:v>164</c:v>
                </c:pt>
                <c:pt idx="130">
                  <c:v>166</c:v>
                </c:pt>
                <c:pt idx="131">
                  <c:v>170</c:v>
                </c:pt>
                <c:pt idx="132">
                  <c:v>170</c:v>
                </c:pt>
                <c:pt idx="133">
                  <c:v>171</c:v>
                </c:pt>
                <c:pt idx="134">
                  <c:v>174</c:v>
                </c:pt>
                <c:pt idx="135">
                  <c:v>176</c:v>
                </c:pt>
                <c:pt idx="136">
                  <c:v>176</c:v>
                </c:pt>
                <c:pt idx="137">
                  <c:v>176</c:v>
                </c:pt>
                <c:pt idx="138">
                  <c:v>180</c:v>
                </c:pt>
                <c:pt idx="139">
                  <c:v>180</c:v>
                </c:pt>
                <c:pt idx="140">
                  <c:v>182</c:v>
                </c:pt>
                <c:pt idx="141">
                  <c:v>186</c:v>
                </c:pt>
                <c:pt idx="142">
                  <c:v>188</c:v>
                </c:pt>
                <c:pt idx="143">
                  <c:v>189.10505836575874</c:v>
                </c:pt>
                <c:pt idx="144">
                  <c:v>192</c:v>
                </c:pt>
                <c:pt idx="145">
                  <c:v>194</c:v>
                </c:pt>
                <c:pt idx="146">
                  <c:v>198</c:v>
                </c:pt>
                <c:pt idx="147">
                  <c:v>198</c:v>
                </c:pt>
                <c:pt idx="148">
                  <c:v>200</c:v>
                </c:pt>
                <c:pt idx="149">
                  <c:v>200</c:v>
                </c:pt>
                <c:pt idx="150">
                  <c:v>204</c:v>
                </c:pt>
                <c:pt idx="151">
                  <c:v>204</c:v>
                </c:pt>
                <c:pt idx="152">
                  <c:v>206</c:v>
                </c:pt>
                <c:pt idx="153">
                  <c:v>208</c:v>
                </c:pt>
                <c:pt idx="154">
                  <c:v>208</c:v>
                </c:pt>
                <c:pt idx="155">
                  <c:v>210</c:v>
                </c:pt>
                <c:pt idx="156">
                  <c:v>210</c:v>
                </c:pt>
                <c:pt idx="157">
                  <c:v>214</c:v>
                </c:pt>
                <c:pt idx="158">
                  <c:v>216</c:v>
                </c:pt>
                <c:pt idx="159">
                  <c:v>216</c:v>
                </c:pt>
                <c:pt idx="160">
                  <c:v>216</c:v>
                </c:pt>
                <c:pt idx="161">
                  <c:v>218</c:v>
                </c:pt>
                <c:pt idx="162">
                  <c:v>218</c:v>
                </c:pt>
                <c:pt idx="163">
                  <c:v>220</c:v>
                </c:pt>
                <c:pt idx="164">
                  <c:v>226</c:v>
                </c:pt>
                <c:pt idx="165">
                  <c:v>226</c:v>
                </c:pt>
                <c:pt idx="166">
                  <c:v>228</c:v>
                </c:pt>
                <c:pt idx="167">
                  <c:v>230</c:v>
                </c:pt>
                <c:pt idx="168">
                  <c:v>230</c:v>
                </c:pt>
                <c:pt idx="169">
                  <c:v>232</c:v>
                </c:pt>
                <c:pt idx="170">
                  <c:v>232</c:v>
                </c:pt>
                <c:pt idx="171">
                  <c:v>234</c:v>
                </c:pt>
                <c:pt idx="172">
                  <c:v>234</c:v>
                </c:pt>
                <c:pt idx="173">
                  <c:v>234</c:v>
                </c:pt>
                <c:pt idx="174">
                  <c:v>234</c:v>
                </c:pt>
                <c:pt idx="175">
                  <c:v>236</c:v>
                </c:pt>
                <c:pt idx="176">
                  <c:v>236</c:v>
                </c:pt>
                <c:pt idx="177">
                  <c:v>238</c:v>
                </c:pt>
                <c:pt idx="178">
                  <c:v>243</c:v>
                </c:pt>
                <c:pt idx="179">
                  <c:v>243</c:v>
                </c:pt>
                <c:pt idx="180">
                  <c:v>244</c:v>
                </c:pt>
                <c:pt idx="181">
                  <c:v>246</c:v>
                </c:pt>
                <c:pt idx="182">
                  <c:v>252</c:v>
                </c:pt>
                <c:pt idx="183">
                  <c:v>256</c:v>
                </c:pt>
                <c:pt idx="184">
                  <c:v>256</c:v>
                </c:pt>
                <c:pt idx="185">
                  <c:v>258</c:v>
                </c:pt>
                <c:pt idx="186">
                  <c:v>262</c:v>
                </c:pt>
                <c:pt idx="187">
                  <c:v>266</c:v>
                </c:pt>
                <c:pt idx="188">
                  <c:v>266</c:v>
                </c:pt>
                <c:pt idx="189">
                  <c:v>268</c:v>
                </c:pt>
                <c:pt idx="190">
                  <c:v>274</c:v>
                </c:pt>
                <c:pt idx="191">
                  <c:v>278</c:v>
                </c:pt>
                <c:pt idx="192">
                  <c:v>282</c:v>
                </c:pt>
                <c:pt idx="193">
                  <c:v>284</c:v>
                </c:pt>
                <c:pt idx="194">
                  <c:v>284</c:v>
                </c:pt>
                <c:pt idx="195">
                  <c:v>284</c:v>
                </c:pt>
                <c:pt idx="196">
                  <c:v>286</c:v>
                </c:pt>
                <c:pt idx="197">
                  <c:v>288</c:v>
                </c:pt>
                <c:pt idx="198">
                  <c:v>290</c:v>
                </c:pt>
                <c:pt idx="199">
                  <c:v>298</c:v>
                </c:pt>
                <c:pt idx="200">
                  <c:v>298</c:v>
                </c:pt>
                <c:pt idx="201">
                  <c:v>308</c:v>
                </c:pt>
                <c:pt idx="202">
                  <c:v>308</c:v>
                </c:pt>
                <c:pt idx="203">
                  <c:v>314</c:v>
                </c:pt>
                <c:pt idx="204">
                  <c:v>316</c:v>
                </c:pt>
                <c:pt idx="205">
                  <c:v>318</c:v>
                </c:pt>
                <c:pt idx="206">
                  <c:v>320</c:v>
                </c:pt>
                <c:pt idx="207">
                  <c:v>348</c:v>
                </c:pt>
                <c:pt idx="208">
                  <c:v>364</c:v>
                </c:pt>
                <c:pt idx="209">
                  <c:v>384</c:v>
                </c:pt>
                <c:pt idx="210">
                  <c:v>402</c:v>
                </c:pt>
                <c:pt idx="211">
                  <c:v>406</c:v>
                </c:pt>
                <c:pt idx="212">
                  <c:v>412</c:v>
                </c:pt>
                <c:pt idx="213">
                  <c:v>428</c:v>
                </c:pt>
                <c:pt idx="214">
                  <c:v>434</c:v>
                </c:pt>
                <c:pt idx="215">
                  <c:v>450</c:v>
                </c:pt>
                <c:pt idx="216">
                  <c:v>456</c:v>
                </c:pt>
                <c:pt idx="217">
                  <c:v>472</c:v>
                </c:pt>
                <c:pt idx="218">
                  <c:v>498</c:v>
                </c:pt>
              </c:numCache>
            </c:numRef>
          </c:xVal>
          <c:yVal>
            <c:numRef>
              <c:f>'Two lanes 1 '!$X$275:$X$493</c:f>
              <c:numCache>
                <c:formatCode>General</c:formatCode>
                <c:ptCount val="219"/>
                <c:pt idx="0">
                  <c:v>0.56521739130434778</c:v>
                </c:pt>
                <c:pt idx="1">
                  <c:v>0.66666666666666663</c:v>
                </c:pt>
                <c:pt idx="2">
                  <c:v>0.70833333333333337</c:v>
                </c:pt>
                <c:pt idx="3">
                  <c:v>0.66666666666666663</c:v>
                </c:pt>
                <c:pt idx="4">
                  <c:v>0.66666666666666663</c:v>
                </c:pt>
                <c:pt idx="5">
                  <c:v>0.70370370370370372</c:v>
                </c:pt>
                <c:pt idx="6">
                  <c:v>0.6428571428571429</c:v>
                </c:pt>
                <c:pt idx="7">
                  <c:v>0.7142857142857143</c:v>
                </c:pt>
                <c:pt idx="8">
                  <c:v>0.55172413793103448</c:v>
                </c:pt>
                <c:pt idx="9">
                  <c:v>0.72413793103448276</c:v>
                </c:pt>
                <c:pt idx="10">
                  <c:v>0.66666666666666663</c:v>
                </c:pt>
                <c:pt idx="11">
                  <c:v>0.58064516129032262</c:v>
                </c:pt>
                <c:pt idx="12">
                  <c:v>0.5625</c:v>
                </c:pt>
                <c:pt idx="13">
                  <c:v>0.6875</c:v>
                </c:pt>
                <c:pt idx="14">
                  <c:v>0.54545454545454541</c:v>
                </c:pt>
                <c:pt idx="15">
                  <c:v>0.5757575757575758</c:v>
                </c:pt>
                <c:pt idx="16">
                  <c:v>0.5757575757575758</c:v>
                </c:pt>
                <c:pt idx="17">
                  <c:v>0.69696969696969702</c:v>
                </c:pt>
                <c:pt idx="18">
                  <c:v>0.72727272727272729</c:v>
                </c:pt>
                <c:pt idx="19">
                  <c:v>0.5714285714285714</c:v>
                </c:pt>
                <c:pt idx="20">
                  <c:v>0.5</c:v>
                </c:pt>
                <c:pt idx="21">
                  <c:v>0.63888888888888884</c:v>
                </c:pt>
                <c:pt idx="22">
                  <c:v>0.56756756756756754</c:v>
                </c:pt>
                <c:pt idx="23">
                  <c:v>0.59459459459459463</c:v>
                </c:pt>
                <c:pt idx="24">
                  <c:v>0.55263157894736847</c:v>
                </c:pt>
                <c:pt idx="25">
                  <c:v>0.60526315789473684</c:v>
                </c:pt>
                <c:pt idx="26">
                  <c:v>0.61538461538461542</c:v>
                </c:pt>
                <c:pt idx="27">
                  <c:v>0.64102564102564108</c:v>
                </c:pt>
                <c:pt idx="28">
                  <c:v>0.66666666666666663</c:v>
                </c:pt>
                <c:pt idx="29">
                  <c:v>0.55000000000000004</c:v>
                </c:pt>
                <c:pt idx="30">
                  <c:v>0.57499999999999996</c:v>
                </c:pt>
                <c:pt idx="31">
                  <c:v>0.6</c:v>
                </c:pt>
                <c:pt idx="32">
                  <c:v>0.6</c:v>
                </c:pt>
                <c:pt idx="33">
                  <c:v>0.65</c:v>
                </c:pt>
                <c:pt idx="34">
                  <c:v>0.53658536585365857</c:v>
                </c:pt>
                <c:pt idx="35">
                  <c:v>0.6097560975609756</c:v>
                </c:pt>
                <c:pt idx="36">
                  <c:v>0.6428571428571429</c:v>
                </c:pt>
                <c:pt idx="37">
                  <c:v>0.53488372093023251</c:v>
                </c:pt>
                <c:pt idx="38">
                  <c:v>0.60465116279069764</c:v>
                </c:pt>
                <c:pt idx="39">
                  <c:v>0.67441860465116277</c:v>
                </c:pt>
                <c:pt idx="40">
                  <c:v>0.56818181818181823</c:v>
                </c:pt>
                <c:pt idx="41">
                  <c:v>0.68181818181818177</c:v>
                </c:pt>
                <c:pt idx="42">
                  <c:v>0.70454545454545459</c:v>
                </c:pt>
                <c:pt idx="43">
                  <c:v>0.53333333333333333</c:v>
                </c:pt>
                <c:pt idx="44">
                  <c:v>0.57777777777777772</c:v>
                </c:pt>
                <c:pt idx="45">
                  <c:v>0.56521739130434778</c:v>
                </c:pt>
                <c:pt idx="46">
                  <c:v>0.56521739130434778</c:v>
                </c:pt>
                <c:pt idx="47">
                  <c:v>0.63043478260869568</c:v>
                </c:pt>
                <c:pt idx="48">
                  <c:v>0.63043478260869568</c:v>
                </c:pt>
                <c:pt idx="49">
                  <c:v>0.57446808510638303</c:v>
                </c:pt>
                <c:pt idx="50">
                  <c:v>0.57446808510638303</c:v>
                </c:pt>
                <c:pt idx="51">
                  <c:v>0.5957446808510638</c:v>
                </c:pt>
                <c:pt idx="52">
                  <c:v>0.5625</c:v>
                </c:pt>
                <c:pt idx="53">
                  <c:v>0.58333333333333337</c:v>
                </c:pt>
                <c:pt idx="54">
                  <c:v>0.60416666666666663</c:v>
                </c:pt>
                <c:pt idx="55">
                  <c:v>0.55102040816326525</c:v>
                </c:pt>
                <c:pt idx="56">
                  <c:v>0.65306122448979587</c:v>
                </c:pt>
                <c:pt idx="57">
                  <c:v>0.65306122448979587</c:v>
                </c:pt>
                <c:pt idx="58">
                  <c:v>0.54</c:v>
                </c:pt>
                <c:pt idx="59">
                  <c:v>0.54</c:v>
                </c:pt>
                <c:pt idx="60">
                  <c:v>0.54</c:v>
                </c:pt>
                <c:pt idx="61">
                  <c:v>0.57999999999999996</c:v>
                </c:pt>
                <c:pt idx="62">
                  <c:v>0.62</c:v>
                </c:pt>
                <c:pt idx="63">
                  <c:v>0.66</c:v>
                </c:pt>
                <c:pt idx="64">
                  <c:v>0.72</c:v>
                </c:pt>
                <c:pt idx="65">
                  <c:v>0.66666666666666663</c:v>
                </c:pt>
                <c:pt idx="66">
                  <c:v>0.6470588235294118</c:v>
                </c:pt>
                <c:pt idx="67">
                  <c:v>0.66666666666666663</c:v>
                </c:pt>
                <c:pt idx="68">
                  <c:v>0.57692307692307687</c:v>
                </c:pt>
                <c:pt idx="69">
                  <c:v>0.59615384615384615</c:v>
                </c:pt>
                <c:pt idx="70">
                  <c:v>0.58490566037735847</c:v>
                </c:pt>
                <c:pt idx="71">
                  <c:v>0.51851851851851849</c:v>
                </c:pt>
                <c:pt idx="72">
                  <c:v>0.53703703703703709</c:v>
                </c:pt>
                <c:pt idx="73">
                  <c:v>0.64814814814814814</c:v>
                </c:pt>
                <c:pt idx="74">
                  <c:v>0.66666666666666663</c:v>
                </c:pt>
                <c:pt idx="75">
                  <c:v>0.66666666666666663</c:v>
                </c:pt>
                <c:pt idx="76">
                  <c:v>0.58181818181818179</c:v>
                </c:pt>
                <c:pt idx="77">
                  <c:v>0.58181818181818179</c:v>
                </c:pt>
                <c:pt idx="78">
                  <c:v>0.65454545454545454</c:v>
                </c:pt>
                <c:pt idx="79">
                  <c:v>0.5178571428571429</c:v>
                </c:pt>
                <c:pt idx="80">
                  <c:v>0.7142857142857143</c:v>
                </c:pt>
                <c:pt idx="81">
                  <c:v>0.66</c:v>
                </c:pt>
                <c:pt idx="82">
                  <c:v>0.57894736842105265</c:v>
                </c:pt>
                <c:pt idx="83">
                  <c:v>0.57894736842105265</c:v>
                </c:pt>
                <c:pt idx="84">
                  <c:v>0.53448275862068961</c:v>
                </c:pt>
                <c:pt idx="85">
                  <c:v>0.60344827586206895</c:v>
                </c:pt>
                <c:pt idx="86">
                  <c:v>0.68965517241379315</c:v>
                </c:pt>
                <c:pt idx="87">
                  <c:v>0.6271186440677966</c:v>
                </c:pt>
                <c:pt idx="88">
                  <c:v>0.64406779661016944</c:v>
                </c:pt>
                <c:pt idx="89">
                  <c:v>0.62264150943396224</c:v>
                </c:pt>
                <c:pt idx="90">
                  <c:v>0.56666666666666665</c:v>
                </c:pt>
                <c:pt idx="91">
                  <c:v>0.6166666666666667</c:v>
                </c:pt>
                <c:pt idx="92">
                  <c:v>0.54098360655737709</c:v>
                </c:pt>
                <c:pt idx="93">
                  <c:v>0.5901639344262295</c:v>
                </c:pt>
                <c:pt idx="94">
                  <c:v>0.67213114754098358</c:v>
                </c:pt>
                <c:pt idx="95">
                  <c:v>0.64516129032258063</c:v>
                </c:pt>
                <c:pt idx="96">
                  <c:v>0.60317460317460314</c:v>
                </c:pt>
                <c:pt idx="97">
                  <c:v>0.68253968253968256</c:v>
                </c:pt>
                <c:pt idx="98">
                  <c:v>0.625</c:v>
                </c:pt>
                <c:pt idx="99">
                  <c:v>0.56923076923076921</c:v>
                </c:pt>
                <c:pt idx="100">
                  <c:v>0.61538461538461542</c:v>
                </c:pt>
                <c:pt idx="101">
                  <c:v>0.69230769230769229</c:v>
                </c:pt>
                <c:pt idx="102">
                  <c:v>0.53030303030303028</c:v>
                </c:pt>
                <c:pt idx="103">
                  <c:v>0.68656716417910446</c:v>
                </c:pt>
                <c:pt idx="104">
                  <c:v>0.54411764705882348</c:v>
                </c:pt>
                <c:pt idx="105">
                  <c:v>0.57352941176470584</c:v>
                </c:pt>
                <c:pt idx="106">
                  <c:v>0.57352941176470584</c:v>
                </c:pt>
                <c:pt idx="107">
                  <c:v>0.6470588235294118</c:v>
                </c:pt>
                <c:pt idx="108">
                  <c:v>0.72463768115942029</c:v>
                </c:pt>
                <c:pt idx="109">
                  <c:v>0.5714285714285714</c:v>
                </c:pt>
                <c:pt idx="110">
                  <c:v>0.61428571428571432</c:v>
                </c:pt>
                <c:pt idx="111">
                  <c:v>0.6428571428571429</c:v>
                </c:pt>
                <c:pt idx="112">
                  <c:v>0.6428571428571429</c:v>
                </c:pt>
                <c:pt idx="113">
                  <c:v>0.7142857142857143</c:v>
                </c:pt>
                <c:pt idx="114">
                  <c:v>0.58333333333333337</c:v>
                </c:pt>
                <c:pt idx="115">
                  <c:v>0.66666666666666663</c:v>
                </c:pt>
                <c:pt idx="116">
                  <c:v>0.72222222222222221</c:v>
                </c:pt>
                <c:pt idx="117">
                  <c:v>0.56164383561643838</c:v>
                </c:pt>
                <c:pt idx="118">
                  <c:v>0.58108108108108103</c:v>
                </c:pt>
                <c:pt idx="119">
                  <c:v>0.64864864864864868</c:v>
                </c:pt>
                <c:pt idx="120">
                  <c:v>0.50666666666666671</c:v>
                </c:pt>
                <c:pt idx="121">
                  <c:v>0.6</c:v>
                </c:pt>
                <c:pt idx="122">
                  <c:v>0.54545454545454541</c:v>
                </c:pt>
                <c:pt idx="123">
                  <c:v>0.54545454545454541</c:v>
                </c:pt>
                <c:pt idx="124">
                  <c:v>0.57692307692307687</c:v>
                </c:pt>
                <c:pt idx="125">
                  <c:v>0.62820512820512819</c:v>
                </c:pt>
                <c:pt idx="126">
                  <c:v>0.625</c:v>
                </c:pt>
                <c:pt idx="127">
                  <c:v>0.59259259259259256</c:v>
                </c:pt>
                <c:pt idx="128">
                  <c:v>0.54878048780487809</c:v>
                </c:pt>
                <c:pt idx="129">
                  <c:v>0.58536585365853655</c:v>
                </c:pt>
                <c:pt idx="130">
                  <c:v>0.55421686746987953</c:v>
                </c:pt>
                <c:pt idx="131">
                  <c:v>0.62352941176470589</c:v>
                </c:pt>
                <c:pt idx="132">
                  <c:v>0.71764705882352942</c:v>
                </c:pt>
                <c:pt idx="133">
                  <c:v>0.65789473684210531</c:v>
                </c:pt>
                <c:pt idx="134">
                  <c:v>0.70114942528735635</c:v>
                </c:pt>
                <c:pt idx="135">
                  <c:v>0.55681818181818177</c:v>
                </c:pt>
                <c:pt idx="136">
                  <c:v>0.59090909090909094</c:v>
                </c:pt>
                <c:pt idx="137">
                  <c:v>0.61363636363636365</c:v>
                </c:pt>
                <c:pt idx="138">
                  <c:v>0.58888888888888891</c:v>
                </c:pt>
                <c:pt idx="139">
                  <c:v>0.61111111111111116</c:v>
                </c:pt>
                <c:pt idx="140">
                  <c:v>0.63736263736263732</c:v>
                </c:pt>
                <c:pt idx="141">
                  <c:v>0.59139784946236562</c:v>
                </c:pt>
                <c:pt idx="142">
                  <c:v>0.58510638297872342</c:v>
                </c:pt>
                <c:pt idx="143">
                  <c:v>0.64444444444444449</c:v>
                </c:pt>
                <c:pt idx="144">
                  <c:v>0.625</c:v>
                </c:pt>
                <c:pt idx="145">
                  <c:v>0.58762886597938147</c:v>
                </c:pt>
                <c:pt idx="146">
                  <c:v>0.59595959595959591</c:v>
                </c:pt>
                <c:pt idx="147">
                  <c:v>0.65656565656565657</c:v>
                </c:pt>
                <c:pt idx="148">
                  <c:v>0.56999999999999995</c:v>
                </c:pt>
                <c:pt idx="149">
                  <c:v>0.66</c:v>
                </c:pt>
                <c:pt idx="150">
                  <c:v>0.51960784313725494</c:v>
                </c:pt>
                <c:pt idx="151">
                  <c:v>0.56862745098039214</c:v>
                </c:pt>
                <c:pt idx="152">
                  <c:v>0.57281553398058249</c:v>
                </c:pt>
                <c:pt idx="153">
                  <c:v>0.56730769230769229</c:v>
                </c:pt>
                <c:pt idx="154">
                  <c:v>0.58653846153846156</c:v>
                </c:pt>
                <c:pt idx="155">
                  <c:v>0.63809523809523805</c:v>
                </c:pt>
                <c:pt idx="156">
                  <c:v>0.63809523809523805</c:v>
                </c:pt>
                <c:pt idx="157">
                  <c:v>0.58878504672897192</c:v>
                </c:pt>
                <c:pt idx="158">
                  <c:v>0.64814814814814814</c:v>
                </c:pt>
                <c:pt idx="159">
                  <c:v>0.64814814814814814</c:v>
                </c:pt>
                <c:pt idx="160">
                  <c:v>0.67592592592592593</c:v>
                </c:pt>
                <c:pt idx="161">
                  <c:v>0.5321100917431193</c:v>
                </c:pt>
                <c:pt idx="162">
                  <c:v>0.65137614678899081</c:v>
                </c:pt>
                <c:pt idx="163">
                  <c:v>0.69090909090909092</c:v>
                </c:pt>
                <c:pt idx="164">
                  <c:v>0.53097345132743368</c:v>
                </c:pt>
                <c:pt idx="165">
                  <c:v>0.54867256637168138</c:v>
                </c:pt>
                <c:pt idx="166">
                  <c:v>0.68421052631578949</c:v>
                </c:pt>
                <c:pt idx="167">
                  <c:v>0.55652173913043479</c:v>
                </c:pt>
                <c:pt idx="168">
                  <c:v>0.62608695652173918</c:v>
                </c:pt>
                <c:pt idx="169">
                  <c:v>0.56896551724137934</c:v>
                </c:pt>
                <c:pt idx="170">
                  <c:v>0.62068965517241381</c:v>
                </c:pt>
                <c:pt idx="171">
                  <c:v>0.53846153846153844</c:v>
                </c:pt>
                <c:pt idx="172">
                  <c:v>0.54700854700854706</c:v>
                </c:pt>
                <c:pt idx="173">
                  <c:v>0.69230769230769229</c:v>
                </c:pt>
                <c:pt idx="174">
                  <c:v>0.70085470085470081</c:v>
                </c:pt>
                <c:pt idx="175">
                  <c:v>0.55932203389830504</c:v>
                </c:pt>
                <c:pt idx="176">
                  <c:v>0.60169491525423724</c:v>
                </c:pt>
                <c:pt idx="177">
                  <c:v>0.61344537815126055</c:v>
                </c:pt>
                <c:pt idx="178">
                  <c:v>0.58333333333333337</c:v>
                </c:pt>
                <c:pt idx="179">
                  <c:v>0.62037037037037035</c:v>
                </c:pt>
                <c:pt idx="180">
                  <c:v>0.60655737704918034</c:v>
                </c:pt>
                <c:pt idx="181">
                  <c:v>0.64227642276422769</c:v>
                </c:pt>
                <c:pt idx="182">
                  <c:v>0.60317460317460314</c:v>
                </c:pt>
                <c:pt idx="183">
                  <c:v>0.5625</c:v>
                </c:pt>
                <c:pt idx="184">
                  <c:v>0.6484375</c:v>
                </c:pt>
                <c:pt idx="185">
                  <c:v>0.61240310077519378</c:v>
                </c:pt>
                <c:pt idx="186">
                  <c:v>0.5725190839694656</c:v>
                </c:pt>
                <c:pt idx="187">
                  <c:v>0.61654135338345861</c:v>
                </c:pt>
                <c:pt idx="188">
                  <c:v>0.66165413533834583</c:v>
                </c:pt>
                <c:pt idx="189">
                  <c:v>0.63432835820895528</c:v>
                </c:pt>
                <c:pt idx="190">
                  <c:v>0.64963503649635035</c:v>
                </c:pt>
                <c:pt idx="191">
                  <c:v>0.61870503597122306</c:v>
                </c:pt>
                <c:pt idx="192">
                  <c:v>0.5957446808510638</c:v>
                </c:pt>
                <c:pt idx="193">
                  <c:v>0.59859154929577463</c:v>
                </c:pt>
                <c:pt idx="194">
                  <c:v>0.62676056338028174</c:v>
                </c:pt>
                <c:pt idx="195">
                  <c:v>0.647887323943662</c:v>
                </c:pt>
                <c:pt idx="196">
                  <c:v>0.61538461538461542</c:v>
                </c:pt>
                <c:pt idx="197">
                  <c:v>0.67361111111111116</c:v>
                </c:pt>
                <c:pt idx="198">
                  <c:v>0.64827586206896548</c:v>
                </c:pt>
                <c:pt idx="199">
                  <c:v>0.62416107382550334</c:v>
                </c:pt>
                <c:pt idx="200">
                  <c:v>0.68456375838926176</c:v>
                </c:pt>
                <c:pt idx="201">
                  <c:v>0.58441558441558439</c:v>
                </c:pt>
                <c:pt idx="202">
                  <c:v>0.6428571428571429</c:v>
                </c:pt>
                <c:pt idx="203">
                  <c:v>0.62420382165605093</c:v>
                </c:pt>
                <c:pt idx="204">
                  <c:v>0.61392405063291144</c:v>
                </c:pt>
                <c:pt idx="205">
                  <c:v>0.60377358490566035</c:v>
                </c:pt>
                <c:pt idx="206">
                  <c:v>0.64375000000000004</c:v>
                </c:pt>
                <c:pt idx="207">
                  <c:v>0.62068965517241381</c:v>
                </c:pt>
                <c:pt idx="208">
                  <c:v>0.59340659340659341</c:v>
                </c:pt>
                <c:pt idx="209">
                  <c:v>0.57291666666666663</c:v>
                </c:pt>
                <c:pt idx="210">
                  <c:v>0.59203980099502485</c:v>
                </c:pt>
                <c:pt idx="211">
                  <c:v>0.60591133004926112</c:v>
                </c:pt>
                <c:pt idx="212">
                  <c:v>0.56796116504854366</c:v>
                </c:pt>
                <c:pt idx="213">
                  <c:v>0.56074766355140182</c:v>
                </c:pt>
                <c:pt idx="214">
                  <c:v>0.56682027649769584</c:v>
                </c:pt>
                <c:pt idx="215">
                  <c:v>0.59111111111111114</c:v>
                </c:pt>
                <c:pt idx="216">
                  <c:v>0.54385964912280704</c:v>
                </c:pt>
                <c:pt idx="217">
                  <c:v>0.55508474576271183</c:v>
                </c:pt>
                <c:pt idx="218">
                  <c:v>0.57028112449799195</c:v>
                </c:pt>
              </c:numCache>
            </c:numRef>
          </c:yVal>
          <c:smooth val="0"/>
        </c:ser>
        <c:dLbls>
          <c:showLegendKey val="0"/>
          <c:showVal val="0"/>
          <c:showCatName val="0"/>
          <c:showSerName val="0"/>
          <c:showPercent val="0"/>
          <c:showBubbleSize val="0"/>
        </c:dLbls>
        <c:axId val="67129856"/>
        <c:axId val="67130432"/>
      </c:scatterChart>
      <c:valAx>
        <c:axId val="67129856"/>
        <c:scaling>
          <c:orientation val="minMax"/>
        </c:scaling>
        <c:delete val="0"/>
        <c:axPos val="b"/>
        <c:numFmt formatCode="General" sourceLinked="1"/>
        <c:majorTickMark val="out"/>
        <c:minorTickMark val="none"/>
        <c:tickLblPos val="nextTo"/>
        <c:crossAx val="67130432"/>
        <c:crosses val="autoZero"/>
        <c:crossBetween val="midCat"/>
      </c:valAx>
      <c:valAx>
        <c:axId val="67130432"/>
        <c:scaling>
          <c:orientation val="minMax"/>
        </c:scaling>
        <c:delete val="0"/>
        <c:axPos val="l"/>
        <c:majorGridlines/>
        <c:numFmt formatCode="General" sourceLinked="1"/>
        <c:majorTickMark val="out"/>
        <c:minorTickMark val="none"/>
        <c:tickLblPos val="nextTo"/>
        <c:crossAx val="67129856"/>
        <c:crosses val="autoZero"/>
        <c:crossBetween val="midCat"/>
      </c:valAx>
    </c:plotArea>
    <c:plotVisOnly val="1"/>
    <c:dispBlanksAs val="gap"/>
    <c:showDLblsOverMax val="0"/>
  </c:chart>
  <c:spPr>
    <a:ln w="25400">
      <a:solidFill>
        <a:schemeClr val="accent1"/>
      </a:solid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77902063803875"/>
          <c:y val="0.17026967217333128"/>
          <c:w val="0.81076742894738074"/>
          <c:h val="0.65309093716226652"/>
        </c:manualLayout>
      </c:layout>
      <c:scatterChart>
        <c:scatterStyle val="lineMarker"/>
        <c:varyColors val="0"/>
        <c:ser>
          <c:idx val="0"/>
          <c:order val="0"/>
          <c:spPr>
            <a:ln w="28575">
              <a:noFill/>
            </a:ln>
          </c:spPr>
          <c:xVal>
            <c:numRef>
              <c:f>'Double left turn form one lane'!$G$85:$G$127</c:f>
              <c:numCache>
                <c:formatCode>General</c:formatCode>
                <c:ptCount val="43"/>
                <c:pt idx="0">
                  <c:v>164</c:v>
                </c:pt>
                <c:pt idx="1">
                  <c:v>104</c:v>
                </c:pt>
                <c:pt idx="2">
                  <c:v>160</c:v>
                </c:pt>
                <c:pt idx="3">
                  <c:v>92</c:v>
                </c:pt>
                <c:pt idx="4">
                  <c:v>116</c:v>
                </c:pt>
                <c:pt idx="5">
                  <c:v>116</c:v>
                </c:pt>
                <c:pt idx="6">
                  <c:v>100</c:v>
                </c:pt>
                <c:pt idx="7">
                  <c:v>180</c:v>
                </c:pt>
                <c:pt idx="8">
                  <c:v>116</c:v>
                </c:pt>
                <c:pt idx="9">
                  <c:v>80</c:v>
                </c:pt>
                <c:pt idx="10">
                  <c:v>176</c:v>
                </c:pt>
                <c:pt idx="11">
                  <c:v>152</c:v>
                </c:pt>
                <c:pt idx="12">
                  <c:v>116</c:v>
                </c:pt>
                <c:pt idx="13">
                  <c:v>112</c:v>
                </c:pt>
                <c:pt idx="14">
                  <c:v>208</c:v>
                </c:pt>
                <c:pt idx="15">
                  <c:v>144</c:v>
                </c:pt>
                <c:pt idx="16">
                  <c:v>156</c:v>
                </c:pt>
                <c:pt idx="17">
                  <c:v>148</c:v>
                </c:pt>
                <c:pt idx="18">
                  <c:v>172</c:v>
                </c:pt>
                <c:pt idx="19">
                  <c:v>136</c:v>
                </c:pt>
                <c:pt idx="20">
                  <c:v>236</c:v>
                </c:pt>
                <c:pt idx="21">
                  <c:v>116</c:v>
                </c:pt>
                <c:pt idx="22">
                  <c:v>96</c:v>
                </c:pt>
                <c:pt idx="23">
                  <c:v>116</c:v>
                </c:pt>
                <c:pt idx="24">
                  <c:v>92</c:v>
                </c:pt>
                <c:pt idx="25">
                  <c:v>112</c:v>
                </c:pt>
                <c:pt idx="26">
                  <c:v>84</c:v>
                </c:pt>
                <c:pt idx="27">
                  <c:v>156</c:v>
                </c:pt>
                <c:pt idx="28">
                  <c:v>104</c:v>
                </c:pt>
                <c:pt idx="29">
                  <c:v>88</c:v>
                </c:pt>
                <c:pt idx="30">
                  <c:v>64</c:v>
                </c:pt>
                <c:pt idx="31">
                  <c:v>80</c:v>
                </c:pt>
                <c:pt idx="32">
                  <c:v>116</c:v>
                </c:pt>
                <c:pt idx="33">
                  <c:v>96</c:v>
                </c:pt>
                <c:pt idx="34">
                  <c:v>140</c:v>
                </c:pt>
                <c:pt idx="35">
                  <c:v>160</c:v>
                </c:pt>
                <c:pt idx="36">
                  <c:v>144</c:v>
                </c:pt>
                <c:pt idx="37">
                  <c:v>216</c:v>
                </c:pt>
                <c:pt idx="38">
                  <c:v>212</c:v>
                </c:pt>
                <c:pt idx="39">
                  <c:v>172</c:v>
                </c:pt>
                <c:pt idx="40">
                  <c:v>136</c:v>
                </c:pt>
                <c:pt idx="41">
                  <c:v>152</c:v>
                </c:pt>
                <c:pt idx="42">
                  <c:v>100</c:v>
                </c:pt>
              </c:numCache>
            </c:numRef>
          </c:xVal>
          <c:yVal>
            <c:numRef>
              <c:f>'Double left turn form one lane'!$H$85:$H$127</c:f>
              <c:numCache>
                <c:formatCode>0.000</c:formatCode>
                <c:ptCount val="43"/>
                <c:pt idx="0">
                  <c:v>0.58536585365853655</c:v>
                </c:pt>
                <c:pt idx="1">
                  <c:v>0.61538461538461542</c:v>
                </c:pt>
                <c:pt idx="2">
                  <c:v>0.6</c:v>
                </c:pt>
                <c:pt idx="3">
                  <c:v>0.60869565217391308</c:v>
                </c:pt>
                <c:pt idx="4">
                  <c:v>0.51724137931034486</c:v>
                </c:pt>
                <c:pt idx="5">
                  <c:v>0.51724137931034486</c:v>
                </c:pt>
                <c:pt idx="6">
                  <c:v>0.56000000000000005</c:v>
                </c:pt>
                <c:pt idx="7">
                  <c:v>0.57777777777777772</c:v>
                </c:pt>
                <c:pt idx="8">
                  <c:v>0.51724137931034486</c:v>
                </c:pt>
                <c:pt idx="9">
                  <c:v>0.5</c:v>
                </c:pt>
                <c:pt idx="10">
                  <c:v>0.52272727272727271</c:v>
                </c:pt>
                <c:pt idx="11">
                  <c:v>0.52631578947368418</c:v>
                </c:pt>
                <c:pt idx="12">
                  <c:v>0.55172413793103448</c:v>
                </c:pt>
                <c:pt idx="13">
                  <c:v>0.5714285714285714</c:v>
                </c:pt>
                <c:pt idx="14">
                  <c:v>0.53846153846153844</c:v>
                </c:pt>
                <c:pt idx="15">
                  <c:v>0.58333333333333337</c:v>
                </c:pt>
                <c:pt idx="16">
                  <c:v>0.5641025641025641</c:v>
                </c:pt>
                <c:pt idx="17">
                  <c:v>0.59459459459459463</c:v>
                </c:pt>
                <c:pt idx="18">
                  <c:v>0.53488372093023251</c:v>
                </c:pt>
                <c:pt idx="19">
                  <c:v>0.52941176470588236</c:v>
                </c:pt>
                <c:pt idx="20">
                  <c:v>0.5423728813559322</c:v>
                </c:pt>
                <c:pt idx="21">
                  <c:v>0.55172413793103448</c:v>
                </c:pt>
                <c:pt idx="22">
                  <c:v>0.54166666666666663</c:v>
                </c:pt>
                <c:pt idx="23">
                  <c:v>0.55172413793103448</c:v>
                </c:pt>
                <c:pt idx="24">
                  <c:v>0.52173913043478259</c:v>
                </c:pt>
                <c:pt idx="25">
                  <c:v>0.5357142857142857</c:v>
                </c:pt>
                <c:pt idx="26">
                  <c:v>0.5714285714285714</c:v>
                </c:pt>
                <c:pt idx="27">
                  <c:v>0.53846153846153844</c:v>
                </c:pt>
                <c:pt idx="28">
                  <c:v>0.53846153846153844</c:v>
                </c:pt>
                <c:pt idx="29">
                  <c:v>0.5</c:v>
                </c:pt>
                <c:pt idx="30">
                  <c:v>0.5625</c:v>
                </c:pt>
                <c:pt idx="31">
                  <c:v>0.55000000000000004</c:v>
                </c:pt>
                <c:pt idx="32">
                  <c:v>0.62068965517241381</c:v>
                </c:pt>
                <c:pt idx="33">
                  <c:v>0.5</c:v>
                </c:pt>
                <c:pt idx="34">
                  <c:v>0.54285714285714282</c:v>
                </c:pt>
                <c:pt idx="35">
                  <c:v>0.52500000000000002</c:v>
                </c:pt>
                <c:pt idx="36">
                  <c:v>0.58333333333333337</c:v>
                </c:pt>
                <c:pt idx="37">
                  <c:v>0.5</c:v>
                </c:pt>
                <c:pt idx="38">
                  <c:v>0.54716981132075471</c:v>
                </c:pt>
                <c:pt idx="39">
                  <c:v>0.51162790697674421</c:v>
                </c:pt>
                <c:pt idx="40">
                  <c:v>0.55882352941176472</c:v>
                </c:pt>
                <c:pt idx="41">
                  <c:v>0.57894736842105265</c:v>
                </c:pt>
                <c:pt idx="42">
                  <c:v>0.52</c:v>
                </c:pt>
              </c:numCache>
            </c:numRef>
          </c:yVal>
          <c:smooth val="0"/>
        </c:ser>
        <c:dLbls>
          <c:showLegendKey val="0"/>
          <c:showVal val="0"/>
          <c:showCatName val="0"/>
          <c:showSerName val="0"/>
          <c:showPercent val="0"/>
          <c:showBubbleSize val="0"/>
        </c:dLbls>
        <c:axId val="84416704"/>
        <c:axId val="84417280"/>
      </c:scatterChart>
      <c:valAx>
        <c:axId val="84416704"/>
        <c:scaling>
          <c:orientation val="minMax"/>
        </c:scaling>
        <c:delete val="0"/>
        <c:axPos val="b"/>
        <c:numFmt formatCode="General" sourceLinked="1"/>
        <c:majorTickMark val="out"/>
        <c:minorTickMark val="none"/>
        <c:tickLblPos val="nextTo"/>
        <c:crossAx val="84417280"/>
        <c:crosses val="autoZero"/>
        <c:crossBetween val="midCat"/>
      </c:valAx>
      <c:valAx>
        <c:axId val="84417280"/>
        <c:scaling>
          <c:orientation val="minMax"/>
        </c:scaling>
        <c:delete val="0"/>
        <c:axPos val="l"/>
        <c:majorGridlines/>
        <c:numFmt formatCode="0.000" sourceLinked="1"/>
        <c:majorTickMark val="out"/>
        <c:minorTickMark val="none"/>
        <c:tickLblPos val="nextTo"/>
        <c:crossAx val="84416704"/>
        <c:crosses val="autoZero"/>
        <c:crossBetween val="midCat"/>
      </c:valAx>
    </c:plotArea>
    <c:plotVisOnly val="1"/>
    <c:dispBlanksAs val="gap"/>
    <c:showDLblsOverMax val="0"/>
  </c:chart>
  <c:spPr>
    <a:ln w="25400">
      <a:solidFill>
        <a:schemeClr val="accent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226679790026246"/>
          <c:y val="0.11904761904761904"/>
          <c:w val="0.75222270341207353"/>
          <c:h val="0.71445578231292517"/>
        </c:manualLayout>
      </c:layout>
      <c:scatterChart>
        <c:scatterStyle val="lineMarker"/>
        <c:varyColors val="0"/>
        <c:ser>
          <c:idx val="0"/>
          <c:order val="0"/>
          <c:spPr>
            <a:ln w="28575">
              <a:noFill/>
            </a:ln>
          </c:spPr>
          <c:xVal>
            <c:numRef>
              <c:f>'Two lanes 1 '!$S$275:$S$493</c:f>
              <c:numCache>
                <c:formatCode>General</c:formatCode>
                <c:ptCount val="219"/>
                <c:pt idx="0">
                  <c:v>1400</c:v>
                </c:pt>
                <c:pt idx="1">
                  <c:v>1300</c:v>
                </c:pt>
                <c:pt idx="2">
                  <c:v>500</c:v>
                </c:pt>
                <c:pt idx="3">
                  <c:v>800</c:v>
                </c:pt>
                <c:pt idx="4">
                  <c:v>1150</c:v>
                </c:pt>
                <c:pt idx="5">
                  <c:v>500</c:v>
                </c:pt>
                <c:pt idx="6">
                  <c:v>1300</c:v>
                </c:pt>
                <c:pt idx="7">
                  <c:v>1300</c:v>
                </c:pt>
                <c:pt idx="8">
                  <c:v>1300</c:v>
                </c:pt>
                <c:pt idx="9">
                  <c:v>1150</c:v>
                </c:pt>
                <c:pt idx="10">
                  <c:v>500</c:v>
                </c:pt>
                <c:pt idx="11">
                  <c:v>500</c:v>
                </c:pt>
                <c:pt idx="12">
                  <c:v>500</c:v>
                </c:pt>
                <c:pt idx="13">
                  <c:v>1300</c:v>
                </c:pt>
                <c:pt idx="14">
                  <c:v>500</c:v>
                </c:pt>
                <c:pt idx="15">
                  <c:v>500</c:v>
                </c:pt>
                <c:pt idx="16">
                  <c:v>500</c:v>
                </c:pt>
                <c:pt idx="17">
                  <c:v>500</c:v>
                </c:pt>
                <c:pt idx="18">
                  <c:v>700</c:v>
                </c:pt>
                <c:pt idx="19">
                  <c:v>1150</c:v>
                </c:pt>
                <c:pt idx="20">
                  <c:v>400</c:v>
                </c:pt>
                <c:pt idx="21">
                  <c:v>1400</c:v>
                </c:pt>
                <c:pt idx="22">
                  <c:v>1300</c:v>
                </c:pt>
                <c:pt idx="23">
                  <c:v>1300</c:v>
                </c:pt>
                <c:pt idx="24">
                  <c:v>1300</c:v>
                </c:pt>
                <c:pt idx="25">
                  <c:v>1150</c:v>
                </c:pt>
                <c:pt idx="26">
                  <c:v>1400</c:v>
                </c:pt>
                <c:pt idx="27">
                  <c:v>500</c:v>
                </c:pt>
                <c:pt idx="28">
                  <c:v>1400</c:v>
                </c:pt>
                <c:pt idx="29">
                  <c:v>500</c:v>
                </c:pt>
                <c:pt idx="30">
                  <c:v>1150</c:v>
                </c:pt>
                <c:pt idx="31">
                  <c:v>700</c:v>
                </c:pt>
                <c:pt idx="32">
                  <c:v>1300</c:v>
                </c:pt>
                <c:pt idx="33">
                  <c:v>1150</c:v>
                </c:pt>
                <c:pt idx="34">
                  <c:v>1150</c:v>
                </c:pt>
                <c:pt idx="35">
                  <c:v>700</c:v>
                </c:pt>
                <c:pt idx="36">
                  <c:v>900</c:v>
                </c:pt>
                <c:pt idx="37">
                  <c:v>800</c:v>
                </c:pt>
                <c:pt idx="38">
                  <c:v>1400</c:v>
                </c:pt>
                <c:pt idx="39">
                  <c:v>1300</c:v>
                </c:pt>
                <c:pt idx="40">
                  <c:v>1400</c:v>
                </c:pt>
                <c:pt idx="41">
                  <c:v>500</c:v>
                </c:pt>
                <c:pt idx="42">
                  <c:v>500</c:v>
                </c:pt>
                <c:pt idx="43">
                  <c:v>1400</c:v>
                </c:pt>
                <c:pt idx="44">
                  <c:v>700</c:v>
                </c:pt>
                <c:pt idx="45">
                  <c:v>700</c:v>
                </c:pt>
                <c:pt idx="46">
                  <c:v>1400</c:v>
                </c:pt>
                <c:pt idx="47">
                  <c:v>700</c:v>
                </c:pt>
                <c:pt idx="48">
                  <c:v>500</c:v>
                </c:pt>
                <c:pt idx="49">
                  <c:v>1150</c:v>
                </c:pt>
                <c:pt idx="50">
                  <c:v>700</c:v>
                </c:pt>
                <c:pt idx="51">
                  <c:v>800</c:v>
                </c:pt>
                <c:pt idx="52">
                  <c:v>1000</c:v>
                </c:pt>
                <c:pt idx="53">
                  <c:v>700</c:v>
                </c:pt>
                <c:pt idx="54">
                  <c:v>1400</c:v>
                </c:pt>
                <c:pt idx="55">
                  <c:v>1400</c:v>
                </c:pt>
                <c:pt idx="56">
                  <c:v>1150</c:v>
                </c:pt>
                <c:pt idx="57">
                  <c:v>1150</c:v>
                </c:pt>
                <c:pt idx="58">
                  <c:v>700</c:v>
                </c:pt>
                <c:pt idx="59">
                  <c:v>1150</c:v>
                </c:pt>
                <c:pt idx="60">
                  <c:v>1150</c:v>
                </c:pt>
                <c:pt idx="61">
                  <c:v>800</c:v>
                </c:pt>
                <c:pt idx="62">
                  <c:v>500</c:v>
                </c:pt>
                <c:pt idx="63">
                  <c:v>1400</c:v>
                </c:pt>
                <c:pt idx="64">
                  <c:v>1400</c:v>
                </c:pt>
                <c:pt idx="65">
                  <c:v>500</c:v>
                </c:pt>
                <c:pt idx="66">
                  <c:v>1300</c:v>
                </c:pt>
                <c:pt idx="67">
                  <c:v>1150</c:v>
                </c:pt>
                <c:pt idx="68">
                  <c:v>1400</c:v>
                </c:pt>
                <c:pt idx="69">
                  <c:v>1400</c:v>
                </c:pt>
                <c:pt idx="70">
                  <c:v>500</c:v>
                </c:pt>
                <c:pt idx="71">
                  <c:v>500</c:v>
                </c:pt>
                <c:pt idx="72">
                  <c:v>800</c:v>
                </c:pt>
                <c:pt idx="73">
                  <c:v>1150</c:v>
                </c:pt>
                <c:pt idx="74">
                  <c:v>500</c:v>
                </c:pt>
                <c:pt idx="75">
                  <c:v>500</c:v>
                </c:pt>
                <c:pt idx="76">
                  <c:v>700</c:v>
                </c:pt>
                <c:pt idx="77">
                  <c:v>400</c:v>
                </c:pt>
                <c:pt idx="78">
                  <c:v>500</c:v>
                </c:pt>
                <c:pt idx="79">
                  <c:v>700</c:v>
                </c:pt>
                <c:pt idx="80">
                  <c:v>1300</c:v>
                </c:pt>
                <c:pt idx="81">
                  <c:v>1150</c:v>
                </c:pt>
                <c:pt idx="82">
                  <c:v>400</c:v>
                </c:pt>
                <c:pt idx="83">
                  <c:v>1300</c:v>
                </c:pt>
                <c:pt idx="84">
                  <c:v>1300</c:v>
                </c:pt>
                <c:pt idx="85">
                  <c:v>800</c:v>
                </c:pt>
                <c:pt idx="86">
                  <c:v>1300</c:v>
                </c:pt>
                <c:pt idx="87">
                  <c:v>1300</c:v>
                </c:pt>
                <c:pt idx="88">
                  <c:v>1150</c:v>
                </c:pt>
                <c:pt idx="89">
                  <c:v>700</c:v>
                </c:pt>
                <c:pt idx="90">
                  <c:v>1150</c:v>
                </c:pt>
                <c:pt idx="91">
                  <c:v>700</c:v>
                </c:pt>
                <c:pt idx="92">
                  <c:v>400</c:v>
                </c:pt>
                <c:pt idx="93">
                  <c:v>700</c:v>
                </c:pt>
                <c:pt idx="94">
                  <c:v>500</c:v>
                </c:pt>
                <c:pt idx="95">
                  <c:v>800</c:v>
                </c:pt>
                <c:pt idx="96">
                  <c:v>500</c:v>
                </c:pt>
                <c:pt idx="97">
                  <c:v>1300</c:v>
                </c:pt>
                <c:pt idx="98">
                  <c:v>1300</c:v>
                </c:pt>
                <c:pt idx="99">
                  <c:v>1000</c:v>
                </c:pt>
                <c:pt idx="100">
                  <c:v>750</c:v>
                </c:pt>
                <c:pt idx="101">
                  <c:v>1400</c:v>
                </c:pt>
                <c:pt idx="102">
                  <c:v>1150</c:v>
                </c:pt>
                <c:pt idx="103">
                  <c:v>800</c:v>
                </c:pt>
                <c:pt idx="104">
                  <c:v>400</c:v>
                </c:pt>
                <c:pt idx="105">
                  <c:v>400</c:v>
                </c:pt>
                <c:pt idx="106">
                  <c:v>1400</c:v>
                </c:pt>
                <c:pt idx="107">
                  <c:v>1000</c:v>
                </c:pt>
                <c:pt idx="108">
                  <c:v>750</c:v>
                </c:pt>
                <c:pt idx="109">
                  <c:v>800</c:v>
                </c:pt>
                <c:pt idx="110">
                  <c:v>900</c:v>
                </c:pt>
                <c:pt idx="111">
                  <c:v>1000</c:v>
                </c:pt>
                <c:pt idx="112">
                  <c:v>800</c:v>
                </c:pt>
                <c:pt idx="113">
                  <c:v>800</c:v>
                </c:pt>
                <c:pt idx="114">
                  <c:v>1150</c:v>
                </c:pt>
                <c:pt idx="115">
                  <c:v>750</c:v>
                </c:pt>
                <c:pt idx="116">
                  <c:v>700</c:v>
                </c:pt>
                <c:pt idx="117">
                  <c:v>1150</c:v>
                </c:pt>
                <c:pt idx="118">
                  <c:v>1000</c:v>
                </c:pt>
                <c:pt idx="119">
                  <c:v>1150</c:v>
                </c:pt>
                <c:pt idx="120">
                  <c:v>1000</c:v>
                </c:pt>
                <c:pt idx="121">
                  <c:v>500</c:v>
                </c:pt>
                <c:pt idx="122">
                  <c:v>1150</c:v>
                </c:pt>
                <c:pt idx="123">
                  <c:v>1000</c:v>
                </c:pt>
                <c:pt idx="124">
                  <c:v>1300</c:v>
                </c:pt>
                <c:pt idx="125">
                  <c:v>1000</c:v>
                </c:pt>
                <c:pt idx="126">
                  <c:v>1400</c:v>
                </c:pt>
                <c:pt idx="127">
                  <c:v>700</c:v>
                </c:pt>
                <c:pt idx="128">
                  <c:v>700</c:v>
                </c:pt>
                <c:pt idx="129">
                  <c:v>800</c:v>
                </c:pt>
                <c:pt idx="130">
                  <c:v>800</c:v>
                </c:pt>
                <c:pt idx="131">
                  <c:v>1000</c:v>
                </c:pt>
                <c:pt idx="132">
                  <c:v>1000</c:v>
                </c:pt>
                <c:pt idx="133">
                  <c:v>1000</c:v>
                </c:pt>
                <c:pt idx="134">
                  <c:v>1000</c:v>
                </c:pt>
                <c:pt idx="135">
                  <c:v>700</c:v>
                </c:pt>
                <c:pt idx="136">
                  <c:v>1400</c:v>
                </c:pt>
                <c:pt idx="137">
                  <c:v>1000</c:v>
                </c:pt>
                <c:pt idx="138">
                  <c:v>1000</c:v>
                </c:pt>
                <c:pt idx="139">
                  <c:v>900</c:v>
                </c:pt>
                <c:pt idx="140">
                  <c:v>700</c:v>
                </c:pt>
                <c:pt idx="141">
                  <c:v>750</c:v>
                </c:pt>
                <c:pt idx="142">
                  <c:v>1300</c:v>
                </c:pt>
                <c:pt idx="143">
                  <c:v>1000</c:v>
                </c:pt>
                <c:pt idx="144">
                  <c:v>1000</c:v>
                </c:pt>
                <c:pt idx="145">
                  <c:v>750</c:v>
                </c:pt>
                <c:pt idx="146">
                  <c:v>750</c:v>
                </c:pt>
                <c:pt idx="147">
                  <c:v>800</c:v>
                </c:pt>
                <c:pt idx="148">
                  <c:v>750</c:v>
                </c:pt>
                <c:pt idx="149">
                  <c:v>750</c:v>
                </c:pt>
                <c:pt idx="150">
                  <c:v>1000</c:v>
                </c:pt>
                <c:pt idx="151">
                  <c:v>400</c:v>
                </c:pt>
                <c:pt idx="152">
                  <c:v>1400</c:v>
                </c:pt>
                <c:pt idx="153">
                  <c:v>900</c:v>
                </c:pt>
                <c:pt idx="154">
                  <c:v>1300</c:v>
                </c:pt>
                <c:pt idx="155">
                  <c:v>800</c:v>
                </c:pt>
                <c:pt idx="156">
                  <c:v>800</c:v>
                </c:pt>
                <c:pt idx="157">
                  <c:v>700</c:v>
                </c:pt>
                <c:pt idx="158">
                  <c:v>1150</c:v>
                </c:pt>
                <c:pt idx="159">
                  <c:v>750</c:v>
                </c:pt>
                <c:pt idx="160">
                  <c:v>1400</c:v>
                </c:pt>
                <c:pt idx="161">
                  <c:v>1000</c:v>
                </c:pt>
                <c:pt idx="162">
                  <c:v>800</c:v>
                </c:pt>
                <c:pt idx="163">
                  <c:v>750</c:v>
                </c:pt>
                <c:pt idx="164">
                  <c:v>1300</c:v>
                </c:pt>
                <c:pt idx="165">
                  <c:v>1000</c:v>
                </c:pt>
                <c:pt idx="166">
                  <c:v>800</c:v>
                </c:pt>
                <c:pt idx="167">
                  <c:v>900</c:v>
                </c:pt>
                <c:pt idx="168">
                  <c:v>1000</c:v>
                </c:pt>
                <c:pt idx="169">
                  <c:v>1400</c:v>
                </c:pt>
                <c:pt idx="170">
                  <c:v>700</c:v>
                </c:pt>
                <c:pt idx="171">
                  <c:v>1400</c:v>
                </c:pt>
                <c:pt idx="172">
                  <c:v>900</c:v>
                </c:pt>
                <c:pt idx="173">
                  <c:v>1300</c:v>
                </c:pt>
                <c:pt idx="174">
                  <c:v>700</c:v>
                </c:pt>
                <c:pt idx="175">
                  <c:v>700</c:v>
                </c:pt>
                <c:pt idx="176">
                  <c:v>800</c:v>
                </c:pt>
                <c:pt idx="177">
                  <c:v>400</c:v>
                </c:pt>
                <c:pt idx="178">
                  <c:v>1400</c:v>
                </c:pt>
                <c:pt idx="179">
                  <c:v>1000</c:v>
                </c:pt>
                <c:pt idx="180">
                  <c:v>800</c:v>
                </c:pt>
                <c:pt idx="181">
                  <c:v>800</c:v>
                </c:pt>
                <c:pt idx="182">
                  <c:v>800</c:v>
                </c:pt>
                <c:pt idx="183">
                  <c:v>800</c:v>
                </c:pt>
                <c:pt idx="184">
                  <c:v>750</c:v>
                </c:pt>
                <c:pt idx="185">
                  <c:v>750</c:v>
                </c:pt>
                <c:pt idx="186">
                  <c:v>900</c:v>
                </c:pt>
                <c:pt idx="187">
                  <c:v>900</c:v>
                </c:pt>
                <c:pt idx="188">
                  <c:v>900</c:v>
                </c:pt>
                <c:pt idx="189">
                  <c:v>900</c:v>
                </c:pt>
                <c:pt idx="190">
                  <c:v>900</c:v>
                </c:pt>
                <c:pt idx="191">
                  <c:v>1000</c:v>
                </c:pt>
                <c:pt idx="192">
                  <c:v>900</c:v>
                </c:pt>
                <c:pt idx="193">
                  <c:v>750</c:v>
                </c:pt>
                <c:pt idx="194">
                  <c:v>1300</c:v>
                </c:pt>
                <c:pt idx="195">
                  <c:v>1400</c:v>
                </c:pt>
                <c:pt idx="196">
                  <c:v>750</c:v>
                </c:pt>
                <c:pt idx="197">
                  <c:v>1000</c:v>
                </c:pt>
                <c:pt idx="198">
                  <c:v>900</c:v>
                </c:pt>
                <c:pt idx="199">
                  <c:v>900</c:v>
                </c:pt>
                <c:pt idx="200">
                  <c:v>750</c:v>
                </c:pt>
                <c:pt idx="201">
                  <c:v>750</c:v>
                </c:pt>
                <c:pt idx="202">
                  <c:v>750</c:v>
                </c:pt>
                <c:pt idx="203">
                  <c:v>900</c:v>
                </c:pt>
                <c:pt idx="204">
                  <c:v>900</c:v>
                </c:pt>
                <c:pt idx="205">
                  <c:v>750</c:v>
                </c:pt>
                <c:pt idx="206">
                  <c:v>750</c:v>
                </c:pt>
                <c:pt idx="207">
                  <c:v>900</c:v>
                </c:pt>
                <c:pt idx="208">
                  <c:v>750</c:v>
                </c:pt>
                <c:pt idx="209">
                  <c:v>900</c:v>
                </c:pt>
                <c:pt idx="210">
                  <c:v>750</c:v>
                </c:pt>
                <c:pt idx="211">
                  <c:v>900</c:v>
                </c:pt>
                <c:pt idx="212">
                  <c:v>900</c:v>
                </c:pt>
                <c:pt idx="213">
                  <c:v>750</c:v>
                </c:pt>
                <c:pt idx="214">
                  <c:v>750</c:v>
                </c:pt>
                <c:pt idx="215">
                  <c:v>1000</c:v>
                </c:pt>
                <c:pt idx="216">
                  <c:v>900</c:v>
                </c:pt>
                <c:pt idx="217">
                  <c:v>750</c:v>
                </c:pt>
                <c:pt idx="218">
                  <c:v>900</c:v>
                </c:pt>
              </c:numCache>
            </c:numRef>
          </c:xVal>
          <c:yVal>
            <c:numRef>
              <c:f>'Two lanes 1 '!$T$275:$T$493</c:f>
              <c:numCache>
                <c:formatCode>General</c:formatCode>
                <c:ptCount val="219"/>
                <c:pt idx="0">
                  <c:v>0.5</c:v>
                </c:pt>
                <c:pt idx="1">
                  <c:v>0.50666666666666671</c:v>
                </c:pt>
                <c:pt idx="2">
                  <c:v>0.5178571428571429</c:v>
                </c:pt>
                <c:pt idx="3">
                  <c:v>0.51851851851851849</c:v>
                </c:pt>
                <c:pt idx="4">
                  <c:v>0.51960784313725494</c:v>
                </c:pt>
                <c:pt idx="5">
                  <c:v>0.53030303030303028</c:v>
                </c:pt>
                <c:pt idx="6">
                  <c:v>0.53097345132743368</c:v>
                </c:pt>
                <c:pt idx="7">
                  <c:v>0.5321100917431193</c:v>
                </c:pt>
                <c:pt idx="8">
                  <c:v>0.53333333333333333</c:v>
                </c:pt>
                <c:pt idx="9">
                  <c:v>0.53448275862068961</c:v>
                </c:pt>
                <c:pt idx="10">
                  <c:v>0.53488372093023251</c:v>
                </c:pt>
                <c:pt idx="11">
                  <c:v>0.53658536585365857</c:v>
                </c:pt>
                <c:pt idx="12">
                  <c:v>0.53703703703703709</c:v>
                </c:pt>
                <c:pt idx="13">
                  <c:v>0.53846153846153844</c:v>
                </c:pt>
                <c:pt idx="14">
                  <c:v>0.54</c:v>
                </c:pt>
                <c:pt idx="15">
                  <c:v>0.54</c:v>
                </c:pt>
                <c:pt idx="16">
                  <c:v>0.54</c:v>
                </c:pt>
                <c:pt idx="17">
                  <c:v>0.54098360655737709</c:v>
                </c:pt>
                <c:pt idx="18">
                  <c:v>0.54385964912280704</c:v>
                </c:pt>
                <c:pt idx="19">
                  <c:v>0.54411764705882348</c:v>
                </c:pt>
                <c:pt idx="20">
                  <c:v>0.54545454545454541</c:v>
                </c:pt>
                <c:pt idx="21">
                  <c:v>0.54545454545454541</c:v>
                </c:pt>
                <c:pt idx="22">
                  <c:v>0.54545454545454541</c:v>
                </c:pt>
                <c:pt idx="23">
                  <c:v>0.54700854700854706</c:v>
                </c:pt>
                <c:pt idx="24">
                  <c:v>0.54867256637168138</c:v>
                </c:pt>
                <c:pt idx="25">
                  <c:v>0.54878048780487809</c:v>
                </c:pt>
                <c:pt idx="26">
                  <c:v>0.55000000000000004</c:v>
                </c:pt>
                <c:pt idx="27">
                  <c:v>0.55102040816326525</c:v>
                </c:pt>
                <c:pt idx="28">
                  <c:v>0.55172413793103448</c:v>
                </c:pt>
                <c:pt idx="29">
                  <c:v>0.55263157894736847</c:v>
                </c:pt>
                <c:pt idx="30">
                  <c:v>0.55421686746987953</c:v>
                </c:pt>
                <c:pt idx="31">
                  <c:v>0.55508474576271183</c:v>
                </c:pt>
                <c:pt idx="32">
                  <c:v>0.55652173913043479</c:v>
                </c:pt>
                <c:pt idx="33">
                  <c:v>0.55681818181818177</c:v>
                </c:pt>
                <c:pt idx="34">
                  <c:v>0.55932203389830504</c:v>
                </c:pt>
                <c:pt idx="35">
                  <c:v>0.56074766355140182</c:v>
                </c:pt>
                <c:pt idx="36">
                  <c:v>0.56164383561643838</c:v>
                </c:pt>
                <c:pt idx="37">
                  <c:v>0.5625</c:v>
                </c:pt>
                <c:pt idx="38">
                  <c:v>0.5625</c:v>
                </c:pt>
                <c:pt idx="39">
                  <c:v>0.5625</c:v>
                </c:pt>
                <c:pt idx="40">
                  <c:v>0.56521739130434778</c:v>
                </c:pt>
                <c:pt idx="41">
                  <c:v>0.56521739130434778</c:v>
                </c:pt>
                <c:pt idx="42">
                  <c:v>0.56521739130434778</c:v>
                </c:pt>
                <c:pt idx="43">
                  <c:v>0.56666666666666665</c:v>
                </c:pt>
                <c:pt idx="44">
                  <c:v>0.56682027649769584</c:v>
                </c:pt>
                <c:pt idx="45">
                  <c:v>0.56730769230769229</c:v>
                </c:pt>
                <c:pt idx="46">
                  <c:v>0.56756756756756754</c:v>
                </c:pt>
                <c:pt idx="47">
                  <c:v>0.56796116504854366</c:v>
                </c:pt>
                <c:pt idx="48">
                  <c:v>0.56818181818181823</c:v>
                </c:pt>
                <c:pt idx="49">
                  <c:v>0.56862745098039214</c:v>
                </c:pt>
                <c:pt idx="50">
                  <c:v>0.56896551724137934</c:v>
                </c:pt>
                <c:pt idx="51">
                  <c:v>0.56923076923076921</c:v>
                </c:pt>
                <c:pt idx="52">
                  <c:v>0.56999999999999995</c:v>
                </c:pt>
                <c:pt idx="53">
                  <c:v>0.57028112449799195</c:v>
                </c:pt>
                <c:pt idx="54">
                  <c:v>0.5714285714285714</c:v>
                </c:pt>
                <c:pt idx="55">
                  <c:v>0.5714285714285714</c:v>
                </c:pt>
                <c:pt idx="56">
                  <c:v>0.5725190839694656</c:v>
                </c:pt>
                <c:pt idx="57">
                  <c:v>0.57281553398058249</c:v>
                </c:pt>
                <c:pt idx="58">
                  <c:v>0.57291666666666663</c:v>
                </c:pt>
                <c:pt idx="59">
                  <c:v>0.57352941176470584</c:v>
                </c:pt>
                <c:pt idx="60">
                  <c:v>0.57352941176470584</c:v>
                </c:pt>
                <c:pt idx="61">
                  <c:v>0.57446808510638303</c:v>
                </c:pt>
                <c:pt idx="62">
                  <c:v>0.57446808510638303</c:v>
                </c:pt>
                <c:pt idx="63">
                  <c:v>0.57499999999999996</c:v>
                </c:pt>
                <c:pt idx="64">
                  <c:v>0.5757575757575758</c:v>
                </c:pt>
                <c:pt idx="65">
                  <c:v>0.5757575757575758</c:v>
                </c:pt>
                <c:pt idx="66">
                  <c:v>0.57692307692307687</c:v>
                </c:pt>
                <c:pt idx="67">
                  <c:v>0.57692307692307687</c:v>
                </c:pt>
                <c:pt idx="68">
                  <c:v>0.57777777777777772</c:v>
                </c:pt>
                <c:pt idx="69">
                  <c:v>0.57894736842105265</c:v>
                </c:pt>
                <c:pt idx="70">
                  <c:v>0.57894736842105265</c:v>
                </c:pt>
                <c:pt idx="71">
                  <c:v>0.57999999999999996</c:v>
                </c:pt>
                <c:pt idx="72">
                  <c:v>0.58064516129032262</c:v>
                </c:pt>
                <c:pt idx="73">
                  <c:v>0.58108108108108103</c:v>
                </c:pt>
                <c:pt idx="74">
                  <c:v>0.58181818181818179</c:v>
                </c:pt>
                <c:pt idx="75">
                  <c:v>0.58181818181818179</c:v>
                </c:pt>
                <c:pt idx="76">
                  <c:v>0.58333333333333337</c:v>
                </c:pt>
                <c:pt idx="77">
                  <c:v>0.58333333333333337</c:v>
                </c:pt>
                <c:pt idx="78">
                  <c:v>0.58333333333333337</c:v>
                </c:pt>
                <c:pt idx="79">
                  <c:v>0.58441558441558439</c:v>
                </c:pt>
                <c:pt idx="80">
                  <c:v>0.58490566037735847</c:v>
                </c:pt>
                <c:pt idx="81">
                  <c:v>0.58510638297872342</c:v>
                </c:pt>
                <c:pt idx="82">
                  <c:v>0.58536585365853655</c:v>
                </c:pt>
                <c:pt idx="83">
                  <c:v>0.58653846153846156</c:v>
                </c:pt>
                <c:pt idx="84">
                  <c:v>0.58762886597938147</c:v>
                </c:pt>
                <c:pt idx="85">
                  <c:v>0.58878504672897192</c:v>
                </c:pt>
                <c:pt idx="86">
                  <c:v>0.58888888888888891</c:v>
                </c:pt>
                <c:pt idx="87">
                  <c:v>0.5901639344262295</c:v>
                </c:pt>
                <c:pt idx="88">
                  <c:v>0.59090909090909094</c:v>
                </c:pt>
                <c:pt idx="89">
                  <c:v>0.59111111111111114</c:v>
                </c:pt>
                <c:pt idx="90">
                  <c:v>0.59139784946236562</c:v>
                </c:pt>
                <c:pt idx="91">
                  <c:v>0.59203980099502485</c:v>
                </c:pt>
                <c:pt idx="92">
                  <c:v>0.59259259259259256</c:v>
                </c:pt>
                <c:pt idx="93">
                  <c:v>0.59340659340659341</c:v>
                </c:pt>
                <c:pt idx="94">
                  <c:v>0.59459459459459463</c:v>
                </c:pt>
                <c:pt idx="95">
                  <c:v>0.5957446808510638</c:v>
                </c:pt>
                <c:pt idx="96">
                  <c:v>0.5957446808510638</c:v>
                </c:pt>
                <c:pt idx="97">
                  <c:v>0.59595959595959591</c:v>
                </c:pt>
                <c:pt idx="98">
                  <c:v>0.59615384615384615</c:v>
                </c:pt>
                <c:pt idx="99">
                  <c:v>0.59859154929577463</c:v>
                </c:pt>
                <c:pt idx="100">
                  <c:v>0.6</c:v>
                </c:pt>
                <c:pt idx="101">
                  <c:v>0.6</c:v>
                </c:pt>
                <c:pt idx="102">
                  <c:v>0.6</c:v>
                </c:pt>
                <c:pt idx="103">
                  <c:v>0.60169491525423724</c:v>
                </c:pt>
                <c:pt idx="104">
                  <c:v>0.60317460317460314</c:v>
                </c:pt>
                <c:pt idx="105">
                  <c:v>0.60317460317460314</c:v>
                </c:pt>
                <c:pt idx="106">
                  <c:v>0.60344827586206895</c:v>
                </c:pt>
                <c:pt idx="107">
                  <c:v>0.60377358490566035</c:v>
                </c:pt>
                <c:pt idx="108">
                  <c:v>0.60416666666666663</c:v>
                </c:pt>
                <c:pt idx="109">
                  <c:v>0.60465116279069764</c:v>
                </c:pt>
                <c:pt idx="110">
                  <c:v>0.60526315789473684</c:v>
                </c:pt>
                <c:pt idx="111">
                  <c:v>0.60591133004926112</c:v>
                </c:pt>
                <c:pt idx="112">
                  <c:v>0.60655737704918034</c:v>
                </c:pt>
                <c:pt idx="113">
                  <c:v>0.6097560975609756</c:v>
                </c:pt>
                <c:pt idx="114">
                  <c:v>0.61111111111111116</c:v>
                </c:pt>
                <c:pt idx="115">
                  <c:v>0.61240310077519378</c:v>
                </c:pt>
                <c:pt idx="116">
                  <c:v>0.61344537815126055</c:v>
                </c:pt>
                <c:pt idx="117">
                  <c:v>0.61363636363636365</c:v>
                </c:pt>
                <c:pt idx="118">
                  <c:v>0.61392405063291144</c:v>
                </c:pt>
                <c:pt idx="119">
                  <c:v>0.61428571428571432</c:v>
                </c:pt>
                <c:pt idx="120">
                  <c:v>0.61538461538461542</c:v>
                </c:pt>
                <c:pt idx="121">
                  <c:v>0.61538461538461542</c:v>
                </c:pt>
                <c:pt idx="122">
                  <c:v>0.61538461538461542</c:v>
                </c:pt>
                <c:pt idx="123">
                  <c:v>0.61654135338345861</c:v>
                </c:pt>
                <c:pt idx="124">
                  <c:v>0.6166666666666667</c:v>
                </c:pt>
                <c:pt idx="125">
                  <c:v>0.61870503597122306</c:v>
                </c:pt>
                <c:pt idx="126">
                  <c:v>0.62</c:v>
                </c:pt>
                <c:pt idx="127">
                  <c:v>0.62037037037037035</c:v>
                </c:pt>
                <c:pt idx="128">
                  <c:v>0.62068965517241381</c:v>
                </c:pt>
                <c:pt idx="129">
                  <c:v>0.62068965517241381</c:v>
                </c:pt>
                <c:pt idx="130">
                  <c:v>0.62264150943396224</c:v>
                </c:pt>
                <c:pt idx="131">
                  <c:v>0.62352941176470589</c:v>
                </c:pt>
                <c:pt idx="132">
                  <c:v>0.62416107382550334</c:v>
                </c:pt>
                <c:pt idx="133">
                  <c:v>0.62420382165605093</c:v>
                </c:pt>
                <c:pt idx="134">
                  <c:v>0.625</c:v>
                </c:pt>
                <c:pt idx="135">
                  <c:v>0.625</c:v>
                </c:pt>
                <c:pt idx="136">
                  <c:v>0.625</c:v>
                </c:pt>
                <c:pt idx="137">
                  <c:v>0.62608695652173918</c:v>
                </c:pt>
                <c:pt idx="138">
                  <c:v>0.62676056338028174</c:v>
                </c:pt>
                <c:pt idx="139">
                  <c:v>0.6271186440677966</c:v>
                </c:pt>
                <c:pt idx="140">
                  <c:v>0.62820512820512819</c:v>
                </c:pt>
                <c:pt idx="141">
                  <c:v>0.63043478260869568</c:v>
                </c:pt>
                <c:pt idx="142">
                  <c:v>0.63043478260869568</c:v>
                </c:pt>
                <c:pt idx="143">
                  <c:v>0.63432835820895528</c:v>
                </c:pt>
                <c:pt idx="144">
                  <c:v>0.63736263736263732</c:v>
                </c:pt>
                <c:pt idx="145">
                  <c:v>0.63809523809523805</c:v>
                </c:pt>
                <c:pt idx="146">
                  <c:v>0.63809523809523805</c:v>
                </c:pt>
                <c:pt idx="147">
                  <c:v>0.63888888888888884</c:v>
                </c:pt>
                <c:pt idx="148">
                  <c:v>0.64102564102564108</c:v>
                </c:pt>
                <c:pt idx="149">
                  <c:v>0.64227642276422769</c:v>
                </c:pt>
                <c:pt idx="150">
                  <c:v>0.6428571428571429</c:v>
                </c:pt>
                <c:pt idx="151">
                  <c:v>0.6428571428571429</c:v>
                </c:pt>
                <c:pt idx="152">
                  <c:v>0.6428571428571429</c:v>
                </c:pt>
                <c:pt idx="153">
                  <c:v>0.6428571428571429</c:v>
                </c:pt>
                <c:pt idx="154">
                  <c:v>0.6428571428571429</c:v>
                </c:pt>
                <c:pt idx="155">
                  <c:v>0.64375000000000004</c:v>
                </c:pt>
                <c:pt idx="156">
                  <c:v>0.64406779661016944</c:v>
                </c:pt>
                <c:pt idx="157">
                  <c:v>0.64444444444444449</c:v>
                </c:pt>
                <c:pt idx="158">
                  <c:v>0.64516129032258063</c:v>
                </c:pt>
                <c:pt idx="159">
                  <c:v>0.6470588235294118</c:v>
                </c:pt>
                <c:pt idx="160">
                  <c:v>0.6470588235294118</c:v>
                </c:pt>
                <c:pt idx="161">
                  <c:v>0.647887323943662</c:v>
                </c:pt>
                <c:pt idx="162">
                  <c:v>0.64814814814814814</c:v>
                </c:pt>
                <c:pt idx="163">
                  <c:v>0.64814814814814814</c:v>
                </c:pt>
                <c:pt idx="164">
                  <c:v>0.64814814814814814</c:v>
                </c:pt>
                <c:pt idx="165">
                  <c:v>0.64827586206896548</c:v>
                </c:pt>
                <c:pt idx="166">
                  <c:v>0.6484375</c:v>
                </c:pt>
                <c:pt idx="167">
                  <c:v>0.64864864864864868</c:v>
                </c:pt>
                <c:pt idx="168">
                  <c:v>0.64963503649635035</c:v>
                </c:pt>
                <c:pt idx="169">
                  <c:v>0.65</c:v>
                </c:pt>
                <c:pt idx="170">
                  <c:v>0.65137614678899081</c:v>
                </c:pt>
                <c:pt idx="171">
                  <c:v>0.65306122448979587</c:v>
                </c:pt>
                <c:pt idx="172">
                  <c:v>0.65306122448979587</c:v>
                </c:pt>
                <c:pt idx="173">
                  <c:v>0.65454545454545454</c:v>
                </c:pt>
                <c:pt idx="174">
                  <c:v>0.65656565656565657</c:v>
                </c:pt>
                <c:pt idx="175">
                  <c:v>0.65789473684210531</c:v>
                </c:pt>
                <c:pt idx="176">
                  <c:v>0.66</c:v>
                </c:pt>
                <c:pt idx="177">
                  <c:v>0.66</c:v>
                </c:pt>
                <c:pt idx="178">
                  <c:v>0.66</c:v>
                </c:pt>
                <c:pt idx="179">
                  <c:v>0.66165413533834583</c:v>
                </c:pt>
                <c:pt idx="180">
                  <c:v>0.66666666666666663</c:v>
                </c:pt>
                <c:pt idx="181">
                  <c:v>0.66666666666666663</c:v>
                </c:pt>
                <c:pt idx="182">
                  <c:v>0.66666666666666663</c:v>
                </c:pt>
                <c:pt idx="183">
                  <c:v>0.66666666666666663</c:v>
                </c:pt>
                <c:pt idx="184">
                  <c:v>0.66666666666666663</c:v>
                </c:pt>
                <c:pt idx="185">
                  <c:v>0.66666666666666663</c:v>
                </c:pt>
                <c:pt idx="186">
                  <c:v>0.66666666666666663</c:v>
                </c:pt>
                <c:pt idx="187">
                  <c:v>0.66666666666666663</c:v>
                </c:pt>
                <c:pt idx="188">
                  <c:v>0.66666666666666663</c:v>
                </c:pt>
                <c:pt idx="189">
                  <c:v>0.66666666666666663</c:v>
                </c:pt>
                <c:pt idx="190">
                  <c:v>0.67213114754098358</c:v>
                </c:pt>
                <c:pt idx="191">
                  <c:v>0.67361111111111116</c:v>
                </c:pt>
                <c:pt idx="192">
                  <c:v>0.67441860465116277</c:v>
                </c:pt>
                <c:pt idx="193">
                  <c:v>0.67592592592592593</c:v>
                </c:pt>
                <c:pt idx="194">
                  <c:v>0.68181818181818177</c:v>
                </c:pt>
                <c:pt idx="195">
                  <c:v>0.68253968253968256</c:v>
                </c:pt>
                <c:pt idx="196">
                  <c:v>0.68421052631578949</c:v>
                </c:pt>
                <c:pt idx="197">
                  <c:v>0.68456375838926176</c:v>
                </c:pt>
                <c:pt idx="198">
                  <c:v>0.68656716417910446</c:v>
                </c:pt>
                <c:pt idx="199">
                  <c:v>0.6875</c:v>
                </c:pt>
                <c:pt idx="200">
                  <c:v>0.68965517241379315</c:v>
                </c:pt>
                <c:pt idx="201">
                  <c:v>0.69090909090909092</c:v>
                </c:pt>
                <c:pt idx="202">
                  <c:v>0.69230769230769229</c:v>
                </c:pt>
                <c:pt idx="203">
                  <c:v>0.69230769230769229</c:v>
                </c:pt>
                <c:pt idx="204">
                  <c:v>0.69696969696969702</c:v>
                </c:pt>
                <c:pt idx="205">
                  <c:v>0.70085470085470081</c:v>
                </c:pt>
                <c:pt idx="206">
                  <c:v>0.70114942528735635</c:v>
                </c:pt>
                <c:pt idx="207">
                  <c:v>0.70370370370370372</c:v>
                </c:pt>
                <c:pt idx="208">
                  <c:v>0.70454545454545459</c:v>
                </c:pt>
                <c:pt idx="209">
                  <c:v>0.70833333333333337</c:v>
                </c:pt>
                <c:pt idx="210">
                  <c:v>0.7142857142857143</c:v>
                </c:pt>
                <c:pt idx="211">
                  <c:v>0.7142857142857143</c:v>
                </c:pt>
                <c:pt idx="212">
                  <c:v>0.7142857142857143</c:v>
                </c:pt>
                <c:pt idx="213">
                  <c:v>0.71764705882352942</c:v>
                </c:pt>
                <c:pt idx="214">
                  <c:v>0.72</c:v>
                </c:pt>
                <c:pt idx="215">
                  <c:v>0.72222222222222221</c:v>
                </c:pt>
                <c:pt idx="216">
                  <c:v>0.72413793103448276</c:v>
                </c:pt>
                <c:pt idx="217">
                  <c:v>0.72463768115942029</c:v>
                </c:pt>
                <c:pt idx="218">
                  <c:v>0.72727272727272729</c:v>
                </c:pt>
              </c:numCache>
            </c:numRef>
          </c:yVal>
          <c:smooth val="0"/>
        </c:ser>
        <c:dLbls>
          <c:showLegendKey val="0"/>
          <c:showVal val="0"/>
          <c:showCatName val="0"/>
          <c:showSerName val="0"/>
          <c:showPercent val="0"/>
          <c:showBubbleSize val="0"/>
        </c:dLbls>
        <c:axId val="84429056"/>
        <c:axId val="84429632"/>
      </c:scatterChart>
      <c:valAx>
        <c:axId val="84429056"/>
        <c:scaling>
          <c:orientation val="minMax"/>
        </c:scaling>
        <c:delete val="0"/>
        <c:axPos val="b"/>
        <c:numFmt formatCode="General" sourceLinked="1"/>
        <c:majorTickMark val="out"/>
        <c:minorTickMark val="none"/>
        <c:tickLblPos val="nextTo"/>
        <c:crossAx val="84429632"/>
        <c:crosses val="autoZero"/>
        <c:crossBetween val="midCat"/>
      </c:valAx>
      <c:valAx>
        <c:axId val="84429632"/>
        <c:scaling>
          <c:orientation val="minMax"/>
        </c:scaling>
        <c:delete val="0"/>
        <c:axPos val="l"/>
        <c:majorGridlines/>
        <c:numFmt formatCode="General" sourceLinked="1"/>
        <c:majorTickMark val="out"/>
        <c:minorTickMark val="none"/>
        <c:tickLblPos val="nextTo"/>
        <c:crossAx val="84429056"/>
        <c:crosses val="autoZero"/>
        <c:crossBetween val="midCat"/>
      </c:valAx>
    </c:plotArea>
    <c:plotVisOnly val="1"/>
    <c:dispBlanksAs val="gap"/>
    <c:showDLblsOverMax val="0"/>
  </c:chart>
  <c:spPr>
    <a:ln w="25400">
      <a:solidFill>
        <a:schemeClr val="accent1"/>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51872736464575"/>
          <c:y val="0.17948717948717949"/>
          <c:w val="0.81494036873909381"/>
          <c:h val="0.64123931623931629"/>
        </c:manualLayout>
      </c:layout>
      <c:scatterChart>
        <c:scatterStyle val="lineMarker"/>
        <c:varyColors val="0"/>
        <c:ser>
          <c:idx val="0"/>
          <c:order val="0"/>
          <c:spPr>
            <a:ln w="28575">
              <a:noFill/>
            </a:ln>
          </c:spPr>
          <c:xVal>
            <c:numRef>
              <c:f>'Two lanes 1 '!$W$275:$W$493</c:f>
              <c:numCache>
                <c:formatCode>General</c:formatCode>
                <c:ptCount val="219"/>
                <c:pt idx="0">
                  <c:v>46</c:v>
                </c:pt>
                <c:pt idx="1">
                  <c:v>48</c:v>
                </c:pt>
                <c:pt idx="2">
                  <c:v>48</c:v>
                </c:pt>
                <c:pt idx="3">
                  <c:v>54</c:v>
                </c:pt>
                <c:pt idx="4">
                  <c:v>54</c:v>
                </c:pt>
                <c:pt idx="5">
                  <c:v>54</c:v>
                </c:pt>
                <c:pt idx="6">
                  <c:v>56</c:v>
                </c:pt>
                <c:pt idx="7">
                  <c:v>56</c:v>
                </c:pt>
                <c:pt idx="8">
                  <c:v>58</c:v>
                </c:pt>
                <c:pt idx="9">
                  <c:v>58</c:v>
                </c:pt>
                <c:pt idx="10">
                  <c:v>60</c:v>
                </c:pt>
                <c:pt idx="11">
                  <c:v>62</c:v>
                </c:pt>
                <c:pt idx="12">
                  <c:v>64</c:v>
                </c:pt>
                <c:pt idx="13">
                  <c:v>64</c:v>
                </c:pt>
                <c:pt idx="14">
                  <c:v>66</c:v>
                </c:pt>
                <c:pt idx="15">
                  <c:v>66</c:v>
                </c:pt>
                <c:pt idx="16">
                  <c:v>66</c:v>
                </c:pt>
                <c:pt idx="17">
                  <c:v>66</c:v>
                </c:pt>
                <c:pt idx="18">
                  <c:v>66</c:v>
                </c:pt>
                <c:pt idx="19">
                  <c:v>70</c:v>
                </c:pt>
                <c:pt idx="20">
                  <c:v>72</c:v>
                </c:pt>
                <c:pt idx="21">
                  <c:v>72</c:v>
                </c:pt>
                <c:pt idx="22">
                  <c:v>74</c:v>
                </c:pt>
                <c:pt idx="23">
                  <c:v>74</c:v>
                </c:pt>
                <c:pt idx="24">
                  <c:v>76</c:v>
                </c:pt>
                <c:pt idx="25">
                  <c:v>76</c:v>
                </c:pt>
                <c:pt idx="26">
                  <c:v>78</c:v>
                </c:pt>
                <c:pt idx="27">
                  <c:v>78</c:v>
                </c:pt>
                <c:pt idx="28">
                  <c:v>78</c:v>
                </c:pt>
                <c:pt idx="29">
                  <c:v>80</c:v>
                </c:pt>
                <c:pt idx="30">
                  <c:v>80</c:v>
                </c:pt>
                <c:pt idx="31">
                  <c:v>80</c:v>
                </c:pt>
                <c:pt idx="32">
                  <c:v>80</c:v>
                </c:pt>
                <c:pt idx="33">
                  <c:v>80</c:v>
                </c:pt>
                <c:pt idx="34">
                  <c:v>82</c:v>
                </c:pt>
                <c:pt idx="35">
                  <c:v>82</c:v>
                </c:pt>
                <c:pt idx="36">
                  <c:v>84</c:v>
                </c:pt>
                <c:pt idx="37">
                  <c:v>86</c:v>
                </c:pt>
                <c:pt idx="38">
                  <c:v>86</c:v>
                </c:pt>
                <c:pt idx="39">
                  <c:v>86</c:v>
                </c:pt>
                <c:pt idx="40">
                  <c:v>88</c:v>
                </c:pt>
                <c:pt idx="41">
                  <c:v>88</c:v>
                </c:pt>
                <c:pt idx="42">
                  <c:v>88</c:v>
                </c:pt>
                <c:pt idx="43">
                  <c:v>90</c:v>
                </c:pt>
                <c:pt idx="44">
                  <c:v>90</c:v>
                </c:pt>
                <c:pt idx="45">
                  <c:v>92</c:v>
                </c:pt>
                <c:pt idx="46">
                  <c:v>92</c:v>
                </c:pt>
                <c:pt idx="47">
                  <c:v>92</c:v>
                </c:pt>
                <c:pt idx="48">
                  <c:v>92</c:v>
                </c:pt>
                <c:pt idx="49">
                  <c:v>94</c:v>
                </c:pt>
                <c:pt idx="50">
                  <c:v>94</c:v>
                </c:pt>
                <c:pt idx="51">
                  <c:v>94</c:v>
                </c:pt>
                <c:pt idx="52">
                  <c:v>96</c:v>
                </c:pt>
                <c:pt idx="53">
                  <c:v>96</c:v>
                </c:pt>
                <c:pt idx="54">
                  <c:v>96</c:v>
                </c:pt>
                <c:pt idx="55">
                  <c:v>98</c:v>
                </c:pt>
                <c:pt idx="56">
                  <c:v>98</c:v>
                </c:pt>
                <c:pt idx="57">
                  <c:v>98</c:v>
                </c:pt>
                <c:pt idx="58">
                  <c:v>100</c:v>
                </c:pt>
                <c:pt idx="59">
                  <c:v>100</c:v>
                </c:pt>
                <c:pt idx="60">
                  <c:v>100</c:v>
                </c:pt>
                <c:pt idx="61">
                  <c:v>100</c:v>
                </c:pt>
                <c:pt idx="62">
                  <c:v>100</c:v>
                </c:pt>
                <c:pt idx="63">
                  <c:v>100</c:v>
                </c:pt>
                <c:pt idx="64">
                  <c:v>100</c:v>
                </c:pt>
                <c:pt idx="65">
                  <c:v>101.25</c:v>
                </c:pt>
                <c:pt idx="66">
                  <c:v>102</c:v>
                </c:pt>
                <c:pt idx="67">
                  <c:v>102</c:v>
                </c:pt>
                <c:pt idx="68">
                  <c:v>104</c:v>
                </c:pt>
                <c:pt idx="69">
                  <c:v>104</c:v>
                </c:pt>
                <c:pt idx="70">
                  <c:v>106</c:v>
                </c:pt>
                <c:pt idx="71">
                  <c:v>108</c:v>
                </c:pt>
                <c:pt idx="72">
                  <c:v>108</c:v>
                </c:pt>
                <c:pt idx="73">
                  <c:v>108</c:v>
                </c:pt>
                <c:pt idx="74">
                  <c:v>108</c:v>
                </c:pt>
                <c:pt idx="75">
                  <c:v>108</c:v>
                </c:pt>
                <c:pt idx="76">
                  <c:v>110</c:v>
                </c:pt>
                <c:pt idx="77">
                  <c:v>110</c:v>
                </c:pt>
                <c:pt idx="78">
                  <c:v>110</c:v>
                </c:pt>
                <c:pt idx="79">
                  <c:v>112</c:v>
                </c:pt>
                <c:pt idx="80">
                  <c:v>112</c:v>
                </c:pt>
                <c:pt idx="81">
                  <c:v>112.5</c:v>
                </c:pt>
                <c:pt idx="82">
                  <c:v>114</c:v>
                </c:pt>
                <c:pt idx="83">
                  <c:v>114</c:v>
                </c:pt>
                <c:pt idx="84">
                  <c:v>116</c:v>
                </c:pt>
                <c:pt idx="85">
                  <c:v>116</c:v>
                </c:pt>
                <c:pt idx="86">
                  <c:v>116</c:v>
                </c:pt>
                <c:pt idx="87">
                  <c:v>118</c:v>
                </c:pt>
                <c:pt idx="88">
                  <c:v>118</c:v>
                </c:pt>
                <c:pt idx="89">
                  <c:v>119.25</c:v>
                </c:pt>
                <c:pt idx="90">
                  <c:v>120</c:v>
                </c:pt>
                <c:pt idx="91">
                  <c:v>120</c:v>
                </c:pt>
                <c:pt idx="92">
                  <c:v>122</c:v>
                </c:pt>
                <c:pt idx="93">
                  <c:v>122</c:v>
                </c:pt>
                <c:pt idx="94">
                  <c:v>122</c:v>
                </c:pt>
                <c:pt idx="95">
                  <c:v>124</c:v>
                </c:pt>
                <c:pt idx="96">
                  <c:v>126</c:v>
                </c:pt>
                <c:pt idx="97">
                  <c:v>126</c:v>
                </c:pt>
                <c:pt idx="98">
                  <c:v>128</c:v>
                </c:pt>
                <c:pt idx="99">
                  <c:v>130</c:v>
                </c:pt>
                <c:pt idx="100">
                  <c:v>130</c:v>
                </c:pt>
                <c:pt idx="101">
                  <c:v>130</c:v>
                </c:pt>
                <c:pt idx="102">
                  <c:v>132</c:v>
                </c:pt>
                <c:pt idx="103">
                  <c:v>134</c:v>
                </c:pt>
                <c:pt idx="104">
                  <c:v>136</c:v>
                </c:pt>
                <c:pt idx="105">
                  <c:v>136</c:v>
                </c:pt>
                <c:pt idx="106">
                  <c:v>136</c:v>
                </c:pt>
                <c:pt idx="107">
                  <c:v>136</c:v>
                </c:pt>
                <c:pt idx="108">
                  <c:v>138</c:v>
                </c:pt>
                <c:pt idx="109">
                  <c:v>140</c:v>
                </c:pt>
                <c:pt idx="110">
                  <c:v>140</c:v>
                </c:pt>
                <c:pt idx="111">
                  <c:v>140</c:v>
                </c:pt>
                <c:pt idx="112">
                  <c:v>140</c:v>
                </c:pt>
                <c:pt idx="113">
                  <c:v>140</c:v>
                </c:pt>
                <c:pt idx="114">
                  <c:v>144</c:v>
                </c:pt>
                <c:pt idx="115">
                  <c:v>144</c:v>
                </c:pt>
                <c:pt idx="116">
                  <c:v>144</c:v>
                </c:pt>
                <c:pt idx="117">
                  <c:v>146</c:v>
                </c:pt>
                <c:pt idx="118">
                  <c:v>148</c:v>
                </c:pt>
                <c:pt idx="119">
                  <c:v>148</c:v>
                </c:pt>
                <c:pt idx="120">
                  <c:v>150</c:v>
                </c:pt>
                <c:pt idx="121">
                  <c:v>150</c:v>
                </c:pt>
                <c:pt idx="122">
                  <c:v>154</c:v>
                </c:pt>
                <c:pt idx="123">
                  <c:v>154</c:v>
                </c:pt>
                <c:pt idx="124">
                  <c:v>156</c:v>
                </c:pt>
                <c:pt idx="125">
                  <c:v>156</c:v>
                </c:pt>
                <c:pt idx="126">
                  <c:v>160</c:v>
                </c:pt>
                <c:pt idx="127">
                  <c:v>162</c:v>
                </c:pt>
                <c:pt idx="128">
                  <c:v>164</c:v>
                </c:pt>
                <c:pt idx="129">
                  <c:v>164</c:v>
                </c:pt>
                <c:pt idx="130">
                  <c:v>166</c:v>
                </c:pt>
                <c:pt idx="131">
                  <c:v>170</c:v>
                </c:pt>
                <c:pt idx="132">
                  <c:v>170</c:v>
                </c:pt>
                <c:pt idx="133">
                  <c:v>171</c:v>
                </c:pt>
                <c:pt idx="134">
                  <c:v>174</c:v>
                </c:pt>
                <c:pt idx="135">
                  <c:v>176</c:v>
                </c:pt>
                <c:pt idx="136">
                  <c:v>176</c:v>
                </c:pt>
                <c:pt idx="137">
                  <c:v>176</c:v>
                </c:pt>
                <c:pt idx="138">
                  <c:v>180</c:v>
                </c:pt>
                <c:pt idx="139">
                  <c:v>180</c:v>
                </c:pt>
                <c:pt idx="140">
                  <c:v>182</c:v>
                </c:pt>
                <c:pt idx="141">
                  <c:v>186</c:v>
                </c:pt>
                <c:pt idx="142">
                  <c:v>188</c:v>
                </c:pt>
                <c:pt idx="143">
                  <c:v>189.10505836575874</c:v>
                </c:pt>
                <c:pt idx="144">
                  <c:v>192</c:v>
                </c:pt>
                <c:pt idx="145">
                  <c:v>194</c:v>
                </c:pt>
                <c:pt idx="146">
                  <c:v>198</c:v>
                </c:pt>
                <c:pt idx="147">
                  <c:v>198</c:v>
                </c:pt>
                <c:pt idx="148">
                  <c:v>200</c:v>
                </c:pt>
                <c:pt idx="149">
                  <c:v>200</c:v>
                </c:pt>
                <c:pt idx="150">
                  <c:v>204</c:v>
                </c:pt>
                <c:pt idx="151">
                  <c:v>204</c:v>
                </c:pt>
                <c:pt idx="152">
                  <c:v>206</c:v>
                </c:pt>
                <c:pt idx="153">
                  <c:v>208</c:v>
                </c:pt>
                <c:pt idx="154">
                  <c:v>208</c:v>
                </c:pt>
                <c:pt idx="155">
                  <c:v>210</c:v>
                </c:pt>
                <c:pt idx="156">
                  <c:v>210</c:v>
                </c:pt>
                <c:pt idx="157">
                  <c:v>214</c:v>
                </c:pt>
                <c:pt idx="158">
                  <c:v>216</c:v>
                </c:pt>
                <c:pt idx="159">
                  <c:v>216</c:v>
                </c:pt>
                <c:pt idx="160">
                  <c:v>216</c:v>
                </c:pt>
                <c:pt idx="161">
                  <c:v>218</c:v>
                </c:pt>
                <c:pt idx="162">
                  <c:v>218</c:v>
                </c:pt>
                <c:pt idx="163">
                  <c:v>220</c:v>
                </c:pt>
                <c:pt idx="164">
                  <c:v>226</c:v>
                </c:pt>
                <c:pt idx="165">
                  <c:v>226</c:v>
                </c:pt>
                <c:pt idx="166">
                  <c:v>228</c:v>
                </c:pt>
                <c:pt idx="167">
                  <c:v>230</c:v>
                </c:pt>
                <c:pt idx="168">
                  <c:v>230</c:v>
                </c:pt>
                <c:pt idx="169">
                  <c:v>232</c:v>
                </c:pt>
                <c:pt idx="170">
                  <c:v>232</c:v>
                </c:pt>
                <c:pt idx="171">
                  <c:v>234</c:v>
                </c:pt>
                <c:pt idx="172">
                  <c:v>234</c:v>
                </c:pt>
                <c:pt idx="173">
                  <c:v>234</c:v>
                </c:pt>
                <c:pt idx="174">
                  <c:v>234</c:v>
                </c:pt>
                <c:pt idx="175">
                  <c:v>236</c:v>
                </c:pt>
                <c:pt idx="176">
                  <c:v>236</c:v>
                </c:pt>
                <c:pt idx="177">
                  <c:v>238</c:v>
                </c:pt>
                <c:pt idx="178">
                  <c:v>243</c:v>
                </c:pt>
                <c:pt idx="179">
                  <c:v>243</c:v>
                </c:pt>
                <c:pt idx="180">
                  <c:v>244</c:v>
                </c:pt>
                <c:pt idx="181">
                  <c:v>246</c:v>
                </c:pt>
                <c:pt idx="182">
                  <c:v>252</c:v>
                </c:pt>
                <c:pt idx="183">
                  <c:v>256</c:v>
                </c:pt>
                <c:pt idx="184">
                  <c:v>256</c:v>
                </c:pt>
                <c:pt idx="185">
                  <c:v>258</c:v>
                </c:pt>
                <c:pt idx="186">
                  <c:v>262</c:v>
                </c:pt>
                <c:pt idx="187">
                  <c:v>266</c:v>
                </c:pt>
                <c:pt idx="188">
                  <c:v>266</c:v>
                </c:pt>
                <c:pt idx="189">
                  <c:v>268</c:v>
                </c:pt>
                <c:pt idx="190">
                  <c:v>274</c:v>
                </c:pt>
                <c:pt idx="191">
                  <c:v>278</c:v>
                </c:pt>
                <c:pt idx="192">
                  <c:v>282</c:v>
                </c:pt>
                <c:pt idx="193">
                  <c:v>284</c:v>
                </c:pt>
                <c:pt idx="194">
                  <c:v>284</c:v>
                </c:pt>
                <c:pt idx="195">
                  <c:v>284</c:v>
                </c:pt>
                <c:pt idx="196">
                  <c:v>286</c:v>
                </c:pt>
                <c:pt idx="197">
                  <c:v>288</c:v>
                </c:pt>
                <c:pt idx="198">
                  <c:v>290</c:v>
                </c:pt>
                <c:pt idx="199">
                  <c:v>298</c:v>
                </c:pt>
                <c:pt idx="200">
                  <c:v>298</c:v>
                </c:pt>
                <c:pt idx="201">
                  <c:v>308</c:v>
                </c:pt>
                <c:pt idx="202">
                  <c:v>308</c:v>
                </c:pt>
                <c:pt idx="203">
                  <c:v>314</c:v>
                </c:pt>
                <c:pt idx="204">
                  <c:v>316</c:v>
                </c:pt>
                <c:pt idx="205">
                  <c:v>318</c:v>
                </c:pt>
                <c:pt idx="206">
                  <c:v>320</c:v>
                </c:pt>
                <c:pt idx="207">
                  <c:v>348</c:v>
                </c:pt>
                <c:pt idx="208">
                  <c:v>364</c:v>
                </c:pt>
                <c:pt idx="209">
                  <c:v>384</c:v>
                </c:pt>
                <c:pt idx="210">
                  <c:v>402</c:v>
                </c:pt>
                <c:pt idx="211">
                  <c:v>406</c:v>
                </c:pt>
                <c:pt idx="212">
                  <c:v>412</c:v>
                </c:pt>
                <c:pt idx="213">
                  <c:v>428</c:v>
                </c:pt>
                <c:pt idx="214">
                  <c:v>434</c:v>
                </c:pt>
                <c:pt idx="215">
                  <c:v>450</c:v>
                </c:pt>
                <c:pt idx="216">
                  <c:v>456</c:v>
                </c:pt>
                <c:pt idx="217">
                  <c:v>472</c:v>
                </c:pt>
                <c:pt idx="218">
                  <c:v>498</c:v>
                </c:pt>
              </c:numCache>
            </c:numRef>
          </c:xVal>
          <c:yVal>
            <c:numRef>
              <c:f>'Two lanes 1 '!$X$275:$X$493</c:f>
              <c:numCache>
                <c:formatCode>General</c:formatCode>
                <c:ptCount val="219"/>
                <c:pt idx="0">
                  <c:v>0.56521739130434778</c:v>
                </c:pt>
                <c:pt idx="1">
                  <c:v>0.66666666666666663</c:v>
                </c:pt>
                <c:pt idx="2">
                  <c:v>0.70833333333333337</c:v>
                </c:pt>
                <c:pt idx="3">
                  <c:v>0.66666666666666663</c:v>
                </c:pt>
                <c:pt idx="4">
                  <c:v>0.66666666666666663</c:v>
                </c:pt>
                <c:pt idx="5">
                  <c:v>0.70370370370370372</c:v>
                </c:pt>
                <c:pt idx="6">
                  <c:v>0.6428571428571429</c:v>
                </c:pt>
                <c:pt idx="7">
                  <c:v>0.7142857142857143</c:v>
                </c:pt>
                <c:pt idx="8">
                  <c:v>0.55172413793103448</c:v>
                </c:pt>
                <c:pt idx="9">
                  <c:v>0.72413793103448276</c:v>
                </c:pt>
                <c:pt idx="10">
                  <c:v>0.66666666666666663</c:v>
                </c:pt>
                <c:pt idx="11">
                  <c:v>0.58064516129032262</c:v>
                </c:pt>
                <c:pt idx="12">
                  <c:v>0.5625</c:v>
                </c:pt>
                <c:pt idx="13">
                  <c:v>0.6875</c:v>
                </c:pt>
                <c:pt idx="14">
                  <c:v>0.54545454545454541</c:v>
                </c:pt>
                <c:pt idx="15">
                  <c:v>0.5757575757575758</c:v>
                </c:pt>
                <c:pt idx="16">
                  <c:v>0.5757575757575758</c:v>
                </c:pt>
                <c:pt idx="17">
                  <c:v>0.69696969696969702</c:v>
                </c:pt>
                <c:pt idx="18">
                  <c:v>0.72727272727272729</c:v>
                </c:pt>
                <c:pt idx="19">
                  <c:v>0.5714285714285714</c:v>
                </c:pt>
                <c:pt idx="20">
                  <c:v>0.5</c:v>
                </c:pt>
                <c:pt idx="21">
                  <c:v>0.63888888888888884</c:v>
                </c:pt>
                <c:pt idx="22">
                  <c:v>0.56756756756756754</c:v>
                </c:pt>
                <c:pt idx="23">
                  <c:v>0.59459459459459463</c:v>
                </c:pt>
                <c:pt idx="24">
                  <c:v>0.55263157894736847</c:v>
                </c:pt>
                <c:pt idx="25">
                  <c:v>0.60526315789473684</c:v>
                </c:pt>
                <c:pt idx="26">
                  <c:v>0.61538461538461542</c:v>
                </c:pt>
                <c:pt idx="27">
                  <c:v>0.64102564102564108</c:v>
                </c:pt>
                <c:pt idx="28">
                  <c:v>0.66666666666666663</c:v>
                </c:pt>
                <c:pt idx="29">
                  <c:v>0.55000000000000004</c:v>
                </c:pt>
                <c:pt idx="30">
                  <c:v>0.57499999999999996</c:v>
                </c:pt>
                <c:pt idx="31">
                  <c:v>0.6</c:v>
                </c:pt>
                <c:pt idx="32">
                  <c:v>0.6</c:v>
                </c:pt>
                <c:pt idx="33">
                  <c:v>0.65</c:v>
                </c:pt>
                <c:pt idx="34">
                  <c:v>0.53658536585365857</c:v>
                </c:pt>
                <c:pt idx="35">
                  <c:v>0.6097560975609756</c:v>
                </c:pt>
                <c:pt idx="36">
                  <c:v>0.6428571428571429</c:v>
                </c:pt>
                <c:pt idx="37">
                  <c:v>0.53488372093023251</c:v>
                </c:pt>
                <c:pt idx="38">
                  <c:v>0.60465116279069764</c:v>
                </c:pt>
                <c:pt idx="39">
                  <c:v>0.67441860465116277</c:v>
                </c:pt>
                <c:pt idx="40">
                  <c:v>0.56818181818181823</c:v>
                </c:pt>
                <c:pt idx="41">
                  <c:v>0.68181818181818177</c:v>
                </c:pt>
                <c:pt idx="42">
                  <c:v>0.70454545454545459</c:v>
                </c:pt>
                <c:pt idx="43">
                  <c:v>0.53333333333333333</c:v>
                </c:pt>
                <c:pt idx="44">
                  <c:v>0.57777777777777772</c:v>
                </c:pt>
                <c:pt idx="45">
                  <c:v>0.56521739130434778</c:v>
                </c:pt>
                <c:pt idx="46">
                  <c:v>0.56521739130434778</c:v>
                </c:pt>
                <c:pt idx="47">
                  <c:v>0.63043478260869568</c:v>
                </c:pt>
                <c:pt idx="48">
                  <c:v>0.63043478260869568</c:v>
                </c:pt>
                <c:pt idx="49">
                  <c:v>0.57446808510638303</c:v>
                </c:pt>
                <c:pt idx="50">
                  <c:v>0.57446808510638303</c:v>
                </c:pt>
                <c:pt idx="51">
                  <c:v>0.5957446808510638</c:v>
                </c:pt>
                <c:pt idx="52">
                  <c:v>0.5625</c:v>
                </c:pt>
                <c:pt idx="53">
                  <c:v>0.58333333333333337</c:v>
                </c:pt>
                <c:pt idx="54">
                  <c:v>0.60416666666666663</c:v>
                </c:pt>
                <c:pt idx="55">
                  <c:v>0.55102040816326525</c:v>
                </c:pt>
                <c:pt idx="56">
                  <c:v>0.65306122448979587</c:v>
                </c:pt>
                <c:pt idx="57">
                  <c:v>0.65306122448979587</c:v>
                </c:pt>
                <c:pt idx="58">
                  <c:v>0.54</c:v>
                </c:pt>
                <c:pt idx="59">
                  <c:v>0.54</c:v>
                </c:pt>
                <c:pt idx="60">
                  <c:v>0.54</c:v>
                </c:pt>
                <c:pt idx="61">
                  <c:v>0.57999999999999996</c:v>
                </c:pt>
                <c:pt idx="62">
                  <c:v>0.62</c:v>
                </c:pt>
                <c:pt idx="63">
                  <c:v>0.66</c:v>
                </c:pt>
                <c:pt idx="64">
                  <c:v>0.72</c:v>
                </c:pt>
                <c:pt idx="65">
                  <c:v>0.66666666666666663</c:v>
                </c:pt>
                <c:pt idx="66">
                  <c:v>0.6470588235294118</c:v>
                </c:pt>
                <c:pt idx="67">
                  <c:v>0.66666666666666663</c:v>
                </c:pt>
                <c:pt idx="68">
                  <c:v>0.57692307692307687</c:v>
                </c:pt>
                <c:pt idx="69">
                  <c:v>0.59615384615384615</c:v>
                </c:pt>
                <c:pt idx="70">
                  <c:v>0.58490566037735847</c:v>
                </c:pt>
                <c:pt idx="71">
                  <c:v>0.51851851851851849</c:v>
                </c:pt>
                <c:pt idx="72">
                  <c:v>0.53703703703703709</c:v>
                </c:pt>
                <c:pt idx="73">
                  <c:v>0.64814814814814814</c:v>
                </c:pt>
                <c:pt idx="74">
                  <c:v>0.66666666666666663</c:v>
                </c:pt>
                <c:pt idx="75">
                  <c:v>0.66666666666666663</c:v>
                </c:pt>
                <c:pt idx="76">
                  <c:v>0.58181818181818179</c:v>
                </c:pt>
                <c:pt idx="77">
                  <c:v>0.58181818181818179</c:v>
                </c:pt>
                <c:pt idx="78">
                  <c:v>0.65454545454545454</c:v>
                </c:pt>
                <c:pt idx="79">
                  <c:v>0.5178571428571429</c:v>
                </c:pt>
                <c:pt idx="80">
                  <c:v>0.7142857142857143</c:v>
                </c:pt>
                <c:pt idx="81">
                  <c:v>0.66</c:v>
                </c:pt>
                <c:pt idx="82">
                  <c:v>0.57894736842105265</c:v>
                </c:pt>
                <c:pt idx="83">
                  <c:v>0.57894736842105265</c:v>
                </c:pt>
                <c:pt idx="84">
                  <c:v>0.53448275862068961</c:v>
                </c:pt>
                <c:pt idx="85">
                  <c:v>0.60344827586206895</c:v>
                </c:pt>
                <c:pt idx="86">
                  <c:v>0.68965517241379315</c:v>
                </c:pt>
                <c:pt idx="87">
                  <c:v>0.6271186440677966</c:v>
                </c:pt>
                <c:pt idx="88">
                  <c:v>0.64406779661016944</c:v>
                </c:pt>
                <c:pt idx="89">
                  <c:v>0.62264150943396224</c:v>
                </c:pt>
                <c:pt idx="90">
                  <c:v>0.56666666666666665</c:v>
                </c:pt>
                <c:pt idx="91">
                  <c:v>0.6166666666666667</c:v>
                </c:pt>
                <c:pt idx="92">
                  <c:v>0.54098360655737709</c:v>
                </c:pt>
                <c:pt idx="93">
                  <c:v>0.5901639344262295</c:v>
                </c:pt>
                <c:pt idx="94">
                  <c:v>0.67213114754098358</c:v>
                </c:pt>
                <c:pt idx="95">
                  <c:v>0.64516129032258063</c:v>
                </c:pt>
                <c:pt idx="96">
                  <c:v>0.60317460317460314</c:v>
                </c:pt>
                <c:pt idx="97">
                  <c:v>0.68253968253968256</c:v>
                </c:pt>
                <c:pt idx="98">
                  <c:v>0.625</c:v>
                </c:pt>
                <c:pt idx="99">
                  <c:v>0.56923076923076921</c:v>
                </c:pt>
                <c:pt idx="100">
                  <c:v>0.61538461538461542</c:v>
                </c:pt>
                <c:pt idx="101">
                  <c:v>0.69230769230769229</c:v>
                </c:pt>
                <c:pt idx="102">
                  <c:v>0.53030303030303028</c:v>
                </c:pt>
                <c:pt idx="103">
                  <c:v>0.68656716417910446</c:v>
                </c:pt>
                <c:pt idx="104">
                  <c:v>0.54411764705882348</c:v>
                </c:pt>
                <c:pt idx="105">
                  <c:v>0.57352941176470584</c:v>
                </c:pt>
                <c:pt idx="106">
                  <c:v>0.57352941176470584</c:v>
                </c:pt>
                <c:pt idx="107">
                  <c:v>0.6470588235294118</c:v>
                </c:pt>
                <c:pt idx="108">
                  <c:v>0.72463768115942029</c:v>
                </c:pt>
                <c:pt idx="109">
                  <c:v>0.5714285714285714</c:v>
                </c:pt>
                <c:pt idx="110">
                  <c:v>0.61428571428571432</c:v>
                </c:pt>
                <c:pt idx="111">
                  <c:v>0.6428571428571429</c:v>
                </c:pt>
                <c:pt idx="112">
                  <c:v>0.6428571428571429</c:v>
                </c:pt>
                <c:pt idx="113">
                  <c:v>0.7142857142857143</c:v>
                </c:pt>
                <c:pt idx="114">
                  <c:v>0.58333333333333337</c:v>
                </c:pt>
                <c:pt idx="115">
                  <c:v>0.66666666666666663</c:v>
                </c:pt>
                <c:pt idx="116">
                  <c:v>0.72222222222222221</c:v>
                </c:pt>
                <c:pt idx="117">
                  <c:v>0.56164383561643838</c:v>
                </c:pt>
                <c:pt idx="118">
                  <c:v>0.58108108108108103</c:v>
                </c:pt>
                <c:pt idx="119">
                  <c:v>0.64864864864864868</c:v>
                </c:pt>
                <c:pt idx="120">
                  <c:v>0.50666666666666671</c:v>
                </c:pt>
                <c:pt idx="121">
                  <c:v>0.6</c:v>
                </c:pt>
                <c:pt idx="122">
                  <c:v>0.54545454545454541</c:v>
                </c:pt>
                <c:pt idx="123">
                  <c:v>0.54545454545454541</c:v>
                </c:pt>
                <c:pt idx="124">
                  <c:v>0.57692307692307687</c:v>
                </c:pt>
                <c:pt idx="125">
                  <c:v>0.62820512820512819</c:v>
                </c:pt>
                <c:pt idx="126">
                  <c:v>0.625</c:v>
                </c:pt>
                <c:pt idx="127">
                  <c:v>0.59259259259259256</c:v>
                </c:pt>
                <c:pt idx="128">
                  <c:v>0.54878048780487809</c:v>
                </c:pt>
                <c:pt idx="129">
                  <c:v>0.58536585365853655</c:v>
                </c:pt>
                <c:pt idx="130">
                  <c:v>0.55421686746987953</c:v>
                </c:pt>
                <c:pt idx="131">
                  <c:v>0.62352941176470589</c:v>
                </c:pt>
                <c:pt idx="132">
                  <c:v>0.71764705882352942</c:v>
                </c:pt>
                <c:pt idx="133">
                  <c:v>0.65789473684210531</c:v>
                </c:pt>
                <c:pt idx="134">
                  <c:v>0.70114942528735635</c:v>
                </c:pt>
                <c:pt idx="135">
                  <c:v>0.55681818181818177</c:v>
                </c:pt>
                <c:pt idx="136">
                  <c:v>0.59090909090909094</c:v>
                </c:pt>
                <c:pt idx="137">
                  <c:v>0.61363636363636365</c:v>
                </c:pt>
                <c:pt idx="138">
                  <c:v>0.58888888888888891</c:v>
                </c:pt>
                <c:pt idx="139">
                  <c:v>0.61111111111111116</c:v>
                </c:pt>
                <c:pt idx="140">
                  <c:v>0.63736263736263732</c:v>
                </c:pt>
                <c:pt idx="141">
                  <c:v>0.59139784946236562</c:v>
                </c:pt>
                <c:pt idx="142">
                  <c:v>0.58510638297872342</c:v>
                </c:pt>
                <c:pt idx="143">
                  <c:v>0.64444444444444449</c:v>
                </c:pt>
                <c:pt idx="144">
                  <c:v>0.625</c:v>
                </c:pt>
                <c:pt idx="145">
                  <c:v>0.58762886597938147</c:v>
                </c:pt>
                <c:pt idx="146">
                  <c:v>0.59595959595959591</c:v>
                </c:pt>
                <c:pt idx="147">
                  <c:v>0.65656565656565657</c:v>
                </c:pt>
                <c:pt idx="148">
                  <c:v>0.56999999999999995</c:v>
                </c:pt>
                <c:pt idx="149">
                  <c:v>0.66</c:v>
                </c:pt>
                <c:pt idx="150">
                  <c:v>0.51960784313725494</c:v>
                </c:pt>
                <c:pt idx="151">
                  <c:v>0.56862745098039214</c:v>
                </c:pt>
                <c:pt idx="152">
                  <c:v>0.57281553398058249</c:v>
                </c:pt>
                <c:pt idx="153">
                  <c:v>0.56730769230769229</c:v>
                </c:pt>
                <c:pt idx="154">
                  <c:v>0.58653846153846156</c:v>
                </c:pt>
                <c:pt idx="155">
                  <c:v>0.63809523809523805</c:v>
                </c:pt>
                <c:pt idx="156">
                  <c:v>0.63809523809523805</c:v>
                </c:pt>
                <c:pt idx="157">
                  <c:v>0.58878504672897192</c:v>
                </c:pt>
                <c:pt idx="158">
                  <c:v>0.64814814814814814</c:v>
                </c:pt>
                <c:pt idx="159">
                  <c:v>0.64814814814814814</c:v>
                </c:pt>
                <c:pt idx="160">
                  <c:v>0.67592592592592593</c:v>
                </c:pt>
                <c:pt idx="161">
                  <c:v>0.5321100917431193</c:v>
                </c:pt>
                <c:pt idx="162">
                  <c:v>0.65137614678899081</c:v>
                </c:pt>
                <c:pt idx="163">
                  <c:v>0.69090909090909092</c:v>
                </c:pt>
                <c:pt idx="164">
                  <c:v>0.53097345132743368</c:v>
                </c:pt>
                <c:pt idx="165">
                  <c:v>0.54867256637168138</c:v>
                </c:pt>
                <c:pt idx="166">
                  <c:v>0.68421052631578949</c:v>
                </c:pt>
                <c:pt idx="167">
                  <c:v>0.55652173913043479</c:v>
                </c:pt>
                <c:pt idx="168">
                  <c:v>0.62608695652173918</c:v>
                </c:pt>
                <c:pt idx="169">
                  <c:v>0.56896551724137934</c:v>
                </c:pt>
                <c:pt idx="170">
                  <c:v>0.62068965517241381</c:v>
                </c:pt>
                <c:pt idx="171">
                  <c:v>0.53846153846153844</c:v>
                </c:pt>
                <c:pt idx="172">
                  <c:v>0.54700854700854706</c:v>
                </c:pt>
                <c:pt idx="173">
                  <c:v>0.69230769230769229</c:v>
                </c:pt>
                <c:pt idx="174">
                  <c:v>0.70085470085470081</c:v>
                </c:pt>
                <c:pt idx="175">
                  <c:v>0.55932203389830504</c:v>
                </c:pt>
                <c:pt idx="176">
                  <c:v>0.60169491525423724</c:v>
                </c:pt>
                <c:pt idx="177">
                  <c:v>0.61344537815126055</c:v>
                </c:pt>
                <c:pt idx="178">
                  <c:v>0.58333333333333337</c:v>
                </c:pt>
                <c:pt idx="179">
                  <c:v>0.62037037037037035</c:v>
                </c:pt>
                <c:pt idx="180">
                  <c:v>0.60655737704918034</c:v>
                </c:pt>
                <c:pt idx="181">
                  <c:v>0.64227642276422769</c:v>
                </c:pt>
                <c:pt idx="182">
                  <c:v>0.60317460317460314</c:v>
                </c:pt>
                <c:pt idx="183">
                  <c:v>0.5625</c:v>
                </c:pt>
                <c:pt idx="184">
                  <c:v>0.6484375</c:v>
                </c:pt>
                <c:pt idx="185">
                  <c:v>0.61240310077519378</c:v>
                </c:pt>
                <c:pt idx="186">
                  <c:v>0.5725190839694656</c:v>
                </c:pt>
                <c:pt idx="187">
                  <c:v>0.61654135338345861</c:v>
                </c:pt>
                <c:pt idx="188">
                  <c:v>0.66165413533834583</c:v>
                </c:pt>
                <c:pt idx="189">
                  <c:v>0.63432835820895528</c:v>
                </c:pt>
                <c:pt idx="190">
                  <c:v>0.64963503649635035</c:v>
                </c:pt>
                <c:pt idx="191">
                  <c:v>0.61870503597122306</c:v>
                </c:pt>
                <c:pt idx="192">
                  <c:v>0.5957446808510638</c:v>
                </c:pt>
                <c:pt idx="193">
                  <c:v>0.59859154929577463</c:v>
                </c:pt>
                <c:pt idx="194">
                  <c:v>0.62676056338028174</c:v>
                </c:pt>
                <c:pt idx="195">
                  <c:v>0.647887323943662</c:v>
                </c:pt>
                <c:pt idx="196">
                  <c:v>0.61538461538461542</c:v>
                </c:pt>
                <c:pt idx="197">
                  <c:v>0.67361111111111116</c:v>
                </c:pt>
                <c:pt idx="198">
                  <c:v>0.64827586206896548</c:v>
                </c:pt>
                <c:pt idx="199">
                  <c:v>0.62416107382550334</c:v>
                </c:pt>
                <c:pt idx="200">
                  <c:v>0.68456375838926176</c:v>
                </c:pt>
                <c:pt idx="201">
                  <c:v>0.58441558441558439</c:v>
                </c:pt>
                <c:pt idx="202">
                  <c:v>0.6428571428571429</c:v>
                </c:pt>
                <c:pt idx="203">
                  <c:v>0.62420382165605093</c:v>
                </c:pt>
                <c:pt idx="204">
                  <c:v>0.61392405063291144</c:v>
                </c:pt>
                <c:pt idx="205">
                  <c:v>0.60377358490566035</c:v>
                </c:pt>
                <c:pt idx="206">
                  <c:v>0.64375000000000004</c:v>
                </c:pt>
                <c:pt idx="207">
                  <c:v>0.62068965517241381</c:v>
                </c:pt>
                <c:pt idx="208">
                  <c:v>0.59340659340659341</c:v>
                </c:pt>
                <c:pt idx="209">
                  <c:v>0.57291666666666663</c:v>
                </c:pt>
                <c:pt idx="210">
                  <c:v>0.59203980099502485</c:v>
                </c:pt>
                <c:pt idx="211">
                  <c:v>0.60591133004926112</c:v>
                </c:pt>
                <c:pt idx="212">
                  <c:v>0.56796116504854366</c:v>
                </c:pt>
                <c:pt idx="213">
                  <c:v>0.56074766355140182</c:v>
                </c:pt>
                <c:pt idx="214">
                  <c:v>0.56682027649769584</c:v>
                </c:pt>
                <c:pt idx="215">
                  <c:v>0.59111111111111114</c:v>
                </c:pt>
                <c:pt idx="216">
                  <c:v>0.54385964912280704</c:v>
                </c:pt>
                <c:pt idx="217">
                  <c:v>0.55508474576271183</c:v>
                </c:pt>
                <c:pt idx="218">
                  <c:v>0.57028112449799195</c:v>
                </c:pt>
              </c:numCache>
            </c:numRef>
          </c:yVal>
          <c:smooth val="0"/>
        </c:ser>
        <c:dLbls>
          <c:showLegendKey val="0"/>
          <c:showVal val="0"/>
          <c:showCatName val="0"/>
          <c:showSerName val="0"/>
          <c:showPercent val="0"/>
          <c:showBubbleSize val="0"/>
        </c:dLbls>
        <c:axId val="84431936"/>
        <c:axId val="84432512"/>
      </c:scatterChart>
      <c:valAx>
        <c:axId val="84431936"/>
        <c:scaling>
          <c:orientation val="minMax"/>
        </c:scaling>
        <c:delete val="0"/>
        <c:axPos val="b"/>
        <c:numFmt formatCode="General" sourceLinked="1"/>
        <c:majorTickMark val="out"/>
        <c:minorTickMark val="none"/>
        <c:tickLblPos val="nextTo"/>
        <c:crossAx val="84432512"/>
        <c:crosses val="autoZero"/>
        <c:crossBetween val="midCat"/>
      </c:valAx>
      <c:valAx>
        <c:axId val="84432512"/>
        <c:scaling>
          <c:orientation val="minMax"/>
        </c:scaling>
        <c:delete val="0"/>
        <c:axPos val="l"/>
        <c:majorGridlines/>
        <c:numFmt formatCode="General" sourceLinked="1"/>
        <c:majorTickMark val="out"/>
        <c:minorTickMark val="none"/>
        <c:tickLblPos val="nextTo"/>
        <c:crossAx val="84431936"/>
        <c:crosses val="autoZero"/>
        <c:crossBetween val="midCat"/>
      </c:valAx>
    </c:plotArea>
    <c:plotVisOnly val="1"/>
    <c:dispBlanksAs val="gap"/>
    <c:showDLblsOverMax val="0"/>
  </c:chart>
  <c:spPr>
    <a:ln w="25400">
      <a:solidFill>
        <a:schemeClr val="accent1"/>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61937661688386"/>
          <c:y val="0.19480351414406533"/>
          <c:w val="0.79997101016553718"/>
          <c:h val="0.57810549722951299"/>
        </c:manualLayout>
      </c:layout>
      <c:scatterChart>
        <c:scatterStyle val="lineMarker"/>
        <c:varyColors val="0"/>
        <c:ser>
          <c:idx val="0"/>
          <c:order val="0"/>
          <c:tx>
            <c:strRef>
              <c:f>Sheet3!$H$1</c:f>
              <c:strCache>
                <c:ptCount val="1"/>
                <c:pt idx="0">
                  <c:v>Lane use factor from field survey</c:v>
                </c:pt>
              </c:strCache>
            </c:strRef>
          </c:tx>
          <c:spPr>
            <a:ln w="28575">
              <a:noFill/>
            </a:ln>
          </c:spPr>
          <c:xVal>
            <c:numRef>
              <c:f>Sheet3!$G$2:$G$72</c:f>
              <c:numCache>
                <c:formatCode>0.0_);[Red]\(0.0\)</c:formatCode>
                <c:ptCount val="71"/>
                <c:pt idx="0">
                  <c:v>244</c:v>
                </c:pt>
                <c:pt idx="1">
                  <c:v>296</c:v>
                </c:pt>
                <c:pt idx="2">
                  <c:v>332</c:v>
                </c:pt>
                <c:pt idx="3">
                  <c:v>336</c:v>
                </c:pt>
                <c:pt idx="4">
                  <c:v>380</c:v>
                </c:pt>
                <c:pt idx="5">
                  <c:v>404</c:v>
                </c:pt>
                <c:pt idx="6">
                  <c:v>408</c:v>
                </c:pt>
                <c:pt idx="7">
                  <c:v>488</c:v>
                </c:pt>
                <c:pt idx="8">
                  <c:v>525.33936651583713</c:v>
                </c:pt>
                <c:pt idx="9">
                  <c:v>525.63025210084038</c:v>
                </c:pt>
                <c:pt idx="10">
                  <c:v>528</c:v>
                </c:pt>
                <c:pt idx="11">
                  <c:v>539.4261424017003</c:v>
                </c:pt>
                <c:pt idx="12">
                  <c:v>540</c:v>
                </c:pt>
                <c:pt idx="13">
                  <c:v>540</c:v>
                </c:pt>
                <c:pt idx="14">
                  <c:v>556</c:v>
                </c:pt>
                <c:pt idx="15">
                  <c:v>588</c:v>
                </c:pt>
                <c:pt idx="16">
                  <c:v>592</c:v>
                </c:pt>
                <c:pt idx="17">
                  <c:v>609.36374549819925</c:v>
                </c:pt>
                <c:pt idx="18">
                  <c:v>620</c:v>
                </c:pt>
                <c:pt idx="19">
                  <c:v>652</c:v>
                </c:pt>
                <c:pt idx="20">
                  <c:v>660</c:v>
                </c:pt>
                <c:pt idx="21">
                  <c:v>687.45762711864404</c:v>
                </c:pt>
                <c:pt idx="22">
                  <c:v>696</c:v>
                </c:pt>
                <c:pt idx="23">
                  <c:v>720</c:v>
                </c:pt>
                <c:pt idx="24">
                  <c:v>724</c:v>
                </c:pt>
                <c:pt idx="25">
                  <c:v>736</c:v>
                </c:pt>
                <c:pt idx="26">
                  <c:v>736</c:v>
                </c:pt>
                <c:pt idx="27">
                  <c:v>744</c:v>
                </c:pt>
                <c:pt idx="28">
                  <c:v>753.30396475770931</c:v>
                </c:pt>
                <c:pt idx="29">
                  <c:v>756.48286140089408</c:v>
                </c:pt>
                <c:pt idx="30">
                  <c:v>764.63414634146352</c:v>
                </c:pt>
                <c:pt idx="31">
                  <c:v>792</c:v>
                </c:pt>
                <c:pt idx="32">
                  <c:v>800</c:v>
                </c:pt>
                <c:pt idx="33">
                  <c:v>808.16326530612241</c:v>
                </c:pt>
                <c:pt idx="34">
                  <c:v>848</c:v>
                </c:pt>
                <c:pt idx="35">
                  <c:v>887.566418703507</c:v>
                </c:pt>
                <c:pt idx="36">
                  <c:v>956</c:v>
                </c:pt>
                <c:pt idx="37">
                  <c:v>972</c:v>
                </c:pt>
                <c:pt idx="38">
                  <c:v>1000</c:v>
                </c:pt>
                <c:pt idx="39">
                  <c:v>1017</c:v>
                </c:pt>
                <c:pt idx="40">
                  <c:v>1044</c:v>
                </c:pt>
                <c:pt idx="41">
                  <c:v>1046.286329386437</c:v>
                </c:pt>
                <c:pt idx="42">
                  <c:v>1076</c:v>
                </c:pt>
                <c:pt idx="43">
                  <c:v>1088</c:v>
                </c:pt>
                <c:pt idx="44">
                  <c:v>1089</c:v>
                </c:pt>
                <c:pt idx="45">
                  <c:v>1197</c:v>
                </c:pt>
                <c:pt idx="46">
                  <c:v>1210.5</c:v>
                </c:pt>
                <c:pt idx="47">
                  <c:v>1236</c:v>
                </c:pt>
                <c:pt idx="48">
                  <c:v>1264.5</c:v>
                </c:pt>
                <c:pt idx="49">
                  <c:v>1292</c:v>
                </c:pt>
                <c:pt idx="50">
                  <c:v>1300</c:v>
                </c:pt>
                <c:pt idx="51">
                  <c:v>1340</c:v>
                </c:pt>
                <c:pt idx="52">
                  <c:v>1376</c:v>
                </c:pt>
                <c:pt idx="53">
                  <c:v>1428</c:v>
                </c:pt>
                <c:pt idx="54">
                  <c:v>1464</c:v>
                </c:pt>
                <c:pt idx="55">
                  <c:v>1512</c:v>
                </c:pt>
                <c:pt idx="56">
                  <c:v>1520</c:v>
                </c:pt>
                <c:pt idx="57">
                  <c:v>1557</c:v>
                </c:pt>
                <c:pt idx="58">
                  <c:v>1570.5</c:v>
                </c:pt>
                <c:pt idx="59">
                  <c:v>1572</c:v>
                </c:pt>
                <c:pt idx="60">
                  <c:v>1608</c:v>
                </c:pt>
                <c:pt idx="61">
                  <c:v>1716</c:v>
                </c:pt>
                <c:pt idx="62">
                  <c:v>1784</c:v>
                </c:pt>
                <c:pt idx="63">
                  <c:v>1824</c:v>
                </c:pt>
                <c:pt idx="64">
                  <c:v>1832</c:v>
                </c:pt>
                <c:pt idx="65">
                  <c:v>1884</c:v>
                </c:pt>
                <c:pt idx="66">
                  <c:v>1904</c:v>
                </c:pt>
                <c:pt idx="67">
                  <c:v>1936</c:v>
                </c:pt>
                <c:pt idx="68">
                  <c:v>1996</c:v>
                </c:pt>
                <c:pt idx="69">
                  <c:v>2068</c:v>
                </c:pt>
                <c:pt idx="70">
                  <c:v>2088</c:v>
                </c:pt>
              </c:numCache>
            </c:numRef>
          </c:xVal>
          <c:yVal>
            <c:numRef>
              <c:f>Sheet3!$H$2:$H$72</c:f>
              <c:numCache>
                <c:formatCode>0.000_);[Red]\(0.000\)</c:formatCode>
                <c:ptCount val="71"/>
                <c:pt idx="0">
                  <c:v>0.47540983606557374</c:v>
                </c:pt>
                <c:pt idx="1">
                  <c:v>0.48648648648648651</c:v>
                </c:pt>
                <c:pt idx="2">
                  <c:v>0.45783132530120479</c:v>
                </c:pt>
                <c:pt idx="3">
                  <c:v>0.47619047619047616</c:v>
                </c:pt>
                <c:pt idx="4">
                  <c:v>0.45263157894736844</c:v>
                </c:pt>
                <c:pt idx="5">
                  <c:v>0.50495049504950495</c:v>
                </c:pt>
                <c:pt idx="6">
                  <c:v>0.45098039215686275</c:v>
                </c:pt>
                <c:pt idx="7">
                  <c:v>0.42622950819672129</c:v>
                </c:pt>
                <c:pt idx="8">
                  <c:v>0.41860465116279066</c:v>
                </c:pt>
                <c:pt idx="9">
                  <c:v>0.46043165467625896</c:v>
                </c:pt>
                <c:pt idx="10">
                  <c:v>0.42424242424242425</c:v>
                </c:pt>
                <c:pt idx="11">
                  <c:v>0.48226950354609927</c:v>
                </c:pt>
                <c:pt idx="12">
                  <c:v>0.43703703703703706</c:v>
                </c:pt>
                <c:pt idx="13">
                  <c:v>0.42222222222222222</c:v>
                </c:pt>
                <c:pt idx="14">
                  <c:v>0.46043165467625902</c:v>
                </c:pt>
                <c:pt idx="15">
                  <c:v>0.43537414965986393</c:v>
                </c:pt>
                <c:pt idx="16">
                  <c:v>0.3716216216216216</c:v>
                </c:pt>
                <c:pt idx="17">
                  <c:v>0.52482269503546108</c:v>
                </c:pt>
                <c:pt idx="18">
                  <c:v>0.49032258064516127</c:v>
                </c:pt>
                <c:pt idx="19">
                  <c:v>0.3987730061349693</c:v>
                </c:pt>
                <c:pt idx="20">
                  <c:v>0.43636363636363634</c:v>
                </c:pt>
                <c:pt idx="21">
                  <c:v>0.42603550295857995</c:v>
                </c:pt>
                <c:pt idx="22">
                  <c:v>0.45402298850574713</c:v>
                </c:pt>
                <c:pt idx="23">
                  <c:v>0.46666666666666667</c:v>
                </c:pt>
                <c:pt idx="24">
                  <c:v>0.40331491712707185</c:v>
                </c:pt>
                <c:pt idx="25">
                  <c:v>0.4891304347826087</c:v>
                </c:pt>
                <c:pt idx="26">
                  <c:v>0.46195652173913043</c:v>
                </c:pt>
                <c:pt idx="27">
                  <c:v>0.45161290322580644</c:v>
                </c:pt>
                <c:pt idx="28">
                  <c:v>0.4263157894736842</c:v>
                </c:pt>
                <c:pt idx="29">
                  <c:v>0.46808510638297873</c:v>
                </c:pt>
                <c:pt idx="30">
                  <c:v>0.40191387559808606</c:v>
                </c:pt>
                <c:pt idx="31">
                  <c:v>0.36868686868686867</c:v>
                </c:pt>
                <c:pt idx="32">
                  <c:v>0.45500000000000002</c:v>
                </c:pt>
                <c:pt idx="33">
                  <c:v>0.41711229946524064</c:v>
                </c:pt>
                <c:pt idx="34">
                  <c:v>0.44811320754716982</c:v>
                </c:pt>
                <c:pt idx="35">
                  <c:v>0.42241379310344823</c:v>
                </c:pt>
                <c:pt idx="36">
                  <c:v>0.42677824267782427</c:v>
                </c:pt>
                <c:pt idx="37">
                  <c:v>0.43209876543209874</c:v>
                </c:pt>
                <c:pt idx="38">
                  <c:v>0.41599999999999998</c:v>
                </c:pt>
                <c:pt idx="39">
                  <c:v>0.46460176991150443</c:v>
                </c:pt>
                <c:pt idx="40">
                  <c:v>0.41379310344827586</c:v>
                </c:pt>
                <c:pt idx="41">
                  <c:v>0.42962962962962958</c:v>
                </c:pt>
                <c:pt idx="42">
                  <c:v>0.41263940520446096</c:v>
                </c:pt>
                <c:pt idx="43">
                  <c:v>0.40073529411764708</c:v>
                </c:pt>
                <c:pt idx="44">
                  <c:v>0.40909090909090912</c:v>
                </c:pt>
                <c:pt idx="45">
                  <c:v>0.42481203007518797</c:v>
                </c:pt>
                <c:pt idx="46">
                  <c:v>0.39405204460966536</c:v>
                </c:pt>
                <c:pt idx="47">
                  <c:v>0.40129449838187703</c:v>
                </c:pt>
                <c:pt idx="48">
                  <c:v>0.44483985765124556</c:v>
                </c:pt>
                <c:pt idx="49">
                  <c:v>0.43653250773993807</c:v>
                </c:pt>
                <c:pt idx="50">
                  <c:v>0.38153846153846155</c:v>
                </c:pt>
                <c:pt idx="51">
                  <c:v>0.44179104477611941</c:v>
                </c:pt>
                <c:pt idx="52">
                  <c:v>0.45930232558139533</c:v>
                </c:pt>
                <c:pt idx="53">
                  <c:v>0.39215686274509803</c:v>
                </c:pt>
                <c:pt idx="54">
                  <c:v>0.39617486338797814</c:v>
                </c:pt>
                <c:pt idx="55">
                  <c:v>0.41666666666666669</c:v>
                </c:pt>
                <c:pt idx="56">
                  <c:v>0.37894736842105264</c:v>
                </c:pt>
                <c:pt idx="57">
                  <c:v>0.38728323699421957</c:v>
                </c:pt>
                <c:pt idx="58">
                  <c:v>0.39541547277936961</c:v>
                </c:pt>
                <c:pt idx="59">
                  <c:v>0.38167938931297712</c:v>
                </c:pt>
                <c:pt idx="60">
                  <c:v>0.44029850746268656</c:v>
                </c:pt>
                <c:pt idx="61">
                  <c:v>0.37995337995337997</c:v>
                </c:pt>
                <c:pt idx="62">
                  <c:v>0.41255605381165922</c:v>
                </c:pt>
                <c:pt idx="63">
                  <c:v>0.46491228070175439</c:v>
                </c:pt>
                <c:pt idx="64">
                  <c:v>0.41703056768558949</c:v>
                </c:pt>
                <c:pt idx="65">
                  <c:v>0.39915074309978771</c:v>
                </c:pt>
                <c:pt idx="66">
                  <c:v>0.38655462184873951</c:v>
                </c:pt>
                <c:pt idx="67">
                  <c:v>0.4462809917355372</c:v>
                </c:pt>
                <c:pt idx="68">
                  <c:v>0.4468937875751503</c:v>
                </c:pt>
                <c:pt idx="69">
                  <c:v>0.42940038684719534</c:v>
                </c:pt>
                <c:pt idx="70">
                  <c:v>0.42337164750957856</c:v>
                </c:pt>
              </c:numCache>
            </c:numRef>
          </c:yVal>
          <c:smooth val="0"/>
        </c:ser>
        <c:dLbls>
          <c:showLegendKey val="0"/>
          <c:showVal val="0"/>
          <c:showCatName val="0"/>
          <c:showSerName val="0"/>
          <c:showPercent val="0"/>
          <c:showBubbleSize val="0"/>
        </c:dLbls>
        <c:axId val="84763776"/>
        <c:axId val="84764352"/>
      </c:scatterChart>
      <c:valAx>
        <c:axId val="84763776"/>
        <c:scaling>
          <c:orientation val="minMax"/>
        </c:scaling>
        <c:delete val="0"/>
        <c:axPos val="b"/>
        <c:numFmt formatCode="0.0_);[Red]\(0.0\)" sourceLinked="1"/>
        <c:majorTickMark val="out"/>
        <c:minorTickMark val="none"/>
        <c:tickLblPos val="nextTo"/>
        <c:crossAx val="84764352"/>
        <c:crosses val="autoZero"/>
        <c:crossBetween val="midCat"/>
      </c:valAx>
      <c:valAx>
        <c:axId val="84764352"/>
        <c:scaling>
          <c:orientation val="minMax"/>
        </c:scaling>
        <c:delete val="0"/>
        <c:axPos val="l"/>
        <c:majorGridlines/>
        <c:numFmt formatCode="0.000_);[Red]\(0.000\)" sourceLinked="1"/>
        <c:majorTickMark val="out"/>
        <c:minorTickMark val="none"/>
        <c:tickLblPos val="nextTo"/>
        <c:crossAx val="84763776"/>
        <c:crosses val="autoZero"/>
        <c:crossBetween val="midCat"/>
      </c:valAx>
    </c:plotArea>
    <c:plotVisOnly val="1"/>
    <c:dispBlanksAs val="gap"/>
    <c:showDLblsOverMax val="0"/>
  </c:chart>
  <c:spPr>
    <a:ln w="25400">
      <a:solidFill>
        <a:schemeClr val="accent1"/>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245649321008786"/>
          <c:y val="0.14323718463763457"/>
          <c:w val="0.78882132260641336"/>
          <c:h val="0.64819031549627726"/>
        </c:manualLayout>
      </c:layout>
      <c:scatterChart>
        <c:scatterStyle val="lineMarker"/>
        <c:varyColors val="0"/>
        <c:ser>
          <c:idx val="0"/>
          <c:order val="0"/>
          <c:spPr>
            <a:ln w="28575">
              <a:noFill/>
            </a:ln>
          </c:spPr>
          <c:xVal>
            <c:numRef>
              <c:f>'3-2'!$A$2:$A$72</c:f>
              <c:numCache>
                <c:formatCode>0</c:formatCode>
                <c:ptCount val="71"/>
                <c:pt idx="0">
                  <c:v>800</c:v>
                </c:pt>
                <c:pt idx="1">
                  <c:v>800</c:v>
                </c:pt>
                <c:pt idx="2">
                  <c:v>800</c:v>
                </c:pt>
                <c:pt idx="3">
                  <c:v>800</c:v>
                </c:pt>
                <c:pt idx="4">
                  <c:v>800</c:v>
                </c:pt>
                <c:pt idx="5">
                  <c:v>800</c:v>
                </c:pt>
                <c:pt idx="6">
                  <c:v>800</c:v>
                </c:pt>
                <c:pt idx="7">
                  <c:v>800</c:v>
                </c:pt>
                <c:pt idx="8">
                  <c:v>800</c:v>
                </c:pt>
                <c:pt idx="9">
                  <c:v>800</c:v>
                </c:pt>
                <c:pt idx="10">
                  <c:v>800</c:v>
                </c:pt>
                <c:pt idx="11">
                  <c:v>800</c:v>
                </c:pt>
                <c:pt idx="12">
                  <c:v>800</c:v>
                </c:pt>
                <c:pt idx="13">
                  <c:v>800</c:v>
                </c:pt>
                <c:pt idx="14">
                  <c:v>800</c:v>
                </c:pt>
                <c:pt idx="15">
                  <c:v>800</c:v>
                </c:pt>
                <c:pt idx="16">
                  <c:v>800</c:v>
                </c:pt>
                <c:pt idx="17">
                  <c:v>800</c:v>
                </c:pt>
                <c:pt idx="18">
                  <c:v>800</c:v>
                </c:pt>
                <c:pt idx="19">
                  <c:v>800</c:v>
                </c:pt>
                <c:pt idx="20">
                  <c:v>800</c:v>
                </c:pt>
                <c:pt idx="21">
                  <c:v>1000</c:v>
                </c:pt>
                <c:pt idx="22">
                  <c:v>1000</c:v>
                </c:pt>
                <c:pt idx="23">
                  <c:v>1000</c:v>
                </c:pt>
                <c:pt idx="24">
                  <c:v>1000</c:v>
                </c:pt>
                <c:pt idx="25">
                  <c:v>1000</c:v>
                </c:pt>
                <c:pt idx="26">
                  <c:v>1000</c:v>
                </c:pt>
                <c:pt idx="27">
                  <c:v>1000</c:v>
                </c:pt>
                <c:pt idx="28">
                  <c:v>1000</c:v>
                </c:pt>
                <c:pt idx="29">
                  <c:v>1000</c:v>
                </c:pt>
                <c:pt idx="30">
                  <c:v>1000</c:v>
                </c:pt>
                <c:pt idx="31">
                  <c:v>1000</c:v>
                </c:pt>
                <c:pt idx="32">
                  <c:v>1000</c:v>
                </c:pt>
                <c:pt idx="33" formatCode="General">
                  <c:v>1050</c:v>
                </c:pt>
                <c:pt idx="34" formatCode="General">
                  <c:v>1050</c:v>
                </c:pt>
                <c:pt idx="35" formatCode="General">
                  <c:v>1050</c:v>
                </c:pt>
                <c:pt idx="36" formatCode="General">
                  <c:v>1050</c:v>
                </c:pt>
                <c:pt idx="37" formatCode="General">
                  <c:v>1050</c:v>
                </c:pt>
                <c:pt idx="38" formatCode="General">
                  <c:v>1050</c:v>
                </c:pt>
                <c:pt idx="39" formatCode="General">
                  <c:v>1050</c:v>
                </c:pt>
                <c:pt idx="40" formatCode="General">
                  <c:v>1050</c:v>
                </c:pt>
                <c:pt idx="41" formatCode="General">
                  <c:v>1050</c:v>
                </c:pt>
                <c:pt idx="42" formatCode="General">
                  <c:v>1050</c:v>
                </c:pt>
                <c:pt idx="43" formatCode="General">
                  <c:v>1050</c:v>
                </c:pt>
                <c:pt idx="44" formatCode="General">
                  <c:v>1070</c:v>
                </c:pt>
                <c:pt idx="45" formatCode="General">
                  <c:v>1070</c:v>
                </c:pt>
                <c:pt idx="46" formatCode="General">
                  <c:v>1070</c:v>
                </c:pt>
                <c:pt idx="47" formatCode="General">
                  <c:v>1070</c:v>
                </c:pt>
                <c:pt idx="48" formatCode="General">
                  <c:v>1070</c:v>
                </c:pt>
                <c:pt idx="49" formatCode="General">
                  <c:v>1070</c:v>
                </c:pt>
                <c:pt idx="50" formatCode="General">
                  <c:v>1070</c:v>
                </c:pt>
                <c:pt idx="51" formatCode="General">
                  <c:v>1070</c:v>
                </c:pt>
                <c:pt idx="52" formatCode="General">
                  <c:v>1070</c:v>
                </c:pt>
                <c:pt idx="53" formatCode="General">
                  <c:v>1070</c:v>
                </c:pt>
                <c:pt idx="54" formatCode="General">
                  <c:v>1070</c:v>
                </c:pt>
                <c:pt idx="55" formatCode="General">
                  <c:v>1070</c:v>
                </c:pt>
                <c:pt idx="56">
                  <c:v>1200</c:v>
                </c:pt>
                <c:pt idx="57">
                  <c:v>1200</c:v>
                </c:pt>
                <c:pt idx="58">
                  <c:v>1200</c:v>
                </c:pt>
                <c:pt idx="59">
                  <c:v>1200</c:v>
                </c:pt>
                <c:pt idx="60">
                  <c:v>1200</c:v>
                </c:pt>
                <c:pt idx="61">
                  <c:v>1200</c:v>
                </c:pt>
                <c:pt idx="62">
                  <c:v>1200</c:v>
                </c:pt>
                <c:pt idx="63">
                  <c:v>1400</c:v>
                </c:pt>
                <c:pt idx="64">
                  <c:v>1400</c:v>
                </c:pt>
                <c:pt idx="65">
                  <c:v>1400</c:v>
                </c:pt>
                <c:pt idx="66">
                  <c:v>1400</c:v>
                </c:pt>
                <c:pt idx="67">
                  <c:v>1400</c:v>
                </c:pt>
                <c:pt idx="68">
                  <c:v>1400</c:v>
                </c:pt>
                <c:pt idx="69">
                  <c:v>1400</c:v>
                </c:pt>
                <c:pt idx="70">
                  <c:v>1400</c:v>
                </c:pt>
              </c:numCache>
            </c:numRef>
          </c:xVal>
          <c:yVal>
            <c:numRef>
              <c:f>'3-2'!$B$2:$B$72</c:f>
              <c:numCache>
                <c:formatCode>0.000_);[Red]\(0.000\)</c:formatCode>
                <c:ptCount val="71"/>
                <c:pt idx="0">
                  <c:v>0.45402298850574713</c:v>
                </c:pt>
                <c:pt idx="1">
                  <c:v>0.4891304347826087</c:v>
                </c:pt>
                <c:pt idx="2">
                  <c:v>0.44811320754716982</c:v>
                </c:pt>
                <c:pt idx="3">
                  <c:v>0.45161290322580644</c:v>
                </c:pt>
                <c:pt idx="4">
                  <c:v>0.46195652173913043</c:v>
                </c:pt>
                <c:pt idx="5">
                  <c:v>0.45500000000000002</c:v>
                </c:pt>
                <c:pt idx="6">
                  <c:v>0.46666666666666667</c:v>
                </c:pt>
                <c:pt idx="7">
                  <c:v>0.43636363636363634</c:v>
                </c:pt>
                <c:pt idx="8">
                  <c:v>0.46491228070175439</c:v>
                </c:pt>
                <c:pt idx="9">
                  <c:v>0.42337164750957856</c:v>
                </c:pt>
                <c:pt idx="10">
                  <c:v>0.4462809917355372</c:v>
                </c:pt>
                <c:pt idx="11">
                  <c:v>0.42940038684719534</c:v>
                </c:pt>
                <c:pt idx="12">
                  <c:v>0.4468937875751503</c:v>
                </c:pt>
                <c:pt idx="13">
                  <c:v>0.39915074309978771</c:v>
                </c:pt>
                <c:pt idx="14">
                  <c:v>0.41703056768558949</c:v>
                </c:pt>
                <c:pt idx="15">
                  <c:v>0.41255605381165922</c:v>
                </c:pt>
                <c:pt idx="16">
                  <c:v>0.39617486338797814</c:v>
                </c:pt>
                <c:pt idx="17">
                  <c:v>0.38167938931297712</c:v>
                </c:pt>
                <c:pt idx="18">
                  <c:v>0.40129449838187703</c:v>
                </c:pt>
                <c:pt idx="19">
                  <c:v>0.39215686274509803</c:v>
                </c:pt>
                <c:pt idx="20">
                  <c:v>0.41263940520446096</c:v>
                </c:pt>
                <c:pt idx="21">
                  <c:v>0.43703703703703706</c:v>
                </c:pt>
                <c:pt idx="22">
                  <c:v>0.42222222222222222</c:v>
                </c:pt>
                <c:pt idx="23">
                  <c:v>0.46043165467625902</c:v>
                </c:pt>
                <c:pt idx="24">
                  <c:v>0.45098039215686275</c:v>
                </c:pt>
                <c:pt idx="25">
                  <c:v>0.42424242424242425</c:v>
                </c:pt>
                <c:pt idx="26">
                  <c:v>0.42622950819672129</c:v>
                </c:pt>
                <c:pt idx="27">
                  <c:v>0.45783132530120479</c:v>
                </c:pt>
                <c:pt idx="28">
                  <c:v>0.47619047619047616</c:v>
                </c:pt>
                <c:pt idx="29">
                  <c:v>0.50495049504950495</c:v>
                </c:pt>
                <c:pt idx="30">
                  <c:v>0.45263157894736844</c:v>
                </c:pt>
                <c:pt idx="31">
                  <c:v>0.48648648648648651</c:v>
                </c:pt>
                <c:pt idx="32">
                  <c:v>0.47540983606557374</c:v>
                </c:pt>
                <c:pt idx="33">
                  <c:v>0.48226950354609927</c:v>
                </c:pt>
                <c:pt idx="34">
                  <c:v>0.46043165467625896</c:v>
                </c:pt>
                <c:pt idx="35">
                  <c:v>0.41860465116279066</c:v>
                </c:pt>
                <c:pt idx="36">
                  <c:v>0.52482269503546108</c:v>
                </c:pt>
                <c:pt idx="37">
                  <c:v>0.40191387559808606</c:v>
                </c:pt>
                <c:pt idx="38">
                  <c:v>0.42603550295857995</c:v>
                </c:pt>
                <c:pt idx="39">
                  <c:v>0.41711229946524064</c:v>
                </c:pt>
                <c:pt idx="40">
                  <c:v>0.4263157894736842</c:v>
                </c:pt>
                <c:pt idx="41">
                  <c:v>0.42241379310344823</c:v>
                </c:pt>
                <c:pt idx="42">
                  <c:v>0.42962962962962958</c:v>
                </c:pt>
                <c:pt idx="43">
                  <c:v>0.46808510638297873</c:v>
                </c:pt>
                <c:pt idx="44">
                  <c:v>0.38655462184873951</c:v>
                </c:pt>
                <c:pt idx="45">
                  <c:v>0.39541547277936961</c:v>
                </c:pt>
                <c:pt idx="46">
                  <c:v>0.44029850746268656</c:v>
                </c:pt>
                <c:pt idx="47">
                  <c:v>0.41666666666666669</c:v>
                </c:pt>
                <c:pt idx="48">
                  <c:v>0.45930232558139533</c:v>
                </c:pt>
                <c:pt idx="49">
                  <c:v>0.44483985765124556</c:v>
                </c:pt>
                <c:pt idx="50">
                  <c:v>0.44179104477611941</c:v>
                </c:pt>
                <c:pt idx="51">
                  <c:v>0.40909090909090912</c:v>
                </c:pt>
                <c:pt idx="52">
                  <c:v>0.41379310344827586</c:v>
                </c:pt>
                <c:pt idx="53">
                  <c:v>0.46460176991150443</c:v>
                </c:pt>
                <c:pt idx="54">
                  <c:v>0.43209876543209874</c:v>
                </c:pt>
                <c:pt idx="55">
                  <c:v>0.43653250773993807</c:v>
                </c:pt>
                <c:pt idx="56">
                  <c:v>0.43537414965986393</c:v>
                </c:pt>
                <c:pt idx="57">
                  <c:v>0.49032258064516127</c:v>
                </c:pt>
                <c:pt idx="58">
                  <c:v>0.42677824267782427</c:v>
                </c:pt>
                <c:pt idx="59">
                  <c:v>0.40331491712707185</c:v>
                </c:pt>
                <c:pt idx="60">
                  <c:v>0.3716216216216216</c:v>
                </c:pt>
                <c:pt idx="61">
                  <c:v>0.3987730061349693</c:v>
                </c:pt>
                <c:pt idx="62">
                  <c:v>0.36868686868686867</c:v>
                </c:pt>
                <c:pt idx="63">
                  <c:v>0.40073529411764708</c:v>
                </c:pt>
                <c:pt idx="64">
                  <c:v>0.42481203007518797</c:v>
                </c:pt>
                <c:pt idx="65">
                  <c:v>0.41599999999999998</c:v>
                </c:pt>
                <c:pt idx="66">
                  <c:v>0.39405204460966536</c:v>
                </c:pt>
                <c:pt idx="67">
                  <c:v>0.38153846153846155</c:v>
                </c:pt>
                <c:pt idx="68">
                  <c:v>0.38728323699421957</c:v>
                </c:pt>
                <c:pt idx="69">
                  <c:v>0.37894736842105264</c:v>
                </c:pt>
                <c:pt idx="70">
                  <c:v>0.37995337995337997</c:v>
                </c:pt>
              </c:numCache>
            </c:numRef>
          </c:yVal>
          <c:smooth val="0"/>
        </c:ser>
        <c:dLbls>
          <c:showLegendKey val="0"/>
          <c:showVal val="0"/>
          <c:showCatName val="0"/>
          <c:showSerName val="0"/>
          <c:showPercent val="0"/>
          <c:showBubbleSize val="0"/>
        </c:dLbls>
        <c:axId val="84767808"/>
        <c:axId val="84768384"/>
      </c:scatterChart>
      <c:valAx>
        <c:axId val="84767808"/>
        <c:scaling>
          <c:orientation val="minMax"/>
          <c:min val="600"/>
        </c:scaling>
        <c:delete val="0"/>
        <c:axPos val="b"/>
        <c:numFmt formatCode="0" sourceLinked="1"/>
        <c:majorTickMark val="out"/>
        <c:minorTickMark val="none"/>
        <c:tickLblPos val="nextTo"/>
        <c:crossAx val="84768384"/>
        <c:crosses val="autoZero"/>
        <c:crossBetween val="midCat"/>
      </c:valAx>
      <c:valAx>
        <c:axId val="84768384"/>
        <c:scaling>
          <c:orientation val="minMax"/>
        </c:scaling>
        <c:delete val="0"/>
        <c:axPos val="l"/>
        <c:majorGridlines/>
        <c:numFmt formatCode="0.000_);[Red]\(0.000\)" sourceLinked="1"/>
        <c:majorTickMark val="out"/>
        <c:minorTickMark val="none"/>
        <c:tickLblPos val="nextTo"/>
        <c:crossAx val="84767808"/>
        <c:crosses val="autoZero"/>
        <c:crossBetween val="midCat"/>
      </c:valAx>
    </c:plotArea>
    <c:plotVisOnly val="1"/>
    <c:dispBlanksAs val="gap"/>
    <c:showDLblsOverMax val="0"/>
  </c:chart>
  <c:spPr>
    <a:ln w="25400">
      <a:solidFill>
        <a:schemeClr val="accent1"/>
      </a:solid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75881547415268"/>
          <c:y val="0.14197045847992407"/>
          <c:w val="0.72802892844916123"/>
          <c:h val="0.70099793376891717"/>
        </c:manualLayout>
      </c:layout>
      <c:scatterChart>
        <c:scatterStyle val="lineMarker"/>
        <c:varyColors val="0"/>
        <c:ser>
          <c:idx val="0"/>
          <c:order val="0"/>
          <c:spPr>
            <a:ln w="28575">
              <a:noFill/>
            </a:ln>
          </c:spPr>
          <c:xVal>
            <c:numRef>
              <c:f>'Double left turn with lane drop'!$J$167:$J$304</c:f>
              <c:numCache>
                <c:formatCode>0.00_ </c:formatCode>
                <c:ptCount val="138"/>
                <c:pt idx="0">
                  <c:v>160</c:v>
                </c:pt>
                <c:pt idx="1">
                  <c:v>64</c:v>
                </c:pt>
                <c:pt idx="2">
                  <c:v>244</c:v>
                </c:pt>
                <c:pt idx="3">
                  <c:v>228</c:v>
                </c:pt>
                <c:pt idx="4">
                  <c:v>220</c:v>
                </c:pt>
                <c:pt idx="5">
                  <c:v>220</c:v>
                </c:pt>
                <c:pt idx="6">
                  <c:v>212</c:v>
                </c:pt>
                <c:pt idx="7">
                  <c:v>180</c:v>
                </c:pt>
                <c:pt idx="8">
                  <c:v>164</c:v>
                </c:pt>
                <c:pt idx="9">
                  <c:v>304</c:v>
                </c:pt>
                <c:pt idx="10">
                  <c:v>140</c:v>
                </c:pt>
                <c:pt idx="11">
                  <c:v>132</c:v>
                </c:pt>
                <c:pt idx="12">
                  <c:v>480</c:v>
                </c:pt>
                <c:pt idx="13">
                  <c:v>224</c:v>
                </c:pt>
                <c:pt idx="14">
                  <c:v>216</c:v>
                </c:pt>
                <c:pt idx="15">
                  <c:v>108</c:v>
                </c:pt>
                <c:pt idx="16">
                  <c:v>428</c:v>
                </c:pt>
                <c:pt idx="17">
                  <c:v>320</c:v>
                </c:pt>
                <c:pt idx="18">
                  <c:v>152</c:v>
                </c:pt>
                <c:pt idx="19">
                  <c:v>296</c:v>
                </c:pt>
                <c:pt idx="20">
                  <c:v>264</c:v>
                </c:pt>
                <c:pt idx="21">
                  <c:v>196</c:v>
                </c:pt>
                <c:pt idx="22">
                  <c:v>196</c:v>
                </c:pt>
                <c:pt idx="23">
                  <c:v>188</c:v>
                </c:pt>
                <c:pt idx="24">
                  <c:v>135</c:v>
                </c:pt>
                <c:pt idx="25">
                  <c:v>352</c:v>
                </c:pt>
                <c:pt idx="26">
                  <c:v>328</c:v>
                </c:pt>
                <c:pt idx="27">
                  <c:v>164</c:v>
                </c:pt>
                <c:pt idx="28">
                  <c:v>312</c:v>
                </c:pt>
                <c:pt idx="29">
                  <c:v>200</c:v>
                </c:pt>
                <c:pt idx="30">
                  <c:v>148</c:v>
                </c:pt>
                <c:pt idx="31">
                  <c:v>192</c:v>
                </c:pt>
                <c:pt idx="32">
                  <c:v>280</c:v>
                </c:pt>
                <c:pt idx="33">
                  <c:v>176</c:v>
                </c:pt>
                <c:pt idx="34">
                  <c:v>440</c:v>
                </c:pt>
                <c:pt idx="35">
                  <c:v>88</c:v>
                </c:pt>
                <c:pt idx="36">
                  <c:v>176</c:v>
                </c:pt>
                <c:pt idx="37">
                  <c:v>189</c:v>
                </c:pt>
                <c:pt idx="38">
                  <c:v>160</c:v>
                </c:pt>
                <c:pt idx="39">
                  <c:v>392</c:v>
                </c:pt>
                <c:pt idx="40">
                  <c:v>188</c:v>
                </c:pt>
                <c:pt idx="41">
                  <c:v>108</c:v>
                </c:pt>
                <c:pt idx="42">
                  <c:v>202.5</c:v>
                </c:pt>
                <c:pt idx="43">
                  <c:v>162</c:v>
                </c:pt>
                <c:pt idx="44">
                  <c:v>452</c:v>
                </c:pt>
                <c:pt idx="45">
                  <c:v>380</c:v>
                </c:pt>
                <c:pt idx="46">
                  <c:v>344</c:v>
                </c:pt>
                <c:pt idx="47">
                  <c:v>192</c:v>
                </c:pt>
                <c:pt idx="48">
                  <c:v>376</c:v>
                </c:pt>
                <c:pt idx="49">
                  <c:v>404</c:v>
                </c:pt>
                <c:pt idx="50">
                  <c:v>148</c:v>
                </c:pt>
                <c:pt idx="51">
                  <c:v>288</c:v>
                </c:pt>
                <c:pt idx="52">
                  <c:v>252</c:v>
                </c:pt>
                <c:pt idx="53">
                  <c:v>224</c:v>
                </c:pt>
                <c:pt idx="54">
                  <c:v>196</c:v>
                </c:pt>
                <c:pt idx="55">
                  <c:v>272</c:v>
                </c:pt>
                <c:pt idx="56">
                  <c:v>404</c:v>
                </c:pt>
                <c:pt idx="57">
                  <c:v>188</c:v>
                </c:pt>
                <c:pt idx="58">
                  <c:v>132</c:v>
                </c:pt>
                <c:pt idx="59">
                  <c:v>132</c:v>
                </c:pt>
                <c:pt idx="60">
                  <c:v>436</c:v>
                </c:pt>
                <c:pt idx="61">
                  <c:v>228</c:v>
                </c:pt>
                <c:pt idx="62">
                  <c:v>352</c:v>
                </c:pt>
                <c:pt idx="63">
                  <c:v>352</c:v>
                </c:pt>
                <c:pt idx="64">
                  <c:v>276</c:v>
                </c:pt>
                <c:pt idx="65">
                  <c:v>324</c:v>
                </c:pt>
                <c:pt idx="66">
                  <c:v>124</c:v>
                </c:pt>
                <c:pt idx="67">
                  <c:v>192</c:v>
                </c:pt>
                <c:pt idx="68">
                  <c:v>212</c:v>
                </c:pt>
                <c:pt idx="69">
                  <c:v>164</c:v>
                </c:pt>
                <c:pt idx="70">
                  <c:v>292</c:v>
                </c:pt>
                <c:pt idx="71">
                  <c:v>224</c:v>
                </c:pt>
                <c:pt idx="72">
                  <c:v>448</c:v>
                </c:pt>
                <c:pt idx="73">
                  <c:v>156</c:v>
                </c:pt>
                <c:pt idx="74">
                  <c:v>244</c:v>
                </c:pt>
                <c:pt idx="75">
                  <c:v>176</c:v>
                </c:pt>
                <c:pt idx="76">
                  <c:v>264</c:v>
                </c:pt>
                <c:pt idx="77">
                  <c:v>216</c:v>
                </c:pt>
                <c:pt idx="78">
                  <c:v>128</c:v>
                </c:pt>
                <c:pt idx="79">
                  <c:v>168</c:v>
                </c:pt>
                <c:pt idx="80">
                  <c:v>188</c:v>
                </c:pt>
                <c:pt idx="81">
                  <c:v>188</c:v>
                </c:pt>
                <c:pt idx="82">
                  <c:v>120</c:v>
                </c:pt>
                <c:pt idx="83">
                  <c:v>202.5</c:v>
                </c:pt>
                <c:pt idx="84">
                  <c:v>340</c:v>
                </c:pt>
                <c:pt idx="85">
                  <c:v>100</c:v>
                </c:pt>
                <c:pt idx="86">
                  <c:v>340</c:v>
                </c:pt>
                <c:pt idx="87">
                  <c:v>320</c:v>
                </c:pt>
                <c:pt idx="88">
                  <c:v>120</c:v>
                </c:pt>
                <c:pt idx="89">
                  <c:v>160</c:v>
                </c:pt>
                <c:pt idx="90">
                  <c:v>162.49027237354085</c:v>
                </c:pt>
                <c:pt idx="91">
                  <c:v>324</c:v>
                </c:pt>
                <c:pt idx="92">
                  <c:v>152</c:v>
                </c:pt>
                <c:pt idx="93">
                  <c:v>126</c:v>
                </c:pt>
                <c:pt idx="94">
                  <c:v>92</c:v>
                </c:pt>
                <c:pt idx="95">
                  <c:v>164</c:v>
                </c:pt>
                <c:pt idx="96">
                  <c:v>236</c:v>
                </c:pt>
                <c:pt idx="97">
                  <c:v>216</c:v>
                </c:pt>
                <c:pt idx="98">
                  <c:v>196</c:v>
                </c:pt>
                <c:pt idx="99">
                  <c:v>176</c:v>
                </c:pt>
                <c:pt idx="100">
                  <c:v>176</c:v>
                </c:pt>
                <c:pt idx="101">
                  <c:v>104</c:v>
                </c:pt>
                <c:pt idx="102">
                  <c:v>208</c:v>
                </c:pt>
                <c:pt idx="103">
                  <c:v>260</c:v>
                </c:pt>
                <c:pt idx="104">
                  <c:v>116</c:v>
                </c:pt>
                <c:pt idx="105">
                  <c:v>348</c:v>
                </c:pt>
                <c:pt idx="106">
                  <c:v>148</c:v>
                </c:pt>
                <c:pt idx="107">
                  <c:v>212</c:v>
                </c:pt>
                <c:pt idx="108">
                  <c:v>192</c:v>
                </c:pt>
                <c:pt idx="109">
                  <c:v>268</c:v>
                </c:pt>
                <c:pt idx="110">
                  <c:v>216</c:v>
                </c:pt>
                <c:pt idx="111">
                  <c:v>184</c:v>
                </c:pt>
                <c:pt idx="112">
                  <c:v>260</c:v>
                </c:pt>
                <c:pt idx="113">
                  <c:v>152</c:v>
                </c:pt>
                <c:pt idx="114">
                  <c:v>152</c:v>
                </c:pt>
                <c:pt idx="115">
                  <c:v>260.24096385542168</c:v>
                </c:pt>
                <c:pt idx="116">
                  <c:v>220</c:v>
                </c:pt>
                <c:pt idx="117">
                  <c:v>232</c:v>
                </c:pt>
                <c:pt idx="118">
                  <c:v>236</c:v>
                </c:pt>
                <c:pt idx="119">
                  <c:v>180</c:v>
                </c:pt>
                <c:pt idx="120">
                  <c:v>184</c:v>
                </c:pt>
                <c:pt idx="121">
                  <c:v>116</c:v>
                </c:pt>
                <c:pt idx="122">
                  <c:v>128</c:v>
                </c:pt>
                <c:pt idx="123">
                  <c:v>200</c:v>
                </c:pt>
                <c:pt idx="124">
                  <c:v>121.5</c:v>
                </c:pt>
                <c:pt idx="125">
                  <c:v>132</c:v>
                </c:pt>
                <c:pt idx="126">
                  <c:v>180</c:v>
                </c:pt>
                <c:pt idx="127">
                  <c:v>156</c:v>
                </c:pt>
                <c:pt idx="128">
                  <c:v>176.82271680736761</c:v>
                </c:pt>
                <c:pt idx="129">
                  <c:v>196</c:v>
                </c:pt>
                <c:pt idx="130">
                  <c:v>148</c:v>
                </c:pt>
                <c:pt idx="131">
                  <c:v>100</c:v>
                </c:pt>
                <c:pt idx="132">
                  <c:v>128</c:v>
                </c:pt>
                <c:pt idx="133">
                  <c:v>128</c:v>
                </c:pt>
                <c:pt idx="134">
                  <c:v>180</c:v>
                </c:pt>
                <c:pt idx="135">
                  <c:v>120</c:v>
                </c:pt>
                <c:pt idx="136">
                  <c:v>68</c:v>
                </c:pt>
                <c:pt idx="137">
                  <c:v>268</c:v>
                </c:pt>
              </c:numCache>
            </c:numRef>
          </c:xVal>
          <c:yVal>
            <c:numRef>
              <c:f>'Double left turn with lane drop'!$K$167:$K$304</c:f>
              <c:numCache>
                <c:formatCode>0.00_ </c:formatCode>
                <c:ptCount val="138"/>
                <c:pt idx="0">
                  <c:v>0.5</c:v>
                </c:pt>
                <c:pt idx="1">
                  <c:v>0.5</c:v>
                </c:pt>
                <c:pt idx="2">
                  <c:v>0.50819672131147542</c:v>
                </c:pt>
                <c:pt idx="3">
                  <c:v>0.50877192982456143</c:v>
                </c:pt>
                <c:pt idx="4">
                  <c:v>0.50909090909090904</c:v>
                </c:pt>
                <c:pt idx="5">
                  <c:v>0.50909090909090904</c:v>
                </c:pt>
                <c:pt idx="6">
                  <c:v>0.50943396226415094</c:v>
                </c:pt>
                <c:pt idx="7">
                  <c:v>0.51111111111111107</c:v>
                </c:pt>
                <c:pt idx="8">
                  <c:v>0.51219512195121952</c:v>
                </c:pt>
                <c:pt idx="9">
                  <c:v>0.51315789473684215</c:v>
                </c:pt>
                <c:pt idx="10">
                  <c:v>0.51428571428571423</c:v>
                </c:pt>
                <c:pt idx="11">
                  <c:v>0.51515151515151514</c:v>
                </c:pt>
                <c:pt idx="12">
                  <c:v>0.51666666666666672</c:v>
                </c:pt>
                <c:pt idx="13">
                  <c:v>0.5178571428571429</c:v>
                </c:pt>
                <c:pt idx="14">
                  <c:v>0.51851851851851849</c:v>
                </c:pt>
                <c:pt idx="15">
                  <c:v>0.51851851851851849</c:v>
                </c:pt>
                <c:pt idx="16">
                  <c:v>0.52336448598130836</c:v>
                </c:pt>
                <c:pt idx="17">
                  <c:v>0.52500000000000002</c:v>
                </c:pt>
                <c:pt idx="18">
                  <c:v>0.52631578947368418</c:v>
                </c:pt>
                <c:pt idx="19">
                  <c:v>0.52702702702702697</c:v>
                </c:pt>
                <c:pt idx="20">
                  <c:v>0.53030303030303028</c:v>
                </c:pt>
                <c:pt idx="21">
                  <c:v>0.53061224489795922</c:v>
                </c:pt>
                <c:pt idx="22">
                  <c:v>0.53061224489795922</c:v>
                </c:pt>
                <c:pt idx="23">
                  <c:v>0.53191489361702127</c:v>
                </c:pt>
                <c:pt idx="24">
                  <c:v>0.53333333333333333</c:v>
                </c:pt>
                <c:pt idx="25">
                  <c:v>0.53409090909090906</c:v>
                </c:pt>
                <c:pt idx="26">
                  <c:v>0.53658536585365857</c:v>
                </c:pt>
                <c:pt idx="27">
                  <c:v>0.53658536585365857</c:v>
                </c:pt>
                <c:pt idx="28">
                  <c:v>0.53846153846153844</c:v>
                </c:pt>
                <c:pt idx="29">
                  <c:v>0.54</c:v>
                </c:pt>
                <c:pt idx="30">
                  <c:v>0.54054054054054057</c:v>
                </c:pt>
                <c:pt idx="31">
                  <c:v>0.54166666666666663</c:v>
                </c:pt>
                <c:pt idx="32">
                  <c:v>0.54285714285714282</c:v>
                </c:pt>
                <c:pt idx="33">
                  <c:v>0.54545454545454541</c:v>
                </c:pt>
                <c:pt idx="34">
                  <c:v>0.54545454545454541</c:v>
                </c:pt>
                <c:pt idx="35">
                  <c:v>0.54545454545454541</c:v>
                </c:pt>
                <c:pt idx="36">
                  <c:v>0.54545454545454541</c:v>
                </c:pt>
                <c:pt idx="37">
                  <c:v>0.54761904761904767</c:v>
                </c:pt>
                <c:pt idx="38">
                  <c:v>0.55000000000000004</c:v>
                </c:pt>
                <c:pt idx="39">
                  <c:v>0.55102040816326525</c:v>
                </c:pt>
                <c:pt idx="40">
                  <c:v>0.55319148936170215</c:v>
                </c:pt>
                <c:pt idx="41">
                  <c:v>0.55555555555555558</c:v>
                </c:pt>
                <c:pt idx="42">
                  <c:v>0.55555555555555558</c:v>
                </c:pt>
                <c:pt idx="43">
                  <c:v>0.55555555555555558</c:v>
                </c:pt>
                <c:pt idx="44">
                  <c:v>0.55752212389380529</c:v>
                </c:pt>
                <c:pt idx="45">
                  <c:v>0.55789473684210522</c:v>
                </c:pt>
                <c:pt idx="46">
                  <c:v>0.55813953488372092</c:v>
                </c:pt>
                <c:pt idx="47">
                  <c:v>0.5625</c:v>
                </c:pt>
                <c:pt idx="48">
                  <c:v>0.56382978723404253</c:v>
                </c:pt>
                <c:pt idx="49">
                  <c:v>0.5643564356435643</c:v>
                </c:pt>
                <c:pt idx="50">
                  <c:v>0.56756756756756754</c:v>
                </c:pt>
                <c:pt idx="51">
                  <c:v>0.56944444444444442</c:v>
                </c:pt>
                <c:pt idx="52">
                  <c:v>0.5714285714285714</c:v>
                </c:pt>
                <c:pt idx="53">
                  <c:v>0.5714285714285714</c:v>
                </c:pt>
                <c:pt idx="54">
                  <c:v>0.5714285714285714</c:v>
                </c:pt>
                <c:pt idx="55">
                  <c:v>0.57352941176470584</c:v>
                </c:pt>
                <c:pt idx="56">
                  <c:v>0.57425742574257421</c:v>
                </c:pt>
                <c:pt idx="57">
                  <c:v>0.57446808510638303</c:v>
                </c:pt>
                <c:pt idx="58">
                  <c:v>0.5757575757575758</c:v>
                </c:pt>
                <c:pt idx="59">
                  <c:v>0.5757575757575758</c:v>
                </c:pt>
                <c:pt idx="60">
                  <c:v>0.57798165137614677</c:v>
                </c:pt>
                <c:pt idx="61">
                  <c:v>0.57894736842105265</c:v>
                </c:pt>
                <c:pt idx="62">
                  <c:v>0.57954545454545459</c:v>
                </c:pt>
                <c:pt idx="63">
                  <c:v>0.57954545454545459</c:v>
                </c:pt>
                <c:pt idx="64">
                  <c:v>0.57971014492753625</c:v>
                </c:pt>
                <c:pt idx="65">
                  <c:v>0.58024691358024694</c:v>
                </c:pt>
                <c:pt idx="66">
                  <c:v>0.58064516129032262</c:v>
                </c:pt>
                <c:pt idx="67">
                  <c:v>0.58333333333333337</c:v>
                </c:pt>
                <c:pt idx="68">
                  <c:v>0.58490566037735847</c:v>
                </c:pt>
                <c:pt idx="69">
                  <c:v>0.58536585365853655</c:v>
                </c:pt>
                <c:pt idx="70">
                  <c:v>0.58904109589041098</c:v>
                </c:pt>
                <c:pt idx="71">
                  <c:v>0.5892857142857143</c:v>
                </c:pt>
                <c:pt idx="72">
                  <c:v>0.5892857142857143</c:v>
                </c:pt>
                <c:pt idx="73">
                  <c:v>0.58974358974358976</c:v>
                </c:pt>
                <c:pt idx="74">
                  <c:v>0.5901639344262295</c:v>
                </c:pt>
                <c:pt idx="75">
                  <c:v>0.59090909090909094</c:v>
                </c:pt>
                <c:pt idx="76">
                  <c:v>0.59090909090909094</c:v>
                </c:pt>
                <c:pt idx="77">
                  <c:v>0.59259259259259256</c:v>
                </c:pt>
                <c:pt idx="78">
                  <c:v>0.59375</c:v>
                </c:pt>
                <c:pt idx="79">
                  <c:v>0.59523809523809523</c:v>
                </c:pt>
                <c:pt idx="80">
                  <c:v>0.5957446808510638</c:v>
                </c:pt>
                <c:pt idx="81">
                  <c:v>0.5957446808510638</c:v>
                </c:pt>
                <c:pt idx="82">
                  <c:v>0.6</c:v>
                </c:pt>
                <c:pt idx="83">
                  <c:v>0.6</c:v>
                </c:pt>
                <c:pt idx="84">
                  <c:v>0.6</c:v>
                </c:pt>
                <c:pt idx="85">
                  <c:v>0.6</c:v>
                </c:pt>
                <c:pt idx="86">
                  <c:v>0.6</c:v>
                </c:pt>
                <c:pt idx="87">
                  <c:v>0.6</c:v>
                </c:pt>
                <c:pt idx="88">
                  <c:v>0.6</c:v>
                </c:pt>
                <c:pt idx="89">
                  <c:v>0.6</c:v>
                </c:pt>
                <c:pt idx="90">
                  <c:v>0.60344827586206895</c:v>
                </c:pt>
                <c:pt idx="91">
                  <c:v>0.60493827160493829</c:v>
                </c:pt>
                <c:pt idx="92">
                  <c:v>0.60526315789473684</c:v>
                </c:pt>
                <c:pt idx="93">
                  <c:v>0.6071428571428571</c:v>
                </c:pt>
                <c:pt idx="94">
                  <c:v>0.60869565217391308</c:v>
                </c:pt>
                <c:pt idx="95">
                  <c:v>0.6097560975609756</c:v>
                </c:pt>
                <c:pt idx="96">
                  <c:v>0.61016949152542377</c:v>
                </c:pt>
                <c:pt idx="97">
                  <c:v>0.61111111111111116</c:v>
                </c:pt>
                <c:pt idx="98">
                  <c:v>0.61224489795918369</c:v>
                </c:pt>
                <c:pt idx="99">
                  <c:v>0.61363636363636365</c:v>
                </c:pt>
                <c:pt idx="100">
                  <c:v>0.61363636363636365</c:v>
                </c:pt>
                <c:pt idx="101">
                  <c:v>0.61538461538461542</c:v>
                </c:pt>
                <c:pt idx="102">
                  <c:v>0.61538461538461542</c:v>
                </c:pt>
                <c:pt idx="103">
                  <c:v>0.61538461538461542</c:v>
                </c:pt>
                <c:pt idx="104">
                  <c:v>0.62068965517241381</c:v>
                </c:pt>
                <c:pt idx="105">
                  <c:v>0.62068965517241381</c:v>
                </c:pt>
                <c:pt idx="106">
                  <c:v>0.6216216216216216</c:v>
                </c:pt>
                <c:pt idx="107">
                  <c:v>0.62264150943396224</c:v>
                </c:pt>
                <c:pt idx="108">
                  <c:v>0.625</c:v>
                </c:pt>
                <c:pt idx="109">
                  <c:v>0.62686567164179108</c:v>
                </c:pt>
                <c:pt idx="110">
                  <c:v>0.62962962962962965</c:v>
                </c:pt>
                <c:pt idx="111">
                  <c:v>0.63043478260869568</c:v>
                </c:pt>
                <c:pt idx="112">
                  <c:v>0.63076923076923075</c:v>
                </c:pt>
                <c:pt idx="113">
                  <c:v>0.63157894736842102</c:v>
                </c:pt>
                <c:pt idx="114">
                  <c:v>0.63157894736842102</c:v>
                </c:pt>
                <c:pt idx="115">
                  <c:v>0.6333333333333333</c:v>
                </c:pt>
                <c:pt idx="116">
                  <c:v>0.63636363636363635</c:v>
                </c:pt>
                <c:pt idx="117">
                  <c:v>0.63793103448275867</c:v>
                </c:pt>
                <c:pt idx="118">
                  <c:v>0.64406779661016944</c:v>
                </c:pt>
                <c:pt idx="119">
                  <c:v>0.64444444444444449</c:v>
                </c:pt>
                <c:pt idx="120">
                  <c:v>0.65217391304347827</c:v>
                </c:pt>
                <c:pt idx="121">
                  <c:v>0.65517241379310343</c:v>
                </c:pt>
                <c:pt idx="122">
                  <c:v>0.65625</c:v>
                </c:pt>
                <c:pt idx="123">
                  <c:v>0.66</c:v>
                </c:pt>
                <c:pt idx="124">
                  <c:v>0.66666666666666663</c:v>
                </c:pt>
                <c:pt idx="125">
                  <c:v>0.66666666666666663</c:v>
                </c:pt>
                <c:pt idx="126">
                  <c:v>0.66666666666666663</c:v>
                </c:pt>
                <c:pt idx="127">
                  <c:v>0.66666666666666663</c:v>
                </c:pt>
                <c:pt idx="128">
                  <c:v>0.671875</c:v>
                </c:pt>
                <c:pt idx="129">
                  <c:v>0.67346938775510201</c:v>
                </c:pt>
                <c:pt idx="130">
                  <c:v>0.67567567567567566</c:v>
                </c:pt>
                <c:pt idx="131">
                  <c:v>0.68</c:v>
                </c:pt>
                <c:pt idx="132">
                  <c:v>0.6875</c:v>
                </c:pt>
                <c:pt idx="133">
                  <c:v>0.6875</c:v>
                </c:pt>
                <c:pt idx="134">
                  <c:v>0.68888888888888888</c:v>
                </c:pt>
                <c:pt idx="135">
                  <c:v>0.7</c:v>
                </c:pt>
                <c:pt idx="136">
                  <c:v>0.70588235294117652</c:v>
                </c:pt>
                <c:pt idx="137">
                  <c:v>0.71641791044776115</c:v>
                </c:pt>
              </c:numCache>
            </c:numRef>
          </c:yVal>
          <c:smooth val="0"/>
        </c:ser>
        <c:dLbls>
          <c:showLegendKey val="0"/>
          <c:showVal val="0"/>
          <c:showCatName val="0"/>
          <c:showSerName val="0"/>
          <c:showPercent val="0"/>
          <c:showBubbleSize val="0"/>
        </c:dLbls>
        <c:axId val="84796544"/>
        <c:axId val="84797120"/>
      </c:scatterChart>
      <c:valAx>
        <c:axId val="84796544"/>
        <c:scaling>
          <c:orientation val="minMax"/>
        </c:scaling>
        <c:delete val="0"/>
        <c:axPos val="b"/>
        <c:numFmt formatCode="0.00_ " sourceLinked="1"/>
        <c:majorTickMark val="out"/>
        <c:minorTickMark val="none"/>
        <c:tickLblPos val="nextTo"/>
        <c:crossAx val="84797120"/>
        <c:crosses val="autoZero"/>
        <c:crossBetween val="midCat"/>
      </c:valAx>
      <c:valAx>
        <c:axId val="84797120"/>
        <c:scaling>
          <c:orientation val="minMax"/>
        </c:scaling>
        <c:delete val="0"/>
        <c:axPos val="l"/>
        <c:majorGridlines/>
        <c:numFmt formatCode="0.00_ " sourceLinked="1"/>
        <c:majorTickMark val="out"/>
        <c:minorTickMark val="none"/>
        <c:tickLblPos val="nextTo"/>
        <c:crossAx val="84796544"/>
        <c:crosses val="autoZero"/>
        <c:crossBetween val="midCat"/>
      </c:valAx>
    </c:plotArea>
    <c:plotVisOnly val="1"/>
    <c:dispBlanksAs val="gap"/>
    <c:showDLblsOverMax val="0"/>
  </c:chart>
  <c:spPr>
    <a:ln w="25400">
      <a:solidFill>
        <a:schemeClr val="accent1"/>
      </a:solid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50309710555403"/>
          <c:y val="0.17355163537250151"/>
          <c:w val="0.75204546982696086"/>
          <c:h val="0.59650842923480718"/>
        </c:manualLayout>
      </c:layout>
      <c:scatterChart>
        <c:scatterStyle val="lineMarker"/>
        <c:varyColors val="0"/>
        <c:ser>
          <c:idx val="0"/>
          <c:order val="0"/>
          <c:spPr>
            <a:ln w="28575">
              <a:noFill/>
            </a:ln>
          </c:spPr>
          <c:xVal>
            <c:numRef>
              <c:f>'Double left turn with lane drop'!$K$314:$K$436</c:f>
              <c:numCache>
                <c:formatCode>0.00_ </c:formatCode>
                <c:ptCount val="123"/>
                <c:pt idx="0">
                  <c:v>300</c:v>
                </c:pt>
                <c:pt idx="1">
                  <c:v>300</c:v>
                </c:pt>
                <c:pt idx="2">
                  <c:v>300</c:v>
                </c:pt>
                <c:pt idx="3">
                  <c:v>300</c:v>
                </c:pt>
                <c:pt idx="4">
                  <c:v>300</c:v>
                </c:pt>
                <c:pt idx="5">
                  <c:v>300</c:v>
                </c:pt>
                <c:pt idx="6">
                  <c:v>300</c:v>
                </c:pt>
                <c:pt idx="7">
                  <c:v>300</c:v>
                </c:pt>
                <c:pt idx="8">
                  <c:v>400</c:v>
                </c:pt>
                <c:pt idx="9">
                  <c:v>400</c:v>
                </c:pt>
                <c:pt idx="10">
                  <c:v>400</c:v>
                </c:pt>
                <c:pt idx="11">
                  <c:v>400</c:v>
                </c:pt>
                <c:pt idx="12">
                  <c:v>400</c:v>
                </c:pt>
                <c:pt idx="13">
                  <c:v>400</c:v>
                </c:pt>
                <c:pt idx="14">
                  <c:v>400</c:v>
                </c:pt>
                <c:pt idx="15">
                  <c:v>400</c:v>
                </c:pt>
                <c:pt idx="16">
                  <c:v>400</c:v>
                </c:pt>
                <c:pt idx="17">
                  <c:v>400</c:v>
                </c:pt>
                <c:pt idx="18">
                  <c:v>400</c:v>
                </c:pt>
                <c:pt idx="19">
                  <c:v>400</c:v>
                </c:pt>
                <c:pt idx="20">
                  <c:v>400</c:v>
                </c:pt>
                <c:pt idx="21">
                  <c:v>400</c:v>
                </c:pt>
                <c:pt idx="22">
                  <c:v>400</c:v>
                </c:pt>
                <c:pt idx="23">
                  <c:v>400</c:v>
                </c:pt>
                <c:pt idx="24">
                  <c:v>400</c:v>
                </c:pt>
                <c:pt idx="25">
                  <c:v>400</c:v>
                </c:pt>
                <c:pt idx="26">
                  <c:v>400</c:v>
                </c:pt>
                <c:pt idx="27">
                  <c:v>600</c:v>
                </c:pt>
                <c:pt idx="28">
                  <c:v>600</c:v>
                </c:pt>
                <c:pt idx="29">
                  <c:v>600</c:v>
                </c:pt>
                <c:pt idx="30">
                  <c:v>600</c:v>
                </c:pt>
                <c:pt idx="31">
                  <c:v>600</c:v>
                </c:pt>
                <c:pt idx="32">
                  <c:v>600</c:v>
                </c:pt>
                <c:pt idx="33">
                  <c:v>600</c:v>
                </c:pt>
                <c:pt idx="34">
                  <c:v>600</c:v>
                </c:pt>
                <c:pt idx="35">
                  <c:v>600</c:v>
                </c:pt>
                <c:pt idx="36">
                  <c:v>600</c:v>
                </c:pt>
                <c:pt idx="37">
                  <c:v>600</c:v>
                </c:pt>
                <c:pt idx="38">
                  <c:v>600</c:v>
                </c:pt>
                <c:pt idx="39">
                  <c:v>600</c:v>
                </c:pt>
                <c:pt idx="40">
                  <c:v>600</c:v>
                </c:pt>
                <c:pt idx="41">
                  <c:v>600</c:v>
                </c:pt>
                <c:pt idx="42">
                  <c:v>600</c:v>
                </c:pt>
                <c:pt idx="43">
                  <c:v>600</c:v>
                </c:pt>
                <c:pt idx="44">
                  <c:v>600</c:v>
                </c:pt>
                <c:pt idx="45">
                  <c:v>600</c:v>
                </c:pt>
                <c:pt idx="46">
                  <c:v>600</c:v>
                </c:pt>
                <c:pt idx="47">
                  <c:v>600</c:v>
                </c:pt>
                <c:pt idx="48">
                  <c:v>600</c:v>
                </c:pt>
                <c:pt idx="49">
                  <c:v>650</c:v>
                </c:pt>
                <c:pt idx="50">
                  <c:v>650</c:v>
                </c:pt>
                <c:pt idx="51">
                  <c:v>650</c:v>
                </c:pt>
                <c:pt idx="52">
                  <c:v>650</c:v>
                </c:pt>
                <c:pt idx="53">
                  <c:v>650</c:v>
                </c:pt>
                <c:pt idx="54">
                  <c:v>650</c:v>
                </c:pt>
                <c:pt idx="55">
                  <c:v>650</c:v>
                </c:pt>
                <c:pt idx="56">
                  <c:v>650</c:v>
                </c:pt>
                <c:pt idx="57">
                  <c:v>650</c:v>
                </c:pt>
                <c:pt idx="58">
                  <c:v>650</c:v>
                </c:pt>
                <c:pt idx="59">
                  <c:v>650</c:v>
                </c:pt>
                <c:pt idx="60">
                  <c:v>650</c:v>
                </c:pt>
                <c:pt idx="61">
                  <c:v>650</c:v>
                </c:pt>
                <c:pt idx="62">
                  <c:v>650</c:v>
                </c:pt>
                <c:pt idx="63">
                  <c:v>650</c:v>
                </c:pt>
                <c:pt idx="64">
                  <c:v>650</c:v>
                </c:pt>
                <c:pt idx="65">
                  <c:v>650</c:v>
                </c:pt>
                <c:pt idx="66">
                  <c:v>650</c:v>
                </c:pt>
                <c:pt idx="67">
                  <c:v>650</c:v>
                </c:pt>
                <c:pt idx="68">
                  <c:v>650</c:v>
                </c:pt>
                <c:pt idx="69">
                  <c:v>650</c:v>
                </c:pt>
                <c:pt idx="70">
                  <c:v>650</c:v>
                </c:pt>
                <c:pt idx="71">
                  <c:v>650</c:v>
                </c:pt>
                <c:pt idx="72">
                  <c:v>650</c:v>
                </c:pt>
                <c:pt idx="73">
                  <c:v>650</c:v>
                </c:pt>
                <c:pt idx="74">
                  <c:v>650</c:v>
                </c:pt>
                <c:pt idx="75">
                  <c:v>1000</c:v>
                </c:pt>
                <c:pt idx="76">
                  <c:v>1000</c:v>
                </c:pt>
                <c:pt idx="77">
                  <c:v>1000</c:v>
                </c:pt>
                <c:pt idx="78">
                  <c:v>1000</c:v>
                </c:pt>
                <c:pt idx="79">
                  <c:v>1000</c:v>
                </c:pt>
                <c:pt idx="80">
                  <c:v>1000</c:v>
                </c:pt>
                <c:pt idx="81">
                  <c:v>1000</c:v>
                </c:pt>
                <c:pt idx="82">
                  <c:v>1000</c:v>
                </c:pt>
                <c:pt idx="83">
                  <c:v>1000</c:v>
                </c:pt>
                <c:pt idx="84">
                  <c:v>1000</c:v>
                </c:pt>
                <c:pt idx="85">
                  <c:v>1000</c:v>
                </c:pt>
                <c:pt idx="86">
                  <c:v>1000</c:v>
                </c:pt>
                <c:pt idx="87">
                  <c:v>1000</c:v>
                </c:pt>
                <c:pt idx="88">
                  <c:v>1000</c:v>
                </c:pt>
                <c:pt idx="89">
                  <c:v>1000</c:v>
                </c:pt>
                <c:pt idx="90">
                  <c:v>1000</c:v>
                </c:pt>
                <c:pt idx="91">
                  <c:v>1000</c:v>
                </c:pt>
                <c:pt idx="92">
                  <c:v>1000</c:v>
                </c:pt>
                <c:pt idx="93">
                  <c:v>1000</c:v>
                </c:pt>
                <c:pt idx="94">
                  <c:v>1000</c:v>
                </c:pt>
                <c:pt idx="95">
                  <c:v>1000</c:v>
                </c:pt>
                <c:pt idx="96">
                  <c:v>1000</c:v>
                </c:pt>
                <c:pt idx="97">
                  <c:v>1000</c:v>
                </c:pt>
                <c:pt idx="98">
                  <c:v>1000</c:v>
                </c:pt>
                <c:pt idx="99">
                  <c:v>1400</c:v>
                </c:pt>
                <c:pt idx="100">
                  <c:v>1400</c:v>
                </c:pt>
                <c:pt idx="101">
                  <c:v>1400</c:v>
                </c:pt>
                <c:pt idx="102">
                  <c:v>1400</c:v>
                </c:pt>
                <c:pt idx="103">
                  <c:v>1400</c:v>
                </c:pt>
                <c:pt idx="104">
                  <c:v>1400</c:v>
                </c:pt>
                <c:pt idx="105">
                  <c:v>1400</c:v>
                </c:pt>
                <c:pt idx="106">
                  <c:v>1400</c:v>
                </c:pt>
                <c:pt idx="107">
                  <c:v>1400</c:v>
                </c:pt>
                <c:pt idx="108">
                  <c:v>1400</c:v>
                </c:pt>
                <c:pt idx="109">
                  <c:v>1400</c:v>
                </c:pt>
                <c:pt idx="110">
                  <c:v>1400</c:v>
                </c:pt>
                <c:pt idx="111">
                  <c:v>1400</c:v>
                </c:pt>
                <c:pt idx="112">
                  <c:v>1400</c:v>
                </c:pt>
                <c:pt idx="113">
                  <c:v>1400</c:v>
                </c:pt>
                <c:pt idx="114">
                  <c:v>1400</c:v>
                </c:pt>
                <c:pt idx="115">
                  <c:v>1400</c:v>
                </c:pt>
                <c:pt idx="116">
                  <c:v>1400</c:v>
                </c:pt>
                <c:pt idx="117">
                  <c:v>1400</c:v>
                </c:pt>
                <c:pt idx="118">
                  <c:v>1400</c:v>
                </c:pt>
                <c:pt idx="119">
                  <c:v>1400</c:v>
                </c:pt>
                <c:pt idx="120">
                  <c:v>1400</c:v>
                </c:pt>
                <c:pt idx="121">
                  <c:v>1400</c:v>
                </c:pt>
                <c:pt idx="122">
                  <c:v>1400</c:v>
                </c:pt>
              </c:numCache>
            </c:numRef>
          </c:xVal>
          <c:yVal>
            <c:numRef>
              <c:f>'Double left turn with lane drop'!$L$314:$L$436</c:f>
              <c:numCache>
                <c:formatCode>0.000_ </c:formatCode>
                <c:ptCount val="123"/>
                <c:pt idx="0">
                  <c:v>0.51315789473684215</c:v>
                </c:pt>
                <c:pt idx="1">
                  <c:v>0.51666666666666672</c:v>
                </c:pt>
                <c:pt idx="2">
                  <c:v>0.54545454545454541</c:v>
                </c:pt>
                <c:pt idx="3">
                  <c:v>0.55102040816326525</c:v>
                </c:pt>
                <c:pt idx="4">
                  <c:v>0.55752212389380529</c:v>
                </c:pt>
                <c:pt idx="5">
                  <c:v>0.5643564356435643</c:v>
                </c:pt>
                <c:pt idx="6">
                  <c:v>0.58024691358024694</c:v>
                </c:pt>
                <c:pt idx="7">
                  <c:v>0.5892857142857143</c:v>
                </c:pt>
                <c:pt idx="8">
                  <c:v>0.53333333333333333</c:v>
                </c:pt>
                <c:pt idx="9">
                  <c:v>0.56756756756756754</c:v>
                </c:pt>
                <c:pt idx="10">
                  <c:v>0.58333333333333337</c:v>
                </c:pt>
                <c:pt idx="11">
                  <c:v>0.58536585365853655</c:v>
                </c:pt>
                <c:pt idx="12">
                  <c:v>0.58974358974358976</c:v>
                </c:pt>
                <c:pt idx="13">
                  <c:v>0.60344827586206895</c:v>
                </c:pt>
                <c:pt idx="14">
                  <c:v>0.6071428571428571</c:v>
                </c:pt>
                <c:pt idx="15">
                  <c:v>0.61224489795918369</c:v>
                </c:pt>
                <c:pt idx="16">
                  <c:v>0.62068965517241381</c:v>
                </c:pt>
                <c:pt idx="17">
                  <c:v>0.63043478260869568</c:v>
                </c:pt>
                <c:pt idx="18">
                  <c:v>0.63157894736842102</c:v>
                </c:pt>
                <c:pt idx="19">
                  <c:v>0.63636363636363635</c:v>
                </c:pt>
                <c:pt idx="20">
                  <c:v>0.64444444444444449</c:v>
                </c:pt>
                <c:pt idx="21">
                  <c:v>0.65625</c:v>
                </c:pt>
                <c:pt idx="22">
                  <c:v>0.66</c:v>
                </c:pt>
                <c:pt idx="23">
                  <c:v>0.66666666666666663</c:v>
                </c:pt>
                <c:pt idx="24">
                  <c:v>0.6875</c:v>
                </c:pt>
                <c:pt idx="25">
                  <c:v>0.68888888888888888</c:v>
                </c:pt>
                <c:pt idx="26">
                  <c:v>0.7</c:v>
                </c:pt>
                <c:pt idx="27">
                  <c:v>0.5</c:v>
                </c:pt>
                <c:pt idx="28">
                  <c:v>0.51851851851851849</c:v>
                </c:pt>
                <c:pt idx="29">
                  <c:v>0.53846153846153844</c:v>
                </c:pt>
                <c:pt idx="30">
                  <c:v>0.54545454545454541</c:v>
                </c:pt>
                <c:pt idx="31">
                  <c:v>0.5757575757575758</c:v>
                </c:pt>
                <c:pt idx="32">
                  <c:v>0.57798165137614677</c:v>
                </c:pt>
                <c:pt idx="33">
                  <c:v>0.57954545454545459</c:v>
                </c:pt>
                <c:pt idx="34">
                  <c:v>0.57971014492753625</c:v>
                </c:pt>
                <c:pt idx="35">
                  <c:v>0.59090909090909094</c:v>
                </c:pt>
                <c:pt idx="36">
                  <c:v>0.6</c:v>
                </c:pt>
                <c:pt idx="37">
                  <c:v>0.6</c:v>
                </c:pt>
                <c:pt idx="38">
                  <c:v>0.6</c:v>
                </c:pt>
                <c:pt idx="39">
                  <c:v>0.60869565217391308</c:v>
                </c:pt>
                <c:pt idx="40">
                  <c:v>0.61363636363636365</c:v>
                </c:pt>
                <c:pt idx="41">
                  <c:v>0.61538461538461542</c:v>
                </c:pt>
                <c:pt idx="42">
                  <c:v>0.62686567164179108</c:v>
                </c:pt>
                <c:pt idx="43">
                  <c:v>0.63157894736842102</c:v>
                </c:pt>
                <c:pt idx="44">
                  <c:v>0.63793103448275867</c:v>
                </c:pt>
                <c:pt idx="45">
                  <c:v>0.66666666666666663</c:v>
                </c:pt>
                <c:pt idx="46">
                  <c:v>0.67346938775510201</c:v>
                </c:pt>
                <c:pt idx="47">
                  <c:v>0.68</c:v>
                </c:pt>
                <c:pt idx="48">
                  <c:v>0.70588235294117652</c:v>
                </c:pt>
                <c:pt idx="49">
                  <c:v>0.5</c:v>
                </c:pt>
                <c:pt idx="50">
                  <c:v>0.51428571428571423</c:v>
                </c:pt>
                <c:pt idx="51">
                  <c:v>0.51515151515151514</c:v>
                </c:pt>
                <c:pt idx="52">
                  <c:v>0.53030303030303028</c:v>
                </c:pt>
                <c:pt idx="53">
                  <c:v>0.53658536585365857</c:v>
                </c:pt>
                <c:pt idx="54">
                  <c:v>0.54166666666666663</c:v>
                </c:pt>
                <c:pt idx="55">
                  <c:v>0.54285714285714282</c:v>
                </c:pt>
                <c:pt idx="56">
                  <c:v>0.54545454545454541</c:v>
                </c:pt>
                <c:pt idx="57">
                  <c:v>0.54761904761904767</c:v>
                </c:pt>
                <c:pt idx="58">
                  <c:v>0.55555555555555558</c:v>
                </c:pt>
                <c:pt idx="59">
                  <c:v>0.55555555555555558</c:v>
                </c:pt>
                <c:pt idx="60">
                  <c:v>0.57894736842105265</c:v>
                </c:pt>
                <c:pt idx="61">
                  <c:v>0.57954545454545459</c:v>
                </c:pt>
                <c:pt idx="62">
                  <c:v>0.5892857142857143</c:v>
                </c:pt>
                <c:pt idx="63">
                  <c:v>0.5957446808510638</c:v>
                </c:pt>
                <c:pt idx="64">
                  <c:v>0.6</c:v>
                </c:pt>
                <c:pt idx="65">
                  <c:v>0.6</c:v>
                </c:pt>
                <c:pt idx="66">
                  <c:v>0.60493827160493829</c:v>
                </c:pt>
                <c:pt idx="67">
                  <c:v>0.60526315789473684</c:v>
                </c:pt>
                <c:pt idx="68">
                  <c:v>0.61363636363636365</c:v>
                </c:pt>
                <c:pt idx="69">
                  <c:v>0.61538461538461542</c:v>
                </c:pt>
                <c:pt idx="70">
                  <c:v>0.62068965517241381</c:v>
                </c:pt>
                <c:pt idx="71">
                  <c:v>0.625</c:v>
                </c:pt>
                <c:pt idx="72">
                  <c:v>0.62962962962962965</c:v>
                </c:pt>
                <c:pt idx="73">
                  <c:v>0.6333333333333333</c:v>
                </c:pt>
                <c:pt idx="74">
                  <c:v>0.67567567567567566</c:v>
                </c:pt>
                <c:pt idx="75">
                  <c:v>0.51219512195121952</c:v>
                </c:pt>
                <c:pt idx="76">
                  <c:v>0.52336448598130836</c:v>
                </c:pt>
                <c:pt idx="77">
                  <c:v>0.52500000000000002</c:v>
                </c:pt>
                <c:pt idx="78">
                  <c:v>0.52702702702702697</c:v>
                </c:pt>
                <c:pt idx="79">
                  <c:v>0.53061224489795922</c:v>
                </c:pt>
                <c:pt idx="80">
                  <c:v>0.53191489361702127</c:v>
                </c:pt>
                <c:pt idx="81">
                  <c:v>0.53409090909090906</c:v>
                </c:pt>
                <c:pt idx="82">
                  <c:v>0.54545454545454541</c:v>
                </c:pt>
                <c:pt idx="83">
                  <c:v>0.55319148936170215</c:v>
                </c:pt>
                <c:pt idx="84">
                  <c:v>0.55789473684210522</c:v>
                </c:pt>
                <c:pt idx="85">
                  <c:v>0.55813953488372092</c:v>
                </c:pt>
                <c:pt idx="86">
                  <c:v>0.56382978723404253</c:v>
                </c:pt>
                <c:pt idx="87">
                  <c:v>0.56944444444444442</c:v>
                </c:pt>
                <c:pt idx="88">
                  <c:v>0.5714285714285714</c:v>
                </c:pt>
                <c:pt idx="89">
                  <c:v>0.5714285714285714</c:v>
                </c:pt>
                <c:pt idx="90">
                  <c:v>0.57425742574257421</c:v>
                </c:pt>
                <c:pt idx="91">
                  <c:v>0.5901639344262295</c:v>
                </c:pt>
                <c:pt idx="92">
                  <c:v>0.6</c:v>
                </c:pt>
                <c:pt idx="93">
                  <c:v>0.6</c:v>
                </c:pt>
                <c:pt idx="94">
                  <c:v>0.61016949152542377</c:v>
                </c:pt>
                <c:pt idx="95">
                  <c:v>0.63076923076923075</c:v>
                </c:pt>
                <c:pt idx="96">
                  <c:v>0.64406779661016944</c:v>
                </c:pt>
                <c:pt idx="97">
                  <c:v>0.66666666666666663</c:v>
                </c:pt>
                <c:pt idx="98">
                  <c:v>0.66666666666666663</c:v>
                </c:pt>
                <c:pt idx="99">
                  <c:v>0.51111111111111107</c:v>
                </c:pt>
                <c:pt idx="100">
                  <c:v>0.52631578947368418</c:v>
                </c:pt>
                <c:pt idx="101">
                  <c:v>0.53061224489795922</c:v>
                </c:pt>
                <c:pt idx="102">
                  <c:v>0.53658536585365857</c:v>
                </c:pt>
                <c:pt idx="103">
                  <c:v>0.55000000000000004</c:v>
                </c:pt>
                <c:pt idx="104">
                  <c:v>0.5625</c:v>
                </c:pt>
                <c:pt idx="105">
                  <c:v>0.5714285714285714</c:v>
                </c:pt>
                <c:pt idx="106">
                  <c:v>0.57352941176470584</c:v>
                </c:pt>
                <c:pt idx="107">
                  <c:v>0.57446808510638303</c:v>
                </c:pt>
                <c:pt idx="108">
                  <c:v>0.5757575757575758</c:v>
                </c:pt>
                <c:pt idx="109">
                  <c:v>0.58064516129032262</c:v>
                </c:pt>
                <c:pt idx="110">
                  <c:v>0.58490566037735847</c:v>
                </c:pt>
                <c:pt idx="111">
                  <c:v>0.58904109589041098</c:v>
                </c:pt>
                <c:pt idx="112">
                  <c:v>0.59090909090909094</c:v>
                </c:pt>
                <c:pt idx="113">
                  <c:v>0.59259259259259256</c:v>
                </c:pt>
                <c:pt idx="114">
                  <c:v>0.59375</c:v>
                </c:pt>
                <c:pt idx="115">
                  <c:v>0.59523809523809523</c:v>
                </c:pt>
                <c:pt idx="116">
                  <c:v>0.5957446808510638</c:v>
                </c:pt>
                <c:pt idx="117">
                  <c:v>0.6097560975609756</c:v>
                </c:pt>
                <c:pt idx="118">
                  <c:v>0.61111111111111116</c:v>
                </c:pt>
                <c:pt idx="119">
                  <c:v>0.61538461538461542</c:v>
                </c:pt>
                <c:pt idx="120">
                  <c:v>0.6216216216216216</c:v>
                </c:pt>
                <c:pt idx="121">
                  <c:v>0.62264150943396224</c:v>
                </c:pt>
                <c:pt idx="122">
                  <c:v>0.6875</c:v>
                </c:pt>
              </c:numCache>
            </c:numRef>
          </c:yVal>
          <c:smooth val="0"/>
        </c:ser>
        <c:dLbls>
          <c:showLegendKey val="0"/>
          <c:showVal val="0"/>
          <c:showCatName val="0"/>
          <c:showSerName val="0"/>
          <c:showPercent val="0"/>
          <c:showBubbleSize val="0"/>
        </c:dLbls>
        <c:axId val="84800000"/>
        <c:axId val="84797696"/>
      </c:scatterChart>
      <c:valAx>
        <c:axId val="84800000"/>
        <c:scaling>
          <c:orientation val="minMax"/>
        </c:scaling>
        <c:delete val="0"/>
        <c:axPos val="b"/>
        <c:numFmt formatCode="0.00_ " sourceLinked="1"/>
        <c:majorTickMark val="out"/>
        <c:minorTickMark val="none"/>
        <c:tickLblPos val="nextTo"/>
        <c:crossAx val="84797696"/>
        <c:crosses val="autoZero"/>
        <c:crossBetween val="midCat"/>
      </c:valAx>
      <c:valAx>
        <c:axId val="84797696"/>
        <c:scaling>
          <c:orientation val="minMax"/>
        </c:scaling>
        <c:delete val="0"/>
        <c:axPos val="l"/>
        <c:majorGridlines/>
        <c:numFmt formatCode="0.000_ " sourceLinked="1"/>
        <c:majorTickMark val="out"/>
        <c:minorTickMark val="none"/>
        <c:tickLblPos val="nextTo"/>
        <c:crossAx val="84800000"/>
        <c:crosses val="autoZero"/>
        <c:crossBetween val="midCat"/>
      </c:valAx>
    </c:plotArea>
    <c:plotVisOnly val="1"/>
    <c:dispBlanksAs val="gap"/>
    <c:showDLblsOverMax val="0"/>
  </c:chart>
  <c:spPr>
    <a:ln w="25400">
      <a:solidFill>
        <a:schemeClr val="accent1"/>
      </a:solid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75881547415268"/>
          <c:y val="0.14197045847992407"/>
          <c:w val="0.72802892844916123"/>
          <c:h val="0.70099793376891717"/>
        </c:manualLayout>
      </c:layout>
      <c:scatterChart>
        <c:scatterStyle val="lineMarker"/>
        <c:varyColors val="0"/>
        <c:ser>
          <c:idx val="0"/>
          <c:order val="0"/>
          <c:spPr>
            <a:ln w="28575">
              <a:noFill/>
            </a:ln>
          </c:spPr>
          <c:xVal>
            <c:numRef>
              <c:f>'Double left turn with lane drop'!$J$167:$J$304</c:f>
              <c:numCache>
                <c:formatCode>0.00_ </c:formatCode>
                <c:ptCount val="138"/>
                <c:pt idx="0">
                  <c:v>160</c:v>
                </c:pt>
                <c:pt idx="1">
                  <c:v>64</c:v>
                </c:pt>
                <c:pt idx="2">
                  <c:v>244</c:v>
                </c:pt>
                <c:pt idx="3">
                  <c:v>228</c:v>
                </c:pt>
                <c:pt idx="4">
                  <c:v>220</c:v>
                </c:pt>
                <c:pt idx="5">
                  <c:v>220</c:v>
                </c:pt>
                <c:pt idx="6">
                  <c:v>212</c:v>
                </c:pt>
                <c:pt idx="7">
                  <c:v>180</c:v>
                </c:pt>
                <c:pt idx="8">
                  <c:v>164</c:v>
                </c:pt>
                <c:pt idx="9">
                  <c:v>304</c:v>
                </c:pt>
                <c:pt idx="10">
                  <c:v>140</c:v>
                </c:pt>
                <c:pt idx="11">
                  <c:v>132</c:v>
                </c:pt>
                <c:pt idx="12">
                  <c:v>480</c:v>
                </c:pt>
                <c:pt idx="13">
                  <c:v>224</c:v>
                </c:pt>
                <c:pt idx="14">
                  <c:v>216</c:v>
                </c:pt>
                <c:pt idx="15">
                  <c:v>108</c:v>
                </c:pt>
                <c:pt idx="16">
                  <c:v>428</c:v>
                </c:pt>
                <c:pt idx="17">
                  <c:v>320</c:v>
                </c:pt>
                <c:pt idx="18">
                  <c:v>152</c:v>
                </c:pt>
                <c:pt idx="19">
                  <c:v>296</c:v>
                </c:pt>
                <c:pt idx="20">
                  <c:v>264</c:v>
                </c:pt>
                <c:pt idx="21">
                  <c:v>196</c:v>
                </c:pt>
                <c:pt idx="22">
                  <c:v>196</c:v>
                </c:pt>
                <c:pt idx="23">
                  <c:v>188</c:v>
                </c:pt>
                <c:pt idx="24">
                  <c:v>135</c:v>
                </c:pt>
                <c:pt idx="25">
                  <c:v>352</c:v>
                </c:pt>
                <c:pt idx="26">
                  <c:v>328</c:v>
                </c:pt>
                <c:pt idx="27">
                  <c:v>164</c:v>
                </c:pt>
                <c:pt idx="28">
                  <c:v>312</c:v>
                </c:pt>
                <c:pt idx="29">
                  <c:v>200</c:v>
                </c:pt>
                <c:pt idx="30">
                  <c:v>148</c:v>
                </c:pt>
                <c:pt idx="31">
                  <c:v>192</c:v>
                </c:pt>
                <c:pt idx="32">
                  <c:v>280</c:v>
                </c:pt>
                <c:pt idx="33">
                  <c:v>176</c:v>
                </c:pt>
                <c:pt idx="34">
                  <c:v>440</c:v>
                </c:pt>
                <c:pt idx="35">
                  <c:v>88</c:v>
                </c:pt>
                <c:pt idx="36">
                  <c:v>176</c:v>
                </c:pt>
                <c:pt idx="37">
                  <c:v>189</c:v>
                </c:pt>
                <c:pt idx="38">
                  <c:v>160</c:v>
                </c:pt>
                <c:pt idx="39">
                  <c:v>392</c:v>
                </c:pt>
                <c:pt idx="40">
                  <c:v>188</c:v>
                </c:pt>
                <c:pt idx="41">
                  <c:v>108</c:v>
                </c:pt>
                <c:pt idx="42">
                  <c:v>202.5</c:v>
                </c:pt>
                <c:pt idx="43">
                  <c:v>162</c:v>
                </c:pt>
                <c:pt idx="44">
                  <c:v>452</c:v>
                </c:pt>
                <c:pt idx="45">
                  <c:v>380</c:v>
                </c:pt>
                <c:pt idx="46">
                  <c:v>344</c:v>
                </c:pt>
                <c:pt idx="47">
                  <c:v>192</c:v>
                </c:pt>
                <c:pt idx="48">
                  <c:v>376</c:v>
                </c:pt>
                <c:pt idx="49">
                  <c:v>404</c:v>
                </c:pt>
                <c:pt idx="50">
                  <c:v>148</c:v>
                </c:pt>
                <c:pt idx="51">
                  <c:v>288</c:v>
                </c:pt>
                <c:pt idx="52">
                  <c:v>252</c:v>
                </c:pt>
                <c:pt idx="53">
                  <c:v>224</c:v>
                </c:pt>
                <c:pt idx="54">
                  <c:v>196</c:v>
                </c:pt>
                <c:pt idx="55">
                  <c:v>272</c:v>
                </c:pt>
                <c:pt idx="56">
                  <c:v>404</c:v>
                </c:pt>
                <c:pt idx="57">
                  <c:v>188</c:v>
                </c:pt>
                <c:pt idx="58">
                  <c:v>132</c:v>
                </c:pt>
                <c:pt idx="59">
                  <c:v>132</c:v>
                </c:pt>
                <c:pt idx="60">
                  <c:v>436</c:v>
                </c:pt>
                <c:pt idx="61">
                  <c:v>228</c:v>
                </c:pt>
                <c:pt idx="62">
                  <c:v>352</c:v>
                </c:pt>
                <c:pt idx="63">
                  <c:v>352</c:v>
                </c:pt>
                <c:pt idx="64">
                  <c:v>276</c:v>
                </c:pt>
                <c:pt idx="65">
                  <c:v>324</c:v>
                </c:pt>
                <c:pt idx="66">
                  <c:v>124</c:v>
                </c:pt>
                <c:pt idx="67">
                  <c:v>192</c:v>
                </c:pt>
                <c:pt idx="68">
                  <c:v>212</c:v>
                </c:pt>
                <c:pt idx="69">
                  <c:v>164</c:v>
                </c:pt>
                <c:pt idx="70">
                  <c:v>292</c:v>
                </c:pt>
                <c:pt idx="71">
                  <c:v>224</c:v>
                </c:pt>
                <c:pt idx="72">
                  <c:v>448</c:v>
                </c:pt>
                <c:pt idx="73">
                  <c:v>156</c:v>
                </c:pt>
                <c:pt idx="74">
                  <c:v>244</c:v>
                </c:pt>
                <c:pt idx="75">
                  <c:v>176</c:v>
                </c:pt>
                <c:pt idx="76">
                  <c:v>264</c:v>
                </c:pt>
                <c:pt idx="77">
                  <c:v>216</c:v>
                </c:pt>
                <c:pt idx="78">
                  <c:v>128</c:v>
                </c:pt>
                <c:pt idx="79">
                  <c:v>168</c:v>
                </c:pt>
                <c:pt idx="80">
                  <c:v>188</c:v>
                </c:pt>
                <c:pt idx="81">
                  <c:v>188</c:v>
                </c:pt>
                <c:pt idx="82">
                  <c:v>120</c:v>
                </c:pt>
                <c:pt idx="83">
                  <c:v>202.5</c:v>
                </c:pt>
                <c:pt idx="84">
                  <c:v>340</c:v>
                </c:pt>
                <c:pt idx="85">
                  <c:v>100</c:v>
                </c:pt>
                <c:pt idx="86">
                  <c:v>340</c:v>
                </c:pt>
                <c:pt idx="87">
                  <c:v>320</c:v>
                </c:pt>
                <c:pt idx="88">
                  <c:v>120</c:v>
                </c:pt>
                <c:pt idx="89">
                  <c:v>160</c:v>
                </c:pt>
                <c:pt idx="90">
                  <c:v>162.49027237354085</c:v>
                </c:pt>
                <c:pt idx="91">
                  <c:v>324</c:v>
                </c:pt>
                <c:pt idx="92">
                  <c:v>152</c:v>
                </c:pt>
                <c:pt idx="93">
                  <c:v>126</c:v>
                </c:pt>
                <c:pt idx="94">
                  <c:v>92</c:v>
                </c:pt>
                <c:pt idx="95">
                  <c:v>164</c:v>
                </c:pt>
                <c:pt idx="96">
                  <c:v>236</c:v>
                </c:pt>
                <c:pt idx="97">
                  <c:v>216</c:v>
                </c:pt>
                <c:pt idx="98">
                  <c:v>196</c:v>
                </c:pt>
                <c:pt idx="99">
                  <c:v>176</c:v>
                </c:pt>
                <c:pt idx="100">
                  <c:v>176</c:v>
                </c:pt>
                <c:pt idx="101">
                  <c:v>104</c:v>
                </c:pt>
                <c:pt idx="102">
                  <c:v>208</c:v>
                </c:pt>
                <c:pt idx="103">
                  <c:v>260</c:v>
                </c:pt>
                <c:pt idx="104">
                  <c:v>116</c:v>
                </c:pt>
                <c:pt idx="105">
                  <c:v>348</c:v>
                </c:pt>
                <c:pt idx="106">
                  <c:v>148</c:v>
                </c:pt>
                <c:pt idx="107">
                  <c:v>212</c:v>
                </c:pt>
                <c:pt idx="108">
                  <c:v>192</c:v>
                </c:pt>
                <c:pt idx="109">
                  <c:v>268</c:v>
                </c:pt>
                <c:pt idx="110">
                  <c:v>216</c:v>
                </c:pt>
                <c:pt idx="111">
                  <c:v>184</c:v>
                </c:pt>
                <c:pt idx="112">
                  <c:v>260</c:v>
                </c:pt>
                <c:pt idx="113">
                  <c:v>152</c:v>
                </c:pt>
                <c:pt idx="114">
                  <c:v>152</c:v>
                </c:pt>
                <c:pt idx="115">
                  <c:v>260.24096385542168</c:v>
                </c:pt>
                <c:pt idx="116">
                  <c:v>220</c:v>
                </c:pt>
                <c:pt idx="117">
                  <c:v>232</c:v>
                </c:pt>
                <c:pt idx="118">
                  <c:v>236</c:v>
                </c:pt>
                <c:pt idx="119">
                  <c:v>180</c:v>
                </c:pt>
                <c:pt idx="120">
                  <c:v>184</c:v>
                </c:pt>
                <c:pt idx="121">
                  <c:v>116</c:v>
                </c:pt>
                <c:pt idx="122">
                  <c:v>128</c:v>
                </c:pt>
                <c:pt idx="123">
                  <c:v>200</c:v>
                </c:pt>
                <c:pt idx="124">
                  <c:v>121.5</c:v>
                </c:pt>
                <c:pt idx="125">
                  <c:v>132</c:v>
                </c:pt>
                <c:pt idx="126">
                  <c:v>180</c:v>
                </c:pt>
                <c:pt idx="127">
                  <c:v>156</c:v>
                </c:pt>
                <c:pt idx="128">
                  <c:v>176.82271680736761</c:v>
                </c:pt>
                <c:pt idx="129">
                  <c:v>196</c:v>
                </c:pt>
                <c:pt idx="130">
                  <c:v>148</c:v>
                </c:pt>
                <c:pt idx="131">
                  <c:v>100</c:v>
                </c:pt>
                <c:pt idx="132">
                  <c:v>128</c:v>
                </c:pt>
                <c:pt idx="133">
                  <c:v>128</c:v>
                </c:pt>
                <c:pt idx="134">
                  <c:v>180</c:v>
                </c:pt>
                <c:pt idx="135">
                  <c:v>120</c:v>
                </c:pt>
                <c:pt idx="136">
                  <c:v>68</c:v>
                </c:pt>
                <c:pt idx="137">
                  <c:v>268</c:v>
                </c:pt>
              </c:numCache>
            </c:numRef>
          </c:xVal>
          <c:yVal>
            <c:numRef>
              <c:f>'Double left turn with lane drop'!$K$167:$K$304</c:f>
              <c:numCache>
                <c:formatCode>0.00_ </c:formatCode>
                <c:ptCount val="138"/>
                <c:pt idx="0">
                  <c:v>0.5</c:v>
                </c:pt>
                <c:pt idx="1">
                  <c:v>0.5</c:v>
                </c:pt>
                <c:pt idx="2">
                  <c:v>0.50819672131147542</c:v>
                </c:pt>
                <c:pt idx="3">
                  <c:v>0.50877192982456143</c:v>
                </c:pt>
                <c:pt idx="4">
                  <c:v>0.50909090909090904</c:v>
                </c:pt>
                <c:pt idx="5">
                  <c:v>0.50909090909090904</c:v>
                </c:pt>
                <c:pt idx="6">
                  <c:v>0.50943396226415094</c:v>
                </c:pt>
                <c:pt idx="7">
                  <c:v>0.51111111111111107</c:v>
                </c:pt>
                <c:pt idx="8">
                  <c:v>0.51219512195121952</c:v>
                </c:pt>
                <c:pt idx="9">
                  <c:v>0.51315789473684215</c:v>
                </c:pt>
                <c:pt idx="10">
                  <c:v>0.51428571428571423</c:v>
                </c:pt>
                <c:pt idx="11">
                  <c:v>0.51515151515151514</c:v>
                </c:pt>
                <c:pt idx="12">
                  <c:v>0.51666666666666672</c:v>
                </c:pt>
                <c:pt idx="13">
                  <c:v>0.5178571428571429</c:v>
                </c:pt>
                <c:pt idx="14">
                  <c:v>0.51851851851851849</c:v>
                </c:pt>
                <c:pt idx="15">
                  <c:v>0.51851851851851849</c:v>
                </c:pt>
                <c:pt idx="16">
                  <c:v>0.52336448598130836</c:v>
                </c:pt>
                <c:pt idx="17">
                  <c:v>0.52500000000000002</c:v>
                </c:pt>
                <c:pt idx="18">
                  <c:v>0.52631578947368418</c:v>
                </c:pt>
                <c:pt idx="19">
                  <c:v>0.52702702702702697</c:v>
                </c:pt>
                <c:pt idx="20">
                  <c:v>0.53030303030303028</c:v>
                </c:pt>
                <c:pt idx="21">
                  <c:v>0.53061224489795922</c:v>
                </c:pt>
                <c:pt idx="22">
                  <c:v>0.53061224489795922</c:v>
                </c:pt>
                <c:pt idx="23">
                  <c:v>0.53191489361702127</c:v>
                </c:pt>
                <c:pt idx="24">
                  <c:v>0.53333333333333333</c:v>
                </c:pt>
                <c:pt idx="25">
                  <c:v>0.53409090909090906</c:v>
                </c:pt>
                <c:pt idx="26">
                  <c:v>0.53658536585365857</c:v>
                </c:pt>
                <c:pt idx="27">
                  <c:v>0.53658536585365857</c:v>
                </c:pt>
                <c:pt idx="28">
                  <c:v>0.53846153846153844</c:v>
                </c:pt>
                <c:pt idx="29">
                  <c:v>0.54</c:v>
                </c:pt>
                <c:pt idx="30">
                  <c:v>0.54054054054054057</c:v>
                </c:pt>
                <c:pt idx="31">
                  <c:v>0.54166666666666663</c:v>
                </c:pt>
                <c:pt idx="32">
                  <c:v>0.54285714285714282</c:v>
                </c:pt>
                <c:pt idx="33">
                  <c:v>0.54545454545454541</c:v>
                </c:pt>
                <c:pt idx="34">
                  <c:v>0.54545454545454541</c:v>
                </c:pt>
                <c:pt idx="35">
                  <c:v>0.54545454545454541</c:v>
                </c:pt>
                <c:pt idx="36">
                  <c:v>0.54545454545454541</c:v>
                </c:pt>
                <c:pt idx="37">
                  <c:v>0.54761904761904767</c:v>
                </c:pt>
                <c:pt idx="38">
                  <c:v>0.55000000000000004</c:v>
                </c:pt>
                <c:pt idx="39">
                  <c:v>0.55102040816326525</c:v>
                </c:pt>
                <c:pt idx="40">
                  <c:v>0.55319148936170215</c:v>
                </c:pt>
                <c:pt idx="41">
                  <c:v>0.55555555555555558</c:v>
                </c:pt>
                <c:pt idx="42">
                  <c:v>0.55555555555555558</c:v>
                </c:pt>
                <c:pt idx="43">
                  <c:v>0.55555555555555558</c:v>
                </c:pt>
                <c:pt idx="44">
                  <c:v>0.55752212389380529</c:v>
                </c:pt>
                <c:pt idx="45">
                  <c:v>0.55789473684210522</c:v>
                </c:pt>
                <c:pt idx="46">
                  <c:v>0.55813953488372092</c:v>
                </c:pt>
                <c:pt idx="47">
                  <c:v>0.5625</c:v>
                </c:pt>
                <c:pt idx="48">
                  <c:v>0.56382978723404253</c:v>
                </c:pt>
                <c:pt idx="49">
                  <c:v>0.5643564356435643</c:v>
                </c:pt>
                <c:pt idx="50">
                  <c:v>0.56756756756756754</c:v>
                </c:pt>
                <c:pt idx="51">
                  <c:v>0.56944444444444442</c:v>
                </c:pt>
                <c:pt idx="52">
                  <c:v>0.5714285714285714</c:v>
                </c:pt>
                <c:pt idx="53">
                  <c:v>0.5714285714285714</c:v>
                </c:pt>
                <c:pt idx="54">
                  <c:v>0.5714285714285714</c:v>
                </c:pt>
                <c:pt idx="55">
                  <c:v>0.57352941176470584</c:v>
                </c:pt>
                <c:pt idx="56">
                  <c:v>0.57425742574257421</c:v>
                </c:pt>
                <c:pt idx="57">
                  <c:v>0.57446808510638303</c:v>
                </c:pt>
                <c:pt idx="58">
                  <c:v>0.5757575757575758</c:v>
                </c:pt>
                <c:pt idx="59">
                  <c:v>0.5757575757575758</c:v>
                </c:pt>
                <c:pt idx="60">
                  <c:v>0.57798165137614677</c:v>
                </c:pt>
                <c:pt idx="61">
                  <c:v>0.57894736842105265</c:v>
                </c:pt>
                <c:pt idx="62">
                  <c:v>0.57954545454545459</c:v>
                </c:pt>
                <c:pt idx="63">
                  <c:v>0.57954545454545459</c:v>
                </c:pt>
                <c:pt idx="64">
                  <c:v>0.57971014492753625</c:v>
                </c:pt>
                <c:pt idx="65">
                  <c:v>0.58024691358024694</c:v>
                </c:pt>
                <c:pt idx="66">
                  <c:v>0.58064516129032262</c:v>
                </c:pt>
                <c:pt idx="67">
                  <c:v>0.58333333333333337</c:v>
                </c:pt>
                <c:pt idx="68">
                  <c:v>0.58490566037735847</c:v>
                </c:pt>
                <c:pt idx="69">
                  <c:v>0.58536585365853655</c:v>
                </c:pt>
                <c:pt idx="70">
                  <c:v>0.58904109589041098</c:v>
                </c:pt>
                <c:pt idx="71">
                  <c:v>0.5892857142857143</c:v>
                </c:pt>
                <c:pt idx="72">
                  <c:v>0.5892857142857143</c:v>
                </c:pt>
                <c:pt idx="73">
                  <c:v>0.58974358974358976</c:v>
                </c:pt>
                <c:pt idx="74">
                  <c:v>0.5901639344262295</c:v>
                </c:pt>
                <c:pt idx="75">
                  <c:v>0.59090909090909094</c:v>
                </c:pt>
                <c:pt idx="76">
                  <c:v>0.59090909090909094</c:v>
                </c:pt>
                <c:pt idx="77">
                  <c:v>0.59259259259259256</c:v>
                </c:pt>
                <c:pt idx="78">
                  <c:v>0.59375</c:v>
                </c:pt>
                <c:pt idx="79">
                  <c:v>0.59523809523809523</c:v>
                </c:pt>
                <c:pt idx="80">
                  <c:v>0.5957446808510638</c:v>
                </c:pt>
                <c:pt idx="81">
                  <c:v>0.5957446808510638</c:v>
                </c:pt>
                <c:pt idx="82">
                  <c:v>0.6</c:v>
                </c:pt>
                <c:pt idx="83">
                  <c:v>0.6</c:v>
                </c:pt>
                <c:pt idx="84">
                  <c:v>0.6</c:v>
                </c:pt>
                <c:pt idx="85">
                  <c:v>0.6</c:v>
                </c:pt>
                <c:pt idx="86">
                  <c:v>0.6</c:v>
                </c:pt>
                <c:pt idx="87">
                  <c:v>0.6</c:v>
                </c:pt>
                <c:pt idx="88">
                  <c:v>0.6</c:v>
                </c:pt>
                <c:pt idx="89">
                  <c:v>0.6</c:v>
                </c:pt>
                <c:pt idx="90">
                  <c:v>0.60344827586206895</c:v>
                </c:pt>
                <c:pt idx="91">
                  <c:v>0.60493827160493829</c:v>
                </c:pt>
                <c:pt idx="92">
                  <c:v>0.60526315789473684</c:v>
                </c:pt>
                <c:pt idx="93">
                  <c:v>0.6071428571428571</c:v>
                </c:pt>
                <c:pt idx="94">
                  <c:v>0.60869565217391308</c:v>
                </c:pt>
                <c:pt idx="95">
                  <c:v>0.6097560975609756</c:v>
                </c:pt>
                <c:pt idx="96">
                  <c:v>0.61016949152542377</c:v>
                </c:pt>
                <c:pt idx="97">
                  <c:v>0.61111111111111116</c:v>
                </c:pt>
                <c:pt idx="98">
                  <c:v>0.61224489795918369</c:v>
                </c:pt>
                <c:pt idx="99">
                  <c:v>0.61363636363636365</c:v>
                </c:pt>
                <c:pt idx="100">
                  <c:v>0.61363636363636365</c:v>
                </c:pt>
                <c:pt idx="101">
                  <c:v>0.61538461538461542</c:v>
                </c:pt>
                <c:pt idx="102">
                  <c:v>0.61538461538461542</c:v>
                </c:pt>
                <c:pt idx="103">
                  <c:v>0.61538461538461542</c:v>
                </c:pt>
                <c:pt idx="104">
                  <c:v>0.62068965517241381</c:v>
                </c:pt>
                <c:pt idx="105">
                  <c:v>0.62068965517241381</c:v>
                </c:pt>
                <c:pt idx="106">
                  <c:v>0.6216216216216216</c:v>
                </c:pt>
                <c:pt idx="107">
                  <c:v>0.62264150943396224</c:v>
                </c:pt>
                <c:pt idx="108">
                  <c:v>0.625</c:v>
                </c:pt>
                <c:pt idx="109">
                  <c:v>0.62686567164179108</c:v>
                </c:pt>
                <c:pt idx="110">
                  <c:v>0.62962962962962965</c:v>
                </c:pt>
                <c:pt idx="111">
                  <c:v>0.63043478260869568</c:v>
                </c:pt>
                <c:pt idx="112">
                  <c:v>0.63076923076923075</c:v>
                </c:pt>
                <c:pt idx="113">
                  <c:v>0.63157894736842102</c:v>
                </c:pt>
                <c:pt idx="114">
                  <c:v>0.63157894736842102</c:v>
                </c:pt>
                <c:pt idx="115">
                  <c:v>0.6333333333333333</c:v>
                </c:pt>
                <c:pt idx="116">
                  <c:v>0.63636363636363635</c:v>
                </c:pt>
                <c:pt idx="117">
                  <c:v>0.63793103448275867</c:v>
                </c:pt>
                <c:pt idx="118">
                  <c:v>0.64406779661016944</c:v>
                </c:pt>
                <c:pt idx="119">
                  <c:v>0.64444444444444449</c:v>
                </c:pt>
                <c:pt idx="120">
                  <c:v>0.65217391304347827</c:v>
                </c:pt>
                <c:pt idx="121">
                  <c:v>0.65517241379310343</c:v>
                </c:pt>
                <c:pt idx="122">
                  <c:v>0.65625</c:v>
                </c:pt>
                <c:pt idx="123">
                  <c:v>0.66</c:v>
                </c:pt>
                <c:pt idx="124">
                  <c:v>0.66666666666666663</c:v>
                </c:pt>
                <c:pt idx="125">
                  <c:v>0.66666666666666663</c:v>
                </c:pt>
                <c:pt idx="126">
                  <c:v>0.66666666666666663</c:v>
                </c:pt>
                <c:pt idx="127">
                  <c:v>0.66666666666666663</c:v>
                </c:pt>
                <c:pt idx="128">
                  <c:v>0.671875</c:v>
                </c:pt>
                <c:pt idx="129">
                  <c:v>0.67346938775510201</c:v>
                </c:pt>
                <c:pt idx="130">
                  <c:v>0.67567567567567566</c:v>
                </c:pt>
                <c:pt idx="131">
                  <c:v>0.68</c:v>
                </c:pt>
                <c:pt idx="132">
                  <c:v>0.6875</c:v>
                </c:pt>
                <c:pt idx="133">
                  <c:v>0.6875</c:v>
                </c:pt>
                <c:pt idx="134">
                  <c:v>0.68888888888888888</c:v>
                </c:pt>
                <c:pt idx="135">
                  <c:v>0.7</c:v>
                </c:pt>
                <c:pt idx="136">
                  <c:v>0.70588235294117652</c:v>
                </c:pt>
                <c:pt idx="137">
                  <c:v>0.71641791044776115</c:v>
                </c:pt>
              </c:numCache>
            </c:numRef>
          </c:yVal>
          <c:smooth val="0"/>
        </c:ser>
        <c:dLbls>
          <c:showLegendKey val="0"/>
          <c:showVal val="0"/>
          <c:showCatName val="0"/>
          <c:showSerName val="0"/>
          <c:showPercent val="0"/>
          <c:showBubbleSize val="0"/>
        </c:dLbls>
        <c:axId val="84410368"/>
        <c:axId val="84410944"/>
      </c:scatterChart>
      <c:valAx>
        <c:axId val="84410368"/>
        <c:scaling>
          <c:orientation val="minMax"/>
        </c:scaling>
        <c:delete val="0"/>
        <c:axPos val="b"/>
        <c:numFmt formatCode="0.00_ " sourceLinked="1"/>
        <c:majorTickMark val="out"/>
        <c:minorTickMark val="none"/>
        <c:tickLblPos val="nextTo"/>
        <c:crossAx val="84410944"/>
        <c:crosses val="autoZero"/>
        <c:crossBetween val="midCat"/>
      </c:valAx>
      <c:valAx>
        <c:axId val="84410944"/>
        <c:scaling>
          <c:orientation val="minMax"/>
        </c:scaling>
        <c:delete val="0"/>
        <c:axPos val="l"/>
        <c:majorGridlines/>
        <c:numFmt formatCode="0.00_ " sourceLinked="1"/>
        <c:majorTickMark val="out"/>
        <c:minorTickMark val="none"/>
        <c:tickLblPos val="nextTo"/>
        <c:crossAx val="84410368"/>
        <c:crosses val="autoZero"/>
        <c:crossBetween val="midCat"/>
      </c:valAx>
    </c:plotArea>
    <c:plotVisOnly val="1"/>
    <c:dispBlanksAs val="gap"/>
    <c:showDLblsOverMax val="0"/>
  </c:chart>
  <c:spPr>
    <a:ln w="25400">
      <a:solidFill>
        <a:schemeClr val="accent1"/>
      </a:solidFill>
    </a:ln>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19065213397249"/>
          <c:y val="0.16423226974759553"/>
          <c:w val="0.80457276408312073"/>
          <c:h val="0.65463806111388312"/>
        </c:manualLayout>
      </c:layout>
      <c:scatterChart>
        <c:scatterStyle val="lineMarker"/>
        <c:varyColors val="0"/>
        <c:ser>
          <c:idx val="0"/>
          <c:order val="0"/>
          <c:spPr>
            <a:ln w="28575">
              <a:noFill/>
            </a:ln>
          </c:spPr>
          <c:xVal>
            <c:numRef>
              <c:f>'Two lanes form one lane'!$H$108:$H$147</c:f>
              <c:numCache>
                <c:formatCode>General</c:formatCode>
                <c:ptCount val="40"/>
                <c:pt idx="0">
                  <c:v>320</c:v>
                </c:pt>
                <c:pt idx="1">
                  <c:v>444</c:v>
                </c:pt>
                <c:pt idx="2">
                  <c:v>432</c:v>
                </c:pt>
                <c:pt idx="3">
                  <c:v>498</c:v>
                </c:pt>
                <c:pt idx="4">
                  <c:v>632</c:v>
                </c:pt>
                <c:pt idx="5">
                  <c:v>288</c:v>
                </c:pt>
                <c:pt idx="6">
                  <c:v>240</c:v>
                </c:pt>
                <c:pt idx="7">
                  <c:v>192</c:v>
                </c:pt>
                <c:pt idx="8">
                  <c:v>276</c:v>
                </c:pt>
                <c:pt idx="9">
                  <c:v>283.5</c:v>
                </c:pt>
                <c:pt idx="10">
                  <c:v>342</c:v>
                </c:pt>
                <c:pt idx="11">
                  <c:v>564</c:v>
                </c:pt>
                <c:pt idx="12">
                  <c:v>744</c:v>
                </c:pt>
                <c:pt idx="13">
                  <c:v>482</c:v>
                </c:pt>
                <c:pt idx="14">
                  <c:v>590</c:v>
                </c:pt>
                <c:pt idx="15">
                  <c:v>424</c:v>
                </c:pt>
                <c:pt idx="16">
                  <c:v>204</c:v>
                </c:pt>
                <c:pt idx="17">
                  <c:v>264</c:v>
                </c:pt>
                <c:pt idx="18">
                  <c:v>576</c:v>
                </c:pt>
                <c:pt idx="19">
                  <c:v>284</c:v>
                </c:pt>
                <c:pt idx="20">
                  <c:v>208</c:v>
                </c:pt>
                <c:pt idx="21">
                  <c:v>416</c:v>
                </c:pt>
                <c:pt idx="22">
                  <c:v>572</c:v>
                </c:pt>
                <c:pt idx="23">
                  <c:v>468</c:v>
                </c:pt>
                <c:pt idx="24">
                  <c:v>559</c:v>
                </c:pt>
                <c:pt idx="25">
                  <c:v>216</c:v>
                </c:pt>
                <c:pt idx="26">
                  <c:v>316</c:v>
                </c:pt>
                <c:pt idx="27">
                  <c:v>448</c:v>
                </c:pt>
                <c:pt idx="28">
                  <c:v>132</c:v>
                </c:pt>
                <c:pt idx="29">
                  <c:v>238.5</c:v>
                </c:pt>
                <c:pt idx="30">
                  <c:v>692</c:v>
                </c:pt>
                <c:pt idx="31">
                  <c:v>611</c:v>
                </c:pt>
                <c:pt idx="32">
                  <c:v>620</c:v>
                </c:pt>
                <c:pt idx="33">
                  <c:v>244</c:v>
                </c:pt>
                <c:pt idx="34">
                  <c:v>652</c:v>
                </c:pt>
                <c:pt idx="35">
                  <c:v>656</c:v>
                </c:pt>
                <c:pt idx="36">
                  <c:v>540</c:v>
                </c:pt>
                <c:pt idx="37">
                  <c:v>596</c:v>
                </c:pt>
                <c:pt idx="38">
                  <c:v>300</c:v>
                </c:pt>
                <c:pt idx="39">
                  <c:v>268</c:v>
                </c:pt>
              </c:numCache>
            </c:numRef>
          </c:xVal>
          <c:yVal>
            <c:numRef>
              <c:f>'Two lanes form one lane'!$I$108:$I$147</c:f>
              <c:numCache>
                <c:formatCode>0.000</c:formatCode>
                <c:ptCount val="40"/>
                <c:pt idx="0">
                  <c:v>0.5</c:v>
                </c:pt>
                <c:pt idx="1">
                  <c:v>0.50450450450450446</c:v>
                </c:pt>
                <c:pt idx="2">
                  <c:v>0.5092592592592593</c:v>
                </c:pt>
                <c:pt idx="3">
                  <c:v>0.51204819277108438</c:v>
                </c:pt>
                <c:pt idx="4">
                  <c:v>0.51265822784810122</c:v>
                </c:pt>
                <c:pt idx="5">
                  <c:v>0.51388888888888884</c:v>
                </c:pt>
                <c:pt idx="6">
                  <c:v>0.51666666666666672</c:v>
                </c:pt>
                <c:pt idx="7">
                  <c:v>0.52083333333333337</c:v>
                </c:pt>
                <c:pt idx="8">
                  <c:v>0.52173913043478259</c:v>
                </c:pt>
                <c:pt idx="9">
                  <c:v>0.52380952380952384</c:v>
                </c:pt>
                <c:pt idx="10">
                  <c:v>0.52631578947368418</c:v>
                </c:pt>
                <c:pt idx="11">
                  <c:v>0.52659574468085102</c:v>
                </c:pt>
                <c:pt idx="12">
                  <c:v>0.5268817204301075</c:v>
                </c:pt>
                <c:pt idx="13">
                  <c:v>0.52697095435684649</c:v>
                </c:pt>
                <c:pt idx="14">
                  <c:v>0.52711864406779663</c:v>
                </c:pt>
                <c:pt idx="15">
                  <c:v>0.52830188679245282</c:v>
                </c:pt>
                <c:pt idx="16">
                  <c:v>0.52941176470588236</c:v>
                </c:pt>
                <c:pt idx="17">
                  <c:v>0.53030303030303028</c:v>
                </c:pt>
                <c:pt idx="18">
                  <c:v>0.53472222222222221</c:v>
                </c:pt>
                <c:pt idx="19">
                  <c:v>0.53521126760563376</c:v>
                </c:pt>
                <c:pt idx="20">
                  <c:v>0.53846153846153844</c:v>
                </c:pt>
                <c:pt idx="21">
                  <c:v>0.53846153846153844</c:v>
                </c:pt>
                <c:pt idx="22">
                  <c:v>0.53846153846153844</c:v>
                </c:pt>
                <c:pt idx="23">
                  <c:v>0.53846153846153844</c:v>
                </c:pt>
                <c:pt idx="24">
                  <c:v>0.53846153846153844</c:v>
                </c:pt>
                <c:pt idx="25">
                  <c:v>0.54166666666666663</c:v>
                </c:pt>
                <c:pt idx="26">
                  <c:v>0.54430379746835444</c:v>
                </c:pt>
                <c:pt idx="27">
                  <c:v>0.5446428571428571</c:v>
                </c:pt>
                <c:pt idx="28">
                  <c:v>0.54545454545454541</c:v>
                </c:pt>
                <c:pt idx="29">
                  <c:v>0.54716981132075471</c:v>
                </c:pt>
                <c:pt idx="30">
                  <c:v>0.54913294797687862</c:v>
                </c:pt>
                <c:pt idx="31">
                  <c:v>0.54991816693944351</c:v>
                </c:pt>
                <c:pt idx="32">
                  <c:v>0.55000000000000004</c:v>
                </c:pt>
                <c:pt idx="33">
                  <c:v>0.55737704918032782</c:v>
                </c:pt>
                <c:pt idx="34">
                  <c:v>0.55828220858895705</c:v>
                </c:pt>
                <c:pt idx="35">
                  <c:v>0.56097560975609762</c:v>
                </c:pt>
                <c:pt idx="36">
                  <c:v>0.562962962962963</c:v>
                </c:pt>
                <c:pt idx="37">
                  <c:v>0.56375838926174493</c:v>
                </c:pt>
                <c:pt idx="38">
                  <c:v>0.57333333333333336</c:v>
                </c:pt>
                <c:pt idx="39">
                  <c:v>0.58208955223880599</c:v>
                </c:pt>
              </c:numCache>
            </c:numRef>
          </c:yVal>
          <c:smooth val="0"/>
        </c:ser>
        <c:dLbls>
          <c:showLegendKey val="0"/>
          <c:showVal val="0"/>
          <c:showCatName val="0"/>
          <c:showSerName val="0"/>
          <c:showPercent val="0"/>
          <c:showBubbleSize val="0"/>
        </c:dLbls>
        <c:axId val="84413824"/>
        <c:axId val="84414400"/>
      </c:scatterChart>
      <c:valAx>
        <c:axId val="84413824"/>
        <c:scaling>
          <c:orientation val="minMax"/>
        </c:scaling>
        <c:delete val="0"/>
        <c:axPos val="b"/>
        <c:numFmt formatCode="General" sourceLinked="1"/>
        <c:majorTickMark val="out"/>
        <c:minorTickMark val="none"/>
        <c:tickLblPos val="nextTo"/>
        <c:crossAx val="84414400"/>
        <c:crosses val="autoZero"/>
        <c:crossBetween val="midCat"/>
      </c:valAx>
      <c:valAx>
        <c:axId val="84414400"/>
        <c:scaling>
          <c:orientation val="minMax"/>
          <c:max val="0.70000000000000007"/>
          <c:min val="0"/>
        </c:scaling>
        <c:delete val="0"/>
        <c:axPos val="l"/>
        <c:majorGridlines/>
        <c:numFmt formatCode="0.000" sourceLinked="1"/>
        <c:majorTickMark val="out"/>
        <c:minorTickMark val="none"/>
        <c:tickLblPos val="nextTo"/>
        <c:crossAx val="84413824"/>
        <c:crosses val="autoZero"/>
        <c:crossBetween val="midCat"/>
      </c:valAx>
    </c:plotArea>
    <c:plotVisOnly val="1"/>
    <c:dispBlanksAs val="gap"/>
    <c:showDLblsOverMax val="0"/>
  </c:chart>
  <c:spPr>
    <a:ln w="25400">
      <a:solidFill>
        <a:schemeClr val="accent1"/>
      </a:solid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0.40939</cdr:x>
      <cdr:y>0.9021</cdr:y>
    </cdr:from>
    <cdr:to>
      <cdr:x>0.66659</cdr:x>
      <cdr:y>1</cdr:y>
    </cdr:to>
    <cdr:sp macro="" textlink="">
      <cdr:nvSpPr>
        <cdr:cNvPr id="2" name="TextBox 1"/>
        <cdr:cNvSpPr txBox="1"/>
      </cdr:nvSpPr>
      <cdr:spPr>
        <a:xfrm xmlns:a="http://schemas.openxmlformats.org/drawingml/2006/main">
          <a:off x="3233493" y="3487801"/>
          <a:ext cx="2031448" cy="3729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TT volume</a:t>
          </a:r>
          <a:r>
            <a:rPr lang="en-US" sz="1100" baseline="0" dirty="0"/>
            <a:t> (</a:t>
          </a:r>
          <a:r>
            <a:rPr lang="en-US" sz="1100" baseline="0" dirty="0" err="1"/>
            <a:t>veh</a:t>
          </a:r>
          <a:r>
            <a:rPr lang="en-US" sz="1100" baseline="0" dirty="0"/>
            <a:t>/h)</a:t>
          </a:r>
          <a:endParaRPr lang="en-US" sz="1100" dirty="0"/>
        </a:p>
      </cdr:txBody>
    </cdr:sp>
  </cdr:relSizeAnchor>
  <cdr:relSizeAnchor xmlns:cdr="http://schemas.openxmlformats.org/drawingml/2006/chartDrawing">
    <cdr:from>
      <cdr:x>0.01618</cdr:x>
      <cdr:y>0.42208</cdr:y>
    </cdr:from>
    <cdr:to>
      <cdr:x>0.10392</cdr:x>
      <cdr:y>0.51998</cdr:y>
    </cdr:to>
    <cdr:sp macro="" textlink="">
      <cdr:nvSpPr>
        <cdr:cNvPr id="3" name="TextBox 1"/>
        <cdr:cNvSpPr txBox="1"/>
      </cdr:nvSpPr>
      <cdr:spPr>
        <a:xfrm xmlns:a="http://schemas.openxmlformats.org/drawingml/2006/main">
          <a:off x="127770" y="1608138"/>
          <a:ext cx="693040" cy="3729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LUF</a:t>
          </a:r>
        </a:p>
      </cdr:txBody>
    </cdr:sp>
  </cdr:relSizeAnchor>
  <cdr:relSizeAnchor xmlns:cdr="http://schemas.openxmlformats.org/drawingml/2006/chartDrawing">
    <cdr:from>
      <cdr:x>0.36272</cdr:x>
      <cdr:y>0.04137</cdr:y>
    </cdr:from>
    <cdr:to>
      <cdr:x>0.64207</cdr:x>
      <cdr:y>0.15764</cdr:y>
    </cdr:to>
    <cdr:sp macro="" textlink="">
      <cdr:nvSpPr>
        <cdr:cNvPr id="4" name="TextBox 1"/>
        <cdr:cNvSpPr txBox="1"/>
      </cdr:nvSpPr>
      <cdr:spPr>
        <a:xfrm xmlns:a="http://schemas.openxmlformats.org/drawingml/2006/main">
          <a:off x="2864903" y="157632"/>
          <a:ext cx="2206358" cy="44298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LUF VS.</a:t>
          </a:r>
          <a:r>
            <a:rPr lang="en-US" sz="1600" b="1" baseline="0" dirty="0"/>
            <a:t> Total volume</a:t>
          </a:r>
          <a:endParaRPr lang="en-US" sz="16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0.37778</cdr:x>
      <cdr:y>0.03303</cdr:y>
    </cdr:from>
    <cdr:to>
      <cdr:x>0.66667</cdr:x>
      <cdr:y>0.15068</cdr:y>
    </cdr:to>
    <cdr:sp macro="" textlink="">
      <cdr:nvSpPr>
        <cdr:cNvPr id="2" name="TextBox 1"/>
        <cdr:cNvSpPr txBox="1"/>
      </cdr:nvSpPr>
      <cdr:spPr>
        <a:xfrm xmlns:a="http://schemas.openxmlformats.org/drawingml/2006/main">
          <a:off x="2590800" y="128356"/>
          <a:ext cx="1981200" cy="4572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LUF VS.</a:t>
          </a:r>
          <a:r>
            <a:rPr lang="en-US" sz="1600" b="1" baseline="0" dirty="0"/>
            <a:t> Total volume</a:t>
          </a:r>
          <a:endParaRPr lang="en-US" sz="1600" b="1" dirty="0"/>
        </a:p>
      </cdr:txBody>
    </cdr:sp>
  </cdr:relSizeAnchor>
  <cdr:relSizeAnchor xmlns:cdr="http://schemas.openxmlformats.org/drawingml/2006/chartDrawing">
    <cdr:from>
      <cdr:x>0.46667</cdr:x>
      <cdr:y>0.89577</cdr:y>
    </cdr:from>
    <cdr:to>
      <cdr:x>0.64444</cdr:x>
      <cdr:y>1</cdr:y>
    </cdr:to>
    <cdr:sp macro="" textlink="">
      <cdr:nvSpPr>
        <cdr:cNvPr id="3" name="TextBox 1"/>
        <cdr:cNvSpPr txBox="1"/>
      </cdr:nvSpPr>
      <cdr:spPr>
        <a:xfrm xmlns:a="http://schemas.openxmlformats.org/drawingml/2006/main">
          <a:off x="3200400" y="3481156"/>
          <a:ext cx="1219200" cy="4050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TT volume (</a:t>
          </a:r>
          <a:r>
            <a:rPr lang="en-US" sz="1200" b="1" dirty="0" err="1"/>
            <a:t>vph</a:t>
          </a:r>
          <a:r>
            <a:rPr lang="en-US" sz="1200" b="1" dirty="0"/>
            <a:t>)</a:t>
          </a:r>
        </a:p>
      </cdr:txBody>
    </cdr:sp>
  </cdr:relSizeAnchor>
  <cdr:relSizeAnchor xmlns:cdr="http://schemas.openxmlformats.org/drawingml/2006/chartDrawing">
    <cdr:from>
      <cdr:x>0.01111</cdr:x>
      <cdr:y>0.40196</cdr:y>
    </cdr:from>
    <cdr:to>
      <cdr:x>0.11111</cdr:x>
      <cdr:y>0.54667</cdr:y>
    </cdr:to>
    <cdr:sp macro="" textlink="">
      <cdr:nvSpPr>
        <cdr:cNvPr id="4" name="TextBox 1"/>
        <cdr:cNvSpPr txBox="1"/>
      </cdr:nvSpPr>
      <cdr:spPr>
        <a:xfrm xmlns:a="http://schemas.openxmlformats.org/drawingml/2006/main">
          <a:off x="76200" y="1562100"/>
          <a:ext cx="685800" cy="56238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LUF</a:t>
          </a:r>
        </a:p>
      </cdr:txBody>
    </cdr:sp>
  </cdr:relSizeAnchor>
</c:userShapes>
</file>

<file path=ppt/drawings/drawing2.xml><?xml version="1.0" encoding="utf-8"?>
<c:userShapes xmlns:c="http://schemas.openxmlformats.org/drawingml/2006/chart">
  <cdr:relSizeAnchor xmlns:cdr="http://schemas.openxmlformats.org/drawingml/2006/chartDrawing">
    <cdr:from>
      <cdr:x>0.0275</cdr:x>
      <cdr:y>0.43796</cdr:y>
    </cdr:from>
    <cdr:to>
      <cdr:x>0.11488</cdr:x>
      <cdr:y>0.53446</cdr:y>
    </cdr:to>
    <cdr:sp macro="" textlink="">
      <cdr:nvSpPr>
        <cdr:cNvPr id="2" name="TextBox 1"/>
        <cdr:cNvSpPr txBox="1"/>
      </cdr:nvSpPr>
      <cdr:spPr>
        <a:xfrm xmlns:a="http://schemas.openxmlformats.org/drawingml/2006/main">
          <a:off x="209584" y="1635238"/>
          <a:ext cx="665799" cy="36031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LUF</a:t>
          </a:r>
        </a:p>
      </cdr:txBody>
    </cdr:sp>
  </cdr:relSizeAnchor>
  <cdr:relSizeAnchor xmlns:cdr="http://schemas.openxmlformats.org/drawingml/2006/chartDrawing">
    <cdr:from>
      <cdr:x>0.44691</cdr:x>
      <cdr:y>0.9035</cdr:y>
    </cdr:from>
    <cdr:to>
      <cdr:x>0.70303</cdr:x>
      <cdr:y>1</cdr:y>
    </cdr:to>
    <cdr:sp macro="" textlink="">
      <cdr:nvSpPr>
        <cdr:cNvPr id="3" name="TextBox 1"/>
        <cdr:cNvSpPr txBox="1"/>
      </cdr:nvSpPr>
      <cdr:spPr>
        <a:xfrm xmlns:a="http://schemas.openxmlformats.org/drawingml/2006/main">
          <a:off x="3405449" y="3424288"/>
          <a:ext cx="1951629" cy="36031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length of lane drop</a:t>
          </a:r>
          <a:r>
            <a:rPr lang="en-US" sz="1100" dirty="0" smtClean="0"/>
            <a:t>(</a:t>
          </a:r>
          <a:r>
            <a:rPr lang="en-US" sz="1100" dirty="0" err="1" smtClean="0"/>
            <a:t>ft</a:t>
          </a:r>
          <a:r>
            <a:rPr lang="en-US" sz="1100" dirty="0"/>
            <a:t>)</a:t>
          </a:r>
        </a:p>
      </cdr:txBody>
    </cdr:sp>
  </cdr:relSizeAnchor>
  <cdr:relSizeAnchor xmlns:cdr="http://schemas.openxmlformats.org/drawingml/2006/chartDrawing">
    <cdr:from>
      <cdr:x>0.35814</cdr:x>
      <cdr:y>0.01737</cdr:y>
    </cdr:from>
    <cdr:to>
      <cdr:x>0.63632</cdr:x>
      <cdr:y>0.13198</cdr:y>
    </cdr:to>
    <cdr:sp macro="" textlink="">
      <cdr:nvSpPr>
        <cdr:cNvPr id="4" name="TextBox 1"/>
        <cdr:cNvSpPr txBox="1"/>
      </cdr:nvSpPr>
      <cdr:spPr>
        <a:xfrm xmlns:a="http://schemas.openxmlformats.org/drawingml/2006/main">
          <a:off x="2729056" y="64841"/>
          <a:ext cx="2119673" cy="42793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LUF VS.</a:t>
          </a:r>
          <a:r>
            <a:rPr lang="en-US" sz="1600" b="1" baseline="0" dirty="0"/>
            <a:t> </a:t>
          </a:r>
          <a:r>
            <a:rPr lang="en-US" sz="1600" b="1" dirty="0" smtClean="0"/>
            <a:t>Length </a:t>
          </a:r>
          <a:r>
            <a:rPr lang="en-US" sz="1600" b="1" dirty="0"/>
            <a:t>of lane drop</a:t>
          </a:r>
        </a:p>
      </cdr:txBody>
    </cdr:sp>
  </cdr:relSizeAnchor>
</c:userShapes>
</file>

<file path=ppt/drawings/drawing3.xml><?xml version="1.0" encoding="utf-8"?>
<c:userShapes xmlns:c="http://schemas.openxmlformats.org/drawingml/2006/chart">
  <cdr:relSizeAnchor xmlns:cdr="http://schemas.openxmlformats.org/drawingml/2006/chartDrawing">
    <cdr:from>
      <cdr:x>0.41338</cdr:x>
      <cdr:y>0.9021</cdr:y>
    </cdr:from>
    <cdr:to>
      <cdr:x>0.67316</cdr:x>
      <cdr:y>1</cdr:y>
    </cdr:to>
    <cdr:sp macro="" textlink="">
      <cdr:nvSpPr>
        <cdr:cNvPr id="2" name="TextBox 1"/>
        <cdr:cNvSpPr txBox="1"/>
      </cdr:nvSpPr>
      <cdr:spPr>
        <a:xfrm xmlns:a="http://schemas.openxmlformats.org/drawingml/2006/main">
          <a:off x="3295250" y="2731660"/>
          <a:ext cx="2070867" cy="29093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TT volume</a:t>
          </a:r>
          <a:r>
            <a:rPr lang="en-US" sz="1100" baseline="0" dirty="0"/>
            <a:t> (</a:t>
          </a:r>
          <a:r>
            <a:rPr lang="en-US" sz="1100" baseline="0" dirty="0" err="1"/>
            <a:t>veh</a:t>
          </a:r>
          <a:r>
            <a:rPr lang="en-US" sz="1100" baseline="0" dirty="0"/>
            <a:t>/h)</a:t>
          </a:r>
          <a:endParaRPr lang="en-US" sz="1100" dirty="0"/>
        </a:p>
      </cdr:txBody>
    </cdr:sp>
  </cdr:relSizeAnchor>
  <cdr:relSizeAnchor xmlns:cdr="http://schemas.openxmlformats.org/drawingml/2006/chartDrawing">
    <cdr:from>
      <cdr:x>0.01622</cdr:x>
      <cdr:y>0.42584</cdr:y>
    </cdr:from>
    <cdr:to>
      <cdr:x>0.10484</cdr:x>
      <cdr:y>0.52374</cdr:y>
    </cdr:to>
    <cdr:sp macro="" textlink="">
      <cdr:nvSpPr>
        <cdr:cNvPr id="3" name="TextBox 1"/>
        <cdr:cNvSpPr txBox="1"/>
      </cdr:nvSpPr>
      <cdr:spPr>
        <a:xfrm xmlns:a="http://schemas.openxmlformats.org/drawingml/2006/main">
          <a:off x="129263" y="1265523"/>
          <a:ext cx="706489" cy="29093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LUF</a:t>
          </a:r>
        </a:p>
      </cdr:txBody>
    </cdr:sp>
  </cdr:relSizeAnchor>
  <cdr:relSizeAnchor xmlns:cdr="http://schemas.openxmlformats.org/drawingml/2006/chartDrawing">
    <cdr:from>
      <cdr:x>0.36624</cdr:x>
      <cdr:y>0.04513</cdr:y>
    </cdr:from>
    <cdr:to>
      <cdr:x>0.6484</cdr:x>
      <cdr:y>0.1614</cdr:y>
    </cdr:to>
    <cdr:sp macro="" textlink="">
      <cdr:nvSpPr>
        <cdr:cNvPr id="4" name="TextBox 1"/>
        <cdr:cNvSpPr txBox="1"/>
      </cdr:nvSpPr>
      <cdr:spPr>
        <a:xfrm xmlns:a="http://schemas.openxmlformats.org/drawingml/2006/main">
          <a:off x="2919508" y="134129"/>
          <a:ext cx="2249170" cy="3455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LUF VS.</a:t>
          </a:r>
          <a:r>
            <a:rPr lang="en-US" sz="1600" b="1" baseline="0" dirty="0"/>
            <a:t> Total volume</a:t>
          </a:r>
          <a:endParaRPr lang="en-US"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0.38662</cdr:x>
      <cdr:y>0.86111</cdr:y>
    </cdr:from>
    <cdr:to>
      <cdr:x>0.58662</cdr:x>
      <cdr:y>1</cdr:y>
    </cdr:to>
    <cdr:sp macro="" textlink="">
      <cdr:nvSpPr>
        <cdr:cNvPr id="2" name="TextBox 1"/>
        <cdr:cNvSpPr txBox="1"/>
      </cdr:nvSpPr>
      <cdr:spPr>
        <a:xfrm xmlns:a="http://schemas.openxmlformats.org/drawingml/2006/main">
          <a:off x="3118048" y="3008815"/>
          <a:ext cx="1612979" cy="4852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TT volume (</a:t>
          </a:r>
          <a:r>
            <a:rPr lang="en-US" sz="1100" dirty="0" err="1"/>
            <a:t>veh</a:t>
          </a:r>
          <a:r>
            <a:rPr lang="en-US" sz="1100" dirty="0"/>
            <a:t>/h)</a:t>
          </a:r>
        </a:p>
      </cdr:txBody>
    </cdr:sp>
  </cdr:relSizeAnchor>
  <cdr:relSizeAnchor xmlns:cdr="http://schemas.openxmlformats.org/drawingml/2006/chartDrawing">
    <cdr:from>
      <cdr:x>0.362</cdr:x>
      <cdr:y>0.04878</cdr:y>
    </cdr:from>
    <cdr:to>
      <cdr:x>0.64089</cdr:x>
      <cdr:y>0.19078</cdr:y>
    </cdr:to>
    <cdr:sp macro="" textlink="">
      <cdr:nvSpPr>
        <cdr:cNvPr id="6" name="TextBox 1"/>
        <cdr:cNvSpPr txBox="1"/>
      </cdr:nvSpPr>
      <cdr:spPr>
        <a:xfrm xmlns:a="http://schemas.openxmlformats.org/drawingml/2006/main">
          <a:off x="2919508" y="170452"/>
          <a:ext cx="2249170" cy="49614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LUF VS.</a:t>
          </a:r>
          <a:r>
            <a:rPr lang="en-US" sz="1600" b="1" baseline="0" dirty="0"/>
            <a:t> Total volume</a:t>
          </a:r>
          <a:endParaRPr lang="en-US" sz="1600" b="1" dirty="0"/>
        </a:p>
      </cdr:txBody>
    </cdr:sp>
  </cdr:relSizeAnchor>
  <cdr:relSizeAnchor xmlns:cdr="http://schemas.openxmlformats.org/drawingml/2006/chartDrawing">
    <cdr:from>
      <cdr:x>0</cdr:x>
      <cdr:y>0.32712</cdr:y>
    </cdr:from>
    <cdr:to>
      <cdr:x>0.08265</cdr:x>
      <cdr:y>0.68938</cdr:y>
    </cdr:to>
    <cdr:sp macro="" textlink="">
      <cdr:nvSpPr>
        <cdr:cNvPr id="7" name="TextBox 1"/>
        <cdr:cNvSpPr txBox="1"/>
      </cdr:nvSpPr>
      <cdr:spPr>
        <a:xfrm xmlns:a="http://schemas.openxmlformats.org/drawingml/2006/main">
          <a:off x="-491050" y="1143000"/>
          <a:ext cx="666570" cy="1265763"/>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t>LUF</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0.00486</cdr:x>
      <cdr:y>0.39352</cdr:y>
    </cdr:from>
    <cdr:to>
      <cdr:x>0.09792</cdr:x>
      <cdr:y>0.75463</cdr:y>
    </cdr:to>
    <cdr:sp macro="" textlink="">
      <cdr:nvSpPr>
        <cdr:cNvPr id="2" name="TextBox 1"/>
        <cdr:cNvSpPr txBox="1"/>
      </cdr:nvSpPr>
      <cdr:spPr>
        <a:xfrm xmlns:a="http://schemas.openxmlformats.org/drawingml/2006/main">
          <a:off x="22225" y="1079500"/>
          <a:ext cx="425450" cy="9906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LUF</a:t>
          </a:r>
        </a:p>
      </cdr:txBody>
    </cdr:sp>
  </cdr:relSizeAnchor>
  <cdr:relSizeAnchor xmlns:cdr="http://schemas.openxmlformats.org/drawingml/2006/chartDrawing">
    <cdr:from>
      <cdr:x>0.40694</cdr:x>
      <cdr:y>0.88542</cdr:y>
    </cdr:from>
    <cdr:to>
      <cdr:x>0.60694</cdr:x>
      <cdr:y>1</cdr:y>
    </cdr:to>
    <cdr:sp macro="" textlink="">
      <cdr:nvSpPr>
        <cdr:cNvPr id="3" name="TextBox 1"/>
        <cdr:cNvSpPr txBox="1"/>
      </cdr:nvSpPr>
      <cdr:spPr>
        <a:xfrm xmlns:a="http://schemas.openxmlformats.org/drawingml/2006/main">
          <a:off x="1860550" y="2428875"/>
          <a:ext cx="914400" cy="3143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L</a:t>
          </a:r>
          <a:r>
            <a:rPr lang="en-US" sz="1100" baseline="0" dirty="0" smtClean="0"/>
            <a:t>ength of</a:t>
          </a:r>
          <a:r>
            <a:rPr lang="en-US" sz="1100" dirty="0" smtClean="0"/>
            <a:t> lane drop</a:t>
          </a:r>
          <a:r>
            <a:rPr lang="en-US" sz="1100" baseline="0" dirty="0" smtClean="0"/>
            <a:t>(</a:t>
          </a:r>
          <a:r>
            <a:rPr lang="en-US" sz="1100" baseline="0" dirty="0" err="1" smtClean="0"/>
            <a:t>ft</a:t>
          </a:r>
          <a:r>
            <a:rPr lang="en-US" sz="1100" baseline="0" dirty="0"/>
            <a:t>)</a:t>
          </a:r>
          <a:endParaRPr lang="en-US" sz="1100" dirty="0"/>
        </a:p>
      </cdr:txBody>
    </cdr:sp>
  </cdr:relSizeAnchor>
  <cdr:relSizeAnchor xmlns:cdr="http://schemas.openxmlformats.org/drawingml/2006/chartDrawing">
    <cdr:from>
      <cdr:x>0.28261</cdr:x>
      <cdr:y>0.02041</cdr:y>
    </cdr:from>
    <cdr:to>
      <cdr:x>0.41304</cdr:x>
      <cdr:y>0.26531</cdr:y>
    </cdr:to>
    <cdr:sp macro="" textlink="">
      <cdr:nvSpPr>
        <cdr:cNvPr id="4" name="TextBox 3"/>
        <cdr:cNvSpPr txBox="1"/>
      </cdr:nvSpPr>
      <cdr:spPr>
        <a:xfrm xmlns:a="http://schemas.openxmlformats.org/drawingml/2006/main">
          <a:off x="1981200" y="76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Lane use factor vs. Length of lane drop</a:t>
          </a:r>
          <a:endParaRPr lang="en-US" sz="16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0.01446</cdr:x>
      <cdr:y>0.43137</cdr:y>
    </cdr:from>
    <cdr:to>
      <cdr:x>0.10515</cdr:x>
      <cdr:y>0.54614</cdr:y>
    </cdr:to>
    <cdr:sp macro="" textlink="">
      <cdr:nvSpPr>
        <cdr:cNvPr id="2" name="TextBox 1"/>
        <cdr:cNvSpPr txBox="1"/>
      </cdr:nvSpPr>
      <cdr:spPr>
        <a:xfrm xmlns:a="http://schemas.openxmlformats.org/drawingml/2006/main">
          <a:off x="101353" y="1676400"/>
          <a:ext cx="635795" cy="4460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LUF</a:t>
          </a:r>
        </a:p>
      </cdr:txBody>
    </cdr:sp>
  </cdr:relSizeAnchor>
  <cdr:relSizeAnchor xmlns:cdr="http://schemas.openxmlformats.org/drawingml/2006/chartDrawing">
    <cdr:from>
      <cdr:x>0.40596</cdr:x>
      <cdr:y>0.90196</cdr:y>
    </cdr:from>
    <cdr:to>
      <cdr:x>0.68492</cdr:x>
      <cdr:y>1</cdr:y>
    </cdr:to>
    <cdr:sp macro="" textlink="">
      <cdr:nvSpPr>
        <cdr:cNvPr id="3" name="TextBox 1"/>
        <cdr:cNvSpPr txBox="1"/>
      </cdr:nvSpPr>
      <cdr:spPr>
        <a:xfrm xmlns:a="http://schemas.openxmlformats.org/drawingml/2006/main">
          <a:off x="2845925" y="3505200"/>
          <a:ext cx="1955673" cy="381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Total volume</a:t>
          </a:r>
          <a:r>
            <a:rPr lang="en-US" sz="1100" baseline="0" dirty="0" smtClean="0"/>
            <a:t>(</a:t>
          </a:r>
          <a:r>
            <a:rPr lang="en-US" sz="1100" baseline="0" dirty="0" err="1" smtClean="0"/>
            <a:t>vph</a:t>
          </a:r>
          <a:r>
            <a:rPr lang="en-US" sz="1100" baseline="0" dirty="0" smtClean="0"/>
            <a:t>)</a:t>
          </a:r>
          <a:endParaRPr lang="en-US" sz="1100" dirty="0"/>
        </a:p>
      </cdr:txBody>
    </cdr:sp>
  </cdr:relSizeAnchor>
  <cdr:relSizeAnchor xmlns:cdr="http://schemas.openxmlformats.org/drawingml/2006/chartDrawing">
    <cdr:from>
      <cdr:x>0.29454</cdr:x>
      <cdr:y>0.04434</cdr:y>
    </cdr:from>
    <cdr:to>
      <cdr:x>0.71455</cdr:x>
      <cdr:y>0.17979</cdr:y>
    </cdr:to>
    <cdr:sp macro="" textlink="">
      <cdr:nvSpPr>
        <cdr:cNvPr id="4" name="TextBox 1"/>
        <cdr:cNvSpPr txBox="1"/>
      </cdr:nvSpPr>
      <cdr:spPr>
        <a:xfrm xmlns:a="http://schemas.openxmlformats.org/drawingml/2006/main">
          <a:off x="2154594" y="158796"/>
          <a:ext cx="3072509" cy="485095"/>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1" dirty="0"/>
            <a:t>LUF VS.</a:t>
          </a:r>
          <a:r>
            <a:rPr lang="en-US" sz="1600" b="1" baseline="0" dirty="0"/>
            <a:t> </a:t>
          </a:r>
          <a:r>
            <a:rPr lang="en-US" sz="1600" b="1" baseline="0" dirty="0" smtClean="0"/>
            <a:t>Total</a:t>
          </a:r>
          <a:r>
            <a:rPr lang="en-US" sz="1600" b="1" dirty="0" smtClean="0"/>
            <a:t>  volume</a:t>
          </a:r>
          <a:endParaRPr lang="en-US" sz="16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0.41215</cdr:x>
      <cdr:y>0.88744</cdr:y>
    </cdr:from>
    <cdr:to>
      <cdr:x>0.70052</cdr:x>
      <cdr:y>1</cdr:y>
    </cdr:to>
    <cdr:sp macro="" textlink="">
      <cdr:nvSpPr>
        <cdr:cNvPr id="2" name="TextBox 1"/>
        <cdr:cNvSpPr txBox="1"/>
      </cdr:nvSpPr>
      <cdr:spPr>
        <a:xfrm xmlns:a="http://schemas.openxmlformats.org/drawingml/2006/main">
          <a:off x="1884363" y="2434431"/>
          <a:ext cx="1318418" cy="30876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Length of lane drop</a:t>
          </a:r>
          <a:r>
            <a:rPr lang="en-US" sz="1100" baseline="0" dirty="0" smtClean="0"/>
            <a:t>(</a:t>
          </a:r>
          <a:r>
            <a:rPr lang="en-US" sz="1100" baseline="0" dirty="0" err="1" smtClean="0"/>
            <a:t>ft</a:t>
          </a:r>
          <a:r>
            <a:rPr lang="en-US" sz="1100" baseline="0" dirty="0"/>
            <a:t>)</a:t>
          </a:r>
          <a:endParaRPr lang="en-US" sz="1100" dirty="0"/>
        </a:p>
      </cdr:txBody>
    </cdr:sp>
  </cdr:relSizeAnchor>
  <cdr:relSizeAnchor xmlns:cdr="http://schemas.openxmlformats.org/drawingml/2006/chartDrawing">
    <cdr:from>
      <cdr:x>0.01124</cdr:x>
      <cdr:y>0.44231</cdr:y>
    </cdr:from>
    <cdr:to>
      <cdr:x>0.10499</cdr:x>
      <cdr:y>0.55487</cdr:y>
    </cdr:to>
    <cdr:sp macro="" textlink="">
      <cdr:nvSpPr>
        <cdr:cNvPr id="3" name="TextBox 1"/>
        <cdr:cNvSpPr txBox="1"/>
      </cdr:nvSpPr>
      <cdr:spPr>
        <a:xfrm xmlns:a="http://schemas.openxmlformats.org/drawingml/2006/main">
          <a:off x="76200" y="1752600"/>
          <a:ext cx="635795" cy="44600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LUF</a:t>
          </a:r>
        </a:p>
      </cdr:txBody>
    </cdr:sp>
  </cdr:relSizeAnchor>
  <cdr:relSizeAnchor xmlns:cdr="http://schemas.openxmlformats.org/drawingml/2006/chartDrawing">
    <cdr:from>
      <cdr:x>0.33576</cdr:x>
      <cdr:y>0.03176</cdr:y>
    </cdr:from>
    <cdr:to>
      <cdr:x>0.75883</cdr:x>
      <cdr:y>0.16168</cdr:y>
    </cdr:to>
    <cdr:sp macro="" textlink="">
      <cdr:nvSpPr>
        <cdr:cNvPr id="4" name="TextBox 1"/>
        <cdr:cNvSpPr txBox="1"/>
      </cdr:nvSpPr>
      <cdr:spPr>
        <a:xfrm xmlns:a="http://schemas.openxmlformats.org/drawingml/2006/main">
          <a:off x="2438400" y="118585"/>
          <a:ext cx="3072509" cy="48509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LUF VS.</a:t>
          </a:r>
          <a:r>
            <a:rPr lang="en-US" sz="1600" b="1" baseline="0" dirty="0"/>
            <a:t> </a:t>
          </a:r>
          <a:r>
            <a:rPr lang="en-US" sz="1600" b="1" baseline="0" dirty="0" smtClean="0"/>
            <a:t>Length of lane</a:t>
          </a:r>
          <a:r>
            <a:rPr lang="en-US" sz="1600" b="1" dirty="0" smtClean="0"/>
            <a:t> drop</a:t>
          </a:r>
          <a:endParaRPr lang="en-US" sz="16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0.01446</cdr:x>
      <cdr:y>0.43137</cdr:y>
    </cdr:from>
    <cdr:to>
      <cdr:x>0.10515</cdr:x>
      <cdr:y>0.54614</cdr:y>
    </cdr:to>
    <cdr:sp macro="" textlink="">
      <cdr:nvSpPr>
        <cdr:cNvPr id="2" name="TextBox 1"/>
        <cdr:cNvSpPr txBox="1"/>
      </cdr:nvSpPr>
      <cdr:spPr>
        <a:xfrm xmlns:a="http://schemas.openxmlformats.org/drawingml/2006/main">
          <a:off x="101353" y="1676400"/>
          <a:ext cx="635795" cy="4460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LUF</a:t>
          </a:r>
        </a:p>
      </cdr:txBody>
    </cdr:sp>
  </cdr:relSizeAnchor>
  <cdr:relSizeAnchor xmlns:cdr="http://schemas.openxmlformats.org/drawingml/2006/chartDrawing">
    <cdr:from>
      <cdr:x>0.40596</cdr:x>
      <cdr:y>0.90196</cdr:y>
    </cdr:from>
    <cdr:to>
      <cdr:x>0.68492</cdr:x>
      <cdr:y>1</cdr:y>
    </cdr:to>
    <cdr:sp macro="" textlink="">
      <cdr:nvSpPr>
        <cdr:cNvPr id="3" name="TextBox 1"/>
        <cdr:cNvSpPr txBox="1"/>
      </cdr:nvSpPr>
      <cdr:spPr>
        <a:xfrm xmlns:a="http://schemas.openxmlformats.org/drawingml/2006/main">
          <a:off x="2845925" y="3505200"/>
          <a:ext cx="1955673" cy="381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Total volume</a:t>
          </a:r>
          <a:r>
            <a:rPr lang="en-US" sz="1100" baseline="0" dirty="0" smtClean="0"/>
            <a:t>(</a:t>
          </a:r>
          <a:r>
            <a:rPr lang="en-US" sz="1100" baseline="0" dirty="0" err="1" smtClean="0"/>
            <a:t>vph</a:t>
          </a:r>
          <a:r>
            <a:rPr lang="en-US" sz="1100" baseline="0" dirty="0" smtClean="0"/>
            <a:t>)</a:t>
          </a:r>
          <a:endParaRPr lang="en-US" sz="1100" dirty="0"/>
        </a:p>
      </cdr:txBody>
    </cdr:sp>
  </cdr:relSizeAnchor>
  <cdr:relSizeAnchor xmlns:cdr="http://schemas.openxmlformats.org/drawingml/2006/chartDrawing">
    <cdr:from>
      <cdr:x>0.34</cdr:x>
      <cdr:y>0.00944</cdr:y>
    </cdr:from>
    <cdr:to>
      <cdr:x>0.76001</cdr:x>
      <cdr:y>0.14489</cdr:y>
    </cdr:to>
    <cdr:sp macro="" textlink="">
      <cdr:nvSpPr>
        <cdr:cNvPr id="4" name="TextBox 1"/>
        <cdr:cNvSpPr txBox="1"/>
      </cdr:nvSpPr>
      <cdr:spPr>
        <a:xfrm xmlns:a="http://schemas.openxmlformats.org/drawingml/2006/main">
          <a:off x="2590800" y="31638"/>
          <a:ext cx="3200476" cy="454137"/>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1" dirty="0"/>
            <a:t>LUF VS.</a:t>
          </a:r>
          <a:r>
            <a:rPr lang="en-US" sz="1600" b="1" baseline="0" dirty="0"/>
            <a:t> </a:t>
          </a:r>
          <a:r>
            <a:rPr lang="en-US" sz="1600" b="1" baseline="0" dirty="0" smtClean="0"/>
            <a:t>Total</a:t>
          </a:r>
          <a:r>
            <a:rPr lang="en-US" sz="1600" b="1" dirty="0" smtClean="0"/>
            <a:t>  volume</a:t>
          </a:r>
          <a:endParaRPr lang="en-US" sz="16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0.42021</cdr:x>
      <cdr:y>0.8913</cdr:y>
    </cdr:from>
    <cdr:to>
      <cdr:x>0.73057</cdr:x>
      <cdr:y>0.98995</cdr:y>
    </cdr:to>
    <cdr:sp macro="" textlink="">
      <cdr:nvSpPr>
        <cdr:cNvPr id="2" name="TextBox 1"/>
        <cdr:cNvSpPr txBox="1"/>
      </cdr:nvSpPr>
      <cdr:spPr>
        <a:xfrm xmlns:a="http://schemas.openxmlformats.org/drawingml/2006/main">
          <a:off x="3086977" y="3124200"/>
          <a:ext cx="2279989" cy="34578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TT volume (</a:t>
          </a:r>
          <a:r>
            <a:rPr lang="en-US" sz="1200" dirty="0" err="1"/>
            <a:t>vph</a:t>
          </a:r>
          <a:r>
            <a:rPr lang="en-US" sz="1200" dirty="0"/>
            <a:t>)</a:t>
          </a:r>
        </a:p>
      </cdr:txBody>
    </cdr:sp>
  </cdr:relSizeAnchor>
  <cdr:relSizeAnchor xmlns:cdr="http://schemas.openxmlformats.org/drawingml/2006/chartDrawing">
    <cdr:from>
      <cdr:x>0.37963</cdr:x>
      <cdr:y>0.04097</cdr:y>
    </cdr:from>
    <cdr:to>
      <cdr:x>0.71505</cdr:x>
      <cdr:y>0.17435</cdr:y>
    </cdr:to>
    <cdr:sp macro="" textlink="">
      <cdr:nvSpPr>
        <cdr:cNvPr id="4" name="TextBox 1"/>
        <cdr:cNvSpPr txBox="1"/>
      </cdr:nvSpPr>
      <cdr:spPr>
        <a:xfrm xmlns:a="http://schemas.openxmlformats.org/drawingml/2006/main">
          <a:off x="2545672" y="152400"/>
          <a:ext cx="2249170" cy="49614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LUF VS.</a:t>
          </a:r>
          <a:r>
            <a:rPr lang="en-US" sz="1600" b="1" baseline="0" dirty="0"/>
            <a:t> Total volume</a:t>
          </a:r>
          <a:endParaRPr lang="en-US" sz="1600" b="1" dirty="0"/>
        </a:p>
      </cdr:txBody>
    </cdr:sp>
  </cdr:relSizeAnchor>
  <cdr:relSizeAnchor xmlns:cdr="http://schemas.openxmlformats.org/drawingml/2006/chartDrawing">
    <cdr:from>
      <cdr:x>0.01568</cdr:x>
      <cdr:y>0.42086</cdr:y>
    </cdr:from>
    <cdr:to>
      <cdr:x>0.10641</cdr:x>
      <cdr:y>0.78197</cdr:y>
    </cdr:to>
    <cdr:sp macro="" textlink="">
      <cdr:nvSpPr>
        <cdr:cNvPr id="5" name="TextBox 1"/>
        <cdr:cNvSpPr txBox="1"/>
      </cdr:nvSpPr>
      <cdr:spPr>
        <a:xfrm xmlns:a="http://schemas.openxmlformats.org/drawingml/2006/main">
          <a:off x="115177" y="1475201"/>
          <a:ext cx="666570" cy="1265763"/>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a:t>LUF</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7D81F3-4343-4AA8-AE33-A790751B7B9A}" type="datetimeFigureOut">
              <a:rPr lang="en-US" smtClean="0"/>
              <a:t>3/10/2015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127873-3BFC-423B-900C-B0728BF875DA}" type="slidenum">
              <a:rPr lang="en-US" smtClean="0"/>
              <a:t>‹#›</a:t>
            </a:fld>
            <a:endParaRPr lang="en-US"/>
          </a:p>
        </p:txBody>
      </p:sp>
    </p:spTree>
    <p:extLst>
      <p:ext uri="{BB962C8B-B14F-4D97-AF65-F5344CB8AC3E}">
        <p14:creationId xmlns:p14="http://schemas.microsoft.com/office/powerpoint/2010/main" val="757042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Hello everyone, today I’m going to present</a:t>
            </a:r>
            <a:r>
              <a:rPr lang="en-US" altLang="zh-CN" baseline="0" dirty="0" smtClean="0"/>
              <a:t> the study on lane use factor estimation for intersections with lane drop. Thanks for Park’s generous help.</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1</a:t>
            </a:fld>
            <a:endParaRPr lang="en-US"/>
          </a:p>
        </p:txBody>
      </p:sp>
    </p:spTree>
    <p:extLst>
      <p:ext uri="{BB962C8B-B14F-4D97-AF65-F5344CB8AC3E}">
        <p14:creationId xmlns:p14="http://schemas.microsoft.com/office/powerpoint/2010/main" val="359360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with type 1,</a:t>
            </a:r>
            <a:r>
              <a:rPr lang="en-US" baseline="0" dirty="0" smtClean="0"/>
              <a:t> w</a:t>
            </a:r>
            <a:r>
              <a:rPr lang="en-US" dirty="0" smtClean="0"/>
              <a:t>hich</a:t>
            </a:r>
            <a:r>
              <a:rPr lang="en-US" baseline="0" dirty="0" smtClean="0"/>
              <a:t> is two through lanes with one lane drop. Here is an example site in Maryland, we can see the general geometry of this type.</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10</a:t>
            </a:fld>
            <a:endParaRPr lang="en-US"/>
          </a:p>
        </p:txBody>
      </p:sp>
    </p:spTree>
    <p:extLst>
      <p:ext uri="{BB962C8B-B14F-4D97-AF65-F5344CB8AC3E}">
        <p14:creationId xmlns:p14="http://schemas.microsoft.com/office/powerpoint/2010/main" val="2901519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study,</a:t>
            </a:r>
            <a:r>
              <a:rPr lang="en-US" baseline="0" dirty="0" smtClean="0"/>
              <a:t> 11 locations are collected. The addresses of intersections are listed here.</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11</a:t>
            </a:fld>
            <a:endParaRPr lang="en-US"/>
          </a:p>
        </p:txBody>
      </p:sp>
    </p:spTree>
    <p:extLst>
      <p:ext uri="{BB962C8B-B14F-4D97-AF65-F5344CB8AC3E}">
        <p14:creationId xmlns:p14="http://schemas.microsoft.com/office/powerpoint/2010/main" val="2901519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the field survey and video taking, there were some extremely bad weathers, some accidents near the intersection, or sometimes very low traffic volume. For those situations traffic may performance unusual, and the data with these situations were discarded. </a:t>
            </a:r>
          </a:p>
          <a:p>
            <a:r>
              <a:rPr lang="en-US" sz="1200" kern="1200" dirty="0" smtClean="0">
                <a:solidFill>
                  <a:schemeClr val="tx1"/>
                </a:solidFill>
                <a:effectLst/>
                <a:latin typeface="+mn-lt"/>
                <a:ea typeface="+mn-ea"/>
                <a:cs typeface="+mn-cs"/>
              </a:rPr>
              <a:t>The rest of the data contains 251 data groups. By using a boxplot, the basic descriptive statistics of the lane use factor is as below:</a:t>
            </a:r>
            <a:endParaRPr lang="en-U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 This is …</a:t>
            </a:r>
          </a:p>
          <a:p>
            <a:r>
              <a:rPr lang="en-US" sz="1200" kern="1200" baseline="0" dirty="0" smtClean="0">
                <a:solidFill>
                  <a:schemeClr val="tx1"/>
                </a:solidFill>
                <a:effectLst/>
                <a:latin typeface="+mn-lt"/>
                <a:ea typeface="+mn-ea"/>
                <a:cs typeface="+mn-cs"/>
              </a:rPr>
              <a:t>Here we can find 23 outliers from the data, after checking the data, these data are found from one particular site. The right turn traffic of that site is shared with the through traffic near the intersection, which causes most of the through traffic uses the left lane. That is the reason why LUFs of that site are much high than other locations.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127873-3BFC-423B-900C-B0728BF875DA}" type="slidenum">
              <a:rPr lang="en-US" smtClean="0"/>
              <a:t>12</a:t>
            </a:fld>
            <a:endParaRPr lang="en-US"/>
          </a:p>
        </p:txBody>
      </p:sp>
    </p:spTree>
    <p:extLst>
      <p:ext uri="{BB962C8B-B14F-4D97-AF65-F5344CB8AC3E}">
        <p14:creationId xmlns:p14="http://schemas.microsoft.com/office/powerpoint/2010/main" val="2733516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after</a:t>
            </a:r>
            <a:r>
              <a:rPr lang="en-US" altLang="zh-CN" baseline="0" dirty="0" smtClean="0"/>
              <a:t> discarding the outliers, the descriptive statistics of the remaining data is showed here. In order the test the whether the normal LUF can be used for lane drop condition, a t-test is used to test the difference between the field LUF and normal LUF which is 0.55.</a:t>
            </a:r>
          </a:p>
          <a:p>
            <a:r>
              <a:rPr lang="en-US" altLang="zh-CN" baseline="0" dirty="0" smtClean="0"/>
              <a:t>From the result, we can find that the difference is statistically significant, which shows that the normal LUF is not suitable for this type of lane drop intersection.</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13</a:t>
            </a:fld>
            <a:endParaRPr lang="en-US"/>
          </a:p>
        </p:txBody>
      </p:sp>
    </p:spTree>
    <p:extLst>
      <p:ext uri="{BB962C8B-B14F-4D97-AF65-F5344CB8AC3E}">
        <p14:creationId xmlns:p14="http://schemas.microsoft.com/office/powerpoint/2010/main" val="2612650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a:t>
            </a:r>
            <a:r>
              <a:rPr lang="en-US" altLang="zh-CN" baseline="0" dirty="0" smtClean="0"/>
              <a:t> in order to validate the model from NC </a:t>
            </a:r>
            <a:r>
              <a:rPr lang="en-US" altLang="zh-CN" baseline="0" dirty="0" err="1" smtClean="0"/>
              <a:t>Univ</a:t>
            </a:r>
            <a:r>
              <a:rPr lang="en-US" altLang="zh-CN" baseline="0" dirty="0" smtClean="0"/>
              <a:t>,</a:t>
            </a:r>
            <a:r>
              <a:rPr lang="en-US" altLang="zh-CN" dirty="0" smtClean="0"/>
              <a:t> another t-test</a:t>
            </a:r>
            <a:r>
              <a:rPr lang="en-US" altLang="zh-CN" baseline="0" dirty="0" smtClean="0"/>
              <a:t> is used to test the difference between the field LUF and the estimated LUF of the model from NC university. The is the model, this is the descriptive statistics. Our goal is to test their difference in mean. From the result, we can see that the mean of two data groups are significantly different, which proves the model is not suitable for the data from field survey.</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14</a:t>
            </a:fld>
            <a:endParaRPr lang="en-US"/>
          </a:p>
        </p:txBody>
      </p:sp>
    </p:spTree>
    <p:extLst>
      <p:ext uri="{BB962C8B-B14F-4D97-AF65-F5344CB8AC3E}">
        <p14:creationId xmlns:p14="http://schemas.microsoft.com/office/powerpoint/2010/main" val="1103165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Because</a:t>
            </a:r>
            <a:r>
              <a:rPr lang="en-US" altLang="zh-CN" baseline="0" dirty="0" smtClean="0"/>
              <a:t> the normal LUF and the estimation from the model are both not suitable for this type of lane drop, suggested LUF should be provided. Based on the scatter plot, we try to find some relation between LUF and some variables. This is the scatter plot for LUF and total volume. We can see that as total volume increases, </a:t>
            </a:r>
            <a:r>
              <a:rPr lang="en-US" altLang="zh-CN" sz="1200" dirty="0" smtClean="0"/>
              <a:t>, LUF decreases. And most</a:t>
            </a:r>
            <a:r>
              <a:rPr lang="en-US" altLang="zh-CN" sz="1200" baseline="0" dirty="0" smtClean="0"/>
              <a:t> LUFs are above normal LUF.</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15</a:t>
            </a:fld>
            <a:endParaRPr lang="en-US"/>
          </a:p>
        </p:txBody>
      </p:sp>
    </p:spTree>
    <p:extLst>
      <p:ext uri="{BB962C8B-B14F-4D97-AF65-F5344CB8AC3E}">
        <p14:creationId xmlns:p14="http://schemas.microsoft.com/office/powerpoint/2010/main" val="2872525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 doing a scatter plot for LUF and</a:t>
            </a:r>
            <a:r>
              <a:rPr lang="en-US" altLang="zh-CN" baseline="0" dirty="0" smtClean="0"/>
              <a:t> length of lane drop, there is no obvious trend observed.</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16</a:t>
            </a:fld>
            <a:endParaRPr lang="en-US"/>
          </a:p>
        </p:txBody>
      </p:sp>
    </p:spTree>
    <p:extLst>
      <p:ext uri="{BB962C8B-B14F-4D97-AF65-F5344CB8AC3E}">
        <p14:creationId xmlns:p14="http://schemas.microsoft.com/office/powerpoint/2010/main" val="3065194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from the scatter</a:t>
            </a:r>
            <a:r>
              <a:rPr lang="en-US" altLang="zh-CN" baseline="0" dirty="0" smtClean="0"/>
              <a:t> plot for LUF and Total volume, we can find that when volume is higher than 600vph, most LUFs are less than 0.65, and when volume is less than 600vph, the LUF seems equally distribute around 0.65. Actually, the mean of these two ranges are like this. we divide the data into two ranges and test their difference.</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17</a:t>
            </a:fld>
            <a:endParaRPr lang="en-US"/>
          </a:p>
        </p:txBody>
      </p:sp>
    </p:spTree>
    <p:extLst>
      <p:ext uri="{BB962C8B-B14F-4D97-AF65-F5344CB8AC3E}">
        <p14:creationId xmlns:p14="http://schemas.microsoft.com/office/powerpoint/2010/main" val="536323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Based on the descriptive</a:t>
            </a:r>
            <a:r>
              <a:rPr lang="en-US" altLang="zh-CN" baseline="0" dirty="0" smtClean="0"/>
              <a:t> statistics of these two data groups, using a t-test, we can find that the difference of LUF in two ranges is significant. So based on approach’s total volume, two LUFs are suggested.</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18</a:t>
            </a:fld>
            <a:endParaRPr lang="en-US"/>
          </a:p>
        </p:txBody>
      </p:sp>
    </p:spTree>
    <p:extLst>
      <p:ext uri="{BB962C8B-B14F-4D97-AF65-F5344CB8AC3E}">
        <p14:creationId xmlns:p14="http://schemas.microsoft.com/office/powerpoint/2010/main" val="1152123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 the volume is less than 600vph,</a:t>
            </a:r>
            <a:r>
              <a:rPr lang="en-US" altLang="zh-CN" baseline="0" dirty="0" smtClean="0"/>
              <a:t> the suggested lane use factor is 0.62, when the volume is higher than 600vph, suggested LUF is 0.59.</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19</a:t>
            </a:fld>
            <a:endParaRPr lang="en-US"/>
          </a:p>
        </p:txBody>
      </p:sp>
    </p:spTree>
    <p:extLst>
      <p:ext uri="{BB962C8B-B14F-4D97-AF65-F5344CB8AC3E}">
        <p14:creationId xmlns:p14="http://schemas.microsoft.com/office/powerpoint/2010/main" val="201227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This is the outline</a:t>
            </a:r>
            <a:r>
              <a:rPr lang="en-US" baseline="0" dirty="0" smtClean="0">
                <a:solidFill>
                  <a:srgbClr val="FF0000"/>
                </a:solidFill>
              </a:rPr>
              <a:t> of the presentation. </a:t>
            </a:r>
            <a:r>
              <a:rPr lang="en-US" dirty="0" smtClean="0">
                <a:solidFill>
                  <a:srgbClr val="FF0000"/>
                </a:solidFill>
              </a:rPr>
              <a:t>I</a:t>
            </a:r>
            <a:r>
              <a:rPr lang="en-US" baseline="0" dirty="0" smtClean="0">
                <a:solidFill>
                  <a:srgbClr val="FF0000"/>
                </a:solidFill>
              </a:rPr>
              <a:t> will first introduce the background of the study, and give a literature review. Then the lane drop types and data collection will be showed. After that, I will discuss in details about the data analysis part. At last a summary table will be present.</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1127873-3BFC-423B-900C-B0728BF875DA}" type="slidenum">
              <a:rPr lang="en-US" smtClean="0"/>
              <a:t>2</a:t>
            </a:fld>
            <a:endParaRPr lang="en-US"/>
          </a:p>
        </p:txBody>
      </p:sp>
    </p:spTree>
    <p:extLst>
      <p:ext uri="{BB962C8B-B14F-4D97-AF65-F5344CB8AC3E}">
        <p14:creationId xmlns:p14="http://schemas.microsoft.com/office/powerpoint/2010/main" val="2810086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a:t>
            </a:r>
            <a:r>
              <a:rPr lang="en-US" altLang="zh-CN" baseline="0" dirty="0" smtClean="0"/>
              <a:t> the second type of lane drop, here is an example.</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20</a:t>
            </a:fld>
            <a:endParaRPr lang="en-US"/>
          </a:p>
        </p:txBody>
      </p:sp>
    </p:spTree>
    <p:extLst>
      <p:ext uri="{BB962C8B-B14F-4D97-AF65-F5344CB8AC3E}">
        <p14:creationId xmlns:p14="http://schemas.microsoft.com/office/powerpoint/2010/main" val="376348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6 locations is collected</a:t>
            </a:r>
          </a:p>
          <a:p>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21</a:t>
            </a:fld>
            <a:endParaRPr lang="en-US"/>
          </a:p>
        </p:txBody>
      </p:sp>
    </p:spTree>
    <p:extLst>
      <p:ext uri="{BB962C8B-B14F-4D97-AF65-F5344CB8AC3E}">
        <p14:creationId xmlns:p14="http://schemas.microsoft.com/office/powerpoint/2010/main" val="2901519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boxplot is used, and we can find that most LUFs are located between 0.4 and 0.45, and one outlier is found.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127873-3BFC-423B-900C-B0728BF875DA}" type="slidenum">
              <a:rPr lang="en-US" smtClean="0"/>
              <a:t>22</a:t>
            </a:fld>
            <a:endParaRPr lang="en-US"/>
          </a:p>
        </p:txBody>
      </p:sp>
    </p:spTree>
    <p:extLst>
      <p:ext uri="{BB962C8B-B14F-4D97-AF65-F5344CB8AC3E}">
        <p14:creationId xmlns:p14="http://schemas.microsoft.com/office/powerpoint/2010/main" val="2733516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After discarding the outlier, the remain data is used to test the</a:t>
            </a:r>
            <a:r>
              <a:rPr lang="en-US" altLang="zh-CN" baseline="0" dirty="0" smtClean="0"/>
              <a:t> difference between normal LUF and LUF of lane drop. The difference is significant based on the t-test result.</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23</a:t>
            </a:fld>
            <a:endParaRPr lang="en-US"/>
          </a:p>
        </p:txBody>
      </p:sp>
    </p:spTree>
    <p:extLst>
      <p:ext uri="{BB962C8B-B14F-4D97-AF65-F5344CB8AC3E}">
        <p14:creationId xmlns:p14="http://schemas.microsoft.com/office/powerpoint/2010/main" val="2959941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the model is validated, the t-test result also shows the model is not</a:t>
            </a:r>
            <a:r>
              <a:rPr lang="en-US" altLang="zh-CN" baseline="0" dirty="0" smtClean="0"/>
              <a:t> suitable for field data from Maryland.</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24</a:t>
            </a:fld>
            <a:endParaRPr lang="en-US"/>
          </a:p>
        </p:txBody>
      </p:sp>
    </p:spTree>
    <p:extLst>
      <p:ext uri="{BB962C8B-B14F-4D97-AF65-F5344CB8AC3E}">
        <p14:creationId xmlns:p14="http://schemas.microsoft.com/office/powerpoint/2010/main" val="2914700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scatter plot for LUF and total volume shows no obvious</a:t>
            </a:r>
            <a:r>
              <a:rPr lang="en-US" altLang="zh-CN" baseline="0" dirty="0" smtClean="0"/>
              <a:t> trend.</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25</a:t>
            </a:fld>
            <a:endParaRPr lang="en-US"/>
          </a:p>
        </p:txBody>
      </p:sp>
    </p:spTree>
    <p:extLst>
      <p:ext uri="{BB962C8B-B14F-4D97-AF65-F5344CB8AC3E}">
        <p14:creationId xmlns:p14="http://schemas.microsoft.com/office/powerpoint/2010/main" val="2458858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Also</a:t>
            </a:r>
            <a:r>
              <a:rPr lang="en-US" altLang="zh-CN" baseline="0" dirty="0" smtClean="0"/>
              <a:t> for the scatter plot for LUF and length of lane drop.</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26</a:t>
            </a:fld>
            <a:endParaRPr lang="en-US"/>
          </a:p>
        </p:txBody>
      </p:sp>
    </p:spTree>
    <p:extLst>
      <p:ext uri="{BB962C8B-B14F-4D97-AF65-F5344CB8AC3E}">
        <p14:creationId xmlns:p14="http://schemas.microsoft.com/office/powerpoint/2010/main" val="1706731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So because</a:t>
            </a:r>
            <a:r>
              <a:rPr lang="en-US" altLang="zh-CN" baseline="0" dirty="0" smtClean="0"/>
              <a:t> </a:t>
            </a:r>
            <a:r>
              <a:rPr lang="en-US" altLang="zh-CN" dirty="0" smtClean="0"/>
              <a:t>the data in the scatter plots does not depend on factors (volume and distance to neighboring intersection), the data is not further categorized. The suggested LUF</a:t>
            </a:r>
            <a:r>
              <a:rPr lang="en-US" altLang="zh-CN" baseline="0" dirty="0" smtClean="0"/>
              <a:t> is 0.43.</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27</a:t>
            </a:fld>
            <a:endParaRPr lang="en-US"/>
          </a:p>
        </p:txBody>
      </p:sp>
    </p:spTree>
    <p:extLst>
      <p:ext uri="{BB962C8B-B14F-4D97-AF65-F5344CB8AC3E}">
        <p14:creationId xmlns:p14="http://schemas.microsoft.com/office/powerpoint/2010/main" val="560367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third type is double left</a:t>
            </a:r>
            <a:r>
              <a:rPr lang="en-US" altLang="zh-CN" baseline="0" dirty="0" smtClean="0"/>
              <a:t> turns with one lane drop, and this is the example.</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28</a:t>
            </a:fld>
            <a:endParaRPr lang="en-US"/>
          </a:p>
        </p:txBody>
      </p:sp>
    </p:spTree>
    <p:extLst>
      <p:ext uri="{BB962C8B-B14F-4D97-AF65-F5344CB8AC3E}">
        <p14:creationId xmlns:p14="http://schemas.microsoft.com/office/powerpoint/2010/main" val="2153925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Data from 8 locations is</a:t>
            </a:r>
            <a:r>
              <a:rPr lang="en-US" altLang="zh-CN" baseline="0" dirty="0" smtClean="0"/>
              <a:t> collected</a:t>
            </a: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29</a:t>
            </a:fld>
            <a:endParaRPr lang="en-US"/>
          </a:p>
        </p:txBody>
      </p:sp>
    </p:spTree>
    <p:extLst>
      <p:ext uri="{BB962C8B-B14F-4D97-AF65-F5344CB8AC3E}">
        <p14:creationId xmlns:p14="http://schemas.microsoft.com/office/powerpoint/2010/main" val="20608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Lane use</a:t>
            </a:r>
            <a:r>
              <a:rPr lang="en-US" baseline="0" dirty="0" smtClean="0"/>
              <a:t> factor, which is the ratio of the highest lane volume over the total volume in a lane group, is usually used to determine the critical lane volume for the signal phase or intersection analysis.</a:t>
            </a:r>
          </a:p>
          <a:p>
            <a:r>
              <a:rPr lang="en-US" baseline="0" dirty="0" smtClean="0"/>
              <a:t>Highway Capacity Manual has provided the suggested lane use factors for normal intersections based on different approach lanes, as we can see in this table.</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3</a:t>
            </a:fld>
            <a:endParaRPr lang="en-US"/>
          </a:p>
        </p:txBody>
      </p:sp>
    </p:spTree>
    <p:extLst>
      <p:ext uri="{BB962C8B-B14F-4D97-AF65-F5344CB8AC3E}">
        <p14:creationId xmlns:p14="http://schemas.microsoft.com/office/powerpoint/2010/main" val="3313446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boxplot shows that there are 10 outliers, after checking the data, these 10 outliers mainly come from the same location, in which there is low left turn volume during the collection period.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127873-3BFC-423B-900C-B0728BF875DA}" type="slidenum">
              <a:rPr lang="en-US" smtClean="0"/>
              <a:t>30</a:t>
            </a:fld>
            <a:endParaRPr lang="en-US"/>
          </a:p>
        </p:txBody>
      </p:sp>
    </p:spTree>
    <p:extLst>
      <p:ext uri="{BB962C8B-B14F-4D97-AF65-F5344CB8AC3E}">
        <p14:creationId xmlns:p14="http://schemas.microsoft.com/office/powerpoint/2010/main" val="2733516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en-US" altLang="zh-CN" baseline="0" dirty="0" smtClean="0"/>
              <a:t> we discard the outliers, and compare the remain LUFs to normal LUF. From the test, we can find the normal LUF is not suitable for this type of lane drop intersection</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31</a:t>
            </a:fld>
            <a:endParaRPr lang="en-US"/>
          </a:p>
        </p:txBody>
      </p:sp>
    </p:spTree>
    <p:extLst>
      <p:ext uri="{BB962C8B-B14F-4D97-AF65-F5344CB8AC3E}">
        <p14:creationId xmlns:p14="http://schemas.microsoft.com/office/powerpoint/2010/main" val="2515565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the model from NC </a:t>
            </a:r>
            <a:r>
              <a:rPr lang="en-US" altLang="zh-CN" dirty="0" err="1" smtClean="0"/>
              <a:t>univ</a:t>
            </a:r>
            <a:r>
              <a:rPr lang="en-US" altLang="zh-CN" dirty="0" smtClean="0"/>
              <a:t>, the predicted LUFs</a:t>
            </a:r>
            <a:r>
              <a:rPr lang="en-US" altLang="zh-CN" baseline="0" dirty="0" smtClean="0"/>
              <a:t> are obviously higher than the field-data, and the test result shows the model is also not suitable to be used.</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32</a:t>
            </a:fld>
            <a:endParaRPr lang="en-US"/>
          </a:p>
        </p:txBody>
      </p:sp>
    </p:spTree>
    <p:extLst>
      <p:ext uri="{BB962C8B-B14F-4D97-AF65-F5344CB8AC3E}">
        <p14:creationId xmlns:p14="http://schemas.microsoft.com/office/powerpoint/2010/main" val="2249476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Next step</a:t>
            </a:r>
            <a:r>
              <a:rPr lang="en-US" altLang="zh-CN" baseline="0" dirty="0" smtClean="0"/>
              <a:t> is to check the scatter plot, from this figure, we can find that when </a:t>
            </a:r>
            <a:r>
              <a:rPr lang="en-US" altLang="zh-CN" sz="1200" baseline="0" dirty="0" smtClean="0"/>
              <a:t>t</a:t>
            </a:r>
            <a:r>
              <a:rPr lang="en-US" sz="1200" dirty="0" smtClean="0"/>
              <a:t>otal volume increases, the LUF decreases. Data points are settled around 0.6. </a:t>
            </a:r>
          </a:p>
          <a:p>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33</a:t>
            </a:fld>
            <a:endParaRPr lang="en-US"/>
          </a:p>
        </p:txBody>
      </p:sp>
    </p:spTree>
    <p:extLst>
      <p:ext uri="{BB962C8B-B14F-4D97-AF65-F5344CB8AC3E}">
        <p14:creationId xmlns:p14="http://schemas.microsoft.com/office/powerpoint/2010/main" val="501809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from this figure, we see no obvious trend between LUF and length of lane drop.</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34</a:t>
            </a:fld>
            <a:endParaRPr lang="en-US"/>
          </a:p>
        </p:txBody>
      </p:sp>
    </p:spTree>
    <p:extLst>
      <p:ext uri="{BB962C8B-B14F-4D97-AF65-F5344CB8AC3E}">
        <p14:creationId xmlns:p14="http://schemas.microsoft.com/office/powerpoint/2010/main" val="598280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based on the scatterplot for LUF and total volume, we can find that when volume is higher than 300vph, most LUF is less than 0.6, and when the volume is less than 300, the mean of the LUFs seems to be about 0.6. So the data is divided into two ranges.</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35</a:t>
            </a:fld>
            <a:endParaRPr lang="en-US"/>
          </a:p>
        </p:txBody>
      </p:sp>
    </p:spTree>
    <p:extLst>
      <p:ext uri="{BB962C8B-B14F-4D97-AF65-F5344CB8AC3E}">
        <p14:creationId xmlns:p14="http://schemas.microsoft.com/office/powerpoint/2010/main" val="4259700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dirty="0" smtClean="0"/>
              <a:t>Then</a:t>
            </a:r>
            <a:r>
              <a:rPr lang="en-US" baseline="0" dirty="0" smtClean="0"/>
              <a:t> the LUFs in two volume ranges are compared. The difference is significant from the t-test result. So </a:t>
            </a:r>
            <a:r>
              <a:rPr lang="en-US" sz="1600" dirty="0" smtClean="0"/>
              <a:t>Based on approach volume, two LUFs are suggested.</a:t>
            </a:r>
          </a:p>
          <a:p>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36</a:t>
            </a:fld>
            <a:endParaRPr lang="en-US"/>
          </a:p>
        </p:txBody>
      </p:sp>
    </p:spTree>
    <p:extLst>
      <p:ext uri="{BB962C8B-B14F-4D97-AF65-F5344CB8AC3E}">
        <p14:creationId xmlns:p14="http://schemas.microsoft.com/office/powerpoint/2010/main" val="2479396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en-US" altLang="zh-CN" baseline="0" dirty="0" smtClean="0"/>
              <a:t> we discard the outliers, and compare the remain LUFs to normal LUF. From the test, we can find the normal LUF is not suitable for this type of lane drop intersection</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37</a:t>
            </a:fld>
            <a:endParaRPr lang="en-US"/>
          </a:p>
        </p:txBody>
      </p:sp>
    </p:spTree>
    <p:extLst>
      <p:ext uri="{BB962C8B-B14F-4D97-AF65-F5344CB8AC3E}">
        <p14:creationId xmlns:p14="http://schemas.microsoft.com/office/powerpoint/2010/main" val="2515565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When the volume is less than 300vph,</a:t>
            </a:r>
            <a:r>
              <a:rPr lang="en-US" altLang="zh-CN" baseline="0" dirty="0" smtClean="0"/>
              <a:t> the suggested lane use factor is 0.59, when the volume is higher than 300vph, suggested LUF is 0.56.</a:t>
            </a:r>
            <a:endParaRPr lang="zh-CN" altLang="en-US" dirty="0" smtClean="0"/>
          </a:p>
          <a:p>
            <a:r>
              <a:rPr lang="en-US" dirty="0" smtClean="0"/>
              <a:t>From</a:t>
            </a:r>
            <a:r>
              <a:rPr lang="en-US" baseline="0" dirty="0" smtClean="0"/>
              <a:t> the suggested LUF values, we can find the LUF of lane drop is less than normal LUF, which is different from other situations. Why is that?</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38</a:t>
            </a:fld>
            <a:endParaRPr lang="en-US"/>
          </a:p>
        </p:txBody>
      </p:sp>
    </p:spTree>
    <p:extLst>
      <p:ext uri="{BB962C8B-B14F-4D97-AF65-F5344CB8AC3E}">
        <p14:creationId xmlns:p14="http://schemas.microsoft.com/office/powerpoint/2010/main" val="4268524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possible reason is that for </a:t>
            </a:r>
            <a:r>
              <a:rPr lang="en-US" dirty="0" smtClean="0"/>
              <a:t>Double left turns at normal intersection, </a:t>
            </a:r>
            <a:r>
              <a:rPr lang="en-US" sz="1200" dirty="0" smtClean="0"/>
              <a:t>Traffic usually prefers outer lane rather than inner lane because of more space and less stress. The figure is an example. And for </a:t>
            </a:r>
            <a:r>
              <a:rPr lang="en-US" dirty="0" smtClean="0"/>
              <a:t>Double left turns with lane drop, Inner lane volume is higher (this pattern is observed while collecting data); </a:t>
            </a:r>
            <a:r>
              <a:rPr lang="en-US" sz="1200" dirty="0" smtClean="0"/>
              <a:t>Traffic shift from </a:t>
            </a:r>
            <a:r>
              <a:rPr lang="en-US" sz="1200" dirty="0" err="1" smtClean="0"/>
              <a:t>from</a:t>
            </a:r>
            <a:r>
              <a:rPr lang="en-US" sz="1200" dirty="0" smtClean="0"/>
              <a:t> outer lane to inner lane because of the lane drop, but the lane use factor  goes down.</a:t>
            </a:r>
            <a:r>
              <a:rPr lang="en-US" sz="1200" baseline="0" dirty="0" smtClean="0"/>
              <a:t> So it’s reasonable to get a lower LUF when there is a lane drop after the intersection.</a:t>
            </a: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39</a:t>
            </a:fld>
            <a:endParaRPr lang="en-US"/>
          </a:p>
        </p:txBody>
      </p:sp>
    </p:spTree>
    <p:extLst>
      <p:ext uri="{BB962C8B-B14F-4D97-AF65-F5344CB8AC3E}">
        <p14:creationId xmlns:p14="http://schemas.microsoft.com/office/powerpoint/2010/main" val="261684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 lane</a:t>
            </a:r>
            <a:r>
              <a:rPr lang="en-US" altLang="zh-CN" baseline="0" dirty="0" smtClean="0"/>
              <a:t> drop intersections are widely existed among urban or rural streets and highways. The HCM doesn’t consider the effect of lane drop on lane use factor. There are two types of lane drop, the first one is Merge, which means one of the lanes has to merge after the intersection; and the other one is Form a single lane (or Alternative merge), which means two lanes merge each other without indication of which lane yields the right-of-way. So what we are interested in is that are the LUFs for intersection with and without lane drop be the same. And if they are different, what will be the suitable value of lane use factors  for lane drop intersection</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4</a:t>
            </a:fld>
            <a:endParaRPr lang="en-US"/>
          </a:p>
        </p:txBody>
      </p:sp>
    </p:spTree>
    <p:extLst>
      <p:ext uri="{BB962C8B-B14F-4D97-AF65-F5344CB8AC3E}">
        <p14:creationId xmlns:p14="http://schemas.microsoft.com/office/powerpoint/2010/main" val="950111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type is 2 through lanes form a single lane.</a:t>
            </a:r>
            <a:r>
              <a:rPr lang="en-US" baseline="0" dirty="0" smtClean="0"/>
              <a:t> This is an example.</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40</a:t>
            </a:fld>
            <a:endParaRPr lang="en-US"/>
          </a:p>
        </p:txBody>
      </p:sp>
    </p:spTree>
    <p:extLst>
      <p:ext uri="{BB962C8B-B14F-4D97-AF65-F5344CB8AC3E}">
        <p14:creationId xmlns:p14="http://schemas.microsoft.com/office/powerpoint/2010/main" val="1519552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3 locations</a:t>
            </a:r>
            <a:r>
              <a:rPr lang="en-US" baseline="0" dirty="0" smtClean="0"/>
              <a:t> is collected.</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41</a:t>
            </a:fld>
            <a:endParaRPr lang="en-US"/>
          </a:p>
        </p:txBody>
      </p:sp>
    </p:spTree>
    <p:extLst>
      <p:ext uri="{BB962C8B-B14F-4D97-AF65-F5344CB8AC3E}">
        <p14:creationId xmlns:p14="http://schemas.microsoft.com/office/powerpoint/2010/main" val="1988025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 the boxplot, 5 outliers</a:t>
            </a:r>
            <a:r>
              <a:rPr lang="en-US" sz="1200" kern="1200" baseline="0" dirty="0" smtClean="0">
                <a:solidFill>
                  <a:schemeClr val="tx1"/>
                </a:solidFill>
                <a:effectLst/>
                <a:latin typeface="+mn-lt"/>
                <a:ea typeface="+mn-ea"/>
                <a:cs typeface="+mn-cs"/>
              </a:rPr>
              <a:t> are found, and </a:t>
            </a:r>
            <a:r>
              <a:rPr lang="en-US" dirty="0" smtClean="0"/>
              <a:t>Most LUFs are located between 0.53 and o.56, the range of</a:t>
            </a:r>
            <a:r>
              <a:rPr lang="en-US" baseline="0" dirty="0" smtClean="0"/>
              <a:t> the data is small compared to other situations.</a:t>
            </a:r>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127873-3BFC-423B-900C-B0728BF875DA}" type="slidenum">
              <a:rPr lang="en-US" smtClean="0"/>
              <a:t>42</a:t>
            </a:fld>
            <a:endParaRPr lang="en-US"/>
          </a:p>
        </p:txBody>
      </p:sp>
    </p:spTree>
    <p:extLst>
      <p:ext uri="{BB962C8B-B14F-4D97-AF65-F5344CB8AC3E}">
        <p14:creationId xmlns:p14="http://schemas.microsoft.com/office/powerpoint/2010/main" val="27335162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compare the field LUF with</a:t>
            </a:r>
            <a:r>
              <a:rPr lang="en-US" baseline="0" dirty="0" smtClean="0"/>
              <a:t> normal LUF, we find that the difference is not significant, which shows that the mean of the field LUF can be regarded as normal LUF, which is 0.55.</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43</a:t>
            </a:fld>
            <a:endParaRPr lang="en-US"/>
          </a:p>
        </p:txBody>
      </p:sp>
    </p:spTree>
    <p:extLst>
      <p:ext uri="{BB962C8B-B14F-4D97-AF65-F5344CB8AC3E}">
        <p14:creationId xmlns:p14="http://schemas.microsoft.com/office/powerpoint/2010/main" val="2508436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scatter plot,</a:t>
            </a:r>
            <a:r>
              <a:rPr lang="en-US" baseline="0" dirty="0" smtClean="0"/>
              <a:t> we can find data points does change over different volume level, they are stably distributed.</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44</a:t>
            </a:fld>
            <a:endParaRPr lang="en-US"/>
          </a:p>
        </p:txBody>
      </p:sp>
    </p:spTree>
    <p:extLst>
      <p:ext uri="{BB962C8B-B14F-4D97-AF65-F5344CB8AC3E}">
        <p14:creationId xmlns:p14="http://schemas.microsoft.com/office/powerpoint/2010/main" val="3575249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based on the finding above, there is no changes on LUF for</a:t>
            </a:r>
            <a:r>
              <a:rPr lang="en-US" baseline="0" dirty="0" smtClean="0"/>
              <a:t> two lanes form a single lane. It’s still 0.55</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45</a:t>
            </a:fld>
            <a:endParaRPr lang="en-US"/>
          </a:p>
        </p:txBody>
      </p:sp>
    </p:spTree>
    <p:extLst>
      <p:ext uri="{BB962C8B-B14F-4D97-AF65-F5344CB8AC3E}">
        <p14:creationId xmlns:p14="http://schemas.microsoft.com/office/powerpoint/2010/main" val="685078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type is double left turns with one lane</a:t>
            </a:r>
            <a:r>
              <a:rPr lang="en-US" baseline="0" dirty="0" smtClean="0"/>
              <a:t> drop.  This is the example</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46</a:t>
            </a:fld>
            <a:endParaRPr lang="en-US"/>
          </a:p>
        </p:txBody>
      </p:sp>
    </p:spTree>
    <p:extLst>
      <p:ext uri="{BB962C8B-B14F-4D97-AF65-F5344CB8AC3E}">
        <p14:creationId xmlns:p14="http://schemas.microsoft.com/office/powerpoint/2010/main" val="17192862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of 2 locations is collected</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47</a:t>
            </a:fld>
            <a:endParaRPr lang="en-US"/>
          </a:p>
        </p:txBody>
      </p:sp>
    </p:spTree>
    <p:extLst>
      <p:ext uri="{BB962C8B-B14F-4D97-AF65-F5344CB8AC3E}">
        <p14:creationId xmlns:p14="http://schemas.microsoft.com/office/powerpoint/2010/main" val="1834224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boxplot shows </a:t>
            </a:r>
            <a:r>
              <a:rPr lang="en-US" dirty="0" smtClean="0"/>
              <a:t>Most LUFs are located between 0.52 and o.58</a:t>
            </a:r>
          </a:p>
        </p:txBody>
      </p:sp>
      <p:sp>
        <p:nvSpPr>
          <p:cNvPr id="4" name="Slide Number Placeholder 3"/>
          <p:cNvSpPr>
            <a:spLocks noGrp="1"/>
          </p:cNvSpPr>
          <p:nvPr>
            <p:ph type="sldNum" sz="quarter" idx="10"/>
          </p:nvPr>
        </p:nvSpPr>
        <p:spPr/>
        <p:txBody>
          <a:bodyPr/>
          <a:lstStyle/>
          <a:p>
            <a:fld id="{F1127873-3BFC-423B-900C-B0728BF875DA}" type="slidenum">
              <a:rPr lang="en-US" smtClean="0"/>
              <a:t>48</a:t>
            </a:fld>
            <a:endParaRPr lang="en-US"/>
          </a:p>
        </p:txBody>
      </p:sp>
    </p:spTree>
    <p:extLst>
      <p:ext uri="{BB962C8B-B14F-4D97-AF65-F5344CB8AC3E}">
        <p14:creationId xmlns:p14="http://schemas.microsoft.com/office/powerpoint/2010/main" val="27335162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the t test is used to compare the filed LUF and normal LUF, the result shows significance of the difference. And we cannot use normal LUF in this type of lane drop</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49</a:t>
            </a:fld>
            <a:endParaRPr lang="en-US"/>
          </a:p>
        </p:txBody>
      </p:sp>
    </p:spTree>
    <p:extLst>
      <p:ext uri="{BB962C8B-B14F-4D97-AF65-F5344CB8AC3E}">
        <p14:creationId xmlns:p14="http://schemas.microsoft.com/office/powerpoint/2010/main" val="4149674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Some previous study has focused</a:t>
            </a:r>
            <a:r>
              <a:rPr lang="en-US" altLang="zh-CN" baseline="0" dirty="0" smtClean="0"/>
              <a:t> on lane drop intersection. A report from NCHRP build models to estimate the volume of auxiliary through lanes. However, the estimated model used signal information, which should not be available before the lane use factor is determined. And even though the model can estimate the volume, the lane use factor is still unknown for intersection with three lanes, or double left turns.</a:t>
            </a:r>
          </a:p>
          <a:p>
            <a:endParaRPr lang="en-US" altLang="zh-CN" baseline="0" dirty="0" smtClean="0"/>
          </a:p>
          <a:p>
            <a:r>
              <a:rPr lang="en-US" altLang="zh-CN" baseline="0" dirty="0" smtClean="0"/>
              <a:t>And another study from NC University developed a set of estimation models for the lane utilization factors. This lane utilization factor is different from the lane use factor focused in this study, the difference between them will be explained in next slide, besides that, the models were based on field data in North Carolina state only, whether they can be used in Maryland should be </a:t>
            </a:r>
            <a:r>
              <a:rPr lang="en-US" altLang="zh-CN" baseline="0" dirty="0" err="1" smtClean="0"/>
              <a:t>varified</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5</a:t>
            </a:fld>
            <a:endParaRPr lang="en-US"/>
          </a:p>
        </p:txBody>
      </p:sp>
    </p:spTree>
    <p:extLst>
      <p:ext uri="{BB962C8B-B14F-4D97-AF65-F5344CB8AC3E}">
        <p14:creationId xmlns:p14="http://schemas.microsoft.com/office/powerpoint/2010/main" val="1163213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Then from the scatter plot,</a:t>
            </a:r>
            <a:r>
              <a:rPr lang="en-US" baseline="0" dirty="0" smtClean="0"/>
              <a:t> LUFs </a:t>
            </a:r>
            <a:r>
              <a:rPr lang="en-US" sz="1200" dirty="0" err="1" smtClean="0"/>
              <a:t>LUFs</a:t>
            </a:r>
            <a:r>
              <a:rPr lang="en-US" sz="1200" dirty="0" smtClean="0"/>
              <a:t> are scattered between 0.5 and 0.6.</a:t>
            </a:r>
            <a:r>
              <a:rPr lang="en-US" sz="1200" baseline="0" dirty="0" smtClean="0"/>
              <a:t> </a:t>
            </a:r>
            <a:r>
              <a:rPr lang="en-US" sz="1200" dirty="0" smtClean="0"/>
              <a:t>No obvious trend is observed. The distribution seems stable.</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50</a:t>
            </a:fld>
            <a:endParaRPr lang="en-US"/>
          </a:p>
        </p:txBody>
      </p:sp>
    </p:spTree>
    <p:extLst>
      <p:ext uri="{BB962C8B-B14F-4D97-AF65-F5344CB8AC3E}">
        <p14:creationId xmlns:p14="http://schemas.microsoft.com/office/powerpoint/2010/main" val="6740176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a:t>
            </a:r>
            <a:r>
              <a:rPr lang="en-US" baseline="0" dirty="0" smtClean="0"/>
              <a:t> suggested LUF is the mean of the field LUF, which is 0.55.</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51</a:t>
            </a:fld>
            <a:endParaRPr lang="en-US"/>
          </a:p>
        </p:txBody>
      </p:sp>
    </p:spTree>
    <p:extLst>
      <p:ext uri="{BB962C8B-B14F-4D97-AF65-F5344CB8AC3E}">
        <p14:creationId xmlns:p14="http://schemas.microsoft.com/office/powerpoint/2010/main" val="21071552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last,</a:t>
            </a:r>
            <a:r>
              <a:rPr lang="en-US" baseline="0" dirty="0" smtClean="0"/>
              <a:t> the summary of 5 types’ LUF are provided here. We can see the minimum, maximum LUF from the field data, and the suggested LUF and current normal LUF are listed.</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52</a:t>
            </a:fld>
            <a:endParaRPr lang="en-US"/>
          </a:p>
        </p:txBody>
      </p:sp>
    </p:spTree>
    <p:extLst>
      <p:ext uri="{BB962C8B-B14F-4D97-AF65-F5344CB8AC3E}">
        <p14:creationId xmlns:p14="http://schemas.microsoft.com/office/powerpoint/2010/main" val="6824236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127873-3BFC-423B-900C-B0728BF875DA}" type="slidenum">
              <a:rPr lang="en-US" smtClean="0"/>
              <a:t>53</a:t>
            </a:fld>
            <a:endParaRPr lang="en-US"/>
          </a:p>
        </p:txBody>
      </p:sp>
    </p:spTree>
    <p:extLst>
      <p:ext uri="{BB962C8B-B14F-4D97-AF65-F5344CB8AC3E}">
        <p14:creationId xmlns:p14="http://schemas.microsoft.com/office/powerpoint/2010/main" val="252750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Equation</a:t>
            </a:r>
            <a:r>
              <a:rPr lang="en-US" altLang="zh-CN" baseline="0" dirty="0" smtClean="0"/>
              <a:t> 1 and 2</a:t>
            </a:r>
            <a:r>
              <a:rPr lang="en-US" altLang="zh-CN" dirty="0" smtClean="0"/>
              <a:t> shows</a:t>
            </a:r>
            <a:r>
              <a:rPr lang="en-US" altLang="zh-CN" baseline="0" dirty="0" smtClean="0"/>
              <a:t> how to get the lane use factor and lane utilization factor. Actually we can find that the LUF can be obtained by the lane utilization factor by equation 3, so this study will test whether the models from </a:t>
            </a:r>
            <a:r>
              <a:rPr lang="en-US" altLang="zh-CN" dirty="0" smtClean="0"/>
              <a:t>NC university can fit the field data from Maryland.</a:t>
            </a:r>
          </a:p>
          <a:p>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6</a:t>
            </a:fld>
            <a:endParaRPr lang="en-US"/>
          </a:p>
        </p:txBody>
      </p:sp>
    </p:spTree>
    <p:extLst>
      <p:ext uri="{BB962C8B-B14F-4D97-AF65-F5344CB8AC3E}">
        <p14:creationId xmlns:p14="http://schemas.microsoft.com/office/powerpoint/2010/main" val="275975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study</a:t>
            </a:r>
            <a:r>
              <a:rPr lang="en-US" altLang="zh-CN" baseline="0" dirty="0" smtClean="0"/>
              <a:t> considers</a:t>
            </a:r>
            <a:r>
              <a:rPr lang="en-US" altLang="zh-CN" dirty="0" smtClean="0"/>
              <a:t> 5</a:t>
            </a:r>
            <a:r>
              <a:rPr lang="en-US" altLang="zh-CN" baseline="0" dirty="0" smtClean="0"/>
              <a:t> lane drop types. They are …</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7</a:t>
            </a:fld>
            <a:endParaRPr lang="en-US"/>
          </a:p>
        </p:txBody>
      </p:sp>
    </p:spTree>
    <p:extLst>
      <p:ext uri="{BB962C8B-B14F-4D97-AF65-F5344CB8AC3E}">
        <p14:creationId xmlns:p14="http://schemas.microsoft.com/office/powerpoint/2010/main" val="1774436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total there are 30 different</a:t>
            </a:r>
            <a:r>
              <a:rPr lang="en-US" altLang="zh-CN" baseline="0" dirty="0" smtClean="0"/>
              <a:t> sites were collected in Maryland during July to September 2013. Over 130 hours of traffic data were gathered including AM peak, PM peak and off-peak hours in weekdays. And from this table, we can see how much data were collected for each type of lane drop.</a:t>
            </a:r>
            <a:endParaRPr lang="zh-CN" altLang="en-US" dirty="0"/>
          </a:p>
        </p:txBody>
      </p:sp>
      <p:sp>
        <p:nvSpPr>
          <p:cNvPr id="4" name="灯片编号占位符 3"/>
          <p:cNvSpPr>
            <a:spLocks noGrp="1"/>
          </p:cNvSpPr>
          <p:nvPr>
            <p:ph type="sldNum" sz="quarter" idx="10"/>
          </p:nvPr>
        </p:nvSpPr>
        <p:spPr/>
        <p:txBody>
          <a:bodyPr/>
          <a:lstStyle/>
          <a:p>
            <a:fld id="{F1127873-3BFC-423B-900C-B0728BF875DA}" type="slidenum">
              <a:rPr lang="en-US" smtClean="0"/>
              <a:t>8</a:t>
            </a:fld>
            <a:endParaRPr lang="en-US"/>
          </a:p>
        </p:txBody>
      </p:sp>
    </p:spTree>
    <p:extLst>
      <p:ext uri="{BB962C8B-B14F-4D97-AF65-F5344CB8AC3E}">
        <p14:creationId xmlns:p14="http://schemas.microsoft.com/office/powerpoint/2010/main" val="115166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the data collection, each type of lane drop will be analyzed separately in the following process, for the first step, a boxplot is used to examine the outliers, secondly the field data is compared with normal LUF and the estimation of models from NC university if the model exists. Then some scatter plots are present to observe the patterns between LUF and possible variables. According to the scatter plot, the data may be categorized based on identified factors if necessary. At last, the suggested LUF will be provided.</a:t>
            </a:r>
            <a:endParaRPr lang="en-US" dirty="0"/>
          </a:p>
        </p:txBody>
      </p:sp>
      <p:sp>
        <p:nvSpPr>
          <p:cNvPr id="4" name="Slide Number Placeholder 3"/>
          <p:cNvSpPr>
            <a:spLocks noGrp="1"/>
          </p:cNvSpPr>
          <p:nvPr>
            <p:ph type="sldNum" sz="quarter" idx="10"/>
          </p:nvPr>
        </p:nvSpPr>
        <p:spPr/>
        <p:txBody>
          <a:bodyPr/>
          <a:lstStyle/>
          <a:p>
            <a:fld id="{F1127873-3BFC-423B-900C-B0728BF875DA}" type="slidenum">
              <a:rPr lang="en-US" smtClean="0"/>
              <a:t>9</a:t>
            </a:fld>
            <a:endParaRPr lang="en-US"/>
          </a:p>
        </p:txBody>
      </p:sp>
    </p:spTree>
    <p:extLst>
      <p:ext uri="{BB962C8B-B14F-4D97-AF65-F5344CB8AC3E}">
        <p14:creationId xmlns:p14="http://schemas.microsoft.com/office/powerpoint/2010/main" val="390043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B64E62F-5C0A-4E4B-92A6-144D9F46C74E}" type="datetimeFigureOut">
              <a:rPr lang="en-US" smtClean="0"/>
              <a:t>3/10/2015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1469185-4C3D-45DB-B7C1-C75855BEEEF0}"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4E62F-5C0A-4E4B-92A6-144D9F46C74E}"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69185-4C3D-45DB-B7C1-C75855BEEE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64E62F-5C0A-4E4B-92A6-144D9F46C74E}"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1469185-4C3D-45DB-B7C1-C75855BEEE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64E62F-5C0A-4E4B-92A6-144D9F46C74E}"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69185-4C3D-45DB-B7C1-C75855BEEEF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B64E62F-5C0A-4E4B-92A6-144D9F46C74E}" type="datetimeFigureOut">
              <a:rPr lang="en-US" smtClean="0"/>
              <a:t>3/10/2015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1469185-4C3D-45DB-B7C1-C75855BEEEF0}"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64E62F-5C0A-4E4B-92A6-144D9F46C74E}"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69185-4C3D-45DB-B7C1-C75855BEEEF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64E62F-5C0A-4E4B-92A6-144D9F46C74E}" type="datetimeFigureOut">
              <a:rPr lang="en-US" smtClean="0"/>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469185-4C3D-45DB-B7C1-C75855BEEEF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64E62F-5C0A-4E4B-92A6-144D9F46C74E}" type="datetimeFigureOut">
              <a:rPr lang="en-US" smtClean="0"/>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469185-4C3D-45DB-B7C1-C75855BEEEF0}"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B64E62F-5C0A-4E4B-92A6-144D9F46C74E}" type="datetimeFigureOut">
              <a:rPr lang="en-US" smtClean="0"/>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469185-4C3D-45DB-B7C1-C75855BEEE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4E62F-5C0A-4E4B-92A6-144D9F46C74E}"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1469185-4C3D-45DB-B7C1-C75855BEEEF0}"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4E62F-5C0A-4E4B-92A6-144D9F46C74E}"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69185-4C3D-45DB-B7C1-C75855BEEEF0}"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B64E62F-5C0A-4E4B-92A6-144D9F46C74E}" type="datetimeFigureOut">
              <a:rPr lang="en-US" smtClean="0"/>
              <a:t>3/10/2015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1469185-4C3D-45DB-B7C1-C75855BEEE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google.com/imgres?imgurl=http://www.safetysystemshawaii.com/store/assets/images/product-catalog/bs_warning_traffic_yellow/w4_w9/sw4RDrop_hi.jpg&amp;imgrefurl=http://www.safetysystemshawaii.com/signs-traffic-warning/w4-w9-merge-transition/index.html&amp;usg=__4-cjE9SD13IvZNdVJW4jg9Xyg1E=&amp;h=300&amp;w=300&amp;sz=39&amp;hl=en&amp;start=11&amp;zoom=1&amp;tbnid=N-hFYWN5OQMp8M:&amp;tbnh=116&amp;tbnw=116&amp;prev=/images?q=lane+drop&amp;um=1&amp;hl=en&amp;sa=X&amp;tbs=isch:1&amp;um=1&amp;itbs=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google.com/imgres?imgurl=http://www.safetysystemshawaii.com/store/assets/images/product-catalog/bs_warning_traffic_yellow/w4_w9/sw4RDrop_hi.jpg&amp;imgrefurl=http://www.safetysystemshawaii.com/signs-traffic-warning/w4-w9-merge-transition/index.html&amp;usg=__4-cjE9SD13IvZNdVJW4jg9Xyg1E=&amp;h=300&amp;w=300&amp;sz=39&amp;hl=en&amp;start=11&amp;zoom=1&amp;tbnid=N-hFYWN5OQMp8M:&amp;tbnh=116&amp;tbnw=116&amp;prev=/images?q=lane+drop&amp;um=1&amp;hl=en&amp;sa=X&amp;tbs=isch:1&amp;um=1&amp;itbs=1"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google.com/imgres?imgurl=http://www.safetysystemshawaii.com/store/assets/images/product-catalog/bs_warning_traffic_yellow/w4_w9/sw4RDrop_hi.jpg&amp;imgrefurl=http://www.safetysystemshawaii.com/signs-traffic-warning/w4-w9-merge-transition/index.html&amp;usg=__4-cjE9SD13IvZNdVJW4jg9Xyg1E=&amp;h=300&amp;w=300&amp;sz=39&amp;hl=en&amp;start=11&amp;zoom=1&amp;tbnid=N-hFYWN5OQMp8M:&amp;tbnh=116&amp;tbnw=116&amp;prev=/images?q=lane+drop&amp;um=1&amp;hl=en&amp;sa=X&amp;tbs=isch:1&amp;um=1&amp;itbs=1"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imgres?imgurl=http://www.safetysystemshawaii.com/store/assets/images/product-catalog/bs_warning_traffic_yellow/w4_w9/sw4RDrop_hi.jpg&amp;imgrefurl=http://www.safetysystemshawaii.com/signs-traffic-warning/w4-w9-merge-transition/index.html&amp;usg=__4-cjE9SD13IvZNdVJW4jg9Xyg1E=&amp;h=300&amp;w=300&amp;sz=39&amp;hl=en&amp;start=11&amp;zoom=1&amp;tbnid=N-hFYWN5OQMp8M:&amp;tbnh=116&amp;tbnw=116&amp;prev=/images?q=lane+drop&amp;um=1&amp;hl=en&amp;sa=X&amp;tbs=isch:1&amp;um=1&amp;itbs=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google.com/imgres?imgurl=http://www.safetysystemshawaii.com/store/assets/images/product-catalog/bs_warning_traffic_yellow/w4_w9/sw4RDrop_hi.jpg&amp;imgrefurl=http://www.safetysystemshawaii.com/signs-traffic-warning/w4-w9-merge-transition/index.html&amp;usg=__4-cjE9SD13IvZNdVJW4jg9Xyg1E=&amp;h=300&amp;w=300&amp;sz=39&amp;hl=en&amp;start=11&amp;zoom=1&amp;tbnid=N-hFYWN5OQMp8M:&amp;tbnh=116&amp;tbnw=116&amp;prev=/images?q=lane+drop&amp;um=1&amp;hl=en&amp;sa=X&amp;tbs=isch:1&amp;um=1&amp;itbs=1" TargetMode="Externa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600" y="3657600"/>
            <a:ext cx="2819400" cy="1295400"/>
          </a:xfrm>
        </p:spPr>
        <p:txBody>
          <a:bodyPr/>
          <a:lstStyle/>
          <a:p>
            <a:r>
              <a:rPr lang="en-US" dirty="0" smtClean="0"/>
              <a:t>Park &amp; </a:t>
            </a:r>
            <a:r>
              <a:rPr lang="en-US" dirty="0"/>
              <a:t>K</a:t>
            </a:r>
            <a:r>
              <a:rPr lang="en-US" dirty="0" smtClean="0"/>
              <a:t>evin</a:t>
            </a:r>
            <a:endParaRPr lang="en-US" dirty="0"/>
          </a:p>
        </p:txBody>
      </p:sp>
      <p:sp>
        <p:nvSpPr>
          <p:cNvPr id="2" name="Title 1"/>
          <p:cNvSpPr>
            <a:spLocks noGrp="1"/>
          </p:cNvSpPr>
          <p:nvPr>
            <p:ph type="title"/>
          </p:nvPr>
        </p:nvSpPr>
        <p:spPr/>
        <p:txBody>
          <a:bodyPr>
            <a:noAutofit/>
          </a:bodyPr>
          <a:lstStyle/>
          <a:p>
            <a:pPr algn="ctr"/>
            <a:r>
              <a:rPr lang="en-US" sz="2800" dirty="0" smtClean="0"/>
              <a:t>Lane use factor estimation for</a:t>
            </a:r>
            <a:br>
              <a:rPr lang="en-US" sz="2800" dirty="0" smtClean="0"/>
            </a:br>
            <a:r>
              <a:rPr lang="en-US" sz="2800" dirty="0" smtClean="0"/>
              <a:t> intersections with lane drop</a:t>
            </a:r>
            <a:endParaRPr lang="en-US" sz="2800" dirty="0"/>
          </a:p>
        </p:txBody>
      </p:sp>
    </p:spTree>
    <p:extLst>
      <p:ext uri="{BB962C8B-B14F-4D97-AF65-F5344CB8AC3E}">
        <p14:creationId xmlns:p14="http://schemas.microsoft.com/office/powerpoint/2010/main" val="2983578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828800"/>
            <a:ext cx="4346448" cy="4270248"/>
          </a:xfrm>
        </p:spPr>
        <p:txBody>
          <a:bodyPr/>
          <a:lstStyle/>
          <a:p>
            <a:r>
              <a:rPr lang="en-US" dirty="0" smtClean="0"/>
              <a:t>Example:</a:t>
            </a:r>
          </a:p>
          <a:p>
            <a:r>
              <a:rPr lang="en-US" dirty="0" smtClean="0"/>
              <a:t>MD </a:t>
            </a:r>
            <a:r>
              <a:rPr lang="en-US" dirty="0"/>
              <a:t>650 @ </a:t>
            </a:r>
            <a:r>
              <a:rPr lang="en-US" dirty="0" err="1"/>
              <a:t>Spenceville</a:t>
            </a:r>
            <a:r>
              <a:rPr lang="en-US" dirty="0"/>
              <a:t> Road</a:t>
            </a:r>
          </a:p>
          <a:p>
            <a:r>
              <a:rPr lang="en-US" dirty="0" smtClean="0"/>
              <a:t>Right most lane merge into left lane after 850 feet from the intersection</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441007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http://t1.gstatic.com/images?q=tbn:N-hFYWN5OQMp8M:http://www.safetysystemshawaii.com/store/assets/images/product-catalog/bs_warning_traffic_yellow/w4_w9/sw4RDrop_hi.jpg">
            <a:hlinkClick r:id="rId4"/>
          </p:cNvPr>
          <p:cNvPicPr>
            <a:picLocks noChangeAspect="1" noChangeArrowheads="1"/>
          </p:cNvPicPr>
          <p:nvPr/>
        </p:nvPicPr>
        <p:blipFill>
          <a:blip r:embed="rId5" cstate="print"/>
          <a:srcRect/>
          <a:stretch>
            <a:fillRect/>
          </a:stretch>
        </p:blipFill>
        <p:spPr bwMode="auto">
          <a:xfrm>
            <a:off x="6773109" y="3047999"/>
            <a:ext cx="353440" cy="353441"/>
          </a:xfrm>
          <a:prstGeom prst="rect">
            <a:avLst/>
          </a:prstGeom>
          <a:noFill/>
        </p:spPr>
      </p:pic>
      <p:sp>
        <p:nvSpPr>
          <p:cNvPr id="10" name="Title 1"/>
          <p:cNvSpPr>
            <a:spLocks noGrp="1"/>
          </p:cNvSpPr>
          <p:nvPr>
            <p:ph type="title"/>
          </p:nvPr>
        </p:nvSpPr>
        <p:spPr>
          <a:xfrm>
            <a:off x="381000" y="355847"/>
            <a:ext cx="8381260" cy="1054394"/>
          </a:xfrm>
        </p:spPr>
        <p:txBody>
          <a:bodyPr>
            <a:normAutofit fontScale="90000"/>
          </a:bodyPr>
          <a:lstStyle/>
          <a:p>
            <a:r>
              <a:rPr lang="en-US" dirty="0"/>
              <a:t>Data analysis and proposed </a:t>
            </a:r>
            <a:r>
              <a:rPr lang="en-US" dirty="0" smtClean="0"/>
              <a:t>LUF</a:t>
            </a:r>
            <a:br>
              <a:rPr lang="en-US" dirty="0" smtClean="0"/>
            </a:br>
            <a:endParaRPr lang="en-US" dirty="0"/>
          </a:p>
        </p:txBody>
      </p:sp>
      <p:sp>
        <p:nvSpPr>
          <p:cNvPr id="11" name="Rectangle 10"/>
          <p:cNvSpPr/>
          <p:nvPr/>
        </p:nvSpPr>
        <p:spPr>
          <a:xfrm>
            <a:off x="6248400" y="914400"/>
            <a:ext cx="2332690" cy="369332"/>
          </a:xfrm>
          <a:prstGeom prst="rect">
            <a:avLst/>
          </a:prstGeom>
        </p:spPr>
        <p:txBody>
          <a:bodyPr wrap="none">
            <a:spAutoFit/>
          </a:bodyPr>
          <a:lstStyle/>
          <a:p>
            <a:r>
              <a:rPr lang="en-US" b="1" dirty="0" smtClean="0">
                <a:solidFill>
                  <a:schemeClr val="bg2"/>
                </a:solidFill>
              </a:rPr>
              <a:t>Type 1: 2 through – 1</a:t>
            </a:r>
            <a:endParaRPr lang="en-US" b="1" dirty="0">
              <a:solidFill>
                <a:schemeClr val="bg2"/>
              </a:solidFill>
            </a:endParaRPr>
          </a:p>
        </p:txBody>
      </p:sp>
    </p:spTree>
    <p:extLst>
      <p:ext uri="{BB962C8B-B14F-4D97-AF65-F5344CB8AC3E}">
        <p14:creationId xmlns:p14="http://schemas.microsoft.com/office/powerpoint/2010/main" val="384637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828800"/>
            <a:ext cx="8385048" cy="4270248"/>
          </a:xfrm>
        </p:spPr>
        <p:txBody>
          <a:bodyPr>
            <a:normAutofit/>
          </a:bodyPr>
          <a:lstStyle/>
          <a:p>
            <a:r>
              <a:rPr lang="en-US" dirty="0" smtClean="0"/>
              <a:t>10 Locations </a:t>
            </a:r>
            <a:endParaRPr lang="en-US" dirty="0"/>
          </a:p>
          <a:p>
            <a:pPr lvl="1"/>
            <a:r>
              <a:rPr lang="en-US" dirty="0" err="1"/>
              <a:t>Spenceville</a:t>
            </a:r>
            <a:r>
              <a:rPr lang="en-US" dirty="0"/>
              <a:t> Rd(MD 28) &amp; </a:t>
            </a:r>
            <a:r>
              <a:rPr lang="en-US" dirty="0" err="1"/>
              <a:t>Norbeck</a:t>
            </a:r>
            <a:r>
              <a:rPr lang="en-US" dirty="0"/>
              <a:t> Rd (MD 650) @ Montgomery</a:t>
            </a:r>
          </a:p>
          <a:p>
            <a:pPr lvl="2"/>
            <a:r>
              <a:rPr lang="en-US" dirty="0"/>
              <a:t>North bound and west bound</a:t>
            </a:r>
          </a:p>
          <a:p>
            <a:pPr lvl="1"/>
            <a:r>
              <a:rPr lang="en-US" dirty="0" err="1"/>
              <a:t>Norback</a:t>
            </a:r>
            <a:r>
              <a:rPr lang="en-US" dirty="0"/>
              <a:t> Rd (MD 28) &amp; Georgia Ave (MD 97) @ Montgomery</a:t>
            </a:r>
          </a:p>
          <a:p>
            <a:pPr lvl="1"/>
            <a:r>
              <a:rPr lang="en-US" dirty="0"/>
              <a:t>Enterprise Rd (MD 193) &amp; Annapolis Rd (MD 450) @ Prince George</a:t>
            </a:r>
          </a:p>
          <a:p>
            <a:pPr lvl="1"/>
            <a:r>
              <a:rPr lang="en-US" dirty="0" err="1"/>
              <a:t>Bel</a:t>
            </a:r>
            <a:r>
              <a:rPr lang="en-US" dirty="0"/>
              <a:t> Air Rd (US 1) &amp; Mountain Rd (MD 152) @ Harford</a:t>
            </a:r>
          </a:p>
          <a:p>
            <a:pPr lvl="1"/>
            <a:r>
              <a:rPr lang="en-US" dirty="0" smtClean="0"/>
              <a:t>Greenbelt </a:t>
            </a:r>
            <a:r>
              <a:rPr lang="en-US" dirty="0"/>
              <a:t>Rd (MD 193) &amp; Lanham Severn Rd (MD 564) @ Prince George</a:t>
            </a:r>
          </a:p>
          <a:p>
            <a:pPr lvl="2"/>
            <a:r>
              <a:rPr lang="en-US" dirty="0"/>
              <a:t>East bound and west bound</a:t>
            </a:r>
          </a:p>
          <a:p>
            <a:pPr lvl="1"/>
            <a:r>
              <a:rPr lang="en-US" dirty="0"/>
              <a:t>Queens Chapel Rd (MD 500) &amp; Hamilton St (MD 208) @ Prince George</a:t>
            </a:r>
          </a:p>
          <a:p>
            <a:pPr lvl="1"/>
            <a:r>
              <a:rPr lang="en-US" dirty="0"/>
              <a:t>Hamilton St (MD 208) &amp; Ager Rd @ Prince George</a:t>
            </a:r>
          </a:p>
          <a:p>
            <a:pPr lvl="1"/>
            <a:r>
              <a:rPr lang="en-US" dirty="0"/>
              <a:t>Watkins Park </a:t>
            </a:r>
            <a:r>
              <a:rPr lang="en-US" dirty="0" err="1"/>
              <a:t>Dr</a:t>
            </a:r>
            <a:r>
              <a:rPr lang="en-US" dirty="0"/>
              <a:t> (MD 193) &amp; Central Ave (MD 214</a:t>
            </a:r>
            <a:r>
              <a:rPr lang="en-US" dirty="0" smtClean="0"/>
              <a:t>)</a:t>
            </a:r>
            <a:endParaRPr lang="en-US" dirty="0"/>
          </a:p>
        </p:txBody>
      </p:sp>
      <p:sp>
        <p:nvSpPr>
          <p:cNvPr id="10" name="Title 1"/>
          <p:cNvSpPr>
            <a:spLocks noGrp="1"/>
          </p:cNvSpPr>
          <p:nvPr>
            <p:ph type="title"/>
          </p:nvPr>
        </p:nvSpPr>
        <p:spPr>
          <a:xfrm>
            <a:off x="381000" y="355847"/>
            <a:ext cx="8381260" cy="1054394"/>
          </a:xfrm>
        </p:spPr>
        <p:txBody>
          <a:bodyPr>
            <a:normAutofit fontScale="90000"/>
          </a:bodyPr>
          <a:lstStyle/>
          <a:p>
            <a:r>
              <a:rPr lang="en-US" dirty="0"/>
              <a:t>Data analysis and proposed </a:t>
            </a:r>
            <a:r>
              <a:rPr lang="en-US" dirty="0" smtClean="0"/>
              <a:t>LUF</a:t>
            </a:r>
            <a:br>
              <a:rPr lang="en-US" dirty="0" smtClean="0"/>
            </a:br>
            <a:endParaRPr lang="en-US" dirty="0"/>
          </a:p>
        </p:txBody>
      </p:sp>
      <p:sp>
        <p:nvSpPr>
          <p:cNvPr id="11" name="Rectangle 10"/>
          <p:cNvSpPr/>
          <p:nvPr/>
        </p:nvSpPr>
        <p:spPr>
          <a:xfrm>
            <a:off x="6248400" y="914400"/>
            <a:ext cx="2332690" cy="369332"/>
          </a:xfrm>
          <a:prstGeom prst="rect">
            <a:avLst/>
          </a:prstGeom>
        </p:spPr>
        <p:txBody>
          <a:bodyPr wrap="none">
            <a:spAutoFit/>
          </a:bodyPr>
          <a:lstStyle/>
          <a:p>
            <a:r>
              <a:rPr lang="en-US" b="1" dirty="0" smtClean="0">
                <a:solidFill>
                  <a:schemeClr val="bg2"/>
                </a:solidFill>
              </a:rPr>
              <a:t>Type 1: 2 through – 1</a:t>
            </a:r>
            <a:endParaRPr lang="en-US" b="1" dirty="0">
              <a:solidFill>
                <a:schemeClr val="bg2"/>
              </a:solidFill>
            </a:endParaRPr>
          </a:p>
        </p:txBody>
      </p:sp>
    </p:spTree>
    <p:extLst>
      <p:ext uri="{BB962C8B-B14F-4D97-AF65-F5344CB8AC3E}">
        <p14:creationId xmlns:p14="http://schemas.microsoft.com/office/powerpoint/2010/main" val="134836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8" dur="500"/>
                                        <p:tgtEl>
                                          <p:spTgt spid="3">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1" dur="500"/>
                                        <p:tgtEl>
                                          <p:spTgt spid="3">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4" dur="500"/>
                                        <p:tgtEl>
                                          <p:spTgt spid="3">
                                            <p:txEl>
                                              <p:pRg st="9" end="9"/>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3" y="1752600"/>
            <a:ext cx="4879847" cy="4800600"/>
          </a:xfrm>
        </p:spPr>
        <p:txBody>
          <a:bodyPr>
            <a:normAutofit/>
          </a:bodyPr>
          <a:lstStyle/>
          <a:p>
            <a:r>
              <a:rPr lang="en-US" dirty="0" smtClean="0"/>
              <a:t>1. Boxplot</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sz="1800" dirty="0" smtClean="0"/>
          </a:p>
          <a:p>
            <a:pPr marL="445770" lvl="1" indent="-171450"/>
            <a:r>
              <a:rPr lang="en-US" sz="1200" dirty="0" smtClean="0">
                <a:solidFill>
                  <a:schemeClr val="tx1"/>
                </a:solidFill>
              </a:rPr>
              <a:t>LUFs are mainly located between 0.57 and 0.65.</a:t>
            </a:r>
          </a:p>
        </p:txBody>
      </p:sp>
      <p:graphicFrame>
        <p:nvGraphicFramePr>
          <p:cNvPr id="4" name="Table 3"/>
          <p:cNvGraphicFramePr>
            <a:graphicFrameLocks noGrp="1"/>
          </p:cNvGraphicFramePr>
          <p:nvPr>
            <p:extLst>
              <p:ext uri="{D42A27DB-BD31-4B8C-83A1-F6EECF244321}">
                <p14:modId xmlns:p14="http://schemas.microsoft.com/office/powerpoint/2010/main" val="4031489968"/>
              </p:ext>
            </p:extLst>
          </p:nvPr>
        </p:nvGraphicFramePr>
        <p:xfrm>
          <a:off x="914400" y="2286000"/>
          <a:ext cx="4191000" cy="2590800"/>
        </p:xfrm>
        <a:graphic>
          <a:graphicData uri="http://schemas.openxmlformats.org/drawingml/2006/table">
            <a:tbl>
              <a:tblPr firstRow="1" firstCol="1" bandRow="1">
                <a:tableStyleId>{B301B821-A1FF-4177-AEE7-76D212191A09}</a:tableStyleId>
              </a:tblPr>
              <a:tblGrid>
                <a:gridCol w="1447800"/>
                <a:gridCol w="2743200"/>
              </a:tblGrid>
              <a:tr h="304800">
                <a:tc>
                  <a:txBody>
                    <a:bodyPr/>
                    <a:lstStyle/>
                    <a:p>
                      <a:pPr marL="0" marR="0" algn="ctr">
                        <a:spcBef>
                          <a:spcPts val="0"/>
                        </a:spcBef>
                        <a:spcAft>
                          <a:spcPts val="0"/>
                        </a:spcAft>
                      </a:pPr>
                      <a:r>
                        <a:rPr lang="en-US" sz="1200" kern="100" dirty="0">
                          <a:solidFill>
                            <a:schemeClr val="bg1"/>
                          </a:solidFill>
                          <a:effectLst/>
                        </a:rPr>
                        <a:t>Sample </a:t>
                      </a:r>
                      <a:r>
                        <a:rPr lang="en-US" sz="1200" kern="100" dirty="0" smtClean="0">
                          <a:solidFill>
                            <a:schemeClr val="bg1"/>
                          </a:solidFill>
                          <a:effectLst/>
                        </a:rPr>
                        <a:t>size</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kern="100" dirty="0" smtClean="0">
                          <a:solidFill>
                            <a:schemeClr val="tx1"/>
                          </a:solidFill>
                          <a:effectLst/>
                        </a:rPr>
                        <a:t>227</a:t>
                      </a:r>
                      <a:endParaRPr lang="en-US" sz="1200" b="0" kern="100" dirty="0">
                        <a:solidFill>
                          <a:schemeClr val="tx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800">
                <a:tc>
                  <a:txBody>
                    <a:bodyPr/>
                    <a:lstStyle/>
                    <a:p>
                      <a:pPr marL="0" marR="0" algn="ctr">
                        <a:spcBef>
                          <a:spcPts val="0"/>
                        </a:spcBef>
                        <a:spcAft>
                          <a:spcPts val="0"/>
                        </a:spcAft>
                      </a:pPr>
                      <a:r>
                        <a:rPr lang="en-US" sz="1200" kern="100" dirty="0">
                          <a:solidFill>
                            <a:schemeClr val="bg1"/>
                          </a:solidFill>
                          <a:effectLst/>
                        </a:rPr>
                        <a:t>Median</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kern="100" dirty="0" smtClean="0">
                          <a:effectLst/>
                        </a:rPr>
                        <a:t>0.610</a:t>
                      </a:r>
                      <a:endParaRPr lang="en-US" sz="1200" kern="100" dirty="0">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Minimum</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kern="100" dirty="0">
                          <a:effectLst/>
                        </a:rPr>
                        <a:t>0.500</a:t>
                      </a:r>
                      <a:endParaRPr lang="en-US" sz="1200" kern="100" dirty="0">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Maximum</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kern="100" dirty="0" smtClean="0">
                          <a:effectLst/>
                        </a:rPr>
                        <a:t>0.792</a:t>
                      </a:r>
                      <a:endParaRPr lang="en-US" sz="1200" kern="100" dirty="0">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First quartile</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kern="100" dirty="0" smtClean="0">
                          <a:effectLst/>
                        </a:rPr>
                        <a:t>0.573</a:t>
                      </a:r>
                      <a:endParaRPr lang="en-US" sz="1200" kern="100" dirty="0">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Third quartile</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kern="100" dirty="0" smtClean="0">
                          <a:effectLst/>
                        </a:rPr>
                        <a:t>0.651</a:t>
                      </a:r>
                      <a:endParaRPr lang="en-US" sz="1200" kern="100" dirty="0">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marL="0" marR="0" algn="ctr">
                        <a:spcBef>
                          <a:spcPts val="0"/>
                        </a:spcBef>
                        <a:spcAft>
                          <a:spcPts val="0"/>
                        </a:spcAft>
                      </a:pPr>
                      <a:r>
                        <a:rPr lang="en-US" sz="1200" kern="100" dirty="0">
                          <a:solidFill>
                            <a:schemeClr val="bg1"/>
                          </a:solidFill>
                          <a:effectLst/>
                        </a:rPr>
                        <a:t>Outliers </a:t>
                      </a:r>
                      <a:r>
                        <a:rPr lang="en-US" sz="1200" kern="100" dirty="0" smtClean="0">
                          <a:solidFill>
                            <a:schemeClr val="bg1"/>
                          </a:solidFill>
                          <a:effectLst/>
                        </a:rPr>
                        <a:t>(8)</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b="0" i="0" kern="1200" dirty="0" smtClean="0">
                          <a:solidFill>
                            <a:schemeClr val="dk1"/>
                          </a:solidFill>
                          <a:effectLst/>
                          <a:latin typeface="+mn-lt"/>
                          <a:ea typeface="+mn-ea"/>
                          <a:cs typeface="+mn-cs"/>
                        </a:rPr>
                        <a:t>0</a:t>
                      </a:r>
                      <a:r>
                        <a:rPr lang="en-US" sz="1200" b="0" dirty="0" smtClean="0"/>
                        <a:t>.792 0.758 </a:t>
                      </a:r>
                      <a:r>
                        <a:rPr lang="en-US" sz="1200" dirty="0" smtClean="0"/>
                        <a:t>0.758 0.742 0.741 0.737 0.729 0.729</a:t>
                      </a:r>
                      <a:endParaRPr lang="en-US" sz="12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itle 1"/>
          <p:cNvSpPr>
            <a:spLocks noGrp="1"/>
          </p:cNvSpPr>
          <p:nvPr>
            <p:ph type="title"/>
          </p:nvPr>
        </p:nvSpPr>
        <p:spPr>
          <a:xfrm>
            <a:off x="381000" y="355847"/>
            <a:ext cx="8381260" cy="1054394"/>
          </a:xfrm>
        </p:spPr>
        <p:txBody>
          <a:bodyPr>
            <a:normAutofit fontScale="90000"/>
          </a:bodyPr>
          <a:lstStyle/>
          <a:p>
            <a:r>
              <a:rPr lang="en-US" dirty="0"/>
              <a:t>Data analysis and proposed </a:t>
            </a:r>
            <a:r>
              <a:rPr lang="en-US" dirty="0" smtClean="0"/>
              <a:t>LUF</a:t>
            </a:r>
            <a:br>
              <a:rPr lang="en-US" dirty="0" smtClean="0"/>
            </a:br>
            <a:endParaRPr lang="en-US" dirty="0"/>
          </a:p>
        </p:txBody>
      </p:sp>
      <p:sp>
        <p:nvSpPr>
          <p:cNvPr id="10" name="Rectangle 9"/>
          <p:cNvSpPr/>
          <p:nvPr/>
        </p:nvSpPr>
        <p:spPr>
          <a:xfrm>
            <a:off x="6248400" y="914400"/>
            <a:ext cx="2332690" cy="369332"/>
          </a:xfrm>
          <a:prstGeom prst="rect">
            <a:avLst/>
          </a:prstGeom>
        </p:spPr>
        <p:txBody>
          <a:bodyPr wrap="none">
            <a:spAutoFit/>
          </a:bodyPr>
          <a:lstStyle/>
          <a:p>
            <a:r>
              <a:rPr lang="en-US" b="1" dirty="0" smtClean="0">
                <a:solidFill>
                  <a:schemeClr val="bg2"/>
                </a:solidFill>
              </a:rPr>
              <a:t>Type 1: 2 through – 1</a:t>
            </a:r>
            <a:endParaRPr lang="en-US" b="1" dirty="0">
              <a:solidFill>
                <a:schemeClr val="bg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244" y="2285999"/>
            <a:ext cx="2327455" cy="3838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66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barn(inVertical)">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752600"/>
            <a:ext cx="4270248" cy="4346448"/>
          </a:xfrm>
        </p:spPr>
        <p:txBody>
          <a:bodyPr>
            <a:normAutofit/>
          </a:bodyPr>
          <a:lstStyle/>
          <a:p>
            <a:r>
              <a:rPr lang="en-US" sz="2000" dirty="0" smtClean="0"/>
              <a:t>2. Compared with normal LUF</a:t>
            </a:r>
          </a:p>
          <a:p>
            <a:pPr lvl="1"/>
            <a:r>
              <a:rPr lang="en-US" sz="1800" dirty="0" smtClean="0"/>
              <a:t>Descriptive statistics</a:t>
            </a:r>
          </a:p>
        </p:txBody>
      </p:sp>
      <p:graphicFrame>
        <p:nvGraphicFramePr>
          <p:cNvPr id="5" name="Table 4"/>
          <p:cNvGraphicFramePr>
            <a:graphicFrameLocks noGrp="1"/>
          </p:cNvGraphicFramePr>
          <p:nvPr>
            <p:extLst>
              <p:ext uri="{D42A27DB-BD31-4B8C-83A1-F6EECF244321}">
                <p14:modId xmlns:p14="http://schemas.microsoft.com/office/powerpoint/2010/main" val="1217338232"/>
              </p:ext>
            </p:extLst>
          </p:nvPr>
        </p:nvGraphicFramePr>
        <p:xfrm>
          <a:off x="685800" y="2743200"/>
          <a:ext cx="3505200" cy="2895598"/>
        </p:xfrm>
        <a:graphic>
          <a:graphicData uri="http://schemas.openxmlformats.org/drawingml/2006/table">
            <a:tbl>
              <a:tblPr>
                <a:tableStyleId>{8EC20E35-A176-4012-BC5E-935CFFF8708E}</a:tableStyleId>
              </a:tblPr>
              <a:tblGrid>
                <a:gridCol w="1828800"/>
                <a:gridCol w="1676400"/>
              </a:tblGrid>
              <a:tr h="247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latin typeface="+mn-lt"/>
                        </a:rPr>
                        <a:t>Descriptive statistics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LUF </a:t>
                      </a:r>
                      <a:r>
                        <a:rPr lang="en-US" sz="1100" b="1" i="1" u="none" strike="noStrike" baseline="0" dirty="0" smtClean="0">
                          <a:solidFill>
                            <a:schemeClr val="bg1"/>
                          </a:solidFill>
                          <a:effectLst/>
                        </a:rPr>
                        <a:t>from field survey</a:t>
                      </a:r>
                      <a:endParaRPr lang="en-US" sz="1100" b="1" i="1" u="none" strike="noStrike" dirty="0" smtClean="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41644">
                <a:tc>
                  <a:txBody>
                    <a:bodyPr/>
                    <a:lstStyle/>
                    <a:p>
                      <a:pPr algn="ctr" fontAlgn="b"/>
                      <a:r>
                        <a:rPr lang="en-US" sz="1200" b="1" u="none" strike="noStrike" dirty="0">
                          <a:solidFill>
                            <a:schemeClr val="bg1"/>
                          </a:solidFill>
                          <a:effectLst/>
                        </a:rPr>
                        <a:t>Mean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1" i="0" u="none" strike="noStrike" dirty="0" smtClean="0">
                          <a:solidFill>
                            <a:srgbClr val="000000"/>
                          </a:solidFill>
                          <a:effectLst/>
                          <a:latin typeface="+mn-lt"/>
                        </a:rPr>
                        <a:t>0.613</a:t>
                      </a:r>
                      <a:endParaRPr lang="en-US" sz="12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Standard Error</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0.0035</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Median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0.60</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Standard Deviation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0.052</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Sample Variance</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0.0027</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Range</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0.23</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Minimum</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0.50</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Maximum</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0.73</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Count</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219</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962">
                <a:tc>
                  <a:txBody>
                    <a:bodyPr/>
                    <a:lstStyle/>
                    <a:p>
                      <a:pPr algn="ctr" fontAlgn="b"/>
                      <a:r>
                        <a:rPr lang="en-US" sz="1200" b="1" u="none" strike="noStrike" dirty="0">
                          <a:solidFill>
                            <a:schemeClr val="bg1"/>
                          </a:solidFill>
                          <a:effectLst/>
                        </a:rPr>
                        <a:t>Confidence Level(95.0%)</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0.0069</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7" name="Content Placeholder 2"/>
          <p:cNvSpPr txBox="1">
            <a:spLocks/>
          </p:cNvSpPr>
          <p:nvPr/>
        </p:nvSpPr>
        <p:spPr>
          <a:xfrm>
            <a:off x="4038600" y="1857375"/>
            <a:ext cx="4894774" cy="45720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sz="1800" dirty="0" smtClean="0"/>
          </a:p>
          <a:p>
            <a:pPr lvl="1"/>
            <a:r>
              <a:rPr lang="en-US" sz="1800" dirty="0" smtClean="0"/>
              <a:t>Test the difference:</a:t>
            </a:r>
          </a:p>
          <a:p>
            <a:pPr lvl="3"/>
            <a:r>
              <a:rPr lang="en-US" sz="1600" b="1" dirty="0" smtClean="0">
                <a:solidFill>
                  <a:schemeClr val="accent1"/>
                </a:solidFill>
              </a:rPr>
              <a:t>H0</a:t>
            </a:r>
            <a:r>
              <a:rPr lang="en-US" sz="1600" dirty="0" smtClean="0"/>
              <a:t>: The mean of LUF from field survey is the same as normal LUF for two lanes (0.55);</a:t>
            </a:r>
          </a:p>
          <a:p>
            <a:pPr lvl="3"/>
            <a:r>
              <a:rPr lang="en-US" sz="1600" b="1" dirty="0" smtClean="0">
                <a:solidFill>
                  <a:schemeClr val="accent1"/>
                </a:solidFill>
              </a:rPr>
              <a:t>H1</a:t>
            </a:r>
            <a:r>
              <a:rPr lang="en-US" sz="1600" dirty="0" smtClean="0"/>
              <a:t>: </a:t>
            </a:r>
            <a:r>
              <a:rPr lang="en-US" sz="1600" dirty="0"/>
              <a:t>The mean of LUF from field survey is </a:t>
            </a:r>
            <a:r>
              <a:rPr lang="en-US" sz="1600" dirty="0" smtClean="0"/>
              <a:t>not the </a:t>
            </a:r>
            <a:r>
              <a:rPr lang="en-US" sz="1600" dirty="0"/>
              <a:t>same as normal LUF for two lanes </a:t>
            </a:r>
            <a:r>
              <a:rPr lang="en-US" sz="1600" dirty="0" smtClean="0"/>
              <a:t>(0.55);</a:t>
            </a:r>
          </a:p>
          <a:p>
            <a:pPr lvl="1"/>
            <a:r>
              <a:rPr lang="en-US" sz="1800" dirty="0" smtClean="0"/>
              <a:t>Result:</a:t>
            </a:r>
          </a:p>
          <a:p>
            <a:pPr lvl="3"/>
            <a:r>
              <a:rPr lang="en-US" sz="1600" dirty="0" smtClean="0"/>
              <a:t>T-test: 17.075</a:t>
            </a:r>
          </a:p>
          <a:p>
            <a:pPr lvl="3"/>
            <a:r>
              <a:rPr lang="en-US" sz="1600" dirty="0" smtClean="0"/>
              <a:t>P value&lt;0.0001</a:t>
            </a:r>
          </a:p>
          <a:p>
            <a:pPr lvl="3"/>
            <a:r>
              <a:rPr lang="en-US" sz="1600" dirty="0" smtClean="0"/>
              <a:t>Reject H0</a:t>
            </a:r>
          </a:p>
          <a:p>
            <a:pPr lvl="1"/>
            <a:r>
              <a:rPr lang="en-US" sz="1800" dirty="0" smtClean="0"/>
              <a:t>Conclusion:</a:t>
            </a:r>
          </a:p>
          <a:p>
            <a:pPr lvl="3"/>
            <a:r>
              <a:rPr lang="en-US" sz="1600" dirty="0" smtClean="0"/>
              <a:t>The difference is </a:t>
            </a:r>
            <a:r>
              <a:rPr lang="en-US" sz="1600" dirty="0" smtClean="0">
                <a:solidFill>
                  <a:schemeClr val="accent1"/>
                </a:solidFill>
              </a:rPr>
              <a:t>statistically significant</a:t>
            </a:r>
          </a:p>
          <a:p>
            <a:pPr lvl="3"/>
            <a:r>
              <a:rPr lang="en-US" sz="1600" dirty="0" smtClean="0"/>
              <a:t>Normal LUF is not suitable for this type of lane drop intersection</a:t>
            </a:r>
          </a:p>
          <a:p>
            <a:pPr lvl="1"/>
            <a:endParaRPr lang="en-US" sz="1800" dirty="0" smtClean="0"/>
          </a:p>
        </p:txBody>
      </p:sp>
      <p:sp>
        <p:nvSpPr>
          <p:cNvPr id="8" name="Title 1"/>
          <p:cNvSpPr>
            <a:spLocks noGrp="1"/>
          </p:cNvSpPr>
          <p:nvPr>
            <p:ph type="title"/>
          </p:nvPr>
        </p:nvSpPr>
        <p:spPr>
          <a:xfrm>
            <a:off x="381000" y="355847"/>
            <a:ext cx="8381260" cy="1054394"/>
          </a:xfrm>
        </p:spPr>
        <p:txBody>
          <a:bodyPr>
            <a:normAutofit fontScale="90000"/>
          </a:bodyPr>
          <a:lstStyle/>
          <a:p>
            <a:r>
              <a:rPr lang="en-US" dirty="0"/>
              <a:t>Data analysis and proposed </a:t>
            </a:r>
            <a:r>
              <a:rPr lang="en-US" dirty="0" smtClean="0"/>
              <a:t>LUF</a:t>
            </a:r>
            <a:br>
              <a:rPr lang="en-US" dirty="0" smtClean="0"/>
            </a:br>
            <a:endParaRPr lang="en-US" dirty="0"/>
          </a:p>
        </p:txBody>
      </p:sp>
      <p:sp>
        <p:nvSpPr>
          <p:cNvPr id="9" name="Rectangle 8"/>
          <p:cNvSpPr/>
          <p:nvPr/>
        </p:nvSpPr>
        <p:spPr>
          <a:xfrm>
            <a:off x="6248400" y="914400"/>
            <a:ext cx="2332690" cy="369332"/>
          </a:xfrm>
          <a:prstGeom prst="rect">
            <a:avLst/>
          </a:prstGeom>
        </p:spPr>
        <p:txBody>
          <a:bodyPr wrap="none">
            <a:spAutoFit/>
          </a:bodyPr>
          <a:lstStyle/>
          <a:p>
            <a:r>
              <a:rPr lang="en-US" b="1" dirty="0" smtClean="0">
                <a:solidFill>
                  <a:schemeClr val="bg2"/>
                </a:solidFill>
              </a:rPr>
              <a:t>Type 1: 2 through – 1</a:t>
            </a:r>
            <a:endParaRPr lang="en-US" b="1" dirty="0">
              <a:solidFill>
                <a:schemeClr val="bg2"/>
              </a:solidFill>
            </a:endParaRPr>
          </a:p>
        </p:txBody>
      </p:sp>
    </p:spTree>
    <p:extLst>
      <p:ext uri="{BB962C8B-B14F-4D97-AF65-F5344CB8AC3E}">
        <p14:creationId xmlns:p14="http://schemas.microsoft.com/office/powerpoint/2010/main" val="141213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00"/>
                                        <p:tgtEl>
                                          <p:spTgt spid="7">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down)">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down)">
                                      <p:cBhvr>
                                        <p:cTn id="33" dur="500"/>
                                        <p:tgtEl>
                                          <p:spTgt spid="7">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wipe(down)">
                                      <p:cBhvr>
                                        <p:cTn id="36" dur="500"/>
                                        <p:tgtEl>
                                          <p:spTgt spid="7">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wipe(down)">
                                      <p:cBhvr>
                                        <p:cTn id="39" dur="500"/>
                                        <p:tgtEl>
                                          <p:spTgt spid="7">
                                            <p:txEl>
                                              <p:pRg st="6" end="6"/>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down)">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down)">
                                      <p:cBhvr>
                                        <p:cTn id="47" dur="500"/>
                                        <p:tgtEl>
                                          <p:spTgt spid="7">
                                            <p:txEl>
                                              <p:pRg st="8" end="8"/>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Effect transition="in" filter="wipe(down)">
                                      <p:cBhvr>
                                        <p:cTn id="50" dur="500"/>
                                        <p:tgtEl>
                                          <p:spTgt spid="7">
                                            <p:txEl>
                                              <p:pRg st="9" end="9"/>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7">
                                            <p:txEl>
                                              <p:pRg st="10" end="10"/>
                                            </p:txEl>
                                          </p:spTgt>
                                        </p:tgtEl>
                                        <p:attrNameLst>
                                          <p:attrName>style.visibility</p:attrName>
                                        </p:attrNameLst>
                                      </p:cBhvr>
                                      <p:to>
                                        <p:strVal val="visible"/>
                                      </p:to>
                                    </p:set>
                                    <p:animEffect transition="in" filter="wipe(down)">
                                      <p:cBhvr>
                                        <p:cTn id="53"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1752" y="1828800"/>
                <a:ext cx="5108448" cy="4270248"/>
              </a:xfrm>
            </p:spPr>
            <p:txBody>
              <a:bodyPr>
                <a:normAutofit/>
              </a:bodyPr>
              <a:lstStyle/>
              <a:p>
                <a:r>
                  <a:rPr lang="en-US" sz="2000" dirty="0" smtClean="0"/>
                  <a:t>3. Test the model from NC University</a:t>
                </a:r>
              </a:p>
              <a:p>
                <a:pPr marL="0" indent="0">
                  <a:buNone/>
                </a:pPr>
                <a14:m>
                  <m:oMathPara xmlns:m="http://schemas.openxmlformats.org/officeDocument/2006/math">
                    <m:oMathParaPr>
                      <m:jc m:val="centerGroup"/>
                    </m:oMathParaPr>
                    <m:oMath xmlns:m="http://schemas.openxmlformats.org/officeDocument/2006/math">
                      <m:r>
                        <a:rPr lang="en-US" sz="1200" b="1" i="1" smtClean="0">
                          <a:solidFill>
                            <a:schemeClr val="tx2"/>
                          </a:solidFill>
                          <a:latin typeface="Cambria Math"/>
                        </a:rPr>
                        <m:t>𝑳𝑼𝑭</m:t>
                      </m:r>
                      <m:r>
                        <a:rPr lang="en-US" sz="1200" b="1" i="1" smtClean="0">
                          <a:solidFill>
                            <a:schemeClr val="tx2"/>
                          </a:solidFill>
                          <a:latin typeface="Cambria Math"/>
                        </a:rPr>
                        <m:t>=</m:t>
                      </m:r>
                      <m:f>
                        <m:fPr>
                          <m:ctrlPr>
                            <a:rPr lang="en-US" sz="1200" b="1" i="1">
                              <a:solidFill>
                                <a:schemeClr val="tx2"/>
                              </a:solidFill>
                              <a:latin typeface="Cambria Math"/>
                            </a:rPr>
                          </m:ctrlPr>
                        </m:fPr>
                        <m:num>
                          <m:r>
                            <a:rPr lang="en-US" sz="1200" b="1" i="1">
                              <a:solidFill>
                                <a:schemeClr val="tx2"/>
                              </a:solidFill>
                              <a:latin typeface="Cambria Math"/>
                            </a:rPr>
                            <m:t>𝟏</m:t>
                          </m:r>
                        </m:num>
                        <m:den>
                          <m:r>
                            <a:rPr lang="en-US" sz="1200" b="1" i="1">
                              <a:solidFill>
                                <a:schemeClr val="tx2"/>
                              </a:solidFill>
                              <a:latin typeface="Cambria Math"/>
                            </a:rPr>
                            <m:t>𝟐</m:t>
                          </m:r>
                          <m:r>
                            <a:rPr lang="en-US" sz="1200" b="1" i="1">
                              <a:solidFill>
                                <a:schemeClr val="tx2"/>
                              </a:solidFill>
                              <a:latin typeface="Cambria Math"/>
                            </a:rPr>
                            <m:t>∗</m:t>
                          </m:r>
                          <m:r>
                            <a:rPr lang="en-US" sz="1200" b="1" i="1">
                              <a:solidFill>
                                <a:schemeClr val="tx2"/>
                              </a:solidFill>
                              <a:latin typeface="Cambria Math"/>
                            </a:rPr>
                            <m:t>𝟎</m:t>
                          </m:r>
                          <m:r>
                            <a:rPr lang="en-US" sz="1200" b="1" i="1">
                              <a:solidFill>
                                <a:schemeClr val="tx2"/>
                              </a:solidFill>
                              <a:latin typeface="Cambria Math"/>
                            </a:rPr>
                            <m:t>.</m:t>
                          </m:r>
                          <m:r>
                            <a:rPr lang="en-US" sz="1200" b="1" i="1">
                              <a:solidFill>
                                <a:schemeClr val="tx2"/>
                              </a:solidFill>
                              <a:latin typeface="Cambria Math"/>
                            </a:rPr>
                            <m:t>𝟓𝟒𝟑𝟓</m:t>
                          </m:r>
                          <m:r>
                            <a:rPr lang="en-US" sz="1200" b="1" i="1">
                              <a:solidFill>
                                <a:schemeClr val="tx2"/>
                              </a:solidFill>
                              <a:latin typeface="Cambria Math"/>
                            </a:rPr>
                            <m:t>∗</m:t>
                          </m:r>
                          <m:sSup>
                            <m:sSupPr>
                              <m:ctrlPr>
                                <a:rPr lang="en-US" sz="1200" b="1" i="1">
                                  <a:solidFill>
                                    <a:schemeClr val="tx2"/>
                                  </a:solidFill>
                                  <a:latin typeface="Cambria Math"/>
                                </a:rPr>
                              </m:ctrlPr>
                            </m:sSupPr>
                            <m:e>
                              <m:r>
                                <a:rPr lang="en-US" sz="1200" b="1" i="1">
                                  <a:solidFill>
                                    <a:schemeClr val="tx2"/>
                                  </a:solidFill>
                                  <a:latin typeface="Cambria Math"/>
                                </a:rPr>
                                <m:t>𝒆</m:t>
                              </m:r>
                            </m:e>
                            <m:sup>
                              <m:d>
                                <m:dPr>
                                  <m:ctrlPr>
                                    <a:rPr lang="en-US" sz="1200" b="1" i="1">
                                      <a:solidFill>
                                        <a:schemeClr val="tx2"/>
                                      </a:solidFill>
                                      <a:latin typeface="Cambria Math"/>
                                    </a:rPr>
                                  </m:ctrlPr>
                                </m:dPr>
                                <m:e>
                                  <m:r>
                                    <a:rPr lang="en-US" sz="1200" b="1" i="1">
                                      <a:solidFill>
                                        <a:schemeClr val="tx2"/>
                                      </a:solidFill>
                                      <a:latin typeface="Cambria Math"/>
                                    </a:rPr>
                                    <m:t>𝟎</m:t>
                                  </m:r>
                                  <m:r>
                                    <a:rPr lang="en-US" sz="1200" b="1" i="1">
                                      <a:solidFill>
                                        <a:schemeClr val="tx2"/>
                                      </a:solidFill>
                                      <a:latin typeface="Cambria Math"/>
                                    </a:rPr>
                                    <m:t>.</m:t>
                                  </m:r>
                                  <m:r>
                                    <a:rPr lang="en-US" sz="1200" b="1" i="1">
                                      <a:solidFill>
                                        <a:schemeClr val="tx2"/>
                                      </a:solidFill>
                                      <a:latin typeface="Cambria Math"/>
                                    </a:rPr>
                                    <m:t>𝟏𝟕𝟖𝟐</m:t>
                                  </m:r>
                                  <m:r>
                                    <a:rPr lang="en-US" sz="1200" b="1" i="1">
                                      <a:solidFill>
                                        <a:schemeClr val="tx2"/>
                                      </a:solidFill>
                                      <a:latin typeface="Cambria Math"/>
                                    </a:rPr>
                                    <m:t>𝑺𝒉𝒐𝒓𝒕𝑲</m:t>
                                  </m:r>
                                  <m:r>
                                    <a:rPr lang="en-US" sz="1200" b="1" i="1">
                                      <a:solidFill>
                                        <a:schemeClr val="tx2"/>
                                      </a:solidFill>
                                      <a:latin typeface="Cambria Math"/>
                                    </a:rPr>
                                    <m:t>+</m:t>
                                  </m:r>
                                  <m:r>
                                    <a:rPr lang="en-US" sz="1200" b="1" i="1">
                                      <a:solidFill>
                                        <a:schemeClr val="tx2"/>
                                      </a:solidFill>
                                      <a:latin typeface="Cambria Math"/>
                                    </a:rPr>
                                    <m:t>𝟎</m:t>
                                  </m:r>
                                  <m:r>
                                    <a:rPr lang="en-US" sz="1200" b="1" i="1">
                                      <a:solidFill>
                                        <a:schemeClr val="tx2"/>
                                      </a:solidFill>
                                      <a:latin typeface="Cambria Math"/>
                                    </a:rPr>
                                    <m:t>.</m:t>
                                  </m:r>
                                  <m:r>
                                    <a:rPr lang="en-US" sz="1200" b="1" i="1">
                                      <a:solidFill>
                                        <a:schemeClr val="tx2"/>
                                      </a:solidFill>
                                      <a:latin typeface="Cambria Math"/>
                                    </a:rPr>
                                    <m:t>𝟔𝟐𝟕𝟑</m:t>
                                  </m:r>
                                  <m:r>
                                    <a:rPr lang="en-US" sz="1200" b="1" i="1">
                                      <a:solidFill>
                                        <a:schemeClr val="tx2"/>
                                      </a:solidFill>
                                      <a:latin typeface="Cambria Math"/>
                                    </a:rPr>
                                    <m:t>𝑨𝒗</m:t>
                                  </m:r>
                                  <m:sSub>
                                    <m:sSubPr>
                                      <m:ctrlPr>
                                        <a:rPr lang="en-US" sz="1200" b="1" i="1">
                                          <a:solidFill>
                                            <a:schemeClr val="tx2"/>
                                          </a:solidFill>
                                          <a:latin typeface="Cambria Math"/>
                                        </a:rPr>
                                      </m:ctrlPr>
                                    </m:sSubPr>
                                    <m:e>
                                      <m:r>
                                        <a:rPr lang="en-US" sz="1200" b="1" i="1">
                                          <a:solidFill>
                                            <a:schemeClr val="tx2"/>
                                          </a:solidFill>
                                          <a:latin typeface="Cambria Math"/>
                                        </a:rPr>
                                        <m:t>𝒈</m:t>
                                      </m:r>
                                    </m:e>
                                    <m:sub>
                                      <m:r>
                                        <a:rPr lang="en-US" sz="1200" b="1" i="1">
                                          <a:solidFill>
                                            <a:schemeClr val="tx2"/>
                                          </a:solidFill>
                                          <a:latin typeface="Cambria Math"/>
                                        </a:rPr>
                                        <m:t>𝑰𝒏𝒗𝒐𝒍𝑲</m:t>
                                      </m:r>
                                    </m:sub>
                                  </m:sSub>
                                  <m:r>
                                    <a:rPr lang="en-US" sz="1200" b="1" i="1">
                                      <a:solidFill>
                                        <a:schemeClr val="tx2"/>
                                      </a:solidFill>
                                      <a:latin typeface="Cambria Math"/>
                                    </a:rPr>
                                    <m:t>−</m:t>
                                  </m:r>
                                  <m:r>
                                    <a:rPr lang="en-US" sz="1200" b="1" i="1">
                                      <a:solidFill>
                                        <a:schemeClr val="tx2"/>
                                      </a:solidFill>
                                      <a:latin typeface="Cambria Math"/>
                                    </a:rPr>
                                    <m:t>𝟎</m:t>
                                  </m:r>
                                  <m:r>
                                    <a:rPr lang="en-US" sz="1200" b="1" i="1">
                                      <a:solidFill>
                                        <a:schemeClr val="tx2"/>
                                      </a:solidFill>
                                      <a:latin typeface="Cambria Math"/>
                                    </a:rPr>
                                    <m:t>.</m:t>
                                  </m:r>
                                  <m:r>
                                    <a:rPr lang="en-US" sz="1200" b="1" i="1">
                                      <a:solidFill>
                                        <a:schemeClr val="tx2"/>
                                      </a:solidFill>
                                      <a:latin typeface="Cambria Math"/>
                                    </a:rPr>
                                    <m:t>𝟏𝟎𝟒𝟕</m:t>
                                  </m:r>
                                  <m:sSub>
                                    <m:sSubPr>
                                      <m:ctrlPr>
                                        <a:rPr lang="en-US" sz="1200" b="1" i="1">
                                          <a:solidFill>
                                            <a:schemeClr val="tx2"/>
                                          </a:solidFill>
                                          <a:latin typeface="Cambria Math"/>
                                        </a:rPr>
                                      </m:ctrlPr>
                                    </m:sSubPr>
                                    <m:e>
                                      <m:r>
                                        <a:rPr lang="en-US" sz="1200" b="1" i="1">
                                          <a:solidFill>
                                            <a:schemeClr val="tx2"/>
                                          </a:solidFill>
                                          <a:latin typeface="Cambria Math"/>
                                        </a:rPr>
                                        <m:t>𝑵</m:t>
                                      </m:r>
                                    </m:e>
                                    <m:sub>
                                      <m:r>
                                        <a:rPr lang="en-US" sz="1200" b="1" i="1">
                                          <a:solidFill>
                                            <a:schemeClr val="tx2"/>
                                          </a:solidFill>
                                          <a:latin typeface="Cambria Math"/>
                                        </a:rPr>
                                        <m:t>𝒔𝒊𝒈𝒏</m:t>
                                      </m:r>
                                    </m:sub>
                                  </m:sSub>
                                </m:e>
                              </m:d>
                            </m:sup>
                          </m:sSup>
                        </m:den>
                      </m:f>
                    </m:oMath>
                  </m:oMathPara>
                </a14:m>
                <a:endParaRPr lang="en-US" sz="1200" b="1" dirty="0" smtClean="0">
                  <a:solidFill>
                    <a:schemeClr val="tx2"/>
                  </a:solidFill>
                </a:endParaRPr>
              </a:p>
              <a:p>
                <a:pPr marL="0" indent="0">
                  <a:buNone/>
                </a:pPr>
                <a:endParaRPr lang="en-US" sz="1200" b="1" dirty="0" smtClean="0">
                  <a:solidFill>
                    <a:schemeClr val="tx2"/>
                  </a:solidFill>
                </a:endParaRPr>
              </a:p>
              <a:p>
                <a:pPr marL="182880" indent="0">
                  <a:buNone/>
                </a:pPr>
                <a:r>
                  <a:rPr lang="en-US" sz="1000" b="1" dirty="0" smtClean="0">
                    <a:solidFill>
                      <a:schemeClr val="tx2"/>
                    </a:solidFill>
                  </a:rPr>
                  <a:t>    </a:t>
                </a:r>
                <a:r>
                  <a:rPr lang="en-US" sz="1000" b="1" dirty="0">
                    <a:solidFill>
                      <a:schemeClr val="tx2"/>
                    </a:solidFill>
                  </a:rPr>
                  <a:t>Where </a:t>
                </a:r>
                <a14:m>
                  <m:oMath xmlns:m="http://schemas.openxmlformats.org/officeDocument/2006/math">
                    <m:r>
                      <a:rPr lang="en-US" sz="1000" b="1">
                        <a:solidFill>
                          <a:schemeClr val="tx2"/>
                        </a:solidFill>
                        <a:latin typeface="Cambria Math"/>
                      </a:rPr>
                      <m:t> </m:t>
                    </m:r>
                    <m:r>
                      <a:rPr lang="en-US" sz="1000" b="1" i="1">
                        <a:solidFill>
                          <a:schemeClr val="tx2"/>
                        </a:solidFill>
                        <a:latin typeface="Cambria Math"/>
                      </a:rPr>
                      <m:t>𝑺𝒉𝒐𝒓𝒕𝑲</m:t>
                    </m:r>
                    <m:r>
                      <a:rPr lang="en-US" sz="1000" b="1" i="1">
                        <a:solidFill>
                          <a:schemeClr val="tx2"/>
                        </a:solidFill>
                        <a:latin typeface="Cambria Math"/>
                      </a:rPr>
                      <m:t>:</m:t>
                    </m:r>
                    <m:r>
                      <m:rPr>
                        <m:nor/>
                      </m:rPr>
                      <a:rPr lang="en-US" sz="1000">
                        <a:solidFill>
                          <a:schemeClr val="tx2"/>
                        </a:solidFill>
                      </a:rPr>
                      <m:t>Short</m:t>
                    </m:r>
                    <m:r>
                      <m:rPr>
                        <m:nor/>
                      </m:rPr>
                      <a:rPr lang="en-US" sz="1000">
                        <a:solidFill>
                          <a:schemeClr val="tx2"/>
                        </a:solidFill>
                      </a:rPr>
                      <m:t> </m:t>
                    </m:r>
                    <m:r>
                      <m:rPr>
                        <m:nor/>
                      </m:rPr>
                      <a:rPr lang="en-US" sz="1000">
                        <a:solidFill>
                          <a:schemeClr val="tx2"/>
                        </a:solidFill>
                      </a:rPr>
                      <m:t>lane</m:t>
                    </m:r>
                    <m:r>
                      <m:rPr>
                        <m:nor/>
                      </m:rPr>
                      <a:rPr lang="en-US" sz="1000">
                        <a:solidFill>
                          <a:schemeClr val="tx2"/>
                        </a:solidFill>
                      </a:rPr>
                      <m:t> </m:t>
                    </m:r>
                    <m:r>
                      <m:rPr>
                        <m:nor/>
                      </m:rPr>
                      <a:rPr lang="en-US" sz="1000">
                        <a:solidFill>
                          <a:schemeClr val="tx2"/>
                        </a:solidFill>
                      </a:rPr>
                      <m:t>length</m:t>
                    </m:r>
                    <m:r>
                      <m:rPr>
                        <m:nor/>
                      </m:rPr>
                      <a:rPr lang="en-US" sz="1000">
                        <a:solidFill>
                          <a:schemeClr val="tx2"/>
                        </a:solidFill>
                      </a:rPr>
                      <m:t> (</m:t>
                    </m:r>
                    <m:r>
                      <m:rPr>
                        <m:nor/>
                      </m:rPr>
                      <a:rPr lang="en-US" sz="1000">
                        <a:solidFill>
                          <a:schemeClr val="tx2"/>
                        </a:solidFill>
                      </a:rPr>
                      <m:t>ft</m:t>
                    </m:r>
                    <m:r>
                      <m:rPr>
                        <m:nor/>
                      </m:rPr>
                      <a:rPr lang="en-US" sz="1000">
                        <a:solidFill>
                          <a:schemeClr val="tx2"/>
                        </a:solidFill>
                      </a:rPr>
                      <m:t>) </m:t>
                    </m:r>
                    <m:r>
                      <a:rPr lang="en-US" sz="1000" b="0" i="1">
                        <a:solidFill>
                          <a:schemeClr val="tx2"/>
                        </a:solidFill>
                        <a:latin typeface="Cambria Math"/>
                        <a:ea typeface="Cambria Math"/>
                      </a:rPr>
                      <m:t>÷</m:t>
                    </m:r>
                    <m:r>
                      <m:rPr>
                        <m:nor/>
                      </m:rPr>
                      <a:rPr lang="en-US" sz="1000">
                        <a:solidFill>
                          <a:schemeClr val="tx2"/>
                        </a:solidFill>
                      </a:rPr>
                      <m:t>1000</m:t>
                    </m:r>
                  </m:oMath>
                </a14:m>
                <a:r>
                  <a:rPr lang="en-US" sz="1000" dirty="0" smtClean="0">
                    <a:solidFill>
                      <a:schemeClr val="tx2"/>
                    </a:solidFill>
                  </a:rPr>
                  <a:t>;</a:t>
                </a:r>
                <a:endParaRPr lang="en-US" sz="1000" dirty="0">
                  <a:solidFill>
                    <a:schemeClr val="tx2"/>
                  </a:solidFill>
                </a:endParaRPr>
              </a:p>
              <a:p>
                <a:pPr marL="182880" indent="0">
                  <a:buNone/>
                </a:pPr>
                <a:r>
                  <a:rPr lang="en-US" sz="1000" b="1" dirty="0">
                    <a:solidFill>
                      <a:schemeClr val="tx2"/>
                    </a:solidFill>
                  </a:rPr>
                  <a:t>           </a:t>
                </a:r>
                <a:r>
                  <a:rPr lang="en-US" sz="1000" b="1" dirty="0" smtClean="0">
                    <a:solidFill>
                      <a:schemeClr val="tx2"/>
                    </a:solidFill>
                  </a:rPr>
                  <a:t>    </a:t>
                </a:r>
                <a14:m>
                  <m:oMath xmlns:m="http://schemas.openxmlformats.org/officeDocument/2006/math">
                    <m:r>
                      <a:rPr lang="en-US" sz="1000" b="1" i="1">
                        <a:solidFill>
                          <a:schemeClr val="tx2"/>
                        </a:solidFill>
                        <a:latin typeface="Cambria Math"/>
                      </a:rPr>
                      <m:t>𝑨𝒗</m:t>
                    </m:r>
                    <m:sSub>
                      <m:sSubPr>
                        <m:ctrlPr>
                          <a:rPr lang="en-US" sz="1000" b="1" i="1">
                            <a:solidFill>
                              <a:schemeClr val="tx2"/>
                            </a:solidFill>
                            <a:latin typeface="Cambria Math"/>
                          </a:rPr>
                        </m:ctrlPr>
                      </m:sSubPr>
                      <m:e>
                        <m:r>
                          <a:rPr lang="en-US" sz="1000" b="1" i="1">
                            <a:solidFill>
                              <a:schemeClr val="tx2"/>
                            </a:solidFill>
                            <a:latin typeface="Cambria Math"/>
                          </a:rPr>
                          <m:t>𝒈</m:t>
                        </m:r>
                      </m:e>
                      <m:sub>
                        <m:r>
                          <a:rPr lang="en-US" sz="1000" b="1" i="1">
                            <a:solidFill>
                              <a:schemeClr val="tx2"/>
                            </a:solidFill>
                            <a:latin typeface="Cambria Math"/>
                          </a:rPr>
                          <m:t>𝑰𝒏𝒗𝒐𝒍𝑲</m:t>
                        </m:r>
                      </m:sub>
                    </m:sSub>
                  </m:oMath>
                </a14:m>
                <a:r>
                  <a:rPr lang="en-US" sz="1000" b="1" dirty="0">
                    <a:solidFill>
                      <a:schemeClr val="tx2"/>
                    </a:solidFill>
                  </a:rPr>
                  <a:t>: </a:t>
                </a:r>
                <a:r>
                  <a:rPr lang="en-US" sz="1000" dirty="0">
                    <a:solidFill>
                      <a:schemeClr val="tx2"/>
                    </a:solidFill>
                  </a:rPr>
                  <a:t>Average lane volume (</a:t>
                </a:r>
                <a:r>
                  <a:rPr lang="en-US" sz="1000" dirty="0" err="1">
                    <a:solidFill>
                      <a:schemeClr val="tx2"/>
                    </a:solidFill>
                  </a:rPr>
                  <a:t>vphpl</a:t>
                </a:r>
                <a:r>
                  <a:rPr lang="en-US" sz="1000" dirty="0">
                    <a:solidFill>
                      <a:schemeClr val="tx2"/>
                    </a:solidFill>
                  </a:rPr>
                  <a:t>) </a:t>
                </a:r>
                <a14:m>
                  <m:oMath xmlns:m="http://schemas.openxmlformats.org/officeDocument/2006/math">
                    <m:r>
                      <a:rPr lang="en-US" sz="1000" b="0" i="1">
                        <a:solidFill>
                          <a:schemeClr val="tx2"/>
                        </a:solidFill>
                        <a:latin typeface="Cambria Math"/>
                        <a:ea typeface="Cambria Math"/>
                      </a:rPr>
                      <m:t>÷ </m:t>
                    </m:r>
                  </m:oMath>
                </a14:m>
                <a:r>
                  <a:rPr lang="en-US" sz="1000" dirty="0" smtClean="0">
                    <a:solidFill>
                      <a:schemeClr val="tx2"/>
                    </a:solidFill>
                  </a:rPr>
                  <a:t>1000;</a:t>
                </a:r>
                <a:endParaRPr lang="en-US" sz="1000" dirty="0">
                  <a:solidFill>
                    <a:schemeClr val="tx2"/>
                  </a:solidFill>
                </a:endParaRPr>
              </a:p>
              <a:p>
                <a:pPr marL="182880" indent="0">
                  <a:buNone/>
                </a:pPr>
                <a:r>
                  <a:rPr lang="en-US" sz="1000" b="1" dirty="0">
                    <a:solidFill>
                      <a:schemeClr val="tx2"/>
                    </a:solidFill>
                  </a:rPr>
                  <a:t>             </a:t>
                </a:r>
                <a:r>
                  <a:rPr lang="en-US" sz="1000" b="1" dirty="0" smtClean="0">
                    <a:solidFill>
                      <a:schemeClr val="tx2"/>
                    </a:solidFill>
                  </a:rPr>
                  <a:t>  </a:t>
                </a:r>
                <a14:m>
                  <m:oMath xmlns:m="http://schemas.openxmlformats.org/officeDocument/2006/math">
                    <m:sSub>
                      <m:sSubPr>
                        <m:ctrlPr>
                          <a:rPr lang="en-US" sz="1000" b="1" i="1">
                            <a:solidFill>
                              <a:schemeClr val="tx2"/>
                            </a:solidFill>
                            <a:latin typeface="Cambria Math"/>
                          </a:rPr>
                        </m:ctrlPr>
                      </m:sSubPr>
                      <m:e>
                        <m:r>
                          <a:rPr lang="en-US" sz="1000" b="1" i="1">
                            <a:solidFill>
                              <a:schemeClr val="tx2"/>
                            </a:solidFill>
                            <a:latin typeface="Cambria Math"/>
                          </a:rPr>
                          <m:t>𝑵</m:t>
                        </m:r>
                      </m:e>
                      <m:sub>
                        <m:r>
                          <a:rPr lang="en-US" sz="1000" b="1" i="1">
                            <a:solidFill>
                              <a:schemeClr val="tx2"/>
                            </a:solidFill>
                            <a:latin typeface="Cambria Math"/>
                          </a:rPr>
                          <m:t>𝒔𝒊𝒈𝒏</m:t>
                        </m:r>
                      </m:sub>
                    </m:sSub>
                  </m:oMath>
                </a14:m>
                <a:r>
                  <a:rPr lang="en-US" sz="1000" b="1" dirty="0">
                    <a:solidFill>
                      <a:schemeClr val="tx2"/>
                    </a:solidFill>
                  </a:rPr>
                  <a:t>: </a:t>
                </a:r>
                <a:r>
                  <a:rPr lang="en-US" sz="1000" dirty="0">
                    <a:solidFill>
                      <a:schemeClr val="tx2"/>
                    </a:solidFill>
                  </a:rPr>
                  <a:t>Number of signs informing drivers of lane </a:t>
                </a:r>
                <a:r>
                  <a:rPr lang="en-US" sz="1000" dirty="0" smtClean="0">
                    <a:solidFill>
                      <a:schemeClr val="tx2"/>
                    </a:solidFill>
                  </a:rPr>
                  <a:t>drop.</a:t>
                </a:r>
                <a:endParaRPr lang="en-US" sz="1000" dirty="0">
                  <a:solidFill>
                    <a:schemeClr val="tx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1752" y="1828800"/>
                <a:ext cx="5108448" cy="4270248"/>
              </a:xfrm>
              <a:blipFill rotWithShape="1">
                <a:blip r:embed="rId3"/>
                <a:stretch>
                  <a:fillRect t="-713" r="-1193"/>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3000074495"/>
              </p:ext>
            </p:extLst>
          </p:nvPr>
        </p:nvGraphicFramePr>
        <p:xfrm>
          <a:off x="381000" y="3505200"/>
          <a:ext cx="4952999" cy="2783205"/>
        </p:xfrm>
        <a:graphic>
          <a:graphicData uri="http://schemas.openxmlformats.org/drawingml/2006/table">
            <a:tbl>
              <a:tblPr>
                <a:tableStyleId>{8EC20E35-A176-4012-BC5E-935CFFF8708E}</a:tableStyleId>
              </a:tblPr>
              <a:tblGrid>
                <a:gridCol w="1600200"/>
                <a:gridCol w="1676400"/>
                <a:gridCol w="1676399"/>
              </a:tblGrid>
              <a:tr h="3048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latin typeface="+mn-lt"/>
                        </a:rPr>
                        <a:t>Descriptive statistics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Lane</a:t>
                      </a:r>
                      <a:r>
                        <a:rPr lang="en-US" sz="1100" b="1" i="1" u="none" strike="noStrike" baseline="0" dirty="0" smtClean="0">
                          <a:solidFill>
                            <a:schemeClr val="bg1"/>
                          </a:solidFill>
                          <a:effectLst/>
                        </a:rPr>
                        <a:t> use factor from field survey</a:t>
                      </a:r>
                      <a:endParaRPr lang="en-US" sz="1100" b="1" i="1" u="none" strike="noStrike" dirty="0" smtClean="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latin typeface="+mn-lt"/>
                        </a:rPr>
                        <a:t>Lane use factor from the model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43762">
                <a:tc>
                  <a:txBody>
                    <a:bodyPr/>
                    <a:lstStyle/>
                    <a:p>
                      <a:pPr algn="ctr" fontAlgn="b"/>
                      <a:r>
                        <a:rPr lang="en-US" sz="1100" b="1" u="none" strike="noStrike" dirty="0">
                          <a:solidFill>
                            <a:schemeClr val="bg1"/>
                          </a:solidFill>
                          <a:effectLst/>
                        </a:rPr>
                        <a:t>Mean</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1" i="0" u="none" strike="noStrike" dirty="0" smtClean="0">
                          <a:solidFill>
                            <a:srgbClr val="000000"/>
                          </a:solidFill>
                          <a:effectLst/>
                          <a:latin typeface="+mn-lt"/>
                        </a:rPr>
                        <a:t>0.613</a:t>
                      </a:r>
                      <a:endParaRPr lang="en-US" sz="12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smtClean="0">
                          <a:solidFill>
                            <a:srgbClr val="000000"/>
                          </a:solidFill>
                          <a:effectLst/>
                          <a:latin typeface="+mn-lt"/>
                        </a:rPr>
                        <a:t>0.782</a:t>
                      </a:r>
                      <a:endParaRPr lang="en-US"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Standard Error</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0.0035</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a:solidFill>
                            <a:srgbClr val="000000"/>
                          </a:solidFill>
                          <a:effectLst/>
                          <a:latin typeface="+mn-lt"/>
                        </a:rPr>
                        <a:t>0.004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Median</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0.60</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0.768</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Standard Deviation</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0.052</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smtClean="0">
                          <a:solidFill>
                            <a:srgbClr val="000000"/>
                          </a:solidFill>
                          <a:effectLst/>
                          <a:latin typeface="+mn-lt"/>
                        </a:rPr>
                        <a:t>0.058</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Sample Variance</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0.0027</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0.003</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Range</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0.23</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smtClean="0">
                          <a:solidFill>
                            <a:srgbClr val="000000"/>
                          </a:solidFill>
                          <a:effectLst/>
                          <a:latin typeface="+mn-lt"/>
                        </a:rPr>
                        <a:t>0.237</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Minimum</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0.50</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0.659</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Maximum</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0.73</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smtClean="0">
                          <a:solidFill>
                            <a:srgbClr val="000000"/>
                          </a:solidFill>
                          <a:effectLst/>
                          <a:latin typeface="+mn-lt"/>
                        </a:rPr>
                        <a:t>0.897</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Count</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219</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219</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542">
                <a:tc>
                  <a:txBody>
                    <a:bodyPr/>
                    <a:lstStyle/>
                    <a:p>
                      <a:pPr algn="ctr" fontAlgn="b"/>
                      <a:r>
                        <a:rPr lang="en-US" sz="1100" b="1" u="none" strike="noStrike" dirty="0">
                          <a:solidFill>
                            <a:schemeClr val="bg1"/>
                          </a:solidFill>
                          <a:effectLst/>
                        </a:rPr>
                        <a:t>Confidence Level(95.0%)</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0.0069</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a:solidFill>
                            <a:srgbClr val="000000"/>
                          </a:solidFill>
                          <a:effectLst/>
                          <a:latin typeface="+mn-lt"/>
                        </a:rPr>
                        <a:t>0.008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7" name="Content Placeholder 2"/>
          <p:cNvSpPr txBox="1">
            <a:spLocks/>
          </p:cNvSpPr>
          <p:nvPr/>
        </p:nvSpPr>
        <p:spPr>
          <a:xfrm>
            <a:off x="5105400" y="1828800"/>
            <a:ext cx="3827974"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sz="1800" dirty="0" smtClean="0"/>
          </a:p>
          <a:p>
            <a:pPr lvl="1"/>
            <a:r>
              <a:rPr lang="en-US" sz="1800" dirty="0" smtClean="0"/>
              <a:t>Test the difference:</a:t>
            </a:r>
          </a:p>
          <a:p>
            <a:pPr lvl="3"/>
            <a:r>
              <a:rPr lang="en-US" sz="1600" b="1" dirty="0" smtClean="0">
                <a:solidFill>
                  <a:schemeClr val="accent1"/>
                </a:solidFill>
              </a:rPr>
              <a:t>H0</a:t>
            </a:r>
            <a:r>
              <a:rPr lang="en-US" sz="1600" dirty="0" smtClean="0"/>
              <a:t>: The means of two data groups are the same;</a:t>
            </a:r>
          </a:p>
          <a:p>
            <a:pPr lvl="3"/>
            <a:r>
              <a:rPr lang="en-US" sz="1600" b="1" dirty="0" smtClean="0">
                <a:solidFill>
                  <a:schemeClr val="accent1"/>
                </a:solidFill>
              </a:rPr>
              <a:t>H1</a:t>
            </a:r>
            <a:r>
              <a:rPr lang="en-US" sz="1600" dirty="0" smtClean="0"/>
              <a:t>: </a:t>
            </a:r>
            <a:r>
              <a:rPr lang="en-US" sz="1600" dirty="0"/>
              <a:t>The means of two data groups </a:t>
            </a:r>
            <a:r>
              <a:rPr lang="en-US" sz="1600" dirty="0" smtClean="0"/>
              <a:t>are not </a:t>
            </a:r>
            <a:r>
              <a:rPr lang="en-US" sz="1600" dirty="0"/>
              <a:t>the same;</a:t>
            </a:r>
          </a:p>
          <a:p>
            <a:pPr lvl="1"/>
            <a:r>
              <a:rPr lang="en-US" sz="1800" dirty="0" smtClean="0"/>
              <a:t>Result:</a:t>
            </a:r>
          </a:p>
          <a:p>
            <a:pPr lvl="3"/>
            <a:r>
              <a:rPr lang="en-US" sz="1600" dirty="0" smtClean="0"/>
              <a:t>T-test: 32.296</a:t>
            </a:r>
          </a:p>
          <a:p>
            <a:pPr lvl="3"/>
            <a:r>
              <a:rPr lang="en-US" sz="1600" dirty="0" smtClean="0"/>
              <a:t>P value&lt;0.0001</a:t>
            </a:r>
          </a:p>
          <a:p>
            <a:pPr lvl="3"/>
            <a:r>
              <a:rPr lang="en-US" sz="1600" dirty="0" smtClean="0"/>
              <a:t>Reject H0</a:t>
            </a:r>
          </a:p>
          <a:p>
            <a:pPr lvl="1"/>
            <a:r>
              <a:rPr lang="en-US" sz="1800" dirty="0" smtClean="0"/>
              <a:t>Conclusion:</a:t>
            </a:r>
          </a:p>
          <a:p>
            <a:pPr lvl="3"/>
            <a:r>
              <a:rPr lang="en-US" sz="1600" dirty="0" smtClean="0"/>
              <a:t>The difference is </a:t>
            </a:r>
            <a:r>
              <a:rPr lang="en-US" sz="1600" dirty="0" smtClean="0">
                <a:solidFill>
                  <a:schemeClr val="accent1"/>
                </a:solidFill>
              </a:rPr>
              <a:t>statistically significant</a:t>
            </a:r>
          </a:p>
          <a:p>
            <a:pPr lvl="3"/>
            <a:r>
              <a:rPr lang="en-US" sz="1600" dirty="0" smtClean="0"/>
              <a:t>The model is not suitable for the data from field survey</a:t>
            </a:r>
          </a:p>
          <a:p>
            <a:pPr lvl="1"/>
            <a:endParaRPr lang="en-US" sz="1800" dirty="0" smtClean="0"/>
          </a:p>
        </p:txBody>
      </p:sp>
      <p:sp>
        <p:nvSpPr>
          <p:cNvPr id="8" name="Title 1"/>
          <p:cNvSpPr>
            <a:spLocks noGrp="1"/>
          </p:cNvSpPr>
          <p:nvPr>
            <p:ph type="title"/>
          </p:nvPr>
        </p:nvSpPr>
        <p:spPr>
          <a:xfrm>
            <a:off x="381000" y="355847"/>
            <a:ext cx="8381260" cy="1054394"/>
          </a:xfrm>
        </p:spPr>
        <p:txBody>
          <a:bodyPr>
            <a:normAutofit fontScale="90000"/>
          </a:bodyPr>
          <a:lstStyle/>
          <a:p>
            <a:r>
              <a:rPr lang="en-US" dirty="0"/>
              <a:t>Data analysis and proposed </a:t>
            </a:r>
            <a:r>
              <a:rPr lang="en-US" dirty="0" smtClean="0"/>
              <a:t>LUF</a:t>
            </a:r>
            <a:br>
              <a:rPr lang="en-US" dirty="0" smtClean="0"/>
            </a:br>
            <a:endParaRPr lang="en-US" dirty="0"/>
          </a:p>
        </p:txBody>
      </p:sp>
      <p:sp>
        <p:nvSpPr>
          <p:cNvPr id="9" name="Rectangle 8"/>
          <p:cNvSpPr/>
          <p:nvPr/>
        </p:nvSpPr>
        <p:spPr>
          <a:xfrm>
            <a:off x="6248400" y="914400"/>
            <a:ext cx="2332690" cy="369332"/>
          </a:xfrm>
          <a:prstGeom prst="rect">
            <a:avLst/>
          </a:prstGeom>
        </p:spPr>
        <p:txBody>
          <a:bodyPr wrap="none">
            <a:spAutoFit/>
          </a:bodyPr>
          <a:lstStyle/>
          <a:p>
            <a:r>
              <a:rPr lang="en-US" b="1" dirty="0" smtClean="0">
                <a:solidFill>
                  <a:schemeClr val="bg2"/>
                </a:solidFill>
              </a:rPr>
              <a:t>Type 1: 2 through – 1</a:t>
            </a:r>
            <a:endParaRPr lang="en-US" b="1" dirty="0">
              <a:solidFill>
                <a:schemeClr val="bg2"/>
              </a:solidFill>
            </a:endParaRPr>
          </a:p>
        </p:txBody>
      </p:sp>
    </p:spTree>
    <p:extLst>
      <p:ext uri="{BB962C8B-B14F-4D97-AF65-F5344CB8AC3E}">
        <p14:creationId xmlns:p14="http://schemas.microsoft.com/office/powerpoint/2010/main" val="226899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down)">
                                      <p:cBhvr>
                                        <p:cTn id="31" dur="500"/>
                                        <p:tgtEl>
                                          <p:spTgt spid="7">
                                            <p:txEl>
                                              <p:pRg st="1" end="1"/>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down)">
                                      <p:cBhvr>
                                        <p:cTn id="34" dur="500"/>
                                        <p:tgtEl>
                                          <p:spTgt spid="7">
                                            <p:txEl>
                                              <p:pRg st="2" end="2"/>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down)">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down)">
                                      <p:cBhvr>
                                        <p:cTn id="42" dur="500"/>
                                        <p:tgtEl>
                                          <p:spTgt spid="7">
                                            <p:txEl>
                                              <p:pRg st="4" end="4"/>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down)">
                                      <p:cBhvr>
                                        <p:cTn id="45" dur="500"/>
                                        <p:tgtEl>
                                          <p:spTgt spid="7">
                                            <p:txEl>
                                              <p:pRg st="5" end="5"/>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wipe(down)">
                                      <p:cBhvr>
                                        <p:cTn id="48" dur="500"/>
                                        <p:tgtEl>
                                          <p:spTgt spid="7">
                                            <p:txEl>
                                              <p:pRg st="6" end="6"/>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7">
                                            <p:txEl>
                                              <p:pRg st="7" end="7"/>
                                            </p:txEl>
                                          </p:spTgt>
                                        </p:tgtEl>
                                        <p:attrNameLst>
                                          <p:attrName>style.visibility</p:attrName>
                                        </p:attrNameLst>
                                      </p:cBhvr>
                                      <p:to>
                                        <p:strVal val="visible"/>
                                      </p:to>
                                    </p:set>
                                    <p:animEffect transition="in" filter="wipe(down)">
                                      <p:cBhvr>
                                        <p:cTn id="51" dur="500"/>
                                        <p:tgtEl>
                                          <p:spTgt spid="7">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7">
                                            <p:txEl>
                                              <p:pRg st="8" end="8"/>
                                            </p:txEl>
                                          </p:spTgt>
                                        </p:tgtEl>
                                        <p:attrNameLst>
                                          <p:attrName>style.visibility</p:attrName>
                                        </p:attrNameLst>
                                      </p:cBhvr>
                                      <p:to>
                                        <p:strVal val="visible"/>
                                      </p:to>
                                    </p:set>
                                    <p:animEffect transition="in" filter="wipe(down)">
                                      <p:cBhvr>
                                        <p:cTn id="56" dur="500"/>
                                        <p:tgtEl>
                                          <p:spTgt spid="7">
                                            <p:txEl>
                                              <p:pRg st="8" end="8"/>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7">
                                            <p:txEl>
                                              <p:pRg st="9" end="9"/>
                                            </p:txEl>
                                          </p:spTgt>
                                        </p:tgtEl>
                                        <p:attrNameLst>
                                          <p:attrName>style.visibility</p:attrName>
                                        </p:attrNameLst>
                                      </p:cBhvr>
                                      <p:to>
                                        <p:strVal val="visible"/>
                                      </p:to>
                                    </p:set>
                                    <p:animEffect transition="in" filter="wipe(down)">
                                      <p:cBhvr>
                                        <p:cTn id="59" dur="500"/>
                                        <p:tgtEl>
                                          <p:spTgt spid="7">
                                            <p:txEl>
                                              <p:pRg st="9" end="9"/>
                                            </p:txEl>
                                          </p:spTgt>
                                        </p:tgtEl>
                                      </p:cBhvr>
                                    </p:animEffect>
                                  </p:childTnLst>
                                </p:cTn>
                              </p:par>
                              <p:par>
                                <p:cTn id="60" presetID="22" presetClass="entr" presetSubtype="4" fill="hold" nodeType="with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wipe(down)">
                                      <p:cBhvr>
                                        <p:cTn id="6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774862832"/>
              </p:ext>
            </p:extLst>
          </p:nvPr>
        </p:nvGraphicFramePr>
        <p:xfrm>
          <a:off x="624259" y="2590800"/>
          <a:ext cx="7898356"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p:txBody>
          <a:bodyPr/>
          <a:lstStyle/>
          <a:p>
            <a:r>
              <a:rPr lang="en-US" dirty="0" smtClean="0"/>
              <a:t>4. Scatter plot</a:t>
            </a:r>
          </a:p>
          <a:p>
            <a:pPr lvl="1"/>
            <a:r>
              <a:rPr lang="en-US" sz="2300" dirty="0"/>
              <a:t>(LUF vs. total volume):</a:t>
            </a:r>
            <a:endParaRPr lang="en-US" dirty="0" smtClean="0"/>
          </a:p>
          <a:p>
            <a:endParaRPr lang="en-US" dirty="0"/>
          </a:p>
        </p:txBody>
      </p:sp>
      <p:cxnSp>
        <p:nvCxnSpPr>
          <p:cNvPr id="7" name="Straight Connector 6"/>
          <p:cNvCxnSpPr/>
          <p:nvPr/>
        </p:nvCxnSpPr>
        <p:spPr>
          <a:xfrm>
            <a:off x="2295590" y="3203622"/>
            <a:ext cx="4858721" cy="66130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2208784" y="4191000"/>
            <a:ext cx="500822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9" name="Rounded Rectangular Callout 8"/>
          <p:cNvSpPr/>
          <p:nvPr/>
        </p:nvSpPr>
        <p:spPr>
          <a:xfrm>
            <a:off x="6812901" y="1752600"/>
            <a:ext cx="1719240" cy="1163345"/>
          </a:xfrm>
          <a:prstGeom prst="wedgeRoundRectCallout">
            <a:avLst>
              <a:gd name="adj1" fmla="val -102024"/>
              <a:gd name="adj2" fmla="val 80641"/>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As total volume increases, LUF decreases;</a:t>
            </a:r>
          </a:p>
          <a:p>
            <a:pPr algn="ctr"/>
            <a:r>
              <a:rPr lang="en-US" sz="1400" dirty="0" smtClean="0"/>
              <a:t>Most LUFs are above 0.55</a:t>
            </a:r>
            <a:endParaRPr lang="en-US" sz="1400" dirty="0"/>
          </a:p>
        </p:txBody>
      </p:sp>
      <p:cxnSp>
        <p:nvCxnSpPr>
          <p:cNvPr id="10" name="Straight Connector 9"/>
          <p:cNvCxnSpPr/>
          <p:nvPr/>
        </p:nvCxnSpPr>
        <p:spPr>
          <a:xfrm>
            <a:off x="1869904" y="4038600"/>
            <a:ext cx="6652711"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1" name="Down Arrow Callout 10"/>
          <p:cNvSpPr/>
          <p:nvPr/>
        </p:nvSpPr>
        <p:spPr>
          <a:xfrm>
            <a:off x="7177093" y="3432222"/>
            <a:ext cx="1345523" cy="606378"/>
          </a:xfrm>
          <a:prstGeom prst="downArrowCallou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dirty="0" smtClean="0"/>
              <a:t>Current LUF: 0.55</a:t>
            </a:r>
          </a:p>
          <a:p>
            <a:pPr algn="ctr"/>
            <a:r>
              <a:rPr lang="en-US" sz="1000" dirty="0" smtClean="0"/>
              <a:t>Normal intersection</a:t>
            </a:r>
            <a:endParaRPr lang="en-US" sz="1000" dirty="0"/>
          </a:p>
        </p:txBody>
      </p:sp>
      <p:sp>
        <p:nvSpPr>
          <p:cNvPr id="12" name="Title 1"/>
          <p:cNvSpPr>
            <a:spLocks noGrp="1"/>
          </p:cNvSpPr>
          <p:nvPr>
            <p:ph type="title"/>
          </p:nvPr>
        </p:nvSpPr>
        <p:spPr>
          <a:xfrm>
            <a:off x="381000" y="355847"/>
            <a:ext cx="8381260" cy="1054394"/>
          </a:xfrm>
        </p:spPr>
        <p:txBody>
          <a:bodyPr>
            <a:normAutofit fontScale="90000"/>
          </a:bodyPr>
          <a:lstStyle/>
          <a:p>
            <a:r>
              <a:rPr lang="en-US" dirty="0"/>
              <a:t>Data analysis and proposed </a:t>
            </a:r>
            <a:r>
              <a:rPr lang="en-US" dirty="0" smtClean="0"/>
              <a:t>LUF</a:t>
            </a:r>
            <a:br>
              <a:rPr lang="en-US" dirty="0" smtClean="0"/>
            </a:br>
            <a:endParaRPr lang="en-US" dirty="0"/>
          </a:p>
        </p:txBody>
      </p:sp>
      <p:sp>
        <p:nvSpPr>
          <p:cNvPr id="13" name="Rectangle 12"/>
          <p:cNvSpPr/>
          <p:nvPr/>
        </p:nvSpPr>
        <p:spPr>
          <a:xfrm>
            <a:off x="6248400" y="914400"/>
            <a:ext cx="2332690" cy="369332"/>
          </a:xfrm>
          <a:prstGeom prst="rect">
            <a:avLst/>
          </a:prstGeom>
        </p:spPr>
        <p:txBody>
          <a:bodyPr wrap="none">
            <a:spAutoFit/>
          </a:bodyPr>
          <a:lstStyle/>
          <a:p>
            <a:r>
              <a:rPr lang="en-US" b="1" dirty="0" smtClean="0">
                <a:solidFill>
                  <a:schemeClr val="bg2"/>
                </a:solidFill>
              </a:rPr>
              <a:t>Type 1: 2 through – 1</a:t>
            </a:r>
            <a:endParaRPr lang="en-US" b="1" dirty="0">
              <a:solidFill>
                <a:schemeClr val="bg2"/>
              </a:solidFill>
            </a:endParaRPr>
          </a:p>
        </p:txBody>
      </p:sp>
    </p:spTree>
    <p:extLst>
      <p:ext uri="{BB962C8B-B14F-4D97-AF65-F5344CB8AC3E}">
        <p14:creationId xmlns:p14="http://schemas.microsoft.com/office/powerpoint/2010/main" val="272060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91651956"/>
              </p:ext>
            </p:extLst>
          </p:nvPr>
        </p:nvGraphicFramePr>
        <p:xfrm>
          <a:off x="547544" y="2678359"/>
          <a:ext cx="76200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ular Callout 12"/>
          <p:cNvSpPr/>
          <p:nvPr/>
        </p:nvSpPr>
        <p:spPr>
          <a:xfrm>
            <a:off x="7412926" y="4545259"/>
            <a:ext cx="1509236" cy="853900"/>
          </a:xfrm>
          <a:prstGeom prst="wedgeRoundRectCallout">
            <a:avLst>
              <a:gd name="adj1" fmla="val -120610"/>
              <a:gd name="adj2" fmla="val -77036"/>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No obvious trend observed.</a:t>
            </a:r>
            <a:endParaRPr lang="en-US" sz="1600" dirty="0"/>
          </a:p>
        </p:txBody>
      </p:sp>
      <p:sp>
        <p:nvSpPr>
          <p:cNvPr id="3" name="Content Placeholder 2"/>
          <p:cNvSpPr>
            <a:spLocks noGrp="1"/>
          </p:cNvSpPr>
          <p:nvPr>
            <p:ph idx="1"/>
          </p:nvPr>
        </p:nvSpPr>
        <p:spPr/>
        <p:txBody>
          <a:bodyPr/>
          <a:lstStyle/>
          <a:p>
            <a:r>
              <a:rPr lang="en-US" dirty="0" smtClean="0"/>
              <a:t>4. Scatter plot</a:t>
            </a:r>
          </a:p>
          <a:p>
            <a:pPr lvl="1"/>
            <a:r>
              <a:rPr lang="en-US" sz="2000" dirty="0" smtClean="0"/>
              <a:t>(</a:t>
            </a:r>
            <a:r>
              <a:rPr lang="en-US" sz="2000" dirty="0"/>
              <a:t>LUF vs. length of lane drop</a:t>
            </a:r>
            <a:r>
              <a:rPr lang="en-US" sz="2000" dirty="0" smtClean="0"/>
              <a:t>):</a:t>
            </a:r>
            <a:endParaRPr lang="en-US" sz="1600" dirty="0" smtClean="0"/>
          </a:p>
        </p:txBody>
      </p:sp>
      <p:cxnSp>
        <p:nvCxnSpPr>
          <p:cNvPr id="10" name="Straight Connector 9"/>
          <p:cNvCxnSpPr/>
          <p:nvPr/>
        </p:nvCxnSpPr>
        <p:spPr>
          <a:xfrm>
            <a:off x="1797635" y="3962400"/>
            <a:ext cx="6369909"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1" name="Down Arrow Callout 10"/>
          <p:cNvSpPr/>
          <p:nvPr/>
        </p:nvSpPr>
        <p:spPr>
          <a:xfrm>
            <a:off x="7427852" y="3356022"/>
            <a:ext cx="1345523" cy="606378"/>
          </a:xfrm>
          <a:prstGeom prst="downArrowCallou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dirty="0"/>
              <a:t>Current LUF: </a:t>
            </a:r>
            <a:r>
              <a:rPr lang="en-US" sz="1000" dirty="0" smtClean="0"/>
              <a:t>0.55</a:t>
            </a:r>
          </a:p>
          <a:p>
            <a:pPr algn="ctr"/>
            <a:r>
              <a:rPr lang="en-US" sz="1000" dirty="0" smtClean="0"/>
              <a:t>Normal intersection</a:t>
            </a:r>
            <a:endParaRPr lang="en-US" sz="1000" dirty="0"/>
          </a:p>
        </p:txBody>
      </p:sp>
      <p:sp>
        <p:nvSpPr>
          <p:cNvPr id="9" name="Title 1"/>
          <p:cNvSpPr>
            <a:spLocks noGrp="1"/>
          </p:cNvSpPr>
          <p:nvPr>
            <p:ph type="title"/>
          </p:nvPr>
        </p:nvSpPr>
        <p:spPr>
          <a:xfrm>
            <a:off x="381000" y="355847"/>
            <a:ext cx="8381260" cy="1054394"/>
          </a:xfrm>
        </p:spPr>
        <p:txBody>
          <a:bodyPr>
            <a:normAutofit fontScale="90000"/>
          </a:bodyPr>
          <a:lstStyle/>
          <a:p>
            <a:r>
              <a:rPr lang="en-US" dirty="0"/>
              <a:t>Data analysis and proposed </a:t>
            </a:r>
            <a:r>
              <a:rPr lang="en-US" dirty="0" smtClean="0"/>
              <a:t>LUF</a:t>
            </a:r>
            <a:br>
              <a:rPr lang="en-US" dirty="0" smtClean="0"/>
            </a:br>
            <a:endParaRPr lang="en-US" dirty="0"/>
          </a:p>
        </p:txBody>
      </p:sp>
      <p:sp>
        <p:nvSpPr>
          <p:cNvPr id="14" name="Rectangle 13"/>
          <p:cNvSpPr/>
          <p:nvPr/>
        </p:nvSpPr>
        <p:spPr>
          <a:xfrm>
            <a:off x="6248400" y="914400"/>
            <a:ext cx="2332690" cy="369332"/>
          </a:xfrm>
          <a:prstGeom prst="rect">
            <a:avLst/>
          </a:prstGeom>
        </p:spPr>
        <p:txBody>
          <a:bodyPr wrap="none">
            <a:spAutoFit/>
          </a:bodyPr>
          <a:lstStyle/>
          <a:p>
            <a:r>
              <a:rPr lang="en-US" b="1" dirty="0" smtClean="0">
                <a:solidFill>
                  <a:schemeClr val="bg2"/>
                </a:solidFill>
              </a:rPr>
              <a:t>Type 1: 2 through – 1</a:t>
            </a:r>
            <a:endParaRPr lang="en-US" b="1" dirty="0">
              <a:solidFill>
                <a:schemeClr val="bg2"/>
              </a:solidFill>
            </a:endParaRPr>
          </a:p>
        </p:txBody>
      </p:sp>
    </p:spTree>
    <p:extLst>
      <p:ext uri="{BB962C8B-B14F-4D97-AF65-F5344CB8AC3E}">
        <p14:creationId xmlns:p14="http://schemas.microsoft.com/office/powerpoint/2010/main" val="193219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886879424"/>
              </p:ext>
            </p:extLst>
          </p:nvPr>
        </p:nvGraphicFramePr>
        <p:xfrm>
          <a:off x="609600" y="2971800"/>
          <a:ext cx="797149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a:xfrm>
            <a:off x="304800" y="1752600"/>
            <a:ext cx="8534401" cy="4407408"/>
          </a:xfrm>
        </p:spPr>
        <p:txBody>
          <a:bodyPr/>
          <a:lstStyle/>
          <a:p>
            <a:r>
              <a:rPr lang="en-US" sz="2400" dirty="0"/>
              <a:t>5. Divide the data according to different volume range</a:t>
            </a:r>
          </a:p>
          <a:p>
            <a:pPr lvl="1"/>
            <a:r>
              <a:rPr lang="en-US" dirty="0" smtClean="0"/>
              <a:t>Most LUF&lt;0.65, when volume&gt;600;</a:t>
            </a:r>
          </a:p>
          <a:p>
            <a:pPr lvl="1"/>
            <a:r>
              <a:rPr lang="en-US" dirty="0" smtClean="0"/>
              <a:t>Ranges: less than 600vph; more than </a:t>
            </a:r>
            <a:r>
              <a:rPr lang="en-US" dirty="0"/>
              <a:t>600vph.</a:t>
            </a:r>
          </a:p>
          <a:p>
            <a:endParaRPr lang="en-US" dirty="0"/>
          </a:p>
        </p:txBody>
      </p:sp>
      <p:cxnSp>
        <p:nvCxnSpPr>
          <p:cNvPr id="7" name="Straight Connector 6"/>
          <p:cNvCxnSpPr/>
          <p:nvPr/>
        </p:nvCxnSpPr>
        <p:spPr>
          <a:xfrm flipV="1">
            <a:off x="5073385" y="3505200"/>
            <a:ext cx="0" cy="190500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8" name="Title 1"/>
          <p:cNvSpPr>
            <a:spLocks noGrp="1"/>
          </p:cNvSpPr>
          <p:nvPr>
            <p:ph type="title"/>
          </p:nvPr>
        </p:nvSpPr>
        <p:spPr>
          <a:xfrm>
            <a:off x="381000" y="355847"/>
            <a:ext cx="8381260" cy="1054394"/>
          </a:xfrm>
        </p:spPr>
        <p:txBody>
          <a:bodyPr>
            <a:normAutofit fontScale="90000"/>
          </a:bodyPr>
          <a:lstStyle/>
          <a:p>
            <a:r>
              <a:rPr lang="en-US" dirty="0"/>
              <a:t>Data analysis and proposed </a:t>
            </a:r>
            <a:r>
              <a:rPr lang="en-US" dirty="0" smtClean="0"/>
              <a:t>LUF</a:t>
            </a:r>
            <a:br>
              <a:rPr lang="en-US" dirty="0" smtClean="0"/>
            </a:br>
            <a:endParaRPr lang="en-US" dirty="0"/>
          </a:p>
        </p:txBody>
      </p:sp>
      <p:sp>
        <p:nvSpPr>
          <p:cNvPr id="9" name="Rectangle 8"/>
          <p:cNvSpPr/>
          <p:nvPr/>
        </p:nvSpPr>
        <p:spPr>
          <a:xfrm>
            <a:off x="6248400" y="914400"/>
            <a:ext cx="2332690" cy="369332"/>
          </a:xfrm>
          <a:prstGeom prst="rect">
            <a:avLst/>
          </a:prstGeom>
        </p:spPr>
        <p:txBody>
          <a:bodyPr wrap="none">
            <a:spAutoFit/>
          </a:bodyPr>
          <a:lstStyle/>
          <a:p>
            <a:r>
              <a:rPr lang="en-US" b="1" dirty="0" smtClean="0">
                <a:solidFill>
                  <a:schemeClr val="bg2"/>
                </a:solidFill>
              </a:rPr>
              <a:t>Type 1: 2 through – 1</a:t>
            </a:r>
            <a:endParaRPr lang="en-US" b="1" dirty="0">
              <a:solidFill>
                <a:schemeClr val="bg2"/>
              </a:solidFill>
            </a:endParaRPr>
          </a:p>
        </p:txBody>
      </p:sp>
      <p:sp>
        <p:nvSpPr>
          <p:cNvPr id="10" name="Rounded Rectangular Callout 9"/>
          <p:cNvSpPr/>
          <p:nvPr/>
        </p:nvSpPr>
        <p:spPr>
          <a:xfrm>
            <a:off x="3352800" y="4572000"/>
            <a:ext cx="914400" cy="381000"/>
          </a:xfrm>
          <a:prstGeom prst="wedgeRoundRectCallout">
            <a:avLst>
              <a:gd name="adj1" fmla="val -10227"/>
              <a:gd name="adj2" fmla="val -4732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100" dirty="0"/>
              <a:t>Mean: </a:t>
            </a:r>
            <a:r>
              <a:rPr lang="en-US" sz="1100" dirty="0" smtClean="0"/>
              <a:t>0.62</a:t>
            </a:r>
            <a:endParaRPr lang="en-US" sz="1100" dirty="0"/>
          </a:p>
        </p:txBody>
      </p:sp>
      <p:sp>
        <p:nvSpPr>
          <p:cNvPr id="11" name="Rounded Rectangular Callout 10"/>
          <p:cNvSpPr/>
          <p:nvPr/>
        </p:nvSpPr>
        <p:spPr>
          <a:xfrm>
            <a:off x="5638800" y="4572000"/>
            <a:ext cx="914400" cy="381000"/>
          </a:xfrm>
          <a:prstGeom prst="wedgeRoundRectCallout">
            <a:avLst>
              <a:gd name="adj1" fmla="val -9036"/>
              <a:gd name="adj2" fmla="val -1303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100" dirty="0"/>
              <a:t>Mean: </a:t>
            </a:r>
            <a:r>
              <a:rPr lang="en-US" sz="1100" dirty="0" smtClean="0"/>
              <a:t>0.59</a:t>
            </a:r>
            <a:endParaRPr lang="en-US" sz="1100" dirty="0"/>
          </a:p>
        </p:txBody>
      </p:sp>
    </p:spTree>
    <p:extLst>
      <p:ext uri="{BB962C8B-B14F-4D97-AF65-F5344CB8AC3E}">
        <p14:creationId xmlns:p14="http://schemas.microsoft.com/office/powerpoint/2010/main" val="257568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barn(inVertical)">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676400"/>
            <a:ext cx="4651248" cy="4422648"/>
          </a:xfrm>
        </p:spPr>
        <p:txBody>
          <a:bodyPr/>
          <a:lstStyle/>
          <a:p>
            <a:r>
              <a:rPr lang="en-US" dirty="0"/>
              <a:t>5. Divide the data according to different volume range</a:t>
            </a:r>
          </a:p>
          <a:p>
            <a:pPr lvl="1"/>
            <a:r>
              <a:rPr lang="en-US" dirty="0" smtClean="0"/>
              <a:t>Compare LUFs between ranges</a:t>
            </a:r>
            <a:endParaRPr lang="en-US" dirty="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8121061"/>
              </p:ext>
            </p:extLst>
          </p:nvPr>
        </p:nvGraphicFramePr>
        <p:xfrm>
          <a:off x="381000" y="2895600"/>
          <a:ext cx="4952999" cy="3252537"/>
        </p:xfrm>
        <a:graphic>
          <a:graphicData uri="http://schemas.openxmlformats.org/drawingml/2006/table">
            <a:tbl>
              <a:tblPr>
                <a:tableStyleId>{8EC20E35-A176-4012-BC5E-935CFFF8708E}</a:tableStyleId>
              </a:tblPr>
              <a:tblGrid>
                <a:gridCol w="1828800"/>
                <a:gridCol w="1524000"/>
                <a:gridCol w="1600199"/>
              </a:tblGrid>
              <a:tr h="3048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latin typeface="+mn-lt"/>
                        </a:rPr>
                        <a:t>Descriptive statistics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Total volume: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0-600vph</a:t>
                      </a:r>
                      <a:endParaRPr lang="en-US" sz="1100" b="1" i="1" u="none" strike="noStrike" dirty="0" smtClean="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Total volume: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over</a:t>
                      </a:r>
                      <a:r>
                        <a:rPr lang="en-US" sz="1100" b="1" i="1" u="none" strike="noStrike" baseline="0" dirty="0" smtClean="0">
                          <a:solidFill>
                            <a:schemeClr val="bg1"/>
                          </a:solidFill>
                          <a:effectLst/>
                        </a:rPr>
                        <a:t> </a:t>
                      </a:r>
                      <a:r>
                        <a:rPr lang="en-US" sz="1100" b="1" i="1" u="none" strike="noStrike" dirty="0" smtClean="0">
                          <a:solidFill>
                            <a:schemeClr val="bg1"/>
                          </a:solidFill>
                          <a:effectLst/>
                        </a:rPr>
                        <a:t>600vph</a:t>
                      </a:r>
                      <a:endParaRPr lang="en-US" sz="1100" b="1" i="1" u="none" strike="noStrike" dirty="0" smtClean="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43762">
                <a:tc>
                  <a:txBody>
                    <a:bodyPr/>
                    <a:lstStyle/>
                    <a:p>
                      <a:pPr algn="ctr" fontAlgn="b"/>
                      <a:r>
                        <a:rPr lang="en-US" sz="1100" b="1" u="none" strike="noStrike" dirty="0">
                          <a:solidFill>
                            <a:schemeClr val="bg1"/>
                          </a:solidFill>
                          <a:effectLst/>
                        </a:rPr>
                        <a:t>Mean</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595"/>
                        </a:lnSpc>
                        <a:spcBef>
                          <a:spcPts val="0"/>
                        </a:spcBef>
                        <a:spcAft>
                          <a:spcPts val="0"/>
                        </a:spcAft>
                      </a:pPr>
                      <a:r>
                        <a:rPr lang="en-US" sz="1100" b="1" kern="1200" dirty="0" smtClean="0">
                          <a:effectLst/>
                        </a:rPr>
                        <a:t>0.620</a:t>
                      </a:r>
                      <a:endParaRPr lang="en-US" sz="1050" b="1" kern="100" dirty="0">
                        <a:effectLst/>
                        <a:latin typeface="Calibri"/>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ctr">
                        <a:lnSpc>
                          <a:spcPts val="1580"/>
                        </a:lnSpc>
                        <a:spcBef>
                          <a:spcPts val="0"/>
                        </a:spcBef>
                        <a:spcAft>
                          <a:spcPts val="0"/>
                        </a:spcAft>
                      </a:pPr>
                      <a:r>
                        <a:rPr lang="en-US" sz="1100" b="1" kern="1200" dirty="0" smtClean="0">
                          <a:effectLst/>
                        </a:rPr>
                        <a:t>0.592</a:t>
                      </a:r>
                      <a:endParaRPr lang="en-US" sz="1050" b="1" kern="100" dirty="0">
                        <a:effectLst/>
                        <a:latin typeface="Calibri"/>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Standard Error</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595"/>
                        </a:lnSpc>
                        <a:spcBef>
                          <a:spcPts val="0"/>
                        </a:spcBef>
                        <a:spcAft>
                          <a:spcPts val="0"/>
                        </a:spcAft>
                      </a:pPr>
                      <a:r>
                        <a:rPr lang="en-US" sz="1100" kern="1200" dirty="0">
                          <a:effectLst/>
                        </a:rPr>
                        <a:t>0.004</a:t>
                      </a:r>
                      <a:endParaRPr lang="en-US" sz="1050" kern="100" dirty="0">
                        <a:effectLst/>
                        <a:latin typeface="Calibri"/>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fontAlgn="ctr">
                        <a:lnSpc>
                          <a:spcPts val="1580"/>
                        </a:lnSpc>
                        <a:spcBef>
                          <a:spcPts val="0"/>
                        </a:spcBef>
                        <a:spcAft>
                          <a:spcPts val="0"/>
                        </a:spcAft>
                      </a:pPr>
                      <a:r>
                        <a:rPr lang="en-US" sz="1100" kern="1200" dirty="0">
                          <a:effectLst/>
                        </a:rPr>
                        <a:t>0.007</a:t>
                      </a:r>
                      <a:endParaRPr lang="en-US" sz="1050" kern="100" dirty="0">
                        <a:effectLst/>
                        <a:latin typeface="Calibri"/>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Median</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595"/>
                        </a:lnSpc>
                        <a:spcBef>
                          <a:spcPts val="0"/>
                        </a:spcBef>
                        <a:spcAft>
                          <a:spcPts val="0"/>
                        </a:spcAft>
                      </a:pPr>
                      <a:r>
                        <a:rPr lang="en-US" sz="1100" kern="1200" dirty="0" smtClean="0">
                          <a:effectLst/>
                        </a:rPr>
                        <a:t>0.610</a:t>
                      </a:r>
                      <a:endParaRPr lang="en-US" sz="1050" kern="100" dirty="0">
                        <a:effectLst/>
                        <a:latin typeface="Calibri"/>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ctr">
                        <a:lnSpc>
                          <a:spcPts val="1580"/>
                        </a:lnSpc>
                        <a:spcBef>
                          <a:spcPts val="0"/>
                        </a:spcBef>
                        <a:spcAft>
                          <a:spcPts val="0"/>
                        </a:spcAft>
                      </a:pPr>
                      <a:r>
                        <a:rPr lang="en-US" sz="1100" kern="1200" dirty="0" smtClean="0">
                          <a:effectLst/>
                        </a:rPr>
                        <a:t>0.591</a:t>
                      </a:r>
                      <a:endParaRPr lang="en-US" sz="1050" kern="100" dirty="0">
                        <a:effectLst/>
                        <a:latin typeface="Calibri"/>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Standard Deviation</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595"/>
                        </a:lnSpc>
                        <a:spcBef>
                          <a:spcPts val="0"/>
                        </a:spcBef>
                        <a:spcAft>
                          <a:spcPts val="0"/>
                        </a:spcAft>
                      </a:pPr>
                      <a:r>
                        <a:rPr lang="en-US" sz="1100" kern="1200" dirty="0" smtClean="0">
                          <a:effectLst/>
                        </a:rPr>
                        <a:t>0.053</a:t>
                      </a:r>
                      <a:endParaRPr lang="en-US" sz="1050" kern="100" dirty="0">
                        <a:effectLst/>
                        <a:latin typeface="Calibri"/>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fontAlgn="ctr">
                        <a:lnSpc>
                          <a:spcPts val="1580"/>
                        </a:lnSpc>
                        <a:spcBef>
                          <a:spcPts val="0"/>
                        </a:spcBef>
                        <a:spcAft>
                          <a:spcPts val="0"/>
                        </a:spcAft>
                      </a:pPr>
                      <a:r>
                        <a:rPr lang="en-US" sz="1100" kern="1200" dirty="0">
                          <a:effectLst/>
                        </a:rPr>
                        <a:t>0.029</a:t>
                      </a:r>
                      <a:endParaRPr lang="en-US" sz="1050" kern="100" dirty="0">
                        <a:effectLst/>
                        <a:latin typeface="Calibri"/>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Sample Variance</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595"/>
                        </a:lnSpc>
                        <a:spcBef>
                          <a:spcPts val="0"/>
                        </a:spcBef>
                        <a:spcAft>
                          <a:spcPts val="0"/>
                        </a:spcAft>
                      </a:pPr>
                      <a:r>
                        <a:rPr lang="en-US" sz="1100" kern="1200" dirty="0">
                          <a:effectLst/>
                        </a:rPr>
                        <a:t>0.003</a:t>
                      </a:r>
                      <a:endParaRPr lang="en-US" sz="1050" kern="100" dirty="0">
                        <a:effectLst/>
                        <a:latin typeface="Calibri"/>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ctr">
                        <a:lnSpc>
                          <a:spcPts val="1580"/>
                        </a:lnSpc>
                        <a:spcBef>
                          <a:spcPts val="0"/>
                        </a:spcBef>
                        <a:spcAft>
                          <a:spcPts val="0"/>
                        </a:spcAft>
                      </a:pPr>
                      <a:r>
                        <a:rPr lang="en-US" sz="1100" kern="1200" dirty="0">
                          <a:effectLst/>
                        </a:rPr>
                        <a:t>0.001</a:t>
                      </a:r>
                      <a:endParaRPr lang="en-US" sz="1050" kern="100" dirty="0">
                        <a:effectLst/>
                        <a:latin typeface="Calibri"/>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Range</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595"/>
                        </a:lnSpc>
                        <a:spcBef>
                          <a:spcPts val="0"/>
                        </a:spcBef>
                        <a:spcAft>
                          <a:spcPts val="0"/>
                        </a:spcAft>
                      </a:pPr>
                      <a:r>
                        <a:rPr lang="en-US" sz="1100" kern="1200" dirty="0" smtClean="0">
                          <a:effectLst/>
                        </a:rPr>
                        <a:t>0.227</a:t>
                      </a:r>
                      <a:endParaRPr lang="en-US" sz="1050" kern="100" dirty="0">
                        <a:effectLst/>
                        <a:latin typeface="Calibri"/>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fontAlgn="ctr">
                        <a:lnSpc>
                          <a:spcPts val="1580"/>
                        </a:lnSpc>
                        <a:spcBef>
                          <a:spcPts val="0"/>
                        </a:spcBef>
                        <a:spcAft>
                          <a:spcPts val="0"/>
                        </a:spcAft>
                      </a:pPr>
                      <a:r>
                        <a:rPr lang="en-US" sz="1100" kern="1200" dirty="0">
                          <a:effectLst/>
                        </a:rPr>
                        <a:t>0.100</a:t>
                      </a:r>
                      <a:endParaRPr lang="en-US" sz="1050" kern="100" dirty="0">
                        <a:effectLst/>
                        <a:latin typeface="Calibri"/>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Minimum</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595"/>
                        </a:lnSpc>
                        <a:spcBef>
                          <a:spcPts val="0"/>
                        </a:spcBef>
                        <a:spcAft>
                          <a:spcPts val="0"/>
                        </a:spcAft>
                      </a:pPr>
                      <a:r>
                        <a:rPr lang="en-US" sz="1100" kern="1200" dirty="0">
                          <a:effectLst/>
                        </a:rPr>
                        <a:t>0.500</a:t>
                      </a:r>
                      <a:endParaRPr lang="en-US" sz="1050" kern="100" dirty="0">
                        <a:effectLst/>
                        <a:latin typeface="Calibri"/>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ctr">
                        <a:lnSpc>
                          <a:spcPts val="1580"/>
                        </a:lnSpc>
                        <a:spcBef>
                          <a:spcPts val="0"/>
                        </a:spcBef>
                        <a:spcAft>
                          <a:spcPts val="0"/>
                        </a:spcAft>
                      </a:pPr>
                      <a:r>
                        <a:rPr lang="en-US" sz="1100" kern="1200" dirty="0">
                          <a:effectLst/>
                        </a:rPr>
                        <a:t>0.544</a:t>
                      </a:r>
                      <a:endParaRPr lang="en-US" sz="1050" kern="100" dirty="0">
                        <a:effectLst/>
                        <a:latin typeface="Calibri"/>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Maximum</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595"/>
                        </a:lnSpc>
                        <a:spcBef>
                          <a:spcPts val="0"/>
                        </a:spcBef>
                        <a:spcAft>
                          <a:spcPts val="0"/>
                        </a:spcAft>
                      </a:pPr>
                      <a:r>
                        <a:rPr lang="en-US" sz="1100" kern="1200" dirty="0" smtClean="0">
                          <a:effectLst/>
                        </a:rPr>
                        <a:t>0.727</a:t>
                      </a:r>
                      <a:endParaRPr lang="en-US" sz="1050" kern="100" dirty="0">
                        <a:effectLst/>
                        <a:latin typeface="Calibri"/>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fontAlgn="ctr">
                        <a:lnSpc>
                          <a:spcPts val="1580"/>
                        </a:lnSpc>
                        <a:spcBef>
                          <a:spcPts val="0"/>
                        </a:spcBef>
                        <a:spcAft>
                          <a:spcPts val="0"/>
                        </a:spcAft>
                      </a:pPr>
                      <a:r>
                        <a:rPr lang="en-US" sz="1100" kern="1200" dirty="0">
                          <a:effectLst/>
                        </a:rPr>
                        <a:t>0.644</a:t>
                      </a:r>
                      <a:endParaRPr lang="en-US" sz="1050" kern="100" dirty="0">
                        <a:effectLst/>
                        <a:latin typeface="Calibri"/>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Count</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595"/>
                        </a:lnSpc>
                        <a:spcBef>
                          <a:spcPts val="0"/>
                        </a:spcBef>
                        <a:spcAft>
                          <a:spcPts val="0"/>
                        </a:spcAft>
                      </a:pPr>
                      <a:r>
                        <a:rPr lang="en-US" sz="1100" kern="1200" dirty="0" smtClean="0">
                          <a:effectLst/>
                        </a:rPr>
                        <a:t>201</a:t>
                      </a:r>
                      <a:endParaRPr lang="en-US" sz="1050" kern="100" dirty="0">
                        <a:effectLst/>
                        <a:latin typeface="Calibri"/>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ctr">
                        <a:lnSpc>
                          <a:spcPts val="1580"/>
                        </a:lnSpc>
                        <a:spcBef>
                          <a:spcPts val="0"/>
                        </a:spcBef>
                        <a:spcAft>
                          <a:spcPts val="0"/>
                        </a:spcAft>
                      </a:pPr>
                      <a:r>
                        <a:rPr lang="en-US" sz="1100" kern="1200" dirty="0">
                          <a:effectLst/>
                        </a:rPr>
                        <a:t>18</a:t>
                      </a:r>
                      <a:endParaRPr lang="en-US" sz="1050" kern="100" dirty="0">
                        <a:effectLst/>
                        <a:latin typeface="Calibri"/>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542">
                <a:tc>
                  <a:txBody>
                    <a:bodyPr/>
                    <a:lstStyle/>
                    <a:p>
                      <a:pPr algn="ctr" fontAlgn="b"/>
                      <a:r>
                        <a:rPr lang="en-US" sz="1100" b="1" u="none" strike="noStrike" dirty="0">
                          <a:solidFill>
                            <a:schemeClr val="bg1"/>
                          </a:solidFill>
                          <a:effectLst/>
                        </a:rPr>
                        <a:t>Confidence Level(95.0%)</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675"/>
                        </a:lnSpc>
                        <a:spcBef>
                          <a:spcPts val="0"/>
                        </a:spcBef>
                        <a:spcAft>
                          <a:spcPts val="0"/>
                        </a:spcAft>
                      </a:pPr>
                      <a:r>
                        <a:rPr lang="en-US" sz="1100" kern="1200" dirty="0" smtClean="0">
                          <a:effectLst/>
                        </a:rPr>
                        <a:t>0.007</a:t>
                      </a:r>
                      <a:endParaRPr lang="en-US" sz="1050" kern="100" dirty="0">
                        <a:effectLst/>
                        <a:latin typeface="Calibri"/>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fontAlgn="ctr">
                        <a:lnSpc>
                          <a:spcPts val="1660"/>
                        </a:lnSpc>
                        <a:spcBef>
                          <a:spcPts val="0"/>
                        </a:spcBef>
                        <a:spcAft>
                          <a:spcPts val="0"/>
                        </a:spcAft>
                      </a:pPr>
                      <a:r>
                        <a:rPr lang="en-US" sz="1100" kern="1200" dirty="0">
                          <a:effectLst/>
                        </a:rPr>
                        <a:t>0.015</a:t>
                      </a:r>
                      <a:endParaRPr lang="en-US" sz="1050" kern="100" dirty="0">
                        <a:effectLst/>
                        <a:latin typeface="Calibri"/>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9332">
                <a:tc>
                  <a:txBody>
                    <a:bodyPr/>
                    <a:lstStyle/>
                    <a:p>
                      <a:pPr algn="ctr" fontAlgn="b"/>
                      <a:r>
                        <a:rPr lang="en-US" sz="1100" b="1" i="0" u="none" strike="noStrike" dirty="0" smtClean="0">
                          <a:solidFill>
                            <a:schemeClr val="bg1"/>
                          </a:solidFill>
                          <a:effectLst/>
                          <a:latin typeface="+mn-lt"/>
                        </a:rPr>
                        <a:t>Confident</a:t>
                      </a:r>
                      <a:r>
                        <a:rPr lang="en-US" sz="1100" b="1" i="0" u="none" strike="noStrike" baseline="0" dirty="0" smtClean="0">
                          <a:solidFill>
                            <a:schemeClr val="bg1"/>
                          </a:solidFill>
                          <a:effectLst/>
                          <a:latin typeface="+mn-lt"/>
                        </a:rPr>
                        <a:t> interval for mean</a:t>
                      </a:r>
                      <a:endParaRPr lang="en-US" sz="11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675"/>
                        </a:lnSpc>
                        <a:spcBef>
                          <a:spcPts val="0"/>
                        </a:spcBef>
                        <a:spcAft>
                          <a:spcPts val="0"/>
                        </a:spcAft>
                      </a:pPr>
                      <a:r>
                        <a:rPr lang="en-US" sz="1100" kern="1200" dirty="0">
                          <a:effectLst/>
                        </a:rPr>
                        <a:t>(</a:t>
                      </a:r>
                      <a:r>
                        <a:rPr lang="en-US" sz="1100" kern="1200" dirty="0" smtClean="0">
                          <a:effectLst/>
                        </a:rPr>
                        <a:t>0.613,0.627)</a:t>
                      </a:r>
                      <a:endParaRPr lang="en-US" sz="1050" kern="100" dirty="0">
                        <a:effectLst/>
                        <a:latin typeface="Calibri"/>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fontAlgn="ctr">
                        <a:lnSpc>
                          <a:spcPts val="1660"/>
                        </a:lnSpc>
                        <a:spcBef>
                          <a:spcPts val="0"/>
                        </a:spcBef>
                        <a:spcAft>
                          <a:spcPts val="0"/>
                        </a:spcAft>
                      </a:pPr>
                      <a:r>
                        <a:rPr lang="en-US" sz="1100" kern="1200" dirty="0">
                          <a:effectLst/>
                        </a:rPr>
                        <a:t>(0.577,0.607)</a:t>
                      </a:r>
                      <a:endParaRPr lang="en-US" sz="1050" kern="100" dirty="0">
                        <a:effectLst/>
                        <a:latin typeface="Calibri"/>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9" name="Content Placeholder 2"/>
          <p:cNvSpPr txBox="1">
            <a:spLocks/>
          </p:cNvSpPr>
          <p:nvPr/>
        </p:nvSpPr>
        <p:spPr>
          <a:xfrm>
            <a:off x="5105400" y="1752600"/>
            <a:ext cx="3827974" cy="4845934"/>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sz="1800" dirty="0" smtClean="0"/>
          </a:p>
          <a:p>
            <a:pPr lvl="1"/>
            <a:r>
              <a:rPr lang="en-US" sz="1800" dirty="0" smtClean="0"/>
              <a:t>Test the difference:</a:t>
            </a:r>
          </a:p>
          <a:p>
            <a:pPr lvl="3"/>
            <a:r>
              <a:rPr lang="en-US" sz="1600" b="1" dirty="0" smtClean="0">
                <a:solidFill>
                  <a:schemeClr val="accent1"/>
                </a:solidFill>
              </a:rPr>
              <a:t>H0</a:t>
            </a:r>
            <a:r>
              <a:rPr lang="en-US" sz="1600" dirty="0" smtClean="0"/>
              <a:t>: The means of LUFs in two volume ranges are the same;</a:t>
            </a:r>
          </a:p>
          <a:p>
            <a:pPr lvl="3"/>
            <a:r>
              <a:rPr lang="en-US" sz="1600" b="1" dirty="0" smtClean="0">
                <a:solidFill>
                  <a:schemeClr val="accent1"/>
                </a:solidFill>
              </a:rPr>
              <a:t>H1</a:t>
            </a:r>
            <a:r>
              <a:rPr lang="en-US" sz="1600" dirty="0" smtClean="0"/>
              <a:t>: </a:t>
            </a:r>
            <a:r>
              <a:rPr lang="en-US" sz="1600" dirty="0"/>
              <a:t>The </a:t>
            </a:r>
            <a:r>
              <a:rPr lang="en-US" sz="1600" dirty="0" smtClean="0"/>
              <a:t>means of LUFs in </a:t>
            </a:r>
            <a:r>
              <a:rPr lang="en-US" sz="1600" dirty="0"/>
              <a:t>two volume ranges</a:t>
            </a:r>
            <a:r>
              <a:rPr lang="en-US" sz="1600" dirty="0" smtClean="0"/>
              <a:t> are not </a:t>
            </a:r>
            <a:r>
              <a:rPr lang="en-US" sz="1600" dirty="0"/>
              <a:t>the same;</a:t>
            </a:r>
          </a:p>
          <a:p>
            <a:pPr lvl="1"/>
            <a:r>
              <a:rPr lang="en-US" sz="1800" dirty="0" smtClean="0"/>
              <a:t>Result:</a:t>
            </a:r>
          </a:p>
          <a:p>
            <a:pPr lvl="3"/>
            <a:r>
              <a:rPr lang="en-US" sz="1600" dirty="0" smtClean="0"/>
              <a:t>T-test: 2.209</a:t>
            </a:r>
          </a:p>
          <a:p>
            <a:pPr lvl="3"/>
            <a:r>
              <a:rPr lang="en-US" sz="1600" dirty="0" smtClean="0"/>
              <a:t>P value=0.028&lt;0.05</a:t>
            </a:r>
          </a:p>
          <a:p>
            <a:pPr lvl="3"/>
            <a:r>
              <a:rPr lang="en-US" sz="1600" dirty="0" smtClean="0"/>
              <a:t>Reject H0</a:t>
            </a:r>
          </a:p>
          <a:p>
            <a:pPr lvl="1"/>
            <a:r>
              <a:rPr lang="en-US" sz="1800" dirty="0" smtClean="0"/>
              <a:t>Conclusion:</a:t>
            </a:r>
          </a:p>
          <a:p>
            <a:pPr lvl="3"/>
            <a:r>
              <a:rPr lang="en-US" sz="1600" dirty="0" smtClean="0"/>
              <a:t>The difference is </a:t>
            </a:r>
            <a:r>
              <a:rPr lang="en-US" sz="1600" dirty="0" smtClean="0">
                <a:solidFill>
                  <a:schemeClr val="accent1"/>
                </a:solidFill>
              </a:rPr>
              <a:t>statistically significant</a:t>
            </a:r>
          </a:p>
          <a:p>
            <a:pPr lvl="3"/>
            <a:r>
              <a:rPr lang="en-US" sz="1600" dirty="0" smtClean="0"/>
              <a:t>Based on approach volume, two LUFs are suggested</a:t>
            </a:r>
          </a:p>
        </p:txBody>
      </p:sp>
      <p:sp>
        <p:nvSpPr>
          <p:cNvPr id="7" name="Title 1"/>
          <p:cNvSpPr>
            <a:spLocks noGrp="1"/>
          </p:cNvSpPr>
          <p:nvPr>
            <p:ph type="title"/>
          </p:nvPr>
        </p:nvSpPr>
        <p:spPr>
          <a:xfrm>
            <a:off x="381000" y="355847"/>
            <a:ext cx="8381260" cy="1054394"/>
          </a:xfrm>
        </p:spPr>
        <p:txBody>
          <a:bodyPr>
            <a:normAutofit fontScale="90000"/>
          </a:bodyPr>
          <a:lstStyle/>
          <a:p>
            <a:r>
              <a:rPr lang="en-US" dirty="0"/>
              <a:t>Data analysis and proposed </a:t>
            </a:r>
            <a:r>
              <a:rPr lang="en-US" dirty="0" smtClean="0"/>
              <a:t>LUF</a:t>
            </a:r>
            <a:br>
              <a:rPr lang="en-US" dirty="0" smtClean="0"/>
            </a:br>
            <a:endParaRPr lang="en-US" dirty="0"/>
          </a:p>
        </p:txBody>
      </p:sp>
      <p:sp>
        <p:nvSpPr>
          <p:cNvPr id="10" name="Rectangle 9"/>
          <p:cNvSpPr/>
          <p:nvPr/>
        </p:nvSpPr>
        <p:spPr>
          <a:xfrm>
            <a:off x="6248400" y="914400"/>
            <a:ext cx="2332690" cy="369332"/>
          </a:xfrm>
          <a:prstGeom prst="rect">
            <a:avLst/>
          </a:prstGeom>
        </p:spPr>
        <p:txBody>
          <a:bodyPr wrap="none">
            <a:spAutoFit/>
          </a:bodyPr>
          <a:lstStyle/>
          <a:p>
            <a:r>
              <a:rPr lang="en-US" b="1" dirty="0" smtClean="0">
                <a:solidFill>
                  <a:schemeClr val="bg2"/>
                </a:solidFill>
              </a:rPr>
              <a:t>Type 1: 2 through – 1</a:t>
            </a:r>
            <a:endParaRPr lang="en-US" b="1" dirty="0">
              <a:solidFill>
                <a:schemeClr val="bg2"/>
              </a:solidFill>
            </a:endParaRPr>
          </a:p>
        </p:txBody>
      </p:sp>
    </p:spTree>
    <p:extLst>
      <p:ext uri="{BB962C8B-B14F-4D97-AF65-F5344CB8AC3E}">
        <p14:creationId xmlns:p14="http://schemas.microsoft.com/office/powerpoint/2010/main" val="346871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wipe(down)">
                                      <p:cBhvr>
                                        <p:cTn id="25" dur="500"/>
                                        <p:tgtEl>
                                          <p:spTgt spid="9">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wipe(down)">
                                      <p:cBhvr>
                                        <p:cTn id="28" dur="500"/>
                                        <p:tgtEl>
                                          <p:spTgt spid="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wipe(down)">
                                      <p:cBhvr>
                                        <p:cTn id="33" dur="500"/>
                                        <p:tgtEl>
                                          <p:spTgt spid="9">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wipe(down)">
                                      <p:cBhvr>
                                        <p:cTn id="36" dur="500"/>
                                        <p:tgtEl>
                                          <p:spTgt spid="9">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wipe(down)">
                                      <p:cBhvr>
                                        <p:cTn id="39" dur="500"/>
                                        <p:tgtEl>
                                          <p:spTgt spid="9">
                                            <p:txEl>
                                              <p:pRg st="6" end="6"/>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down)">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down)">
                                      <p:cBhvr>
                                        <p:cTn id="47" dur="500"/>
                                        <p:tgtEl>
                                          <p:spTgt spid="9">
                                            <p:txEl>
                                              <p:pRg st="8" end="8"/>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9">
                                            <p:txEl>
                                              <p:pRg st="9" end="9"/>
                                            </p:txEl>
                                          </p:spTgt>
                                        </p:tgtEl>
                                        <p:attrNameLst>
                                          <p:attrName>style.visibility</p:attrName>
                                        </p:attrNameLst>
                                      </p:cBhvr>
                                      <p:to>
                                        <p:strVal val="visible"/>
                                      </p:to>
                                    </p:set>
                                    <p:animEffect transition="in" filter="wipe(down)">
                                      <p:cBhvr>
                                        <p:cTn id="50" dur="500"/>
                                        <p:tgtEl>
                                          <p:spTgt spid="9">
                                            <p:txEl>
                                              <p:pRg st="9" end="9"/>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9">
                                            <p:txEl>
                                              <p:pRg st="10" end="10"/>
                                            </p:txEl>
                                          </p:spTgt>
                                        </p:tgtEl>
                                        <p:attrNameLst>
                                          <p:attrName>style.visibility</p:attrName>
                                        </p:attrNameLst>
                                      </p:cBhvr>
                                      <p:to>
                                        <p:strVal val="visible"/>
                                      </p:to>
                                    </p:set>
                                    <p:animEffect transition="in" filter="wipe(down)">
                                      <p:cBhvr>
                                        <p:cTn id="53"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6. Conclusion</a:t>
            </a:r>
          </a:p>
          <a:p>
            <a:pPr lvl="1"/>
            <a:r>
              <a:rPr lang="en-US" dirty="0" smtClean="0"/>
              <a:t>Suggested lane use factor for two lanes with one lane drop: </a:t>
            </a:r>
          </a:p>
        </p:txBody>
      </p:sp>
      <p:graphicFrame>
        <p:nvGraphicFramePr>
          <p:cNvPr id="6" name="Table 5"/>
          <p:cNvGraphicFramePr>
            <a:graphicFrameLocks noGrp="1"/>
          </p:cNvGraphicFramePr>
          <p:nvPr>
            <p:extLst>
              <p:ext uri="{D42A27DB-BD31-4B8C-83A1-F6EECF244321}">
                <p14:modId xmlns:p14="http://schemas.microsoft.com/office/powerpoint/2010/main" val="4136901012"/>
              </p:ext>
            </p:extLst>
          </p:nvPr>
        </p:nvGraphicFramePr>
        <p:xfrm>
          <a:off x="533400" y="2819400"/>
          <a:ext cx="7772400" cy="1112520"/>
        </p:xfrm>
        <a:graphic>
          <a:graphicData uri="http://schemas.openxmlformats.org/drawingml/2006/table">
            <a:tbl>
              <a:tblPr firstRow="1" bandRow="1">
                <a:tableStyleId>{69012ECD-51FC-41F1-AA8D-1B2483CD663E}</a:tableStyleId>
              </a:tblPr>
              <a:tblGrid>
                <a:gridCol w="4038600"/>
                <a:gridCol w="1828800"/>
                <a:gridCol w="1905000"/>
              </a:tblGrid>
              <a:tr h="370840">
                <a:tc>
                  <a:txBody>
                    <a:bodyPr/>
                    <a:lstStyle/>
                    <a:p>
                      <a:pPr algn="ctr"/>
                      <a:r>
                        <a:rPr lang="en-US" sz="1400" dirty="0" smtClean="0"/>
                        <a:t>Total volume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solidFill>
                            <a:schemeClr val="tx1"/>
                          </a:solidFill>
                        </a:rPr>
                        <a:t>Less than</a:t>
                      </a:r>
                      <a:r>
                        <a:rPr lang="en-US" sz="1400" b="0" baseline="0" dirty="0" smtClean="0">
                          <a:solidFill>
                            <a:schemeClr val="tx1"/>
                          </a:solidFill>
                        </a:rPr>
                        <a:t> 600 </a:t>
                      </a:r>
                      <a:r>
                        <a:rPr lang="en-US" sz="1400" b="0" baseline="0" dirty="0" err="1" smtClean="0">
                          <a:solidFill>
                            <a:schemeClr val="tx1"/>
                          </a:solidFill>
                        </a:rPr>
                        <a:t>vph</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0" dirty="0" smtClean="0">
                          <a:solidFill>
                            <a:schemeClr val="tx1"/>
                          </a:solidFill>
                        </a:rPr>
                        <a:t>More than 600 </a:t>
                      </a:r>
                      <a:r>
                        <a:rPr lang="en-US" sz="1400" b="0" dirty="0" err="1" smtClean="0">
                          <a:solidFill>
                            <a:schemeClr val="tx1"/>
                          </a:solidFill>
                        </a:rPr>
                        <a:t>vph</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ctr"/>
                      <a:r>
                        <a:rPr lang="en-US" sz="1400" b="1" dirty="0" smtClean="0">
                          <a:solidFill>
                            <a:schemeClr val="bg1"/>
                          </a:solidFill>
                        </a:rPr>
                        <a:t>Lane use factor</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smtClean="0"/>
                        <a:t>0.62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0.59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algn="ctr">
                        <a:spcBef>
                          <a:spcPts val="0"/>
                        </a:spcBef>
                        <a:spcAft>
                          <a:spcPts val="0"/>
                        </a:spcAft>
                      </a:pPr>
                      <a:r>
                        <a:rPr lang="en-US" sz="1400" b="1" kern="100" dirty="0">
                          <a:solidFill>
                            <a:schemeClr val="bg1"/>
                          </a:solidFill>
                          <a:effectLst/>
                          <a:latin typeface="+mn-lt"/>
                          <a:ea typeface="SimSun"/>
                          <a:cs typeface="Calibri"/>
                        </a:rPr>
                        <a:t>Normal lane use factor for two lanes</a:t>
                      </a:r>
                      <a:endParaRPr lang="en-US" sz="1600" b="1" kern="100" dirty="0">
                        <a:solidFill>
                          <a:schemeClr val="bg1"/>
                        </a:solidFill>
                        <a:effectLst/>
                        <a:latin typeface="+mn-lt"/>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marL="0" marR="0" algn="ctr">
                        <a:spcBef>
                          <a:spcPts val="0"/>
                        </a:spcBef>
                        <a:spcAft>
                          <a:spcPts val="0"/>
                        </a:spcAft>
                      </a:pPr>
                      <a:r>
                        <a:rPr lang="en-US" sz="1800" kern="100" dirty="0">
                          <a:effectLst/>
                          <a:latin typeface="+mn-lt"/>
                          <a:ea typeface="SimSun"/>
                          <a:cs typeface="Calibri"/>
                        </a:rPr>
                        <a:t>0.55</a:t>
                      </a:r>
                      <a:endParaRPr lang="en-US" sz="2000" kern="100" dirty="0">
                        <a:effectLst/>
                        <a:latin typeface="+mn-lt"/>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7" name="Title 1"/>
          <p:cNvSpPr>
            <a:spLocks noGrp="1"/>
          </p:cNvSpPr>
          <p:nvPr>
            <p:ph type="title"/>
          </p:nvPr>
        </p:nvSpPr>
        <p:spPr>
          <a:xfrm>
            <a:off x="381000" y="355847"/>
            <a:ext cx="8381260" cy="1054394"/>
          </a:xfrm>
        </p:spPr>
        <p:txBody>
          <a:bodyPr>
            <a:normAutofit fontScale="90000"/>
          </a:bodyPr>
          <a:lstStyle/>
          <a:p>
            <a:r>
              <a:rPr lang="en-US" dirty="0"/>
              <a:t>Data analysis and proposed </a:t>
            </a:r>
            <a:r>
              <a:rPr lang="en-US" dirty="0" smtClean="0"/>
              <a:t>LUF</a:t>
            </a:r>
            <a:br>
              <a:rPr lang="en-US" dirty="0" smtClean="0"/>
            </a:br>
            <a:endParaRPr lang="en-US" dirty="0"/>
          </a:p>
        </p:txBody>
      </p:sp>
      <p:sp>
        <p:nvSpPr>
          <p:cNvPr id="8" name="Rectangle 7"/>
          <p:cNvSpPr/>
          <p:nvPr/>
        </p:nvSpPr>
        <p:spPr>
          <a:xfrm>
            <a:off x="6248400" y="914400"/>
            <a:ext cx="2332690" cy="369332"/>
          </a:xfrm>
          <a:prstGeom prst="rect">
            <a:avLst/>
          </a:prstGeom>
        </p:spPr>
        <p:txBody>
          <a:bodyPr wrap="none">
            <a:spAutoFit/>
          </a:bodyPr>
          <a:lstStyle/>
          <a:p>
            <a:r>
              <a:rPr lang="en-US" b="1" dirty="0" smtClean="0">
                <a:solidFill>
                  <a:schemeClr val="bg2"/>
                </a:solidFill>
              </a:rPr>
              <a:t>Type 1: 2 through – 1</a:t>
            </a:r>
            <a:endParaRPr lang="en-US" b="1" dirty="0">
              <a:solidFill>
                <a:schemeClr val="bg2"/>
              </a:solidFill>
            </a:endParaRPr>
          </a:p>
        </p:txBody>
      </p:sp>
    </p:spTree>
    <p:extLst>
      <p:ext uri="{BB962C8B-B14F-4D97-AF65-F5344CB8AC3E}">
        <p14:creationId xmlns:p14="http://schemas.microsoft.com/office/powerpoint/2010/main" val="42709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Introduction </a:t>
            </a:r>
          </a:p>
          <a:p>
            <a:r>
              <a:rPr lang="en-US" altLang="zh-CN" dirty="0"/>
              <a:t>Literature review</a:t>
            </a:r>
          </a:p>
          <a:p>
            <a:r>
              <a:rPr lang="en-US" dirty="0" smtClean="0"/>
              <a:t>Lane drop types</a:t>
            </a:r>
          </a:p>
          <a:p>
            <a:r>
              <a:rPr lang="en-US" dirty="0" smtClean="0"/>
              <a:t>Data collection</a:t>
            </a:r>
          </a:p>
          <a:p>
            <a:r>
              <a:rPr lang="en-US" dirty="0" smtClean="0"/>
              <a:t>Data analysis and proposed LUF</a:t>
            </a:r>
          </a:p>
          <a:p>
            <a:r>
              <a:rPr lang="en-US" dirty="0" smtClean="0"/>
              <a:t>Summary</a:t>
            </a:r>
            <a:endParaRPr lang="en-US" dirty="0"/>
          </a:p>
        </p:txBody>
      </p:sp>
      <p:sp>
        <p:nvSpPr>
          <p:cNvPr id="2" name="Title 1"/>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2817492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795492"/>
            <a:ext cx="4270248" cy="4303555"/>
          </a:xfrm>
        </p:spPr>
        <p:txBody>
          <a:bodyPr/>
          <a:lstStyle/>
          <a:p>
            <a:r>
              <a:rPr lang="en-US" dirty="0" smtClean="0"/>
              <a:t>Example:</a:t>
            </a:r>
          </a:p>
          <a:p>
            <a:r>
              <a:rPr lang="en-US" dirty="0" smtClean="0"/>
              <a:t>MD </a:t>
            </a:r>
            <a:r>
              <a:rPr lang="en-US" dirty="0"/>
              <a:t>450 @ </a:t>
            </a:r>
            <a:r>
              <a:rPr lang="en-US" dirty="0" err="1"/>
              <a:t>Fairwood</a:t>
            </a:r>
            <a:r>
              <a:rPr lang="en-US" dirty="0"/>
              <a:t> Parkway</a:t>
            </a:r>
          </a:p>
          <a:p>
            <a:r>
              <a:rPr lang="en-US" dirty="0"/>
              <a:t>Right most lane merge to center lane after 900 </a:t>
            </a:r>
            <a:r>
              <a:rPr lang="en-US" dirty="0" err="1"/>
              <a:t>ft</a:t>
            </a:r>
            <a:r>
              <a:rPr lang="en-US" dirty="0"/>
              <a:t> from the intersection</a:t>
            </a:r>
          </a:p>
        </p:txBody>
      </p:sp>
      <p:sp>
        <p:nvSpPr>
          <p:cNvPr id="2" name="Title 1"/>
          <p:cNvSpPr>
            <a:spLocks noGrp="1"/>
          </p:cNvSpPr>
          <p:nvPr>
            <p:ph type="title"/>
          </p:nvPr>
        </p:nvSpPr>
        <p:spPr/>
        <p:txBody>
          <a:bodyPr>
            <a:normAutofit fontScale="90000"/>
          </a:bodyPr>
          <a:lstStyle/>
          <a:p>
            <a:r>
              <a:rPr lang="en-US" dirty="0"/>
              <a:t>Data analysis and proposed LUF</a:t>
            </a:r>
            <a:br>
              <a:rPr lang="en-US" dirty="0"/>
            </a:br>
            <a:endParaRPr lang="en-US" dirty="0">
              <a:solidFill>
                <a:schemeClr val="accent3"/>
              </a:solidFill>
            </a:endParaRPr>
          </a:p>
        </p:txBody>
      </p:sp>
      <p:grpSp>
        <p:nvGrpSpPr>
          <p:cNvPr id="4" name="Group 3"/>
          <p:cNvGrpSpPr/>
          <p:nvPr/>
        </p:nvGrpSpPr>
        <p:grpSpPr>
          <a:xfrm>
            <a:off x="4635788" y="1795493"/>
            <a:ext cx="4267200" cy="4191000"/>
            <a:chOff x="1905000" y="2514600"/>
            <a:chExt cx="4191000" cy="4018176"/>
          </a:xfrm>
        </p:grpSpPr>
        <p:pic>
          <p:nvPicPr>
            <p:cNvPr id="5" name="Picture 2"/>
            <p:cNvPicPr>
              <a:picLocks noChangeAspect="1" noChangeArrowheads="1"/>
            </p:cNvPicPr>
            <p:nvPr/>
          </p:nvPicPr>
          <p:blipFill>
            <a:blip r:embed="rId3" cstate="print"/>
            <a:srcRect l="20000" t="7031" r="20000" b="8594"/>
            <a:stretch>
              <a:fillRect/>
            </a:stretch>
          </p:blipFill>
          <p:spPr bwMode="auto">
            <a:xfrm>
              <a:off x="1905000" y="2514600"/>
              <a:ext cx="4191000" cy="4018176"/>
            </a:xfrm>
            <a:prstGeom prst="rect">
              <a:avLst/>
            </a:prstGeom>
            <a:noFill/>
            <a:ln w="9525">
              <a:noFill/>
              <a:miter lim="800000"/>
              <a:headEnd/>
              <a:tailEnd/>
            </a:ln>
          </p:spPr>
        </p:pic>
        <p:cxnSp>
          <p:nvCxnSpPr>
            <p:cNvPr id="6" name="Straight Arrow Connector 5"/>
            <p:cNvCxnSpPr/>
            <p:nvPr/>
          </p:nvCxnSpPr>
          <p:spPr>
            <a:xfrm flipV="1">
              <a:off x="3200400" y="5334000"/>
              <a:ext cx="45720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276600" y="5334000"/>
              <a:ext cx="45720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124200" y="5334000"/>
              <a:ext cx="45720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191000" y="3810000"/>
              <a:ext cx="45720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67200" y="3810000"/>
              <a:ext cx="45720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6" descr="http://t1.gstatic.com/images?q=tbn:N-hFYWN5OQMp8M:http://www.safetysystemshawaii.com/store/assets/images/product-catalog/bs_warning_traffic_yellow/w4_w9/sw4RDrop_hi.jpg">
            <a:hlinkClick r:id="rId4"/>
          </p:cNvPr>
          <p:cNvPicPr>
            <a:picLocks noChangeAspect="1" noChangeArrowheads="1"/>
          </p:cNvPicPr>
          <p:nvPr/>
        </p:nvPicPr>
        <p:blipFill>
          <a:blip r:embed="rId5" cstate="print"/>
          <a:srcRect/>
          <a:stretch>
            <a:fillRect/>
          </a:stretch>
        </p:blipFill>
        <p:spPr bwMode="auto">
          <a:xfrm>
            <a:off x="7397482" y="3691879"/>
            <a:ext cx="346720" cy="346721"/>
          </a:xfrm>
          <a:prstGeom prst="rect">
            <a:avLst/>
          </a:prstGeom>
          <a:noFill/>
        </p:spPr>
      </p:pic>
      <p:sp>
        <p:nvSpPr>
          <p:cNvPr id="14" name="Rectangle 13"/>
          <p:cNvSpPr/>
          <p:nvPr/>
        </p:nvSpPr>
        <p:spPr>
          <a:xfrm>
            <a:off x="6466377" y="990600"/>
            <a:ext cx="2283126" cy="369332"/>
          </a:xfrm>
          <a:prstGeom prst="rect">
            <a:avLst/>
          </a:prstGeom>
        </p:spPr>
        <p:txBody>
          <a:bodyPr wrap="none">
            <a:spAutoFit/>
          </a:bodyPr>
          <a:lstStyle/>
          <a:p>
            <a:r>
              <a:rPr lang="en-US" b="1" dirty="0" smtClean="0">
                <a:solidFill>
                  <a:schemeClr val="bg2"/>
                </a:solidFill>
              </a:rPr>
              <a:t>Type 2: </a:t>
            </a:r>
            <a:r>
              <a:rPr lang="en-US" b="1" dirty="0">
                <a:solidFill>
                  <a:schemeClr val="bg2"/>
                </a:solidFill>
              </a:rPr>
              <a:t>3</a:t>
            </a:r>
            <a:r>
              <a:rPr lang="en-US" b="1" dirty="0" smtClean="0">
                <a:solidFill>
                  <a:schemeClr val="bg2"/>
                </a:solidFill>
              </a:rPr>
              <a:t> through – 2</a:t>
            </a:r>
            <a:endParaRPr lang="en-US" b="1" dirty="0">
              <a:solidFill>
                <a:schemeClr val="bg2"/>
              </a:solidFill>
            </a:endParaRPr>
          </a:p>
        </p:txBody>
      </p:sp>
    </p:spTree>
    <p:extLst>
      <p:ext uri="{BB962C8B-B14F-4D97-AF65-F5344CB8AC3E}">
        <p14:creationId xmlns:p14="http://schemas.microsoft.com/office/powerpoint/2010/main" val="155080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828800"/>
            <a:ext cx="8385048" cy="4270248"/>
          </a:xfrm>
        </p:spPr>
        <p:txBody>
          <a:bodyPr>
            <a:normAutofit/>
          </a:bodyPr>
          <a:lstStyle/>
          <a:p>
            <a:r>
              <a:rPr lang="en-US" dirty="0" smtClean="0"/>
              <a:t>6 Locations</a:t>
            </a:r>
            <a:endParaRPr lang="en-US" dirty="0"/>
          </a:p>
          <a:p>
            <a:pPr lvl="1"/>
            <a:r>
              <a:rPr lang="en-US" dirty="0"/>
              <a:t>Annapolis Rd (MD 450) &amp; </a:t>
            </a:r>
            <a:r>
              <a:rPr lang="en-US" dirty="0" err="1"/>
              <a:t>Fairwood</a:t>
            </a:r>
            <a:r>
              <a:rPr lang="en-US" dirty="0"/>
              <a:t> Pkwy @ Prince George</a:t>
            </a:r>
          </a:p>
          <a:p>
            <a:pPr lvl="1"/>
            <a:r>
              <a:rPr lang="en-US" dirty="0"/>
              <a:t>Baltimore Ave (US 1) &amp; South </a:t>
            </a:r>
            <a:r>
              <a:rPr lang="en-US" dirty="0" err="1"/>
              <a:t>Dr</a:t>
            </a:r>
            <a:r>
              <a:rPr lang="en-US" dirty="0"/>
              <a:t> @ Prince George</a:t>
            </a:r>
          </a:p>
          <a:p>
            <a:pPr lvl="1"/>
            <a:r>
              <a:rPr lang="en-US" dirty="0"/>
              <a:t>Campus Way S (MD 977H) &amp; Largo Rd (MD 202) @ Prince George</a:t>
            </a:r>
          </a:p>
          <a:p>
            <a:pPr lvl="1"/>
            <a:r>
              <a:rPr lang="en-US" dirty="0"/>
              <a:t>Campus Way S &amp; Central Ave (MD 214) @ Prince George</a:t>
            </a:r>
          </a:p>
          <a:p>
            <a:pPr lvl="1"/>
            <a:r>
              <a:rPr lang="en-US" dirty="0"/>
              <a:t>Iverson St (MD 458)&amp; Branch Ave (MD 5) @ Prince George</a:t>
            </a:r>
          </a:p>
          <a:p>
            <a:pPr lvl="1"/>
            <a:r>
              <a:rPr lang="en-US" dirty="0"/>
              <a:t>Adelphi Rd &amp; University Blvd (MD 193) @ Prince George</a:t>
            </a:r>
          </a:p>
        </p:txBody>
      </p:sp>
      <p:sp>
        <p:nvSpPr>
          <p:cNvPr id="10" name="Title 1"/>
          <p:cNvSpPr>
            <a:spLocks noGrp="1"/>
          </p:cNvSpPr>
          <p:nvPr>
            <p:ph type="title"/>
          </p:nvPr>
        </p:nvSpPr>
        <p:spPr>
          <a:xfrm>
            <a:off x="381000" y="355847"/>
            <a:ext cx="8381260" cy="1054394"/>
          </a:xfrm>
        </p:spPr>
        <p:txBody>
          <a:bodyPr>
            <a:normAutofit fontScale="90000"/>
          </a:bodyPr>
          <a:lstStyle/>
          <a:p>
            <a:r>
              <a:rPr lang="en-US" dirty="0"/>
              <a:t>Data analysis and proposed </a:t>
            </a:r>
            <a:r>
              <a:rPr lang="en-US" dirty="0" smtClean="0"/>
              <a:t>LUF</a:t>
            </a:r>
            <a:br>
              <a:rPr lang="en-US" dirty="0" smtClean="0"/>
            </a:br>
            <a:endParaRPr lang="en-US" dirty="0"/>
          </a:p>
        </p:txBody>
      </p:sp>
      <p:sp>
        <p:nvSpPr>
          <p:cNvPr id="5" name="Rectangle 4"/>
          <p:cNvSpPr/>
          <p:nvPr/>
        </p:nvSpPr>
        <p:spPr>
          <a:xfrm>
            <a:off x="6466377" y="990600"/>
            <a:ext cx="2283126" cy="369332"/>
          </a:xfrm>
          <a:prstGeom prst="rect">
            <a:avLst/>
          </a:prstGeom>
        </p:spPr>
        <p:txBody>
          <a:bodyPr wrap="none">
            <a:spAutoFit/>
          </a:bodyPr>
          <a:lstStyle/>
          <a:p>
            <a:r>
              <a:rPr lang="en-US" b="1" dirty="0" smtClean="0">
                <a:solidFill>
                  <a:schemeClr val="bg2"/>
                </a:solidFill>
              </a:rPr>
              <a:t>Type 2: </a:t>
            </a:r>
            <a:r>
              <a:rPr lang="en-US" b="1" dirty="0">
                <a:solidFill>
                  <a:schemeClr val="bg2"/>
                </a:solidFill>
              </a:rPr>
              <a:t>3</a:t>
            </a:r>
            <a:r>
              <a:rPr lang="en-US" b="1" dirty="0" smtClean="0">
                <a:solidFill>
                  <a:schemeClr val="bg2"/>
                </a:solidFill>
              </a:rPr>
              <a:t> through – 2</a:t>
            </a:r>
            <a:endParaRPr lang="en-US" b="1" dirty="0">
              <a:solidFill>
                <a:schemeClr val="bg2"/>
              </a:solidFill>
            </a:endParaRPr>
          </a:p>
        </p:txBody>
      </p:sp>
    </p:spTree>
    <p:extLst>
      <p:ext uri="{BB962C8B-B14F-4D97-AF65-F5344CB8AC3E}">
        <p14:creationId xmlns:p14="http://schemas.microsoft.com/office/powerpoint/2010/main" val="156486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752600"/>
            <a:ext cx="5371465" cy="4346448"/>
          </a:xfrm>
        </p:spPr>
        <p:txBody>
          <a:bodyPr>
            <a:normAutofit/>
          </a:bodyPr>
          <a:lstStyle/>
          <a:p>
            <a:r>
              <a:rPr lang="en-US" dirty="0" smtClean="0"/>
              <a:t>1. Boxplot</a:t>
            </a:r>
          </a:p>
          <a:p>
            <a:endParaRPr lang="en-US" dirty="0"/>
          </a:p>
          <a:p>
            <a:endParaRPr lang="en-US" dirty="0" smtClean="0"/>
          </a:p>
          <a:p>
            <a:endParaRPr lang="en-US" dirty="0" smtClean="0"/>
          </a:p>
          <a:p>
            <a:endParaRPr lang="en-US" dirty="0"/>
          </a:p>
          <a:p>
            <a:endParaRPr lang="en-US" dirty="0"/>
          </a:p>
          <a:p>
            <a:endParaRPr lang="en-US" dirty="0" smtClean="0"/>
          </a:p>
          <a:p>
            <a:endParaRPr lang="en-US" dirty="0" smtClean="0"/>
          </a:p>
          <a:p>
            <a:pPr lvl="1"/>
            <a:r>
              <a:rPr lang="en-US" dirty="0" smtClean="0"/>
              <a:t>Most LUFs are located between 0.4 and o.45</a:t>
            </a:r>
          </a:p>
        </p:txBody>
      </p:sp>
      <p:graphicFrame>
        <p:nvGraphicFramePr>
          <p:cNvPr id="4" name="Table 3"/>
          <p:cNvGraphicFramePr>
            <a:graphicFrameLocks noGrp="1"/>
          </p:cNvGraphicFramePr>
          <p:nvPr>
            <p:extLst>
              <p:ext uri="{D42A27DB-BD31-4B8C-83A1-F6EECF244321}">
                <p14:modId xmlns:p14="http://schemas.microsoft.com/office/powerpoint/2010/main" val="2653376938"/>
              </p:ext>
            </p:extLst>
          </p:nvPr>
        </p:nvGraphicFramePr>
        <p:xfrm>
          <a:off x="990600" y="2438400"/>
          <a:ext cx="4191000" cy="2133600"/>
        </p:xfrm>
        <a:graphic>
          <a:graphicData uri="http://schemas.openxmlformats.org/drawingml/2006/table">
            <a:tbl>
              <a:tblPr firstRow="1" firstCol="1" bandRow="1">
                <a:tableStyleId>{B301B821-A1FF-4177-AEE7-76D212191A09}</a:tableStyleId>
              </a:tblPr>
              <a:tblGrid>
                <a:gridCol w="1447800"/>
                <a:gridCol w="2743200"/>
              </a:tblGrid>
              <a:tr h="304800">
                <a:tc>
                  <a:txBody>
                    <a:bodyPr/>
                    <a:lstStyle/>
                    <a:p>
                      <a:pPr marL="0" marR="0" algn="ctr">
                        <a:spcBef>
                          <a:spcPts val="0"/>
                        </a:spcBef>
                        <a:spcAft>
                          <a:spcPts val="0"/>
                        </a:spcAft>
                      </a:pPr>
                      <a:r>
                        <a:rPr lang="en-US" sz="1200" kern="100" dirty="0">
                          <a:solidFill>
                            <a:schemeClr val="bg1"/>
                          </a:solidFill>
                          <a:effectLst/>
                        </a:rPr>
                        <a:t>Sample </a:t>
                      </a:r>
                      <a:r>
                        <a:rPr lang="en-US" sz="1200" kern="100" dirty="0" smtClean="0">
                          <a:solidFill>
                            <a:schemeClr val="bg1"/>
                          </a:solidFill>
                          <a:effectLst/>
                        </a:rPr>
                        <a:t>size</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0" kern="100" dirty="0">
                          <a:solidFill>
                            <a:schemeClr val="tx1"/>
                          </a:solidFill>
                          <a:effectLst/>
                          <a:latin typeface="+mn-lt"/>
                          <a:ea typeface="SimSun"/>
                          <a:cs typeface="Times New Roman"/>
                        </a:rPr>
                        <a:t>71</a:t>
                      </a:r>
                      <a:endParaRPr lang="en-US" sz="1050" b="0" kern="100" dirty="0">
                        <a:solidFill>
                          <a:schemeClr val="tx1"/>
                        </a:solidFill>
                        <a:effectLst/>
                        <a:latin typeface="+mn-lt"/>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800">
                <a:tc>
                  <a:txBody>
                    <a:bodyPr/>
                    <a:lstStyle/>
                    <a:p>
                      <a:pPr marL="0" marR="0" algn="ctr">
                        <a:spcBef>
                          <a:spcPts val="0"/>
                        </a:spcBef>
                        <a:spcAft>
                          <a:spcPts val="0"/>
                        </a:spcAft>
                      </a:pPr>
                      <a:r>
                        <a:rPr lang="en-US" sz="1200" kern="100" dirty="0">
                          <a:solidFill>
                            <a:schemeClr val="bg1"/>
                          </a:solidFill>
                          <a:effectLst/>
                        </a:rPr>
                        <a:t>Median</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kern="100" dirty="0">
                          <a:effectLst/>
                          <a:latin typeface="+mn-lt"/>
                          <a:ea typeface="SimSun"/>
                          <a:cs typeface="Times New Roman"/>
                        </a:rPr>
                        <a:t>0.427</a:t>
                      </a:r>
                      <a:endParaRPr lang="en-US" sz="1050" kern="100" dirty="0">
                        <a:effectLst/>
                        <a:latin typeface="+mn-lt"/>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Minimum</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kern="100">
                          <a:effectLst/>
                          <a:latin typeface="+mn-lt"/>
                          <a:ea typeface="SimSun"/>
                          <a:cs typeface="Times New Roman"/>
                        </a:rPr>
                        <a:t>0.369</a:t>
                      </a:r>
                      <a:endParaRPr lang="en-US" sz="1050" kern="100">
                        <a:effectLst/>
                        <a:latin typeface="+mn-lt"/>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Maximum</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kern="100">
                          <a:effectLst/>
                          <a:latin typeface="+mn-lt"/>
                          <a:ea typeface="SimSun"/>
                          <a:cs typeface="Times New Roman"/>
                        </a:rPr>
                        <a:t>0.525</a:t>
                      </a:r>
                      <a:endParaRPr lang="en-US" sz="1050" kern="100">
                        <a:effectLst/>
                        <a:latin typeface="+mn-lt"/>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First quartile</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kern="100">
                          <a:effectLst/>
                          <a:latin typeface="+mn-lt"/>
                          <a:ea typeface="SimSun"/>
                          <a:cs typeface="Times New Roman"/>
                        </a:rPr>
                        <a:t>0.403</a:t>
                      </a:r>
                      <a:endParaRPr lang="en-US" sz="1050" kern="100">
                        <a:effectLst/>
                        <a:latin typeface="+mn-lt"/>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Third quartile</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kern="100">
                          <a:effectLst/>
                          <a:latin typeface="+mn-lt"/>
                          <a:ea typeface="SimSun"/>
                          <a:cs typeface="Times New Roman"/>
                        </a:rPr>
                        <a:t>0.455</a:t>
                      </a:r>
                      <a:endParaRPr lang="en-US" sz="1050" kern="100">
                        <a:effectLst/>
                        <a:latin typeface="+mn-lt"/>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smtClean="0">
                          <a:solidFill>
                            <a:schemeClr val="bg1"/>
                          </a:solidFill>
                          <a:effectLst/>
                        </a:rPr>
                        <a:t>Outliers(1)</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kern="100" dirty="0">
                          <a:effectLst/>
                          <a:latin typeface="+mn-lt"/>
                          <a:ea typeface="SimSun"/>
                          <a:cs typeface="Times New Roman"/>
                        </a:rPr>
                        <a:t>0.525</a:t>
                      </a:r>
                      <a:endParaRPr lang="en-US" sz="1050" kern="100" dirty="0">
                        <a:effectLst/>
                        <a:latin typeface="+mn-lt"/>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362200"/>
            <a:ext cx="2381250" cy="394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12" name="Rectangle 11"/>
          <p:cNvSpPr/>
          <p:nvPr/>
        </p:nvSpPr>
        <p:spPr>
          <a:xfrm>
            <a:off x="6466377" y="990600"/>
            <a:ext cx="2283126" cy="369332"/>
          </a:xfrm>
          <a:prstGeom prst="rect">
            <a:avLst/>
          </a:prstGeom>
        </p:spPr>
        <p:txBody>
          <a:bodyPr wrap="none">
            <a:spAutoFit/>
          </a:bodyPr>
          <a:lstStyle/>
          <a:p>
            <a:r>
              <a:rPr lang="en-US" b="1" dirty="0" smtClean="0">
                <a:solidFill>
                  <a:schemeClr val="bg2"/>
                </a:solidFill>
              </a:rPr>
              <a:t>Type 2: </a:t>
            </a:r>
            <a:r>
              <a:rPr lang="en-US" b="1" dirty="0">
                <a:solidFill>
                  <a:schemeClr val="bg2"/>
                </a:solidFill>
              </a:rPr>
              <a:t>3</a:t>
            </a:r>
            <a:r>
              <a:rPr lang="en-US" b="1" dirty="0" smtClean="0">
                <a:solidFill>
                  <a:schemeClr val="bg2"/>
                </a:solidFill>
              </a:rPr>
              <a:t> through – 2</a:t>
            </a:r>
            <a:endParaRPr lang="en-US" b="1" dirty="0">
              <a:solidFill>
                <a:schemeClr val="bg2"/>
              </a:solidFill>
            </a:endParaRPr>
          </a:p>
        </p:txBody>
      </p:sp>
    </p:spTree>
    <p:extLst>
      <p:ext uri="{BB962C8B-B14F-4D97-AF65-F5344CB8AC3E}">
        <p14:creationId xmlns:p14="http://schemas.microsoft.com/office/powerpoint/2010/main" val="373702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arn(inVertic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676400"/>
            <a:ext cx="4270248" cy="4422648"/>
          </a:xfrm>
        </p:spPr>
        <p:txBody>
          <a:bodyPr>
            <a:normAutofit/>
          </a:bodyPr>
          <a:lstStyle/>
          <a:p>
            <a:r>
              <a:rPr lang="en-US" sz="2000" dirty="0" smtClean="0"/>
              <a:t>2. Compared with normal LUF</a:t>
            </a:r>
          </a:p>
          <a:p>
            <a:pPr lvl="1"/>
            <a:r>
              <a:rPr lang="en-US" sz="1800" dirty="0" smtClean="0"/>
              <a:t>Descriptive statistics</a:t>
            </a:r>
          </a:p>
        </p:txBody>
      </p:sp>
      <p:graphicFrame>
        <p:nvGraphicFramePr>
          <p:cNvPr id="5" name="Table 4"/>
          <p:cNvGraphicFramePr>
            <a:graphicFrameLocks noGrp="1"/>
          </p:cNvGraphicFramePr>
          <p:nvPr>
            <p:extLst>
              <p:ext uri="{D42A27DB-BD31-4B8C-83A1-F6EECF244321}">
                <p14:modId xmlns:p14="http://schemas.microsoft.com/office/powerpoint/2010/main" val="921146710"/>
              </p:ext>
            </p:extLst>
          </p:nvPr>
        </p:nvGraphicFramePr>
        <p:xfrm>
          <a:off x="685800" y="2590800"/>
          <a:ext cx="3505200" cy="2895598"/>
        </p:xfrm>
        <a:graphic>
          <a:graphicData uri="http://schemas.openxmlformats.org/drawingml/2006/table">
            <a:tbl>
              <a:tblPr>
                <a:tableStyleId>{8EC20E35-A176-4012-BC5E-935CFFF8708E}</a:tableStyleId>
              </a:tblPr>
              <a:tblGrid>
                <a:gridCol w="1752600"/>
                <a:gridCol w="1752600"/>
              </a:tblGrid>
              <a:tr h="247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latin typeface="+mn-lt"/>
                        </a:rPr>
                        <a:t>Descriptive statistics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LUF </a:t>
                      </a:r>
                      <a:r>
                        <a:rPr lang="en-US" sz="1100" b="1" i="1" u="none" strike="noStrike" baseline="0" dirty="0" smtClean="0">
                          <a:solidFill>
                            <a:schemeClr val="bg1"/>
                          </a:solidFill>
                          <a:effectLst/>
                        </a:rPr>
                        <a:t>from field survey</a:t>
                      </a:r>
                      <a:endParaRPr lang="en-US" sz="1100" b="1" i="1" u="none" strike="noStrike" dirty="0" smtClean="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41644">
                <a:tc>
                  <a:txBody>
                    <a:bodyPr/>
                    <a:lstStyle/>
                    <a:p>
                      <a:pPr algn="ctr" fontAlgn="b"/>
                      <a:r>
                        <a:rPr lang="en-US" sz="1200" b="1" u="none" strike="noStrike" dirty="0">
                          <a:solidFill>
                            <a:schemeClr val="bg1"/>
                          </a:solidFill>
                          <a:effectLst/>
                        </a:rPr>
                        <a:t>Mean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b="1" u="none" strike="noStrike" dirty="0" smtClean="0">
                          <a:effectLst/>
                          <a:latin typeface="+mn-lt"/>
                        </a:rPr>
                        <a:t>0.430</a:t>
                      </a:r>
                      <a:endParaRPr lang="en-US"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Standard Error</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a:effectLst/>
                          <a:latin typeface="+mn-lt"/>
                        </a:rPr>
                        <a:t>0.004</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Median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a:effectLst/>
                          <a:latin typeface="+mn-lt"/>
                        </a:rPr>
                        <a:t>0.427</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Standard Deviation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smtClean="0">
                          <a:effectLst/>
                          <a:latin typeface="+mn-lt"/>
                        </a:rPr>
                        <a:t>0.031</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Sample Variance</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a:effectLst/>
                          <a:latin typeface="+mn-lt"/>
                        </a:rPr>
                        <a:t>0.001</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Range</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b="1" u="none" strike="noStrike" dirty="0" smtClean="0">
                          <a:effectLst/>
                          <a:latin typeface="+mn-lt"/>
                        </a:rPr>
                        <a:t>0.136</a:t>
                      </a:r>
                      <a:endParaRPr lang="en-US"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Minimum</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a:effectLst/>
                          <a:latin typeface="+mn-lt"/>
                        </a:rPr>
                        <a:t>0.369</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Maximum</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smtClean="0">
                          <a:effectLst/>
                          <a:latin typeface="+mn-lt"/>
                        </a:rPr>
                        <a:t>0.505</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Count</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smtClean="0">
                          <a:effectLst/>
                          <a:latin typeface="+mn-lt"/>
                        </a:rPr>
                        <a:t>70</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962">
                <a:tc>
                  <a:txBody>
                    <a:bodyPr/>
                    <a:lstStyle/>
                    <a:p>
                      <a:pPr algn="ctr" fontAlgn="b"/>
                      <a:r>
                        <a:rPr lang="en-US" sz="1200" b="1" u="none" strike="noStrike" dirty="0">
                          <a:solidFill>
                            <a:schemeClr val="bg1"/>
                          </a:solidFill>
                          <a:effectLst/>
                        </a:rPr>
                        <a:t>Confidence Level(95.0%)</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a:effectLst/>
                          <a:latin typeface="+mn-lt"/>
                        </a:rPr>
                        <a:t>0.008</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7" name="Content Placeholder 2"/>
          <p:cNvSpPr txBox="1">
            <a:spLocks/>
          </p:cNvSpPr>
          <p:nvPr/>
        </p:nvSpPr>
        <p:spPr>
          <a:xfrm>
            <a:off x="4038600" y="1828800"/>
            <a:ext cx="4894774" cy="45720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sz="1800" dirty="0" smtClean="0"/>
          </a:p>
          <a:p>
            <a:pPr lvl="1"/>
            <a:r>
              <a:rPr lang="en-US" sz="1800" dirty="0" smtClean="0"/>
              <a:t>Test the difference:</a:t>
            </a:r>
          </a:p>
          <a:p>
            <a:pPr lvl="3"/>
            <a:r>
              <a:rPr lang="en-US" sz="1600" b="1" dirty="0" smtClean="0">
                <a:solidFill>
                  <a:schemeClr val="accent1"/>
                </a:solidFill>
              </a:rPr>
              <a:t>H0</a:t>
            </a:r>
            <a:r>
              <a:rPr lang="en-US" sz="1600" dirty="0" smtClean="0"/>
              <a:t>: The mean of LUF from field survey is the same as normal LUF for three lanes (0.4);</a:t>
            </a:r>
          </a:p>
          <a:p>
            <a:pPr lvl="3"/>
            <a:r>
              <a:rPr lang="en-US" sz="1600" b="1" dirty="0" smtClean="0">
                <a:solidFill>
                  <a:schemeClr val="accent1"/>
                </a:solidFill>
              </a:rPr>
              <a:t>H1</a:t>
            </a:r>
            <a:r>
              <a:rPr lang="en-US" sz="1600" dirty="0" smtClean="0"/>
              <a:t>: </a:t>
            </a:r>
            <a:r>
              <a:rPr lang="en-US" sz="1600" dirty="0"/>
              <a:t>The mean of LUF from field survey is </a:t>
            </a:r>
            <a:r>
              <a:rPr lang="en-US" sz="1600" dirty="0" smtClean="0"/>
              <a:t>not the </a:t>
            </a:r>
            <a:r>
              <a:rPr lang="en-US" sz="1600" dirty="0"/>
              <a:t>same as normal LUF </a:t>
            </a:r>
            <a:r>
              <a:rPr lang="en-US" sz="1600" dirty="0" smtClean="0"/>
              <a:t>for three lanes (0.4);</a:t>
            </a:r>
          </a:p>
          <a:p>
            <a:pPr lvl="1"/>
            <a:r>
              <a:rPr lang="en-US" sz="1800" dirty="0" smtClean="0"/>
              <a:t>Result:</a:t>
            </a:r>
          </a:p>
          <a:p>
            <a:pPr lvl="3"/>
            <a:r>
              <a:rPr lang="en-US" sz="1600" dirty="0" smtClean="0"/>
              <a:t>T-test: 8.097</a:t>
            </a:r>
          </a:p>
          <a:p>
            <a:pPr lvl="3"/>
            <a:r>
              <a:rPr lang="en-US" sz="1600" dirty="0" smtClean="0"/>
              <a:t>P value&lt;0.0001</a:t>
            </a:r>
          </a:p>
          <a:p>
            <a:pPr lvl="3"/>
            <a:r>
              <a:rPr lang="en-US" sz="1600" dirty="0" smtClean="0"/>
              <a:t>Reject H0</a:t>
            </a:r>
          </a:p>
          <a:p>
            <a:pPr lvl="1"/>
            <a:r>
              <a:rPr lang="en-US" sz="1800" dirty="0" smtClean="0"/>
              <a:t>Conclusion:</a:t>
            </a:r>
          </a:p>
          <a:p>
            <a:pPr lvl="3"/>
            <a:r>
              <a:rPr lang="en-US" sz="1600" dirty="0" smtClean="0"/>
              <a:t>The difference is </a:t>
            </a:r>
            <a:r>
              <a:rPr lang="en-US" sz="1600" dirty="0" smtClean="0">
                <a:solidFill>
                  <a:schemeClr val="accent1"/>
                </a:solidFill>
              </a:rPr>
              <a:t>statistically significant</a:t>
            </a:r>
          </a:p>
          <a:p>
            <a:pPr lvl="3"/>
            <a:r>
              <a:rPr lang="en-US" sz="1600" dirty="0" smtClean="0"/>
              <a:t>Normal LUF is not suitable for this type of lane drop intersection</a:t>
            </a:r>
          </a:p>
          <a:p>
            <a:pPr lvl="1"/>
            <a:endParaRPr lang="en-US" sz="1800" dirty="0" smtClean="0"/>
          </a:p>
        </p:txBody>
      </p:sp>
      <p:sp>
        <p:nvSpPr>
          <p:cNvPr id="8"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9" name="Rectangle 8"/>
          <p:cNvSpPr/>
          <p:nvPr/>
        </p:nvSpPr>
        <p:spPr>
          <a:xfrm>
            <a:off x="6466377" y="990600"/>
            <a:ext cx="2283126" cy="369332"/>
          </a:xfrm>
          <a:prstGeom prst="rect">
            <a:avLst/>
          </a:prstGeom>
        </p:spPr>
        <p:txBody>
          <a:bodyPr wrap="none">
            <a:spAutoFit/>
          </a:bodyPr>
          <a:lstStyle/>
          <a:p>
            <a:r>
              <a:rPr lang="en-US" b="1" dirty="0" smtClean="0">
                <a:solidFill>
                  <a:schemeClr val="bg2"/>
                </a:solidFill>
              </a:rPr>
              <a:t>Type 2: </a:t>
            </a:r>
            <a:r>
              <a:rPr lang="en-US" b="1" dirty="0">
                <a:solidFill>
                  <a:schemeClr val="bg2"/>
                </a:solidFill>
              </a:rPr>
              <a:t>3</a:t>
            </a:r>
            <a:r>
              <a:rPr lang="en-US" b="1" dirty="0" smtClean="0">
                <a:solidFill>
                  <a:schemeClr val="bg2"/>
                </a:solidFill>
              </a:rPr>
              <a:t> through – 2</a:t>
            </a:r>
            <a:endParaRPr lang="en-US" b="1" dirty="0">
              <a:solidFill>
                <a:schemeClr val="bg2"/>
              </a:solidFill>
            </a:endParaRPr>
          </a:p>
        </p:txBody>
      </p:sp>
    </p:spTree>
    <p:extLst>
      <p:ext uri="{BB962C8B-B14F-4D97-AF65-F5344CB8AC3E}">
        <p14:creationId xmlns:p14="http://schemas.microsoft.com/office/powerpoint/2010/main" val="7947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00"/>
                                        <p:tgtEl>
                                          <p:spTgt spid="7">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down)">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down)">
                                      <p:cBhvr>
                                        <p:cTn id="33" dur="500"/>
                                        <p:tgtEl>
                                          <p:spTgt spid="7">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wipe(down)">
                                      <p:cBhvr>
                                        <p:cTn id="36" dur="500"/>
                                        <p:tgtEl>
                                          <p:spTgt spid="7">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wipe(down)">
                                      <p:cBhvr>
                                        <p:cTn id="39" dur="500"/>
                                        <p:tgtEl>
                                          <p:spTgt spid="7">
                                            <p:txEl>
                                              <p:pRg st="6" end="6"/>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down)">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down)">
                                      <p:cBhvr>
                                        <p:cTn id="47" dur="500"/>
                                        <p:tgtEl>
                                          <p:spTgt spid="7">
                                            <p:txEl>
                                              <p:pRg st="8" end="8"/>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Effect transition="in" filter="wipe(down)">
                                      <p:cBhvr>
                                        <p:cTn id="50" dur="500"/>
                                        <p:tgtEl>
                                          <p:spTgt spid="7">
                                            <p:txEl>
                                              <p:pRg st="9" end="9"/>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7">
                                            <p:txEl>
                                              <p:pRg st="10" end="10"/>
                                            </p:txEl>
                                          </p:spTgt>
                                        </p:tgtEl>
                                        <p:attrNameLst>
                                          <p:attrName>style.visibility</p:attrName>
                                        </p:attrNameLst>
                                      </p:cBhvr>
                                      <p:to>
                                        <p:strVal val="visible"/>
                                      </p:to>
                                    </p:set>
                                    <p:animEffect transition="in" filter="wipe(down)">
                                      <p:cBhvr>
                                        <p:cTn id="53"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1752" y="1676400"/>
                <a:ext cx="5337048" cy="4422648"/>
              </a:xfrm>
            </p:spPr>
            <p:txBody>
              <a:bodyPr>
                <a:normAutofit/>
              </a:bodyPr>
              <a:lstStyle/>
              <a:p>
                <a:r>
                  <a:rPr lang="en-US" sz="2000" dirty="0" smtClean="0"/>
                  <a:t>3. Test the model from NC University</a:t>
                </a:r>
              </a:p>
              <a:p>
                <a:pPr marL="0" indent="0">
                  <a:buNone/>
                </a:pPr>
                <a14:m>
                  <m:oMathPara xmlns:m="http://schemas.openxmlformats.org/officeDocument/2006/math">
                    <m:oMathParaPr>
                      <m:jc m:val="centerGroup"/>
                    </m:oMathParaPr>
                    <m:oMath xmlns:m="http://schemas.openxmlformats.org/officeDocument/2006/math">
                      <m:r>
                        <a:rPr lang="en-US" sz="1200" b="1" i="1" smtClean="0">
                          <a:solidFill>
                            <a:schemeClr val="tx2"/>
                          </a:solidFill>
                          <a:latin typeface="Cambria Math"/>
                        </a:rPr>
                        <m:t>𝑳𝑼𝑭</m:t>
                      </m:r>
                      <m:r>
                        <a:rPr lang="en-US" sz="1200" b="1" i="1" smtClean="0">
                          <a:solidFill>
                            <a:schemeClr val="tx2"/>
                          </a:solidFill>
                          <a:latin typeface="Cambria Math"/>
                        </a:rPr>
                        <m:t>=</m:t>
                      </m:r>
                      <m:f>
                        <m:fPr>
                          <m:ctrlPr>
                            <a:rPr lang="en-US" sz="1200" b="1" i="1">
                              <a:solidFill>
                                <a:schemeClr val="tx2"/>
                              </a:solidFill>
                              <a:latin typeface="Cambria Math"/>
                            </a:rPr>
                          </m:ctrlPr>
                        </m:fPr>
                        <m:num>
                          <m:r>
                            <a:rPr lang="en-US" sz="1200" b="1" i="1">
                              <a:solidFill>
                                <a:schemeClr val="tx2"/>
                              </a:solidFill>
                              <a:latin typeface="Cambria Math"/>
                            </a:rPr>
                            <m:t>𝟏</m:t>
                          </m:r>
                        </m:num>
                        <m:den>
                          <m:r>
                            <a:rPr lang="en-US" sz="1200" b="1" i="1">
                              <a:solidFill>
                                <a:schemeClr val="tx2"/>
                              </a:solidFill>
                              <a:latin typeface="Cambria Math"/>
                            </a:rPr>
                            <m:t>𝟑</m:t>
                          </m:r>
                          <m:r>
                            <a:rPr lang="en-US" sz="1200" b="1" i="1">
                              <a:solidFill>
                                <a:schemeClr val="tx2"/>
                              </a:solidFill>
                              <a:latin typeface="Cambria Math"/>
                            </a:rPr>
                            <m:t>∗(</m:t>
                          </m:r>
                          <m:r>
                            <a:rPr lang="en-US" sz="1200" b="1" i="1">
                              <a:solidFill>
                                <a:schemeClr val="tx2"/>
                              </a:solidFill>
                              <a:latin typeface="Cambria Math"/>
                            </a:rPr>
                            <m:t>𝟎</m:t>
                          </m:r>
                          <m:r>
                            <a:rPr lang="en-US" sz="1200" b="1" i="1">
                              <a:solidFill>
                                <a:schemeClr val="tx2"/>
                              </a:solidFill>
                              <a:latin typeface="Cambria Math"/>
                            </a:rPr>
                            <m:t>.</m:t>
                          </m:r>
                          <m:r>
                            <a:rPr lang="en-US" sz="1200" b="1" i="1">
                              <a:solidFill>
                                <a:schemeClr val="tx2"/>
                              </a:solidFill>
                              <a:latin typeface="Cambria Math"/>
                            </a:rPr>
                            <m:t>𝟒𝟎𝟑𝟑</m:t>
                          </m:r>
                          <m:r>
                            <a:rPr lang="en-US" sz="1200" b="1" i="1">
                              <a:solidFill>
                                <a:schemeClr val="tx2"/>
                              </a:solidFill>
                              <a:latin typeface="Cambria Math"/>
                            </a:rPr>
                            <m:t>+</m:t>
                          </m:r>
                          <m:r>
                            <a:rPr lang="en-US" sz="1200" b="1" i="1">
                              <a:solidFill>
                                <a:schemeClr val="tx2"/>
                              </a:solidFill>
                              <a:latin typeface="Cambria Math"/>
                            </a:rPr>
                            <m:t>𝟎</m:t>
                          </m:r>
                          <m:r>
                            <a:rPr lang="en-US" sz="1200" b="1" i="1">
                              <a:solidFill>
                                <a:schemeClr val="tx2"/>
                              </a:solidFill>
                              <a:latin typeface="Cambria Math"/>
                            </a:rPr>
                            <m:t>.</m:t>
                          </m:r>
                          <m:r>
                            <a:rPr lang="en-US" sz="1200" b="1" i="1">
                              <a:solidFill>
                                <a:schemeClr val="tx2"/>
                              </a:solidFill>
                              <a:latin typeface="Cambria Math"/>
                            </a:rPr>
                            <m:t>𝟐𝟖𝟏𝟒</m:t>
                          </m:r>
                          <m:r>
                            <a:rPr lang="en-US" sz="1200" b="1" i="1">
                              <a:solidFill>
                                <a:schemeClr val="tx2"/>
                              </a:solidFill>
                              <a:latin typeface="Cambria Math"/>
                            </a:rPr>
                            <m:t>𝑺𝒉𝒐𝒓𝒕𝑲</m:t>
                          </m:r>
                          <m:r>
                            <a:rPr lang="en-US" sz="1200" b="1" i="1">
                              <a:solidFill>
                                <a:schemeClr val="tx2"/>
                              </a:solidFill>
                              <a:latin typeface="Cambria Math"/>
                            </a:rPr>
                            <m:t>+</m:t>
                          </m:r>
                          <m:r>
                            <a:rPr lang="en-US" sz="1200" b="1" i="1">
                              <a:solidFill>
                                <a:schemeClr val="tx2"/>
                              </a:solidFill>
                              <a:latin typeface="Cambria Math"/>
                            </a:rPr>
                            <m:t>𝟎</m:t>
                          </m:r>
                          <m:r>
                            <a:rPr lang="en-US" sz="1200" b="1" i="1">
                              <a:solidFill>
                                <a:schemeClr val="tx2"/>
                              </a:solidFill>
                              <a:latin typeface="Cambria Math"/>
                            </a:rPr>
                            <m:t>.</m:t>
                          </m:r>
                          <m:r>
                            <a:rPr lang="en-US" sz="1200" b="1" i="1">
                              <a:solidFill>
                                <a:schemeClr val="tx2"/>
                              </a:solidFill>
                              <a:latin typeface="Cambria Math"/>
                            </a:rPr>
                            <m:t>𝟎𝟓𝟕𝟔</m:t>
                          </m:r>
                          <m:r>
                            <a:rPr lang="en-US" sz="1200" b="1" i="1">
                              <a:solidFill>
                                <a:schemeClr val="tx2"/>
                              </a:solidFill>
                              <a:latin typeface="Cambria Math"/>
                            </a:rPr>
                            <m:t>∗</m:t>
                          </m:r>
                          <m:r>
                            <a:rPr lang="en-US" sz="1200" b="1" i="1">
                              <a:solidFill>
                                <a:schemeClr val="tx2"/>
                              </a:solidFill>
                              <a:latin typeface="Cambria Math"/>
                            </a:rPr>
                            <m:t>𝑨𝒗</m:t>
                          </m:r>
                          <m:sSub>
                            <m:sSubPr>
                              <m:ctrlPr>
                                <a:rPr lang="en-US" sz="1200" b="1" i="1">
                                  <a:solidFill>
                                    <a:schemeClr val="tx2"/>
                                  </a:solidFill>
                                  <a:latin typeface="Cambria Math"/>
                                </a:rPr>
                              </m:ctrlPr>
                            </m:sSubPr>
                            <m:e>
                              <m:r>
                                <a:rPr lang="en-US" sz="1200" b="1" i="1">
                                  <a:solidFill>
                                    <a:schemeClr val="tx2"/>
                                  </a:solidFill>
                                  <a:latin typeface="Cambria Math"/>
                                </a:rPr>
                                <m:t>𝒈</m:t>
                              </m:r>
                            </m:e>
                            <m:sub>
                              <m:r>
                                <a:rPr lang="en-US" sz="1200" b="1" i="1">
                                  <a:solidFill>
                                    <a:schemeClr val="tx2"/>
                                  </a:solidFill>
                                  <a:latin typeface="Cambria Math"/>
                                </a:rPr>
                                <m:t>𝑰𝒏𝒗𝒍𝒐𝑲</m:t>
                              </m:r>
                            </m:sub>
                          </m:sSub>
                          <m:r>
                            <a:rPr lang="en-US" sz="1200" b="1" i="1">
                              <a:solidFill>
                                <a:schemeClr val="tx2"/>
                              </a:solidFill>
                              <a:latin typeface="Cambria Math"/>
                            </a:rPr>
                            <m:t>)</m:t>
                          </m:r>
                        </m:den>
                      </m:f>
                    </m:oMath>
                  </m:oMathPara>
                </a14:m>
                <a:endParaRPr lang="en-US" sz="1200" b="1" dirty="0" smtClean="0">
                  <a:solidFill>
                    <a:schemeClr val="tx2"/>
                  </a:solidFill>
                </a:endParaRPr>
              </a:p>
              <a:p>
                <a:pPr marL="0" indent="0">
                  <a:buNone/>
                </a:pPr>
                <a:endParaRPr lang="en-US" sz="1200" b="1" dirty="0" smtClean="0">
                  <a:solidFill>
                    <a:schemeClr val="tx2"/>
                  </a:solidFill>
                </a:endParaRPr>
              </a:p>
              <a:p>
                <a:pPr marL="182880" indent="0">
                  <a:buNone/>
                </a:pPr>
                <a:r>
                  <a:rPr lang="en-US" sz="1000" b="1" dirty="0" smtClean="0">
                    <a:solidFill>
                      <a:schemeClr val="tx2"/>
                    </a:solidFill>
                  </a:rPr>
                  <a:t>      </a:t>
                </a:r>
                <a:r>
                  <a:rPr lang="en-US" sz="1000" b="1" dirty="0">
                    <a:solidFill>
                      <a:schemeClr val="tx2"/>
                    </a:solidFill>
                  </a:rPr>
                  <a:t>Where </a:t>
                </a:r>
                <a14:m>
                  <m:oMath xmlns:m="http://schemas.openxmlformats.org/officeDocument/2006/math">
                    <m:r>
                      <a:rPr lang="en-US" sz="1000" b="1">
                        <a:solidFill>
                          <a:schemeClr val="tx2"/>
                        </a:solidFill>
                        <a:latin typeface="Cambria Math"/>
                      </a:rPr>
                      <m:t> </m:t>
                    </m:r>
                    <m:r>
                      <a:rPr lang="en-US" sz="1000" b="1" i="1">
                        <a:solidFill>
                          <a:schemeClr val="tx2"/>
                        </a:solidFill>
                        <a:latin typeface="Cambria Math"/>
                      </a:rPr>
                      <m:t>𝑺𝒉𝒐𝒓𝒕𝑲</m:t>
                    </m:r>
                    <m:r>
                      <a:rPr lang="en-US" sz="1000" b="1" i="1">
                        <a:solidFill>
                          <a:schemeClr val="tx2"/>
                        </a:solidFill>
                        <a:latin typeface="Cambria Math"/>
                      </a:rPr>
                      <m:t>:</m:t>
                    </m:r>
                    <m:r>
                      <m:rPr>
                        <m:nor/>
                      </m:rPr>
                      <a:rPr lang="en-US" sz="1000">
                        <a:solidFill>
                          <a:schemeClr val="tx2"/>
                        </a:solidFill>
                      </a:rPr>
                      <m:t>Short</m:t>
                    </m:r>
                    <m:r>
                      <m:rPr>
                        <m:nor/>
                      </m:rPr>
                      <a:rPr lang="en-US" sz="1000">
                        <a:solidFill>
                          <a:schemeClr val="tx2"/>
                        </a:solidFill>
                      </a:rPr>
                      <m:t> </m:t>
                    </m:r>
                    <m:r>
                      <m:rPr>
                        <m:nor/>
                      </m:rPr>
                      <a:rPr lang="en-US" sz="1000">
                        <a:solidFill>
                          <a:schemeClr val="tx2"/>
                        </a:solidFill>
                      </a:rPr>
                      <m:t>lane</m:t>
                    </m:r>
                    <m:r>
                      <m:rPr>
                        <m:nor/>
                      </m:rPr>
                      <a:rPr lang="en-US" sz="1000">
                        <a:solidFill>
                          <a:schemeClr val="tx2"/>
                        </a:solidFill>
                      </a:rPr>
                      <m:t> </m:t>
                    </m:r>
                    <m:r>
                      <m:rPr>
                        <m:nor/>
                      </m:rPr>
                      <a:rPr lang="en-US" sz="1000">
                        <a:solidFill>
                          <a:schemeClr val="tx2"/>
                        </a:solidFill>
                      </a:rPr>
                      <m:t>length</m:t>
                    </m:r>
                    <m:r>
                      <m:rPr>
                        <m:nor/>
                      </m:rPr>
                      <a:rPr lang="en-US" sz="1000">
                        <a:solidFill>
                          <a:schemeClr val="tx2"/>
                        </a:solidFill>
                      </a:rPr>
                      <m:t> (</m:t>
                    </m:r>
                    <m:r>
                      <m:rPr>
                        <m:nor/>
                      </m:rPr>
                      <a:rPr lang="en-US" sz="1000">
                        <a:solidFill>
                          <a:schemeClr val="tx2"/>
                        </a:solidFill>
                      </a:rPr>
                      <m:t>ft</m:t>
                    </m:r>
                    <m:r>
                      <m:rPr>
                        <m:nor/>
                      </m:rPr>
                      <a:rPr lang="en-US" sz="1000">
                        <a:solidFill>
                          <a:schemeClr val="tx2"/>
                        </a:solidFill>
                      </a:rPr>
                      <m:t>) </m:t>
                    </m:r>
                    <m:r>
                      <a:rPr lang="en-US" sz="1000" b="0" i="1">
                        <a:solidFill>
                          <a:schemeClr val="tx2"/>
                        </a:solidFill>
                        <a:latin typeface="Cambria Math"/>
                        <a:ea typeface="Cambria Math"/>
                      </a:rPr>
                      <m:t>÷</m:t>
                    </m:r>
                    <m:r>
                      <m:rPr>
                        <m:nor/>
                      </m:rPr>
                      <a:rPr lang="en-US" sz="1000">
                        <a:solidFill>
                          <a:schemeClr val="tx2"/>
                        </a:solidFill>
                      </a:rPr>
                      <m:t>1000</m:t>
                    </m:r>
                  </m:oMath>
                </a14:m>
                <a:r>
                  <a:rPr lang="en-US" sz="1000" dirty="0" smtClean="0">
                    <a:solidFill>
                      <a:schemeClr val="tx2"/>
                    </a:solidFill>
                  </a:rPr>
                  <a:t>;</a:t>
                </a:r>
                <a:endParaRPr lang="en-US" sz="1000" dirty="0">
                  <a:solidFill>
                    <a:schemeClr val="tx2"/>
                  </a:solidFill>
                </a:endParaRPr>
              </a:p>
              <a:p>
                <a:pPr marL="182880" indent="0">
                  <a:buNone/>
                </a:pPr>
                <a:r>
                  <a:rPr lang="en-US" sz="1000" b="1" dirty="0">
                    <a:solidFill>
                      <a:schemeClr val="tx2"/>
                    </a:solidFill>
                  </a:rPr>
                  <a:t>           </a:t>
                </a:r>
                <a:r>
                  <a:rPr lang="en-US" sz="1000" b="1" dirty="0" smtClean="0">
                    <a:solidFill>
                      <a:schemeClr val="tx2"/>
                    </a:solidFill>
                  </a:rPr>
                  <a:t>         </a:t>
                </a:r>
                <a14:m>
                  <m:oMath xmlns:m="http://schemas.openxmlformats.org/officeDocument/2006/math">
                    <m:r>
                      <a:rPr lang="en-US" sz="1000" b="1" i="1">
                        <a:solidFill>
                          <a:schemeClr val="tx2"/>
                        </a:solidFill>
                        <a:latin typeface="Cambria Math"/>
                      </a:rPr>
                      <m:t>𝑨𝒗</m:t>
                    </m:r>
                    <m:sSub>
                      <m:sSubPr>
                        <m:ctrlPr>
                          <a:rPr lang="en-US" sz="1000" b="1" i="1">
                            <a:solidFill>
                              <a:schemeClr val="tx2"/>
                            </a:solidFill>
                            <a:latin typeface="Cambria Math"/>
                          </a:rPr>
                        </m:ctrlPr>
                      </m:sSubPr>
                      <m:e>
                        <m:r>
                          <a:rPr lang="en-US" sz="1000" b="1" i="1">
                            <a:solidFill>
                              <a:schemeClr val="tx2"/>
                            </a:solidFill>
                            <a:latin typeface="Cambria Math"/>
                          </a:rPr>
                          <m:t>𝒈</m:t>
                        </m:r>
                      </m:e>
                      <m:sub>
                        <m:r>
                          <a:rPr lang="en-US" sz="1000" b="1" i="1">
                            <a:solidFill>
                              <a:schemeClr val="tx2"/>
                            </a:solidFill>
                            <a:latin typeface="Cambria Math"/>
                          </a:rPr>
                          <m:t>𝑰𝒏𝒗𝒐𝒍𝑲</m:t>
                        </m:r>
                      </m:sub>
                    </m:sSub>
                  </m:oMath>
                </a14:m>
                <a:r>
                  <a:rPr lang="en-US" sz="1000" b="1" dirty="0">
                    <a:solidFill>
                      <a:schemeClr val="tx2"/>
                    </a:solidFill>
                  </a:rPr>
                  <a:t>: </a:t>
                </a:r>
                <a:r>
                  <a:rPr lang="en-US" sz="1000" dirty="0">
                    <a:solidFill>
                      <a:schemeClr val="tx2"/>
                    </a:solidFill>
                  </a:rPr>
                  <a:t>Average lane volume (</a:t>
                </a:r>
                <a:r>
                  <a:rPr lang="en-US" sz="1000" dirty="0" err="1">
                    <a:solidFill>
                      <a:schemeClr val="tx2"/>
                    </a:solidFill>
                  </a:rPr>
                  <a:t>vphpl</a:t>
                </a:r>
                <a:r>
                  <a:rPr lang="en-US" sz="1000" dirty="0">
                    <a:solidFill>
                      <a:schemeClr val="tx2"/>
                    </a:solidFill>
                  </a:rPr>
                  <a:t>) </a:t>
                </a:r>
                <a14:m>
                  <m:oMath xmlns:m="http://schemas.openxmlformats.org/officeDocument/2006/math">
                    <m:r>
                      <a:rPr lang="en-US" sz="1000" b="0" i="1">
                        <a:solidFill>
                          <a:schemeClr val="tx2"/>
                        </a:solidFill>
                        <a:latin typeface="Cambria Math"/>
                        <a:ea typeface="Cambria Math"/>
                      </a:rPr>
                      <m:t>÷ </m:t>
                    </m:r>
                  </m:oMath>
                </a14:m>
                <a:r>
                  <a:rPr lang="en-US" sz="1000" dirty="0" smtClean="0">
                    <a:solidFill>
                      <a:schemeClr val="tx2"/>
                    </a:solidFill>
                  </a:rPr>
                  <a:t>1000</a:t>
                </a:r>
                <a:endParaRPr lang="en-US" sz="1000" dirty="0">
                  <a:solidFill>
                    <a:schemeClr val="tx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1752" y="1676400"/>
                <a:ext cx="5337048" cy="4422648"/>
              </a:xfrm>
              <a:blipFill rotWithShape="1">
                <a:blip r:embed="rId3"/>
                <a:stretch>
                  <a:fillRect t="-689"/>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2158398242"/>
              </p:ext>
            </p:extLst>
          </p:nvPr>
        </p:nvGraphicFramePr>
        <p:xfrm>
          <a:off x="457200" y="3200400"/>
          <a:ext cx="4952999" cy="2783205"/>
        </p:xfrm>
        <a:graphic>
          <a:graphicData uri="http://schemas.openxmlformats.org/drawingml/2006/table">
            <a:tbl>
              <a:tblPr>
                <a:tableStyleId>{8EC20E35-A176-4012-BC5E-935CFFF8708E}</a:tableStyleId>
              </a:tblPr>
              <a:tblGrid>
                <a:gridCol w="1676400"/>
                <a:gridCol w="1676400"/>
                <a:gridCol w="1600199"/>
              </a:tblGrid>
              <a:tr h="3048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latin typeface="+mn-lt"/>
                        </a:rPr>
                        <a:t>Descriptive statistics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Lane</a:t>
                      </a:r>
                      <a:r>
                        <a:rPr lang="en-US" sz="1100" b="1" i="1" u="none" strike="noStrike" baseline="0" dirty="0" smtClean="0">
                          <a:solidFill>
                            <a:schemeClr val="bg1"/>
                          </a:solidFill>
                          <a:effectLst/>
                        </a:rPr>
                        <a:t> use factor from field survey</a:t>
                      </a:r>
                      <a:endParaRPr lang="en-US" sz="1100" b="1" i="1" u="none" strike="noStrike" dirty="0" smtClean="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latin typeface="+mn-lt"/>
                        </a:rPr>
                        <a:t>Lane use factor from the model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43762">
                <a:tc>
                  <a:txBody>
                    <a:bodyPr/>
                    <a:lstStyle/>
                    <a:p>
                      <a:pPr algn="ctr" fontAlgn="b"/>
                      <a:r>
                        <a:rPr lang="en-US" sz="1100" b="1" u="none" strike="noStrike" dirty="0">
                          <a:solidFill>
                            <a:schemeClr val="bg1"/>
                          </a:solidFill>
                          <a:effectLst/>
                        </a:rPr>
                        <a:t>Mean</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b="1" u="none" strike="noStrike" dirty="0" smtClean="0">
                          <a:effectLst/>
                          <a:latin typeface="+mn-lt"/>
                        </a:rPr>
                        <a:t>0.430</a:t>
                      </a:r>
                      <a:endParaRPr lang="en-US"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mn-lt"/>
                        </a:rPr>
                        <a:t>0.471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Standard Error</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a:effectLst/>
                          <a:latin typeface="+mn-lt"/>
                        </a:rPr>
                        <a:t>0.004</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a:solidFill>
                            <a:srgbClr val="000000"/>
                          </a:solidFill>
                          <a:effectLst/>
                          <a:latin typeface="+mn-lt"/>
                        </a:rPr>
                        <a:t>0.004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Median</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a:effectLst/>
                          <a:latin typeface="+mn-lt"/>
                        </a:rPr>
                        <a:t>0.427</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0.470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Standard Deviation</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smtClean="0">
                          <a:effectLst/>
                          <a:latin typeface="+mn-lt"/>
                        </a:rPr>
                        <a:t>0.031</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a:solidFill>
                            <a:srgbClr val="000000"/>
                          </a:solidFill>
                          <a:effectLst/>
                          <a:latin typeface="+mn-lt"/>
                        </a:rPr>
                        <a:t>0.033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Sample Variance</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a:effectLst/>
                          <a:latin typeface="+mn-lt"/>
                        </a:rPr>
                        <a:t>0.001</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Range</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b="1" u="none" strike="noStrike" dirty="0" smtClean="0">
                          <a:effectLst/>
                          <a:latin typeface="+mn-lt"/>
                        </a:rPr>
                        <a:t>0.136</a:t>
                      </a:r>
                      <a:endParaRPr lang="en-US"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a:solidFill>
                            <a:srgbClr val="000000"/>
                          </a:solidFill>
                          <a:effectLst/>
                          <a:latin typeface="+mn-lt"/>
                        </a:rPr>
                        <a:t>0.118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Minimum</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a:effectLst/>
                          <a:latin typeface="+mn-lt"/>
                        </a:rPr>
                        <a:t>0.369</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0.402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Maximum</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smtClean="0">
                          <a:effectLst/>
                          <a:latin typeface="+mn-lt"/>
                        </a:rPr>
                        <a:t>0.505</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a:solidFill>
                            <a:srgbClr val="000000"/>
                          </a:solidFill>
                          <a:effectLst/>
                          <a:latin typeface="+mn-lt"/>
                        </a:rPr>
                        <a:t>0.520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Count</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smtClean="0">
                          <a:effectLst/>
                          <a:latin typeface="+mn-lt"/>
                        </a:rPr>
                        <a:t>70</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542">
                <a:tc>
                  <a:txBody>
                    <a:bodyPr/>
                    <a:lstStyle/>
                    <a:p>
                      <a:pPr algn="ctr" fontAlgn="b"/>
                      <a:r>
                        <a:rPr lang="en-US" sz="1100" b="1" u="none" strike="noStrike" dirty="0">
                          <a:solidFill>
                            <a:schemeClr val="bg1"/>
                          </a:solidFill>
                          <a:effectLst/>
                        </a:rPr>
                        <a:t>Confidence Level(95.0%)</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a:effectLst/>
                          <a:latin typeface="+mn-lt"/>
                        </a:rPr>
                        <a:t>0.008</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smtClean="0">
                          <a:solidFill>
                            <a:srgbClr val="000000"/>
                          </a:solidFill>
                          <a:effectLst/>
                          <a:latin typeface="+mn-lt"/>
                        </a:rPr>
                        <a:t>0.008</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7" name="Content Placeholder 2"/>
          <p:cNvSpPr txBox="1">
            <a:spLocks/>
          </p:cNvSpPr>
          <p:nvPr/>
        </p:nvSpPr>
        <p:spPr>
          <a:xfrm>
            <a:off x="5123352" y="1676400"/>
            <a:ext cx="3827974"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sz="1800" dirty="0" smtClean="0"/>
          </a:p>
          <a:p>
            <a:pPr lvl="1"/>
            <a:r>
              <a:rPr lang="en-US" sz="1800" dirty="0" smtClean="0"/>
              <a:t>Test the difference:</a:t>
            </a:r>
          </a:p>
          <a:p>
            <a:pPr lvl="3"/>
            <a:r>
              <a:rPr lang="en-US" sz="1600" b="1" dirty="0" smtClean="0">
                <a:solidFill>
                  <a:schemeClr val="accent1"/>
                </a:solidFill>
              </a:rPr>
              <a:t>H0</a:t>
            </a:r>
            <a:r>
              <a:rPr lang="en-US" sz="1600" dirty="0" smtClean="0"/>
              <a:t>: The means of two data groups are the same;</a:t>
            </a:r>
          </a:p>
          <a:p>
            <a:pPr lvl="3"/>
            <a:r>
              <a:rPr lang="en-US" sz="1600" b="1" dirty="0" smtClean="0">
                <a:solidFill>
                  <a:schemeClr val="accent1"/>
                </a:solidFill>
              </a:rPr>
              <a:t>H1</a:t>
            </a:r>
            <a:r>
              <a:rPr lang="en-US" sz="1600" dirty="0" smtClean="0"/>
              <a:t>: </a:t>
            </a:r>
            <a:r>
              <a:rPr lang="en-US" sz="1600" dirty="0"/>
              <a:t>The means of two data groups </a:t>
            </a:r>
            <a:r>
              <a:rPr lang="en-US" sz="1600" dirty="0" smtClean="0"/>
              <a:t>are not </a:t>
            </a:r>
            <a:r>
              <a:rPr lang="en-US" sz="1600" dirty="0"/>
              <a:t>the same;</a:t>
            </a:r>
          </a:p>
          <a:p>
            <a:pPr lvl="1"/>
            <a:r>
              <a:rPr lang="en-US" sz="1800" dirty="0" smtClean="0"/>
              <a:t>Result:</a:t>
            </a:r>
          </a:p>
          <a:p>
            <a:pPr lvl="3"/>
            <a:r>
              <a:rPr lang="en-US" sz="1600" dirty="0" smtClean="0"/>
              <a:t>T-test: 7.576</a:t>
            </a:r>
          </a:p>
          <a:p>
            <a:pPr lvl="3"/>
            <a:r>
              <a:rPr lang="en-US" sz="1600" dirty="0" smtClean="0"/>
              <a:t>P value&lt;0.0001</a:t>
            </a:r>
          </a:p>
          <a:p>
            <a:pPr lvl="3"/>
            <a:r>
              <a:rPr lang="en-US" sz="1600" dirty="0" smtClean="0"/>
              <a:t>Reject H0</a:t>
            </a:r>
          </a:p>
          <a:p>
            <a:pPr lvl="1"/>
            <a:r>
              <a:rPr lang="en-US" sz="1800" dirty="0" smtClean="0"/>
              <a:t>Conclusion:</a:t>
            </a:r>
          </a:p>
          <a:p>
            <a:pPr lvl="3"/>
            <a:r>
              <a:rPr lang="en-US" sz="1600" dirty="0" smtClean="0"/>
              <a:t>The difference is </a:t>
            </a:r>
            <a:r>
              <a:rPr lang="en-US" sz="1600" dirty="0" smtClean="0">
                <a:solidFill>
                  <a:schemeClr val="accent1"/>
                </a:solidFill>
              </a:rPr>
              <a:t>statistically significant</a:t>
            </a:r>
          </a:p>
          <a:p>
            <a:pPr lvl="3"/>
            <a:r>
              <a:rPr lang="en-US" sz="1600" dirty="0" smtClean="0"/>
              <a:t>The model is not suitable for the LUF from field survey</a:t>
            </a:r>
          </a:p>
          <a:p>
            <a:pPr lvl="1"/>
            <a:endParaRPr lang="en-US" sz="1800" dirty="0" smtClean="0"/>
          </a:p>
        </p:txBody>
      </p:sp>
      <p:sp>
        <p:nvSpPr>
          <p:cNvPr id="8"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9" name="Rectangle 8"/>
          <p:cNvSpPr/>
          <p:nvPr/>
        </p:nvSpPr>
        <p:spPr>
          <a:xfrm>
            <a:off x="6466377" y="990600"/>
            <a:ext cx="2283126" cy="369332"/>
          </a:xfrm>
          <a:prstGeom prst="rect">
            <a:avLst/>
          </a:prstGeom>
        </p:spPr>
        <p:txBody>
          <a:bodyPr wrap="none">
            <a:spAutoFit/>
          </a:bodyPr>
          <a:lstStyle/>
          <a:p>
            <a:r>
              <a:rPr lang="en-US" b="1" dirty="0" smtClean="0">
                <a:solidFill>
                  <a:schemeClr val="bg2"/>
                </a:solidFill>
              </a:rPr>
              <a:t>Type 2: </a:t>
            </a:r>
            <a:r>
              <a:rPr lang="en-US" b="1" dirty="0">
                <a:solidFill>
                  <a:schemeClr val="bg2"/>
                </a:solidFill>
              </a:rPr>
              <a:t>3</a:t>
            </a:r>
            <a:r>
              <a:rPr lang="en-US" b="1" dirty="0" smtClean="0">
                <a:solidFill>
                  <a:schemeClr val="bg2"/>
                </a:solidFill>
              </a:rPr>
              <a:t> through – 2</a:t>
            </a:r>
            <a:endParaRPr lang="en-US" b="1" dirty="0">
              <a:solidFill>
                <a:schemeClr val="bg2"/>
              </a:solidFill>
            </a:endParaRPr>
          </a:p>
        </p:txBody>
      </p:sp>
    </p:spTree>
    <p:extLst>
      <p:ext uri="{BB962C8B-B14F-4D97-AF65-F5344CB8AC3E}">
        <p14:creationId xmlns:p14="http://schemas.microsoft.com/office/powerpoint/2010/main" val="34512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wipe(down)">
                                      <p:cBhvr>
                                        <p:cTn id="28" dur="500"/>
                                        <p:tgtEl>
                                          <p:spTgt spid="7">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wipe(down)">
                                      <p:cBhvr>
                                        <p:cTn id="31" dur="500"/>
                                        <p:tgtEl>
                                          <p:spTgt spid="7">
                                            <p:txEl>
                                              <p:pRg st="2" end="2"/>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wipe(down)">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wipe(down)">
                                      <p:cBhvr>
                                        <p:cTn id="39" dur="500"/>
                                        <p:tgtEl>
                                          <p:spTgt spid="7">
                                            <p:txEl>
                                              <p:pRg st="4" end="4"/>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down)">
                                      <p:cBhvr>
                                        <p:cTn id="42" dur="500"/>
                                        <p:tgtEl>
                                          <p:spTgt spid="7">
                                            <p:txEl>
                                              <p:pRg st="5" end="5"/>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wipe(down)">
                                      <p:cBhvr>
                                        <p:cTn id="45" dur="500"/>
                                        <p:tgtEl>
                                          <p:spTgt spid="7">
                                            <p:txEl>
                                              <p:pRg st="6" end="6"/>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wipe(down)">
                                      <p:cBhvr>
                                        <p:cTn id="48" dur="500"/>
                                        <p:tgtEl>
                                          <p:spTgt spid="7">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7">
                                            <p:txEl>
                                              <p:pRg st="8" end="8"/>
                                            </p:txEl>
                                          </p:spTgt>
                                        </p:tgtEl>
                                        <p:attrNameLst>
                                          <p:attrName>style.visibility</p:attrName>
                                        </p:attrNameLst>
                                      </p:cBhvr>
                                      <p:to>
                                        <p:strVal val="visible"/>
                                      </p:to>
                                    </p:set>
                                    <p:animEffect transition="in" filter="wipe(down)">
                                      <p:cBhvr>
                                        <p:cTn id="53" dur="500"/>
                                        <p:tgtEl>
                                          <p:spTgt spid="7">
                                            <p:txEl>
                                              <p:pRg st="8" end="8"/>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7">
                                            <p:txEl>
                                              <p:pRg st="9" end="9"/>
                                            </p:txEl>
                                          </p:spTgt>
                                        </p:tgtEl>
                                        <p:attrNameLst>
                                          <p:attrName>style.visibility</p:attrName>
                                        </p:attrNameLst>
                                      </p:cBhvr>
                                      <p:to>
                                        <p:strVal val="visible"/>
                                      </p:to>
                                    </p:set>
                                    <p:animEffect transition="in" filter="wipe(down)">
                                      <p:cBhvr>
                                        <p:cTn id="56" dur="500"/>
                                        <p:tgtEl>
                                          <p:spTgt spid="7">
                                            <p:txEl>
                                              <p:pRg st="9" end="9"/>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7">
                                            <p:txEl>
                                              <p:pRg st="10" end="10"/>
                                            </p:txEl>
                                          </p:spTgt>
                                        </p:tgtEl>
                                        <p:attrNameLst>
                                          <p:attrName>style.visibility</p:attrName>
                                        </p:attrNameLst>
                                      </p:cBhvr>
                                      <p:to>
                                        <p:strVal val="visible"/>
                                      </p:to>
                                    </p:set>
                                    <p:animEffect transition="in" filter="wipe(down)">
                                      <p:cBhvr>
                                        <p:cTn id="59"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190844399"/>
              </p:ext>
            </p:extLst>
          </p:nvPr>
        </p:nvGraphicFramePr>
        <p:xfrm>
          <a:off x="616369" y="2743200"/>
          <a:ext cx="8064896" cy="3494112"/>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p:txBody>
          <a:bodyPr/>
          <a:lstStyle/>
          <a:p>
            <a:r>
              <a:rPr lang="en-US" dirty="0" smtClean="0"/>
              <a:t>4. Scatter plot</a:t>
            </a:r>
          </a:p>
          <a:p>
            <a:pPr lvl="1"/>
            <a:r>
              <a:rPr lang="en-US" sz="2300" dirty="0"/>
              <a:t>(LUF vs. total volume):</a:t>
            </a:r>
            <a:endParaRPr lang="en-US" dirty="0" smtClean="0"/>
          </a:p>
          <a:p>
            <a:endParaRPr lang="en-US" dirty="0"/>
          </a:p>
        </p:txBody>
      </p:sp>
      <p:sp>
        <p:nvSpPr>
          <p:cNvPr id="9" name="Rounded Rectangular Callout 8"/>
          <p:cNvSpPr/>
          <p:nvPr/>
        </p:nvSpPr>
        <p:spPr>
          <a:xfrm>
            <a:off x="6858000" y="1828800"/>
            <a:ext cx="1981199" cy="1163345"/>
          </a:xfrm>
          <a:prstGeom prst="wedgeRoundRectCallout">
            <a:avLst>
              <a:gd name="adj1" fmla="val -78421"/>
              <a:gd name="adj2" fmla="val 60991"/>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Most LUFs are between 0.4 and 0.5;</a:t>
            </a:r>
          </a:p>
          <a:p>
            <a:pPr algn="ctr"/>
            <a:r>
              <a:rPr lang="en-US" sz="1400" dirty="0" smtClean="0"/>
              <a:t> no obvious trend observed.</a:t>
            </a:r>
          </a:p>
        </p:txBody>
      </p:sp>
      <p:cxnSp>
        <p:nvCxnSpPr>
          <p:cNvPr id="10" name="Straight Connector 9"/>
          <p:cNvCxnSpPr/>
          <p:nvPr/>
        </p:nvCxnSpPr>
        <p:spPr>
          <a:xfrm>
            <a:off x="1676400" y="4114800"/>
            <a:ext cx="6500311"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3" name="Down Arrow Callout 12"/>
          <p:cNvSpPr/>
          <p:nvPr/>
        </p:nvSpPr>
        <p:spPr>
          <a:xfrm>
            <a:off x="7258745" y="3416883"/>
            <a:ext cx="1542354" cy="685824"/>
          </a:xfrm>
          <a:prstGeom prst="downArrowCallou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dirty="0"/>
              <a:t>Current LUF: </a:t>
            </a:r>
            <a:r>
              <a:rPr lang="en-US" dirty="0" smtClean="0"/>
              <a:t>0.4</a:t>
            </a:r>
            <a:endParaRPr lang="en-US" dirty="0"/>
          </a:p>
          <a:p>
            <a:pPr algn="ctr"/>
            <a:r>
              <a:rPr lang="en-US" dirty="0" smtClean="0"/>
              <a:t>Normal intersection</a:t>
            </a:r>
            <a:endParaRPr lang="en-US" dirty="0"/>
          </a:p>
        </p:txBody>
      </p:sp>
      <p:sp>
        <p:nvSpPr>
          <p:cNvPr id="11"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14" name="Rectangle 13"/>
          <p:cNvSpPr/>
          <p:nvPr/>
        </p:nvSpPr>
        <p:spPr>
          <a:xfrm>
            <a:off x="6466377" y="990600"/>
            <a:ext cx="2283126" cy="369332"/>
          </a:xfrm>
          <a:prstGeom prst="rect">
            <a:avLst/>
          </a:prstGeom>
        </p:spPr>
        <p:txBody>
          <a:bodyPr wrap="none">
            <a:spAutoFit/>
          </a:bodyPr>
          <a:lstStyle/>
          <a:p>
            <a:r>
              <a:rPr lang="en-US" b="1" dirty="0" smtClean="0">
                <a:solidFill>
                  <a:schemeClr val="bg2"/>
                </a:solidFill>
              </a:rPr>
              <a:t>Type 2: </a:t>
            </a:r>
            <a:r>
              <a:rPr lang="en-US" b="1" dirty="0">
                <a:solidFill>
                  <a:schemeClr val="bg2"/>
                </a:solidFill>
              </a:rPr>
              <a:t>3</a:t>
            </a:r>
            <a:r>
              <a:rPr lang="en-US" b="1" dirty="0" smtClean="0">
                <a:solidFill>
                  <a:schemeClr val="bg2"/>
                </a:solidFill>
              </a:rPr>
              <a:t> through – 2</a:t>
            </a:r>
            <a:endParaRPr lang="en-US" b="1" dirty="0">
              <a:solidFill>
                <a:schemeClr val="bg2"/>
              </a:solidFill>
            </a:endParaRPr>
          </a:p>
        </p:txBody>
      </p:sp>
    </p:spTree>
    <p:extLst>
      <p:ext uri="{BB962C8B-B14F-4D97-AF65-F5344CB8AC3E}">
        <p14:creationId xmlns:p14="http://schemas.microsoft.com/office/powerpoint/2010/main" val="261595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9"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258078616"/>
              </p:ext>
            </p:extLst>
          </p:nvPr>
        </p:nvGraphicFramePr>
        <p:xfrm>
          <a:off x="762000" y="2743200"/>
          <a:ext cx="71628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ular Callout 12"/>
          <p:cNvSpPr/>
          <p:nvPr/>
        </p:nvSpPr>
        <p:spPr>
          <a:xfrm>
            <a:off x="7086600" y="4419600"/>
            <a:ext cx="1509236" cy="853900"/>
          </a:xfrm>
          <a:prstGeom prst="wedgeRoundRectCallout">
            <a:avLst>
              <a:gd name="adj1" fmla="val -111774"/>
              <a:gd name="adj2" fmla="val -62535"/>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No obvious trend observed.</a:t>
            </a:r>
            <a:endParaRPr lang="en-US" sz="1600" dirty="0"/>
          </a:p>
        </p:txBody>
      </p:sp>
      <p:sp>
        <p:nvSpPr>
          <p:cNvPr id="3" name="Content Placeholder 2"/>
          <p:cNvSpPr>
            <a:spLocks noGrp="1"/>
          </p:cNvSpPr>
          <p:nvPr>
            <p:ph idx="1"/>
          </p:nvPr>
        </p:nvSpPr>
        <p:spPr/>
        <p:txBody>
          <a:bodyPr/>
          <a:lstStyle/>
          <a:p>
            <a:r>
              <a:rPr lang="en-US" dirty="0" smtClean="0"/>
              <a:t>4. Scatter plot</a:t>
            </a:r>
          </a:p>
          <a:p>
            <a:pPr lvl="1"/>
            <a:r>
              <a:rPr lang="en-US" sz="2000" dirty="0" smtClean="0"/>
              <a:t>(</a:t>
            </a:r>
            <a:r>
              <a:rPr lang="en-US" sz="2000" dirty="0"/>
              <a:t>LUF vs. length of lane drop</a:t>
            </a:r>
            <a:r>
              <a:rPr lang="en-US" sz="2000" dirty="0" smtClean="0"/>
              <a:t>):</a:t>
            </a:r>
            <a:endParaRPr lang="en-US" sz="1600" dirty="0" smtClean="0"/>
          </a:p>
        </p:txBody>
      </p:sp>
      <p:cxnSp>
        <p:nvCxnSpPr>
          <p:cNvPr id="10" name="Straight Connector 9"/>
          <p:cNvCxnSpPr/>
          <p:nvPr/>
        </p:nvCxnSpPr>
        <p:spPr>
          <a:xfrm>
            <a:off x="1842469" y="4029075"/>
            <a:ext cx="6082331"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1" name="Down Arrow Callout 10"/>
          <p:cNvSpPr/>
          <p:nvPr/>
        </p:nvSpPr>
        <p:spPr>
          <a:xfrm>
            <a:off x="7261199" y="3397344"/>
            <a:ext cx="1345523" cy="606378"/>
          </a:xfrm>
          <a:prstGeom prst="downArrowCallou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dirty="0"/>
              <a:t>Current LUF: </a:t>
            </a:r>
            <a:r>
              <a:rPr lang="en-US" sz="1000" dirty="0" smtClean="0"/>
              <a:t>0.4</a:t>
            </a:r>
            <a:endParaRPr lang="en-US" sz="1000" dirty="0"/>
          </a:p>
          <a:p>
            <a:pPr algn="ctr"/>
            <a:r>
              <a:rPr lang="en-US" sz="1000" dirty="0" smtClean="0"/>
              <a:t>Normal intersection</a:t>
            </a:r>
            <a:endParaRPr lang="en-US" sz="1000" dirty="0"/>
          </a:p>
        </p:txBody>
      </p:sp>
      <p:sp>
        <p:nvSpPr>
          <p:cNvPr id="9"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12" name="Rectangle 11"/>
          <p:cNvSpPr/>
          <p:nvPr/>
        </p:nvSpPr>
        <p:spPr>
          <a:xfrm>
            <a:off x="6466377" y="990600"/>
            <a:ext cx="2283126" cy="369332"/>
          </a:xfrm>
          <a:prstGeom prst="rect">
            <a:avLst/>
          </a:prstGeom>
        </p:spPr>
        <p:txBody>
          <a:bodyPr wrap="none">
            <a:spAutoFit/>
          </a:bodyPr>
          <a:lstStyle/>
          <a:p>
            <a:r>
              <a:rPr lang="en-US" b="1" dirty="0" smtClean="0">
                <a:solidFill>
                  <a:schemeClr val="bg2"/>
                </a:solidFill>
              </a:rPr>
              <a:t>Type 2: </a:t>
            </a:r>
            <a:r>
              <a:rPr lang="en-US" b="1" dirty="0">
                <a:solidFill>
                  <a:schemeClr val="bg2"/>
                </a:solidFill>
              </a:rPr>
              <a:t>3</a:t>
            </a:r>
            <a:r>
              <a:rPr lang="en-US" b="1" dirty="0" smtClean="0">
                <a:solidFill>
                  <a:schemeClr val="bg2"/>
                </a:solidFill>
              </a:rPr>
              <a:t> through – 2</a:t>
            </a:r>
            <a:endParaRPr lang="en-US" b="1" dirty="0">
              <a:solidFill>
                <a:schemeClr val="bg2"/>
              </a:solidFill>
            </a:endParaRPr>
          </a:p>
        </p:txBody>
      </p:sp>
    </p:spTree>
    <p:extLst>
      <p:ext uri="{BB962C8B-B14F-4D97-AF65-F5344CB8AC3E}">
        <p14:creationId xmlns:p14="http://schemas.microsoft.com/office/powerpoint/2010/main" val="416880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3"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Since the data in the scatter plots does not depend on factors (volume and distance to neighboring intersection), the data is not further categorized</a:t>
            </a:r>
          </a:p>
          <a:p>
            <a:endParaRPr lang="en-US" dirty="0" smtClean="0"/>
          </a:p>
          <a:p>
            <a:r>
              <a:rPr lang="en-US" dirty="0" smtClean="0"/>
              <a:t>6</a:t>
            </a:r>
            <a:r>
              <a:rPr lang="en-US" dirty="0"/>
              <a:t>. Conclusion</a:t>
            </a:r>
          </a:p>
          <a:p>
            <a:pPr lvl="1"/>
            <a:r>
              <a:rPr lang="en-US" dirty="0"/>
              <a:t>Suggested lane use factor for two lanes with one lane drop: </a:t>
            </a: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093921829"/>
              </p:ext>
            </p:extLst>
          </p:nvPr>
        </p:nvGraphicFramePr>
        <p:xfrm>
          <a:off x="1524000" y="4038600"/>
          <a:ext cx="5562600" cy="762000"/>
        </p:xfrm>
        <a:graphic>
          <a:graphicData uri="http://schemas.openxmlformats.org/drawingml/2006/table">
            <a:tbl>
              <a:tblPr firstRow="1" bandRow="1">
                <a:tableStyleId>{5C22544A-7EE6-4342-B048-85BDC9FD1C3A}</a:tableStyleId>
              </a:tblPr>
              <a:tblGrid>
                <a:gridCol w="3824482"/>
                <a:gridCol w="1738118"/>
              </a:tblGrid>
              <a:tr h="381000">
                <a:tc>
                  <a:txBody>
                    <a:bodyPr/>
                    <a:lstStyle/>
                    <a:p>
                      <a:pPr marL="0" marR="0" algn="ctr">
                        <a:spcBef>
                          <a:spcPts val="0"/>
                        </a:spcBef>
                        <a:spcAft>
                          <a:spcPts val="0"/>
                        </a:spcAft>
                      </a:pPr>
                      <a:r>
                        <a:rPr lang="en-US" sz="1400" b="1" kern="100" dirty="0">
                          <a:solidFill>
                            <a:schemeClr val="bg1"/>
                          </a:solidFill>
                          <a:effectLst/>
                        </a:rPr>
                        <a:t>Suggested lane use factor</a:t>
                      </a:r>
                      <a:endParaRPr lang="en-US" sz="1600" b="1"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b="0" kern="100" dirty="0">
                          <a:solidFill>
                            <a:schemeClr val="tx1"/>
                          </a:solidFill>
                          <a:effectLst/>
                        </a:rPr>
                        <a:t>0.43</a:t>
                      </a:r>
                      <a:endParaRPr lang="en-US" sz="1600" b="0" kern="100" dirty="0">
                        <a:solidFill>
                          <a:schemeClr val="tx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400" b="1" kern="100" dirty="0">
                          <a:solidFill>
                            <a:schemeClr val="bg1"/>
                          </a:solidFill>
                          <a:effectLst/>
                        </a:rPr>
                        <a:t>Normal lane use factor for three lanes</a:t>
                      </a:r>
                      <a:endParaRPr lang="en-US" sz="1600" b="1"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kern="100" dirty="0">
                          <a:effectLst/>
                        </a:rPr>
                        <a:t>0.4</a:t>
                      </a:r>
                      <a:endParaRPr lang="en-US" sz="1600" kern="100" dirty="0">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6"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7" name="Rectangle 6"/>
          <p:cNvSpPr/>
          <p:nvPr/>
        </p:nvSpPr>
        <p:spPr>
          <a:xfrm>
            <a:off x="6466377" y="990600"/>
            <a:ext cx="2283126" cy="369332"/>
          </a:xfrm>
          <a:prstGeom prst="rect">
            <a:avLst/>
          </a:prstGeom>
        </p:spPr>
        <p:txBody>
          <a:bodyPr wrap="none">
            <a:spAutoFit/>
          </a:bodyPr>
          <a:lstStyle/>
          <a:p>
            <a:r>
              <a:rPr lang="en-US" b="1" dirty="0" smtClean="0">
                <a:solidFill>
                  <a:schemeClr val="bg2"/>
                </a:solidFill>
              </a:rPr>
              <a:t>Type 2: </a:t>
            </a:r>
            <a:r>
              <a:rPr lang="en-US" b="1" dirty="0">
                <a:solidFill>
                  <a:schemeClr val="bg2"/>
                </a:solidFill>
              </a:rPr>
              <a:t>3</a:t>
            </a:r>
            <a:r>
              <a:rPr lang="en-US" b="1" dirty="0" smtClean="0">
                <a:solidFill>
                  <a:schemeClr val="bg2"/>
                </a:solidFill>
              </a:rPr>
              <a:t> through – 2</a:t>
            </a:r>
            <a:endParaRPr lang="en-US" b="1" dirty="0">
              <a:solidFill>
                <a:schemeClr val="bg2"/>
              </a:solidFill>
            </a:endParaRPr>
          </a:p>
        </p:txBody>
      </p:sp>
    </p:spTree>
    <p:extLst>
      <p:ext uri="{BB962C8B-B14F-4D97-AF65-F5344CB8AC3E}">
        <p14:creationId xmlns:p14="http://schemas.microsoft.com/office/powerpoint/2010/main" val="352252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828800"/>
            <a:ext cx="4270248" cy="4270248"/>
          </a:xfrm>
        </p:spPr>
        <p:txBody>
          <a:bodyPr/>
          <a:lstStyle/>
          <a:p>
            <a:endParaRPr lang="en-US" dirty="0" smtClean="0"/>
          </a:p>
          <a:p>
            <a:r>
              <a:rPr lang="en-US" dirty="0" smtClean="0"/>
              <a:t>Example:</a:t>
            </a:r>
          </a:p>
          <a:p>
            <a:r>
              <a:rPr lang="en-US" dirty="0" smtClean="0"/>
              <a:t>Enterprise </a:t>
            </a:r>
            <a:r>
              <a:rPr lang="en-US" dirty="0"/>
              <a:t>Road @ Annapolis Road</a:t>
            </a:r>
          </a:p>
          <a:p>
            <a:r>
              <a:rPr lang="en-US" dirty="0"/>
              <a:t>Right lane merge to left lane after 640 feet from intersection</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28800"/>
            <a:ext cx="402132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http://t1.gstatic.com/images?q=tbn:N-hFYWN5OQMp8M:http://www.safetysystemshawaii.com/store/assets/images/product-catalog/bs_warning_traffic_yellow/w4_w9/sw4RDrop_hi.jpg">
            <a:hlinkClick r:id="rId4"/>
          </p:cNvPr>
          <p:cNvPicPr>
            <a:picLocks noChangeAspect="1" noChangeArrowheads="1"/>
          </p:cNvPicPr>
          <p:nvPr/>
        </p:nvPicPr>
        <p:blipFill>
          <a:blip r:embed="rId5" cstate="print"/>
          <a:srcRect/>
          <a:stretch>
            <a:fillRect/>
          </a:stretch>
        </p:blipFill>
        <p:spPr bwMode="auto">
          <a:xfrm>
            <a:off x="5434520" y="4672520"/>
            <a:ext cx="405320" cy="405321"/>
          </a:xfrm>
          <a:prstGeom prst="rect">
            <a:avLst/>
          </a:prstGeom>
          <a:noFill/>
        </p:spPr>
      </p:pic>
      <p:sp>
        <p:nvSpPr>
          <p:cNvPr id="8"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9" name="Rectangle 8"/>
          <p:cNvSpPr/>
          <p:nvPr/>
        </p:nvSpPr>
        <p:spPr>
          <a:xfrm>
            <a:off x="6466377" y="990600"/>
            <a:ext cx="1795171" cy="369332"/>
          </a:xfrm>
          <a:prstGeom prst="rect">
            <a:avLst/>
          </a:prstGeom>
        </p:spPr>
        <p:txBody>
          <a:bodyPr wrap="none">
            <a:spAutoFit/>
          </a:bodyPr>
          <a:lstStyle/>
          <a:p>
            <a:r>
              <a:rPr lang="en-US" b="1" dirty="0" smtClean="0">
                <a:solidFill>
                  <a:schemeClr val="bg2"/>
                </a:solidFill>
              </a:rPr>
              <a:t>Type 3: </a:t>
            </a:r>
            <a:r>
              <a:rPr lang="en-US" b="1" dirty="0">
                <a:solidFill>
                  <a:schemeClr val="bg2"/>
                </a:solidFill>
              </a:rPr>
              <a:t>2</a:t>
            </a:r>
            <a:r>
              <a:rPr lang="en-US" b="1" dirty="0" smtClean="0">
                <a:solidFill>
                  <a:schemeClr val="bg2"/>
                </a:solidFill>
              </a:rPr>
              <a:t> left– </a:t>
            </a:r>
            <a:r>
              <a:rPr lang="en-US" b="1" dirty="0">
                <a:solidFill>
                  <a:schemeClr val="bg2"/>
                </a:solidFill>
              </a:rPr>
              <a:t>1</a:t>
            </a:r>
          </a:p>
        </p:txBody>
      </p:sp>
    </p:spTree>
    <p:extLst>
      <p:ext uri="{BB962C8B-B14F-4D97-AF65-F5344CB8AC3E}">
        <p14:creationId xmlns:p14="http://schemas.microsoft.com/office/powerpoint/2010/main" val="238076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8 Locations </a:t>
            </a:r>
          </a:p>
          <a:p>
            <a:pPr lvl="1"/>
            <a:r>
              <a:rPr lang="en-US" dirty="0" smtClean="0"/>
              <a:t>Paint Branch </a:t>
            </a:r>
            <a:r>
              <a:rPr lang="en-US" dirty="0" err="1" smtClean="0"/>
              <a:t>Dr</a:t>
            </a:r>
            <a:r>
              <a:rPr lang="en-US" dirty="0" smtClean="0"/>
              <a:t> &amp; University Blvd (MD 193) @ Prince George</a:t>
            </a:r>
          </a:p>
          <a:p>
            <a:pPr lvl="1"/>
            <a:r>
              <a:rPr lang="en-US" dirty="0" smtClean="0"/>
              <a:t>Baltimore </a:t>
            </a:r>
            <a:r>
              <a:rPr lang="en-US" dirty="0"/>
              <a:t>Ave (US 1) &amp; </a:t>
            </a:r>
            <a:r>
              <a:rPr lang="en-US" dirty="0" err="1"/>
              <a:t>Contee</a:t>
            </a:r>
            <a:r>
              <a:rPr lang="en-US" dirty="0"/>
              <a:t> Rd @ Prince George</a:t>
            </a:r>
          </a:p>
          <a:p>
            <a:pPr lvl="1"/>
            <a:r>
              <a:rPr lang="en-US" dirty="0" err="1"/>
              <a:t>Norback</a:t>
            </a:r>
            <a:r>
              <a:rPr lang="en-US" dirty="0"/>
              <a:t> Rd (MD 28) &amp; Georgia Ave (MD 97) @ Montgomery</a:t>
            </a:r>
          </a:p>
          <a:p>
            <a:pPr lvl="1"/>
            <a:r>
              <a:rPr lang="en-US" dirty="0"/>
              <a:t>Enterprise Rd (MD 193) &amp; Annapolis Rd (MD 450) @ Prince George</a:t>
            </a:r>
          </a:p>
          <a:p>
            <a:pPr lvl="1"/>
            <a:r>
              <a:rPr lang="en-US" dirty="0" err="1"/>
              <a:t>Bel</a:t>
            </a:r>
            <a:r>
              <a:rPr lang="en-US" dirty="0"/>
              <a:t> Air Rd (US 1) &amp; Mountain Rd (MD 152) @ Harford</a:t>
            </a:r>
          </a:p>
          <a:p>
            <a:pPr lvl="1"/>
            <a:r>
              <a:rPr lang="en-US" dirty="0"/>
              <a:t>Greenbelt Rd (MD 193) &amp; Lanham Severn Rd (MD 564) @ Prince George</a:t>
            </a:r>
          </a:p>
          <a:p>
            <a:pPr lvl="2"/>
            <a:r>
              <a:rPr lang="en-US" dirty="0"/>
              <a:t>North bound and south bound</a:t>
            </a:r>
          </a:p>
          <a:p>
            <a:pPr lvl="1"/>
            <a:r>
              <a:rPr lang="en-US" dirty="0"/>
              <a:t>Watkins Park </a:t>
            </a:r>
            <a:r>
              <a:rPr lang="en-US" dirty="0" err="1"/>
              <a:t>Dr</a:t>
            </a:r>
            <a:r>
              <a:rPr lang="en-US" dirty="0"/>
              <a:t> (MD 193) &amp; Central Ave (MD 214</a:t>
            </a:r>
            <a:r>
              <a:rPr lang="en-US" dirty="0" smtClean="0"/>
              <a:t>)</a:t>
            </a:r>
            <a:endParaRPr lang="en-US" dirty="0"/>
          </a:p>
        </p:txBody>
      </p:sp>
      <p:sp>
        <p:nvSpPr>
          <p:cNvPr id="4"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5" name="Rectangle 4"/>
          <p:cNvSpPr/>
          <p:nvPr/>
        </p:nvSpPr>
        <p:spPr>
          <a:xfrm>
            <a:off x="6466377" y="990600"/>
            <a:ext cx="1795171" cy="369332"/>
          </a:xfrm>
          <a:prstGeom prst="rect">
            <a:avLst/>
          </a:prstGeom>
        </p:spPr>
        <p:txBody>
          <a:bodyPr wrap="none">
            <a:spAutoFit/>
          </a:bodyPr>
          <a:lstStyle/>
          <a:p>
            <a:r>
              <a:rPr lang="en-US" b="1" dirty="0" smtClean="0">
                <a:solidFill>
                  <a:schemeClr val="bg2"/>
                </a:solidFill>
              </a:rPr>
              <a:t>Type 3: </a:t>
            </a:r>
            <a:r>
              <a:rPr lang="en-US" b="1" dirty="0">
                <a:solidFill>
                  <a:schemeClr val="bg2"/>
                </a:solidFill>
              </a:rPr>
              <a:t>2</a:t>
            </a:r>
            <a:r>
              <a:rPr lang="en-US" b="1" dirty="0" smtClean="0">
                <a:solidFill>
                  <a:schemeClr val="bg2"/>
                </a:solidFill>
              </a:rPr>
              <a:t> left– </a:t>
            </a:r>
            <a:r>
              <a:rPr lang="en-US" b="1" dirty="0">
                <a:solidFill>
                  <a:schemeClr val="bg2"/>
                </a:solidFill>
              </a:rPr>
              <a:t>1</a:t>
            </a:r>
          </a:p>
        </p:txBody>
      </p:sp>
    </p:spTree>
    <p:extLst>
      <p:ext uri="{BB962C8B-B14F-4D97-AF65-F5344CB8AC3E}">
        <p14:creationId xmlns:p14="http://schemas.microsoft.com/office/powerpoint/2010/main" val="260698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8" dur="500"/>
                                        <p:tgtEl>
                                          <p:spTgt spid="2">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is LUF (Lane </a:t>
            </a:r>
            <a:r>
              <a:rPr lang="en-US" dirty="0"/>
              <a:t>Use </a:t>
            </a:r>
            <a:r>
              <a:rPr lang="en-US" dirty="0" smtClean="0"/>
              <a:t>Factor)</a:t>
            </a:r>
          </a:p>
          <a:p>
            <a:pPr lvl="1"/>
            <a:r>
              <a:rPr lang="en-US" dirty="0"/>
              <a:t>T</a:t>
            </a:r>
            <a:r>
              <a:rPr lang="en-US" dirty="0" smtClean="0"/>
              <a:t>he </a:t>
            </a:r>
            <a:r>
              <a:rPr lang="en-US" dirty="0"/>
              <a:t>ratio of </a:t>
            </a:r>
            <a:r>
              <a:rPr lang="en-US" dirty="0" smtClean="0"/>
              <a:t>the highest lane volume over </a:t>
            </a:r>
            <a:r>
              <a:rPr lang="en-US" dirty="0"/>
              <a:t>the total volume in a lane </a:t>
            </a:r>
            <a:r>
              <a:rPr lang="en-US" dirty="0" smtClean="0"/>
              <a:t>group</a:t>
            </a:r>
          </a:p>
          <a:p>
            <a:pPr lvl="1"/>
            <a:r>
              <a:rPr lang="en-US" dirty="0" smtClean="0"/>
              <a:t>Used to </a:t>
            </a:r>
            <a:r>
              <a:rPr lang="en-US" dirty="0"/>
              <a:t>determine the critical lane volume </a:t>
            </a:r>
            <a:r>
              <a:rPr lang="en-US" dirty="0" smtClean="0"/>
              <a:t>for signal phase or intersection analysis </a:t>
            </a:r>
            <a:endParaRPr lang="en-US" dirty="0"/>
          </a:p>
          <a:p>
            <a:r>
              <a:rPr lang="en-US" dirty="0" smtClean="0"/>
              <a:t>Currently used LUF ( from HCM 2000 )</a:t>
            </a:r>
          </a:p>
          <a:p>
            <a:endParaRPr lang="en-US" dirty="0"/>
          </a:p>
        </p:txBody>
      </p:sp>
      <p:sp>
        <p:nvSpPr>
          <p:cNvPr id="2" name="Title 1"/>
          <p:cNvSpPr>
            <a:spLocks noGrp="1"/>
          </p:cNvSpPr>
          <p:nvPr>
            <p:ph type="title"/>
          </p:nvPr>
        </p:nvSpPr>
        <p:spPr/>
        <p:txBody>
          <a:bodyPr>
            <a:normAutofit/>
          </a:bodyPr>
          <a:lstStyle/>
          <a:p>
            <a:r>
              <a:rPr lang="en-US" dirty="0" smtClean="0"/>
              <a:t>Introduction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84868772"/>
              </p:ext>
            </p:extLst>
          </p:nvPr>
        </p:nvGraphicFramePr>
        <p:xfrm>
          <a:off x="1371600" y="3810000"/>
          <a:ext cx="6019800" cy="2641600"/>
        </p:xfrm>
        <a:graphic>
          <a:graphicData uri="http://schemas.openxmlformats.org/drawingml/2006/table">
            <a:tbl>
              <a:tblPr firstRow="1" firstCol="1" bandRow="1">
                <a:tableStyleId>{B301B821-A1FF-4177-AEE7-76D212191A09}</a:tableStyleId>
              </a:tblPr>
              <a:tblGrid>
                <a:gridCol w="3005620"/>
                <a:gridCol w="3014180"/>
              </a:tblGrid>
              <a:tr h="330200">
                <a:tc>
                  <a:txBody>
                    <a:bodyPr/>
                    <a:lstStyle/>
                    <a:p>
                      <a:pPr marL="0" marR="0" algn="ctr">
                        <a:spcBef>
                          <a:spcPts val="0"/>
                        </a:spcBef>
                        <a:spcAft>
                          <a:spcPts val="0"/>
                        </a:spcAft>
                      </a:pPr>
                      <a:r>
                        <a:rPr lang="en-US" sz="1200" kern="100" dirty="0">
                          <a:effectLst/>
                        </a:rPr>
                        <a:t>Number of approach lanes</a:t>
                      </a:r>
                      <a:endParaRPr lang="en-US" sz="1200" kern="100" dirty="0">
                        <a:solidFill>
                          <a:schemeClr val="tx2"/>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kern="100" dirty="0">
                          <a:effectLst/>
                        </a:rPr>
                        <a:t>Lane use factor</a:t>
                      </a:r>
                      <a:endParaRPr lang="en-US" sz="1200" kern="100" dirty="0">
                        <a:solidFill>
                          <a:schemeClr val="tx2"/>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00">
                <a:tc>
                  <a:txBody>
                    <a:bodyPr/>
                    <a:lstStyle/>
                    <a:p>
                      <a:pPr marL="0" marR="0" algn="ctr">
                        <a:spcBef>
                          <a:spcPts val="0"/>
                        </a:spcBef>
                        <a:spcAft>
                          <a:spcPts val="0"/>
                        </a:spcAft>
                      </a:pPr>
                      <a:r>
                        <a:rPr lang="en-US" sz="1400" b="0" kern="100" dirty="0">
                          <a:effectLst/>
                        </a:rPr>
                        <a:t>1</a:t>
                      </a:r>
                      <a:endParaRPr lang="en-US" sz="1400" b="0" kern="100" dirty="0">
                        <a:solidFill>
                          <a:schemeClr val="tx2"/>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kern="100" dirty="0">
                          <a:effectLst/>
                        </a:rPr>
                        <a:t>1</a:t>
                      </a:r>
                      <a:endParaRPr lang="en-US" sz="1400" b="0" kern="100" dirty="0">
                        <a:solidFill>
                          <a:schemeClr val="tx2"/>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00">
                <a:tc>
                  <a:txBody>
                    <a:bodyPr/>
                    <a:lstStyle/>
                    <a:p>
                      <a:pPr marL="0" marR="0" algn="ctr">
                        <a:spcBef>
                          <a:spcPts val="0"/>
                        </a:spcBef>
                        <a:spcAft>
                          <a:spcPts val="0"/>
                        </a:spcAft>
                      </a:pPr>
                      <a:r>
                        <a:rPr lang="en-US" sz="1400" b="0" kern="100" dirty="0">
                          <a:effectLst/>
                        </a:rPr>
                        <a:t>2</a:t>
                      </a:r>
                      <a:endParaRPr lang="en-US" sz="1400" b="0" kern="100" dirty="0">
                        <a:solidFill>
                          <a:schemeClr val="tx2"/>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kern="100" dirty="0">
                          <a:effectLst/>
                        </a:rPr>
                        <a:t>0.55</a:t>
                      </a:r>
                      <a:endParaRPr lang="en-US" sz="1400" b="0" kern="100" dirty="0">
                        <a:solidFill>
                          <a:schemeClr val="tx2"/>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00">
                <a:tc>
                  <a:txBody>
                    <a:bodyPr/>
                    <a:lstStyle/>
                    <a:p>
                      <a:pPr marL="0" marR="0" algn="ctr">
                        <a:spcBef>
                          <a:spcPts val="0"/>
                        </a:spcBef>
                        <a:spcAft>
                          <a:spcPts val="0"/>
                        </a:spcAft>
                      </a:pPr>
                      <a:r>
                        <a:rPr lang="en-US" sz="1400" b="0" kern="100" dirty="0">
                          <a:effectLst/>
                        </a:rPr>
                        <a:t>3</a:t>
                      </a:r>
                      <a:endParaRPr lang="en-US" sz="1400" b="0" kern="100" dirty="0">
                        <a:solidFill>
                          <a:schemeClr val="tx2"/>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kern="100" dirty="0">
                          <a:effectLst/>
                        </a:rPr>
                        <a:t>0.4</a:t>
                      </a:r>
                      <a:endParaRPr lang="en-US" sz="1400" b="0" kern="100" dirty="0">
                        <a:solidFill>
                          <a:schemeClr val="tx2"/>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00">
                <a:tc>
                  <a:txBody>
                    <a:bodyPr/>
                    <a:lstStyle/>
                    <a:p>
                      <a:pPr marL="0" marR="0" algn="ctr">
                        <a:spcBef>
                          <a:spcPts val="0"/>
                        </a:spcBef>
                        <a:spcAft>
                          <a:spcPts val="0"/>
                        </a:spcAft>
                      </a:pPr>
                      <a:r>
                        <a:rPr lang="en-US" sz="1400" b="0" kern="100" dirty="0">
                          <a:effectLst/>
                        </a:rPr>
                        <a:t>4</a:t>
                      </a:r>
                      <a:endParaRPr lang="en-US" sz="1400" b="0" kern="100" dirty="0">
                        <a:solidFill>
                          <a:schemeClr val="tx2"/>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kern="100" dirty="0">
                          <a:effectLst/>
                        </a:rPr>
                        <a:t>0.3</a:t>
                      </a:r>
                      <a:endParaRPr lang="en-US" sz="1400" b="0" kern="100" dirty="0">
                        <a:solidFill>
                          <a:schemeClr val="tx2"/>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00">
                <a:tc>
                  <a:txBody>
                    <a:bodyPr/>
                    <a:lstStyle/>
                    <a:p>
                      <a:pPr marL="0" marR="0" algn="ctr">
                        <a:spcBef>
                          <a:spcPts val="0"/>
                        </a:spcBef>
                        <a:spcAft>
                          <a:spcPts val="0"/>
                        </a:spcAft>
                      </a:pPr>
                      <a:r>
                        <a:rPr kumimoji="0" lang="en-US" sz="1400" b="0" kern="100" dirty="0" smtClean="0">
                          <a:solidFill>
                            <a:schemeClr val="dk1"/>
                          </a:solidFill>
                          <a:effectLst/>
                          <a:latin typeface="+mn-lt"/>
                          <a:ea typeface="+mn-ea"/>
                          <a:cs typeface="+mn-cs"/>
                        </a:rPr>
                        <a:t>5</a:t>
                      </a:r>
                      <a:endParaRPr kumimoji="0" lang="en-US" sz="1400" b="0" kern="1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kumimoji="0" lang="en-US" sz="1400" b="0" kern="100" dirty="0" smtClean="0">
                          <a:solidFill>
                            <a:schemeClr val="dk1"/>
                          </a:solidFill>
                          <a:effectLst/>
                          <a:latin typeface="+mn-lt"/>
                          <a:ea typeface="+mn-ea"/>
                          <a:cs typeface="+mn-cs"/>
                        </a:rPr>
                        <a:t>0.24</a:t>
                      </a:r>
                      <a:endParaRPr kumimoji="0" lang="en-US" sz="1400" b="0" kern="1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00">
                <a:tc>
                  <a:txBody>
                    <a:bodyPr/>
                    <a:lstStyle/>
                    <a:p>
                      <a:pPr marL="0" marR="0" algn="ctr">
                        <a:spcBef>
                          <a:spcPts val="0"/>
                        </a:spcBef>
                        <a:spcAft>
                          <a:spcPts val="0"/>
                        </a:spcAft>
                      </a:pPr>
                      <a:r>
                        <a:rPr kumimoji="0" lang="en-US" sz="1400" b="0" kern="100" dirty="0">
                          <a:solidFill>
                            <a:schemeClr val="dk1"/>
                          </a:solidFill>
                          <a:effectLst/>
                          <a:latin typeface="+mn-lt"/>
                          <a:ea typeface="+mn-ea"/>
                          <a:cs typeface="+mn-cs"/>
                        </a:rPr>
                        <a:t>Double left turns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kumimoji="0" lang="en-US" sz="1400" b="0" kern="100" dirty="0">
                          <a:solidFill>
                            <a:schemeClr val="dk1"/>
                          </a:solidFill>
                          <a:effectLst/>
                          <a:latin typeface="+mn-lt"/>
                          <a:ea typeface="+mn-ea"/>
                          <a:cs typeface="+mn-cs"/>
                        </a:rPr>
                        <a:t>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00">
                <a:tc>
                  <a:txBody>
                    <a:bodyPr/>
                    <a:lstStyle/>
                    <a:p>
                      <a:pPr marL="0" marR="0" algn="ctr">
                        <a:spcBef>
                          <a:spcPts val="0"/>
                        </a:spcBef>
                        <a:spcAft>
                          <a:spcPts val="0"/>
                        </a:spcAft>
                      </a:pPr>
                      <a:r>
                        <a:rPr kumimoji="0" lang="en-US" sz="1400" b="0" kern="100" dirty="0" smtClean="0">
                          <a:solidFill>
                            <a:schemeClr val="dk1"/>
                          </a:solidFill>
                          <a:effectLst/>
                          <a:latin typeface="+mn-lt"/>
                          <a:ea typeface="+mn-ea"/>
                          <a:cs typeface="+mn-cs"/>
                        </a:rPr>
                        <a:t>Triple left turns</a:t>
                      </a:r>
                      <a:endParaRPr kumimoji="0" lang="en-US" sz="1400" b="0" kern="1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kumimoji="0" lang="en-US" sz="1400" b="0" kern="100" dirty="0" smtClean="0">
                          <a:solidFill>
                            <a:schemeClr val="dk1"/>
                          </a:solidFill>
                          <a:effectLst/>
                          <a:latin typeface="+mn-lt"/>
                          <a:ea typeface="+mn-ea"/>
                          <a:cs typeface="+mn-cs"/>
                        </a:rPr>
                        <a:t>0.45</a:t>
                      </a:r>
                      <a:endParaRPr kumimoji="0" lang="en-US" sz="1400" b="0" kern="1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707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24638"/>
            <a:ext cx="5371465" cy="4572000"/>
          </a:xfrm>
        </p:spPr>
        <p:txBody>
          <a:bodyPr>
            <a:normAutofit/>
          </a:bodyPr>
          <a:lstStyle/>
          <a:p>
            <a:r>
              <a:rPr lang="en-US" dirty="0" smtClean="0"/>
              <a:t>1. Boxplot</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pPr lvl="1"/>
            <a:r>
              <a:rPr lang="en-US" sz="1600" dirty="0" smtClean="0"/>
              <a:t>Outliers happen when the volume is low (less than 200 </a:t>
            </a:r>
            <a:r>
              <a:rPr lang="en-US" sz="1600" dirty="0" err="1" smtClean="0"/>
              <a:t>vph</a:t>
            </a:r>
            <a:r>
              <a:rPr lang="en-US" sz="1600" dirty="0" smtClean="0"/>
              <a:t>), the LUF becomes fluctuated when the volume is low.</a:t>
            </a:r>
            <a:endParaRPr lang="en-US" sz="1100" i="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4722116"/>
              </p:ext>
            </p:extLst>
          </p:nvPr>
        </p:nvGraphicFramePr>
        <p:xfrm>
          <a:off x="990600" y="2362200"/>
          <a:ext cx="4191000" cy="2286000"/>
        </p:xfrm>
        <a:graphic>
          <a:graphicData uri="http://schemas.openxmlformats.org/drawingml/2006/table">
            <a:tbl>
              <a:tblPr firstRow="1" firstCol="1" bandRow="1">
                <a:tableStyleId>{B301B821-A1FF-4177-AEE7-76D212191A09}</a:tableStyleId>
              </a:tblPr>
              <a:tblGrid>
                <a:gridCol w="1447800"/>
                <a:gridCol w="2743200"/>
              </a:tblGrid>
              <a:tr h="304800">
                <a:tc>
                  <a:txBody>
                    <a:bodyPr/>
                    <a:lstStyle/>
                    <a:p>
                      <a:pPr marL="0" marR="0" algn="ctr">
                        <a:spcBef>
                          <a:spcPts val="0"/>
                        </a:spcBef>
                        <a:spcAft>
                          <a:spcPts val="0"/>
                        </a:spcAft>
                      </a:pPr>
                      <a:r>
                        <a:rPr lang="en-US" sz="1200" kern="100" dirty="0">
                          <a:solidFill>
                            <a:schemeClr val="bg1"/>
                          </a:solidFill>
                          <a:effectLst/>
                        </a:rPr>
                        <a:t>Sample </a:t>
                      </a:r>
                      <a:r>
                        <a:rPr lang="en-US" sz="1200" kern="100" dirty="0" smtClean="0">
                          <a:solidFill>
                            <a:schemeClr val="bg1"/>
                          </a:solidFill>
                          <a:effectLst/>
                        </a:rPr>
                        <a:t>size</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0" kern="100" dirty="0">
                          <a:solidFill>
                            <a:schemeClr val="tx1"/>
                          </a:solidFill>
                          <a:effectLst/>
                          <a:latin typeface="+mn-lt"/>
                          <a:ea typeface="SimSun"/>
                          <a:cs typeface="Times New Roman"/>
                        </a:rPr>
                        <a:t>148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800">
                <a:tc>
                  <a:txBody>
                    <a:bodyPr/>
                    <a:lstStyle/>
                    <a:p>
                      <a:pPr marL="0" marR="0" algn="ctr">
                        <a:spcBef>
                          <a:spcPts val="0"/>
                        </a:spcBef>
                        <a:spcAft>
                          <a:spcPts val="0"/>
                        </a:spcAft>
                      </a:pPr>
                      <a:r>
                        <a:rPr lang="en-US" sz="1200" kern="100" dirty="0">
                          <a:solidFill>
                            <a:schemeClr val="bg1"/>
                          </a:solidFill>
                          <a:effectLst/>
                        </a:rPr>
                        <a:t>Median</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kern="100" dirty="0">
                          <a:effectLst/>
                          <a:latin typeface="+mn-lt"/>
                          <a:ea typeface="SimSun"/>
                          <a:cs typeface="Times New Roman"/>
                        </a:rPr>
                        <a:t>0.590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Minimum</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kern="100" dirty="0" smtClean="0">
                          <a:effectLst/>
                          <a:latin typeface="+mn-lt"/>
                          <a:ea typeface="SimSun"/>
                          <a:cs typeface="Times New Roman"/>
                        </a:rPr>
                        <a:t>0.500</a:t>
                      </a:r>
                      <a:endParaRPr lang="en-US" sz="1100" kern="100" dirty="0">
                        <a:effectLst/>
                        <a:latin typeface="+mn-lt"/>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Maximum</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kern="100" dirty="0">
                          <a:effectLst/>
                          <a:latin typeface="+mn-lt"/>
                          <a:ea typeface="SimSun"/>
                          <a:cs typeface="Times New Roman"/>
                        </a:rPr>
                        <a:t>0.825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First quartile</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kern="100" dirty="0">
                          <a:effectLst/>
                          <a:latin typeface="+mn-lt"/>
                          <a:ea typeface="SimSun"/>
                          <a:cs typeface="Times New Roman"/>
                        </a:rPr>
                        <a:t>0.546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Third quartile</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kern="100" dirty="0">
                          <a:effectLst/>
                          <a:latin typeface="+mn-lt"/>
                          <a:ea typeface="SimSun"/>
                          <a:cs typeface="Times New Roman"/>
                        </a:rPr>
                        <a:t>0.630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marL="0" marR="0" algn="ctr">
                        <a:spcBef>
                          <a:spcPts val="0"/>
                        </a:spcBef>
                        <a:spcAft>
                          <a:spcPts val="0"/>
                        </a:spcAft>
                      </a:pPr>
                      <a:r>
                        <a:rPr lang="en-US" sz="1200" kern="100" dirty="0">
                          <a:solidFill>
                            <a:schemeClr val="bg1"/>
                          </a:solidFill>
                          <a:effectLst/>
                        </a:rPr>
                        <a:t>Outliers </a:t>
                      </a:r>
                      <a:r>
                        <a:rPr lang="en-US" sz="1200" kern="100" dirty="0" smtClean="0">
                          <a:solidFill>
                            <a:schemeClr val="bg1"/>
                          </a:solidFill>
                          <a:effectLst/>
                        </a:rPr>
                        <a:t>(10)</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kern="100" dirty="0">
                          <a:effectLst/>
                          <a:latin typeface="+mn-lt"/>
                          <a:ea typeface="SimSun"/>
                          <a:cs typeface="Times New Roman"/>
                        </a:rPr>
                        <a:t>0.825 0.818 0.816 0.800 0.793 0.778 0.750 0.741 0.719 0.717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9" name="Rectangle 8"/>
          <p:cNvSpPr/>
          <p:nvPr/>
        </p:nvSpPr>
        <p:spPr>
          <a:xfrm>
            <a:off x="6466377" y="990600"/>
            <a:ext cx="1795171" cy="369332"/>
          </a:xfrm>
          <a:prstGeom prst="rect">
            <a:avLst/>
          </a:prstGeom>
        </p:spPr>
        <p:txBody>
          <a:bodyPr wrap="none">
            <a:spAutoFit/>
          </a:bodyPr>
          <a:lstStyle/>
          <a:p>
            <a:r>
              <a:rPr lang="en-US" b="1" dirty="0" smtClean="0">
                <a:solidFill>
                  <a:schemeClr val="bg2"/>
                </a:solidFill>
              </a:rPr>
              <a:t>Type 3: </a:t>
            </a:r>
            <a:r>
              <a:rPr lang="en-US" b="1" dirty="0">
                <a:solidFill>
                  <a:schemeClr val="bg2"/>
                </a:solidFill>
              </a:rPr>
              <a:t>2</a:t>
            </a:r>
            <a:r>
              <a:rPr lang="en-US" b="1" dirty="0" smtClean="0">
                <a:solidFill>
                  <a:schemeClr val="bg2"/>
                </a:solidFill>
              </a:rPr>
              <a:t> left– </a:t>
            </a:r>
            <a:r>
              <a:rPr lang="en-US" b="1" dirty="0">
                <a:solidFill>
                  <a:schemeClr val="bg2"/>
                </a:solidFill>
              </a:rPr>
              <a:t>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598" y="2286000"/>
            <a:ext cx="2266950" cy="372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71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arn(inVertical)">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4270248" cy="4572000"/>
          </a:xfrm>
        </p:spPr>
        <p:txBody>
          <a:bodyPr>
            <a:normAutofit/>
          </a:bodyPr>
          <a:lstStyle/>
          <a:p>
            <a:r>
              <a:rPr lang="en-US" sz="2000" dirty="0" smtClean="0"/>
              <a:t>2. Compared with normal LUF</a:t>
            </a:r>
          </a:p>
          <a:p>
            <a:pPr lvl="1"/>
            <a:r>
              <a:rPr lang="en-US" sz="1800" dirty="0" smtClean="0"/>
              <a:t>Descriptive statistics</a:t>
            </a:r>
          </a:p>
        </p:txBody>
      </p:sp>
      <p:graphicFrame>
        <p:nvGraphicFramePr>
          <p:cNvPr id="5" name="Table 4"/>
          <p:cNvGraphicFramePr>
            <a:graphicFrameLocks noGrp="1"/>
          </p:cNvGraphicFramePr>
          <p:nvPr>
            <p:extLst>
              <p:ext uri="{D42A27DB-BD31-4B8C-83A1-F6EECF244321}">
                <p14:modId xmlns:p14="http://schemas.microsoft.com/office/powerpoint/2010/main" val="2694531728"/>
              </p:ext>
            </p:extLst>
          </p:nvPr>
        </p:nvGraphicFramePr>
        <p:xfrm>
          <a:off x="685800" y="2667000"/>
          <a:ext cx="3505200" cy="2895598"/>
        </p:xfrm>
        <a:graphic>
          <a:graphicData uri="http://schemas.openxmlformats.org/drawingml/2006/table">
            <a:tbl>
              <a:tblPr>
                <a:tableStyleId>{8EC20E35-A176-4012-BC5E-935CFFF8708E}</a:tableStyleId>
              </a:tblPr>
              <a:tblGrid>
                <a:gridCol w="1828800"/>
                <a:gridCol w="1676400"/>
              </a:tblGrid>
              <a:tr h="247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latin typeface="+mn-lt"/>
                        </a:rPr>
                        <a:t>Descriptive statistics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LUF </a:t>
                      </a:r>
                      <a:r>
                        <a:rPr lang="en-US" sz="1100" b="1" i="1" u="none" strike="noStrike" baseline="0" dirty="0" smtClean="0">
                          <a:solidFill>
                            <a:schemeClr val="bg1"/>
                          </a:solidFill>
                          <a:effectLst/>
                        </a:rPr>
                        <a:t>from field survey</a:t>
                      </a:r>
                      <a:endParaRPr lang="en-US" sz="1100" b="1" i="1" u="none" strike="noStrike" dirty="0" smtClean="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41644">
                <a:tc>
                  <a:txBody>
                    <a:bodyPr/>
                    <a:lstStyle/>
                    <a:p>
                      <a:pPr algn="ctr" fontAlgn="b"/>
                      <a:r>
                        <a:rPr lang="en-US" sz="1200" b="1" u="none" strike="noStrike" dirty="0">
                          <a:solidFill>
                            <a:schemeClr val="bg1"/>
                          </a:solidFill>
                          <a:effectLst/>
                        </a:rPr>
                        <a:t>Mean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200" b="1" u="none" strike="noStrike" dirty="0" smtClean="0">
                          <a:effectLst/>
                        </a:rPr>
                        <a:t>0.586</a:t>
                      </a:r>
                      <a:endParaRPr lang="en-US" sz="12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Standard Error</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200" u="none" strike="noStrike" dirty="0" smtClean="0">
                          <a:effectLst/>
                        </a:rPr>
                        <a:t>0.004</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Median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200" u="none" strike="noStrike" dirty="0" smtClean="0">
                          <a:effectLst/>
                        </a:rPr>
                        <a:t>0.585</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Standard Deviation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200" u="none" strike="noStrike" dirty="0" smtClean="0">
                          <a:effectLst/>
                        </a:rPr>
                        <a:t>0.052</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Sample Variance</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200" u="none" strike="noStrike" dirty="0" smtClean="0">
                          <a:effectLst/>
                        </a:rPr>
                        <a:t>0.003</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Range</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200" u="none" strike="noStrike" dirty="0" smtClean="0">
                          <a:effectLst/>
                        </a:rPr>
                        <a:t>0.234</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Minimum</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200" u="none" strike="noStrike" dirty="0" smtClean="0">
                          <a:effectLst/>
                        </a:rPr>
                        <a:t>0.500</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Maximum</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200" u="none" strike="noStrike" dirty="0" smtClean="0">
                          <a:effectLst/>
                        </a:rPr>
                        <a:t>0.716</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Count</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200" u="none" strike="noStrike" dirty="0" smtClean="0">
                          <a:effectLst/>
                        </a:rPr>
                        <a:t>138</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962">
                <a:tc>
                  <a:txBody>
                    <a:bodyPr/>
                    <a:lstStyle/>
                    <a:p>
                      <a:pPr algn="ctr" fontAlgn="b"/>
                      <a:r>
                        <a:rPr lang="en-US" sz="1200" b="1" u="none" strike="noStrike" dirty="0">
                          <a:solidFill>
                            <a:schemeClr val="bg1"/>
                          </a:solidFill>
                          <a:effectLst/>
                        </a:rPr>
                        <a:t>Confidence Level(95.0%)</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200" u="none" strike="noStrike" dirty="0" smtClean="0">
                          <a:effectLst/>
                        </a:rPr>
                        <a:t>0.009</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7" name="Content Placeholder 2"/>
          <p:cNvSpPr txBox="1">
            <a:spLocks/>
          </p:cNvSpPr>
          <p:nvPr/>
        </p:nvSpPr>
        <p:spPr>
          <a:xfrm>
            <a:off x="4038600" y="1828800"/>
            <a:ext cx="4894774" cy="45720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sz="1800" dirty="0" smtClean="0"/>
          </a:p>
          <a:p>
            <a:pPr lvl="1"/>
            <a:r>
              <a:rPr lang="en-US" sz="1800" dirty="0" smtClean="0"/>
              <a:t>Test the difference:</a:t>
            </a:r>
          </a:p>
          <a:p>
            <a:pPr lvl="3"/>
            <a:r>
              <a:rPr lang="en-US" sz="1600" b="1" dirty="0" smtClean="0">
                <a:solidFill>
                  <a:schemeClr val="accent1"/>
                </a:solidFill>
              </a:rPr>
              <a:t>H0</a:t>
            </a:r>
            <a:r>
              <a:rPr lang="en-US" sz="1600" dirty="0" smtClean="0"/>
              <a:t>: The mean of LUF from field survey is the same as normal LUF for double left turns(0.6);</a:t>
            </a:r>
          </a:p>
          <a:p>
            <a:pPr lvl="3"/>
            <a:r>
              <a:rPr lang="en-US" sz="1600" b="1" dirty="0" smtClean="0">
                <a:solidFill>
                  <a:schemeClr val="accent1"/>
                </a:solidFill>
              </a:rPr>
              <a:t>H1</a:t>
            </a:r>
            <a:r>
              <a:rPr lang="en-US" sz="1600" dirty="0" smtClean="0"/>
              <a:t>: </a:t>
            </a:r>
            <a:r>
              <a:rPr lang="en-US" sz="1600" dirty="0"/>
              <a:t>The mean of LUF from field survey is </a:t>
            </a:r>
            <a:r>
              <a:rPr lang="en-US" sz="1600" dirty="0" smtClean="0"/>
              <a:t>not the </a:t>
            </a:r>
            <a:r>
              <a:rPr lang="en-US" sz="1600" dirty="0"/>
              <a:t>same as normal LUF </a:t>
            </a:r>
            <a:r>
              <a:rPr lang="en-US" sz="1600" dirty="0" smtClean="0"/>
              <a:t>for double left turns(0.6);</a:t>
            </a:r>
          </a:p>
          <a:p>
            <a:pPr lvl="1"/>
            <a:r>
              <a:rPr lang="en-US" sz="1800" dirty="0" smtClean="0"/>
              <a:t>Result:</a:t>
            </a:r>
          </a:p>
          <a:p>
            <a:pPr lvl="3"/>
            <a:r>
              <a:rPr lang="en-US" sz="1600" dirty="0" smtClean="0"/>
              <a:t>T-test: 3.163</a:t>
            </a:r>
          </a:p>
          <a:p>
            <a:pPr lvl="3"/>
            <a:r>
              <a:rPr lang="en-US" sz="1600" dirty="0" smtClean="0"/>
              <a:t>P value=0.0017&lt;0.05</a:t>
            </a:r>
          </a:p>
          <a:p>
            <a:pPr lvl="3"/>
            <a:r>
              <a:rPr lang="en-US" sz="1600" dirty="0" smtClean="0"/>
              <a:t>Reject H0</a:t>
            </a:r>
          </a:p>
          <a:p>
            <a:pPr lvl="1"/>
            <a:r>
              <a:rPr lang="en-US" sz="1800" dirty="0" smtClean="0"/>
              <a:t>Conclusion:</a:t>
            </a:r>
          </a:p>
          <a:p>
            <a:pPr lvl="3"/>
            <a:r>
              <a:rPr lang="en-US" sz="1600" dirty="0" smtClean="0"/>
              <a:t>The difference is </a:t>
            </a:r>
            <a:r>
              <a:rPr lang="en-US" sz="1600" dirty="0" smtClean="0">
                <a:solidFill>
                  <a:schemeClr val="accent1"/>
                </a:solidFill>
              </a:rPr>
              <a:t>statistically significant</a:t>
            </a:r>
          </a:p>
          <a:p>
            <a:pPr lvl="3"/>
            <a:r>
              <a:rPr lang="en-US" sz="1600" dirty="0" smtClean="0"/>
              <a:t>Normal LUF is not suitable for this type of lane drop intersection</a:t>
            </a:r>
          </a:p>
          <a:p>
            <a:pPr lvl="1"/>
            <a:endParaRPr lang="en-US" sz="1800" dirty="0" smtClean="0"/>
          </a:p>
        </p:txBody>
      </p:sp>
      <p:sp>
        <p:nvSpPr>
          <p:cNvPr id="8"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9" name="Rectangle 8"/>
          <p:cNvSpPr/>
          <p:nvPr/>
        </p:nvSpPr>
        <p:spPr>
          <a:xfrm>
            <a:off x="6466377" y="990600"/>
            <a:ext cx="1795171" cy="369332"/>
          </a:xfrm>
          <a:prstGeom prst="rect">
            <a:avLst/>
          </a:prstGeom>
        </p:spPr>
        <p:txBody>
          <a:bodyPr wrap="none">
            <a:spAutoFit/>
          </a:bodyPr>
          <a:lstStyle/>
          <a:p>
            <a:r>
              <a:rPr lang="en-US" b="1" dirty="0" smtClean="0">
                <a:solidFill>
                  <a:schemeClr val="bg2"/>
                </a:solidFill>
              </a:rPr>
              <a:t>Type 3: </a:t>
            </a:r>
            <a:r>
              <a:rPr lang="en-US" b="1" dirty="0">
                <a:solidFill>
                  <a:schemeClr val="bg2"/>
                </a:solidFill>
              </a:rPr>
              <a:t>2</a:t>
            </a:r>
            <a:r>
              <a:rPr lang="en-US" b="1" dirty="0" smtClean="0">
                <a:solidFill>
                  <a:schemeClr val="bg2"/>
                </a:solidFill>
              </a:rPr>
              <a:t> left– </a:t>
            </a:r>
            <a:r>
              <a:rPr lang="en-US" b="1" dirty="0">
                <a:solidFill>
                  <a:schemeClr val="bg2"/>
                </a:solidFill>
              </a:rPr>
              <a:t>1</a:t>
            </a:r>
          </a:p>
        </p:txBody>
      </p:sp>
    </p:spTree>
    <p:extLst>
      <p:ext uri="{BB962C8B-B14F-4D97-AF65-F5344CB8AC3E}">
        <p14:creationId xmlns:p14="http://schemas.microsoft.com/office/powerpoint/2010/main" val="140083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00"/>
                                        <p:tgtEl>
                                          <p:spTgt spid="7">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down)">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down)">
                                      <p:cBhvr>
                                        <p:cTn id="33" dur="500"/>
                                        <p:tgtEl>
                                          <p:spTgt spid="7">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wipe(down)">
                                      <p:cBhvr>
                                        <p:cTn id="36" dur="500"/>
                                        <p:tgtEl>
                                          <p:spTgt spid="7">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wipe(down)">
                                      <p:cBhvr>
                                        <p:cTn id="39" dur="500"/>
                                        <p:tgtEl>
                                          <p:spTgt spid="7">
                                            <p:txEl>
                                              <p:pRg st="6" end="6"/>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down)">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down)">
                                      <p:cBhvr>
                                        <p:cTn id="47" dur="500"/>
                                        <p:tgtEl>
                                          <p:spTgt spid="7">
                                            <p:txEl>
                                              <p:pRg st="8" end="8"/>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Effect transition="in" filter="wipe(down)">
                                      <p:cBhvr>
                                        <p:cTn id="50" dur="500"/>
                                        <p:tgtEl>
                                          <p:spTgt spid="7">
                                            <p:txEl>
                                              <p:pRg st="9" end="9"/>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7">
                                            <p:txEl>
                                              <p:pRg st="10" end="10"/>
                                            </p:txEl>
                                          </p:spTgt>
                                        </p:tgtEl>
                                        <p:attrNameLst>
                                          <p:attrName>style.visibility</p:attrName>
                                        </p:attrNameLst>
                                      </p:cBhvr>
                                      <p:to>
                                        <p:strVal val="visible"/>
                                      </p:to>
                                    </p:set>
                                    <p:animEffect transition="in" filter="wipe(down)">
                                      <p:cBhvr>
                                        <p:cTn id="53"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76400"/>
                <a:ext cx="5181600" cy="4572000"/>
              </a:xfrm>
            </p:spPr>
            <p:txBody>
              <a:bodyPr>
                <a:normAutofit/>
              </a:bodyPr>
              <a:lstStyle/>
              <a:p>
                <a:r>
                  <a:rPr lang="en-US" sz="2000" dirty="0" smtClean="0"/>
                  <a:t>3. Test the model from NC University</a:t>
                </a:r>
              </a:p>
              <a:p>
                <a:pPr marL="0" lvl="1" indent="0">
                  <a:buClr>
                    <a:schemeClr val="accent1"/>
                  </a:buClr>
                  <a:buSzPct val="85000"/>
                  <a:buNone/>
                </a:pPr>
                <a14:m>
                  <m:oMathPara xmlns:m="http://schemas.openxmlformats.org/officeDocument/2006/math">
                    <m:oMathParaPr>
                      <m:jc m:val="centerGroup"/>
                    </m:oMathParaPr>
                    <m:oMath xmlns:m="http://schemas.openxmlformats.org/officeDocument/2006/math">
                      <m:r>
                        <a:rPr lang="en-US" sz="1600" i="1">
                          <a:latin typeface="Cambria Math"/>
                        </a:rPr>
                        <m:t>𝐿𝑈𝐹</m:t>
                      </m:r>
                      <m:r>
                        <a:rPr lang="en-US" sz="1600" i="1">
                          <a:latin typeface="Cambria Math"/>
                        </a:rPr>
                        <m:t>=</m:t>
                      </m:r>
                      <m:f>
                        <m:fPr>
                          <m:ctrlPr>
                            <a:rPr lang="en-US" sz="1600" i="1">
                              <a:latin typeface="Cambria Math"/>
                            </a:rPr>
                          </m:ctrlPr>
                        </m:fPr>
                        <m:num>
                          <m:r>
                            <a:rPr lang="en-US" sz="1600" i="1">
                              <a:latin typeface="Cambria Math"/>
                            </a:rPr>
                            <m:t>1</m:t>
                          </m:r>
                        </m:num>
                        <m:den>
                          <m:r>
                            <a:rPr lang="en-US" sz="1600" i="1">
                              <a:latin typeface="Cambria Math"/>
                            </a:rPr>
                            <m:t>2∗(0.6161+0.8636∗</m:t>
                          </m:r>
                          <m:r>
                            <a:rPr lang="en-US" sz="1600" i="1">
                              <a:latin typeface="Cambria Math"/>
                            </a:rPr>
                            <m:t>𝐴𝑣</m:t>
                          </m:r>
                          <m:sSub>
                            <m:sSubPr>
                              <m:ctrlPr>
                                <a:rPr lang="en-US" sz="1600" i="1">
                                  <a:latin typeface="Cambria Math"/>
                                </a:rPr>
                              </m:ctrlPr>
                            </m:sSubPr>
                            <m:e>
                              <m:r>
                                <a:rPr lang="en-US" sz="1600" i="1">
                                  <a:latin typeface="Cambria Math"/>
                                </a:rPr>
                                <m:t>𝑔</m:t>
                              </m:r>
                            </m:e>
                            <m:sub>
                              <m:r>
                                <a:rPr lang="en-US" sz="1600" i="1">
                                  <a:latin typeface="Cambria Math"/>
                                </a:rPr>
                                <m:t>𝐼𝑛𝑣𝑙𝑜𝐾</m:t>
                              </m:r>
                            </m:sub>
                          </m:sSub>
                          <m:r>
                            <a:rPr lang="en-US" sz="1600" i="1">
                              <a:latin typeface="Cambria Math"/>
                            </a:rPr>
                            <m:t>)</m:t>
                          </m:r>
                        </m:den>
                      </m:f>
                    </m:oMath>
                  </m:oMathPara>
                </a14:m>
                <a:endParaRPr lang="en-US" sz="1200" b="1" dirty="0" smtClean="0">
                  <a:solidFill>
                    <a:schemeClr val="tx2"/>
                  </a:solidFill>
                </a:endParaRPr>
              </a:p>
              <a:p>
                <a:pPr marL="0" indent="0">
                  <a:buNone/>
                </a:pPr>
                <a:endParaRPr lang="en-US" sz="1200" b="1" dirty="0" smtClean="0">
                  <a:solidFill>
                    <a:schemeClr val="tx2"/>
                  </a:solidFill>
                </a:endParaRPr>
              </a:p>
              <a:p>
                <a:pPr marL="182880" indent="0">
                  <a:buNone/>
                </a:pPr>
                <a:r>
                  <a:rPr lang="en-US" sz="1000" b="1" dirty="0" smtClean="0">
                    <a:solidFill>
                      <a:schemeClr val="tx2"/>
                    </a:solidFill>
                  </a:rPr>
                  <a:t>      </a:t>
                </a:r>
                <a:r>
                  <a:rPr lang="en-US" sz="1050" b="1" dirty="0">
                    <a:solidFill>
                      <a:schemeClr val="tx2"/>
                    </a:solidFill>
                  </a:rPr>
                  <a:t>Where </a:t>
                </a:r>
                <a14:m>
                  <m:oMath xmlns:m="http://schemas.openxmlformats.org/officeDocument/2006/math">
                    <m:r>
                      <a:rPr lang="en-US" sz="1050" b="1" i="0" smtClean="0">
                        <a:solidFill>
                          <a:schemeClr val="tx2"/>
                        </a:solidFill>
                        <a:latin typeface="Cambria Math"/>
                      </a:rPr>
                      <m:t> </m:t>
                    </m:r>
                    <m:r>
                      <a:rPr lang="en-US" sz="1050" b="1" i="1">
                        <a:solidFill>
                          <a:schemeClr val="tx2"/>
                        </a:solidFill>
                        <a:latin typeface="Cambria Math"/>
                      </a:rPr>
                      <m:t>𝑨𝒗</m:t>
                    </m:r>
                    <m:sSub>
                      <m:sSubPr>
                        <m:ctrlPr>
                          <a:rPr lang="en-US" sz="1050" b="1" i="1">
                            <a:solidFill>
                              <a:schemeClr val="tx2"/>
                            </a:solidFill>
                            <a:latin typeface="Cambria Math"/>
                          </a:rPr>
                        </m:ctrlPr>
                      </m:sSubPr>
                      <m:e>
                        <m:r>
                          <a:rPr lang="en-US" sz="1050" b="1" i="1">
                            <a:solidFill>
                              <a:schemeClr val="tx2"/>
                            </a:solidFill>
                            <a:latin typeface="Cambria Math"/>
                          </a:rPr>
                          <m:t>𝒈</m:t>
                        </m:r>
                      </m:e>
                      <m:sub>
                        <m:r>
                          <a:rPr lang="en-US" sz="1050" b="1" i="1">
                            <a:solidFill>
                              <a:schemeClr val="tx2"/>
                            </a:solidFill>
                            <a:latin typeface="Cambria Math"/>
                          </a:rPr>
                          <m:t>𝑰𝒏𝒗𝒐𝒍𝑲</m:t>
                        </m:r>
                      </m:sub>
                    </m:sSub>
                  </m:oMath>
                </a14:m>
                <a:r>
                  <a:rPr lang="en-US" sz="1050" b="1" dirty="0">
                    <a:solidFill>
                      <a:schemeClr val="tx2"/>
                    </a:solidFill>
                  </a:rPr>
                  <a:t>: </a:t>
                </a:r>
                <a:r>
                  <a:rPr lang="en-US" sz="1050" dirty="0">
                    <a:solidFill>
                      <a:schemeClr val="tx2"/>
                    </a:solidFill>
                  </a:rPr>
                  <a:t>Average lane volume (</a:t>
                </a:r>
                <a:r>
                  <a:rPr lang="en-US" sz="1050" dirty="0" err="1">
                    <a:solidFill>
                      <a:schemeClr val="tx2"/>
                    </a:solidFill>
                  </a:rPr>
                  <a:t>vphpl</a:t>
                </a:r>
                <a:r>
                  <a:rPr lang="en-US" sz="1050" dirty="0">
                    <a:solidFill>
                      <a:schemeClr val="tx2"/>
                    </a:solidFill>
                  </a:rPr>
                  <a:t>) </a:t>
                </a:r>
                <a14:m>
                  <m:oMath xmlns:m="http://schemas.openxmlformats.org/officeDocument/2006/math">
                    <m:r>
                      <a:rPr lang="en-US" sz="1050" b="0" i="1">
                        <a:solidFill>
                          <a:schemeClr val="tx2"/>
                        </a:solidFill>
                        <a:latin typeface="Cambria Math"/>
                        <a:ea typeface="Cambria Math"/>
                      </a:rPr>
                      <m:t>÷ </m:t>
                    </m:r>
                  </m:oMath>
                </a14:m>
                <a:r>
                  <a:rPr lang="en-US" sz="1050" dirty="0" smtClean="0">
                    <a:solidFill>
                      <a:schemeClr val="tx2"/>
                    </a:solidFill>
                  </a:rPr>
                  <a:t>1000;</a:t>
                </a:r>
                <a:endParaRPr lang="en-US" sz="1050" dirty="0">
                  <a:solidFill>
                    <a:schemeClr val="tx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76400"/>
                <a:ext cx="5181600" cy="4572000"/>
              </a:xfrm>
              <a:blipFill rotWithShape="1">
                <a:blip r:embed="rId3"/>
                <a:stretch>
                  <a:fillRect t="-667"/>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4162956673"/>
              </p:ext>
            </p:extLst>
          </p:nvPr>
        </p:nvGraphicFramePr>
        <p:xfrm>
          <a:off x="381000" y="3276600"/>
          <a:ext cx="4952999" cy="2783205"/>
        </p:xfrm>
        <a:graphic>
          <a:graphicData uri="http://schemas.openxmlformats.org/drawingml/2006/table">
            <a:tbl>
              <a:tblPr>
                <a:tableStyleId>{8EC20E35-A176-4012-BC5E-935CFFF8708E}</a:tableStyleId>
              </a:tblPr>
              <a:tblGrid>
                <a:gridCol w="1676400"/>
                <a:gridCol w="1676400"/>
                <a:gridCol w="1600199"/>
              </a:tblGrid>
              <a:tr h="3048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latin typeface="+mn-lt"/>
                        </a:rPr>
                        <a:t>Descriptive statistics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Lane</a:t>
                      </a:r>
                      <a:r>
                        <a:rPr lang="en-US" sz="1100" b="1" i="1" u="none" strike="noStrike" baseline="0" dirty="0" smtClean="0">
                          <a:solidFill>
                            <a:schemeClr val="bg1"/>
                          </a:solidFill>
                          <a:effectLst/>
                        </a:rPr>
                        <a:t> use factor from field survey</a:t>
                      </a:r>
                      <a:endParaRPr lang="en-US" sz="1100" b="1" i="1" u="none" strike="noStrike" dirty="0" smtClean="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latin typeface="+mn-lt"/>
                        </a:rPr>
                        <a:t>Lane use factor from the model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43762">
                <a:tc>
                  <a:txBody>
                    <a:bodyPr/>
                    <a:lstStyle/>
                    <a:p>
                      <a:pPr algn="ctr" fontAlgn="b"/>
                      <a:r>
                        <a:rPr lang="en-US" sz="1100" b="1" u="none" strike="noStrike" dirty="0">
                          <a:solidFill>
                            <a:schemeClr val="bg1"/>
                          </a:solidFill>
                          <a:effectLst/>
                        </a:rPr>
                        <a:t>Mean</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b="1" u="none" strike="noStrike" dirty="0" smtClean="0">
                          <a:effectLst/>
                          <a:latin typeface="+mn-lt"/>
                        </a:rPr>
                        <a:t>0.586</a:t>
                      </a:r>
                      <a:endParaRPr lang="en-US"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mn-lt"/>
                        </a:rPr>
                        <a:t>0.707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Standard Error</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smtClean="0">
                          <a:effectLst/>
                          <a:latin typeface="+mn-lt"/>
                        </a:rPr>
                        <a:t>0.004</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a:solidFill>
                            <a:srgbClr val="000000"/>
                          </a:solidFill>
                          <a:effectLst/>
                          <a:latin typeface="+mn-lt"/>
                        </a:rPr>
                        <a:t>0.003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Median</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smtClean="0">
                          <a:effectLst/>
                          <a:latin typeface="+mn-lt"/>
                        </a:rPr>
                        <a:t>0.585</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0.714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Standard Deviation</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smtClean="0">
                          <a:effectLst/>
                          <a:latin typeface="+mn-lt"/>
                        </a:rPr>
                        <a:t>0.052</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a:solidFill>
                            <a:srgbClr val="000000"/>
                          </a:solidFill>
                          <a:effectLst/>
                          <a:latin typeface="+mn-lt"/>
                        </a:rPr>
                        <a:t>0.037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Sample Variance</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smtClean="0">
                          <a:effectLst/>
                          <a:latin typeface="+mn-lt"/>
                        </a:rPr>
                        <a:t>0.003</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Range</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smtClean="0">
                          <a:effectLst/>
                          <a:latin typeface="+mn-lt"/>
                        </a:rPr>
                        <a:t>0.234</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a:solidFill>
                            <a:srgbClr val="000000"/>
                          </a:solidFill>
                          <a:effectLst/>
                          <a:latin typeface="+mn-lt"/>
                        </a:rPr>
                        <a:t>0.169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Minimum</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a:effectLst/>
                          <a:latin typeface="+mn-lt"/>
                        </a:rPr>
                        <a:t>0.482</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0.607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Maximum</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smtClean="0">
                          <a:effectLst/>
                          <a:latin typeface="+mn-lt"/>
                        </a:rPr>
                        <a:t>0.716</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a:solidFill>
                            <a:srgbClr val="000000"/>
                          </a:solidFill>
                          <a:effectLst/>
                          <a:latin typeface="+mn-lt"/>
                        </a:rPr>
                        <a:t>0.777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Count</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smtClean="0">
                          <a:effectLst/>
                          <a:latin typeface="+mn-lt"/>
                        </a:rPr>
                        <a:t>138</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542">
                <a:tc>
                  <a:txBody>
                    <a:bodyPr/>
                    <a:lstStyle/>
                    <a:p>
                      <a:pPr algn="ctr" fontAlgn="b"/>
                      <a:r>
                        <a:rPr lang="en-US" sz="1100" b="1" u="none" strike="noStrike" dirty="0">
                          <a:solidFill>
                            <a:schemeClr val="bg1"/>
                          </a:solidFill>
                          <a:effectLst/>
                        </a:rPr>
                        <a:t>Confidence Level(95.0%)</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u="none" strike="noStrike" dirty="0" smtClean="0">
                          <a:effectLst/>
                          <a:latin typeface="+mn-lt"/>
                        </a:rPr>
                        <a:t>0.009</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a:solidFill>
                            <a:srgbClr val="000000"/>
                          </a:solidFill>
                          <a:effectLst/>
                          <a:latin typeface="+mn-lt"/>
                        </a:rPr>
                        <a:t>0.006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7" name="Content Placeholder 2"/>
          <p:cNvSpPr txBox="1">
            <a:spLocks/>
          </p:cNvSpPr>
          <p:nvPr/>
        </p:nvSpPr>
        <p:spPr>
          <a:xfrm>
            <a:off x="5105400" y="1828800"/>
            <a:ext cx="3827974"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sz="1800" dirty="0" smtClean="0"/>
          </a:p>
          <a:p>
            <a:pPr lvl="1"/>
            <a:r>
              <a:rPr lang="en-US" sz="1800" dirty="0" smtClean="0"/>
              <a:t>Test the difference:</a:t>
            </a:r>
          </a:p>
          <a:p>
            <a:pPr lvl="3"/>
            <a:r>
              <a:rPr lang="en-US" sz="1600" b="1" dirty="0" smtClean="0">
                <a:solidFill>
                  <a:schemeClr val="accent1"/>
                </a:solidFill>
              </a:rPr>
              <a:t>H0</a:t>
            </a:r>
            <a:r>
              <a:rPr lang="en-US" sz="1600" dirty="0" smtClean="0"/>
              <a:t>: The means of two data groups are the same;</a:t>
            </a:r>
          </a:p>
          <a:p>
            <a:pPr lvl="3"/>
            <a:r>
              <a:rPr lang="en-US" sz="1600" b="1" dirty="0" smtClean="0">
                <a:solidFill>
                  <a:schemeClr val="accent1"/>
                </a:solidFill>
              </a:rPr>
              <a:t>H1</a:t>
            </a:r>
            <a:r>
              <a:rPr lang="en-US" sz="1600" dirty="0" smtClean="0"/>
              <a:t>: </a:t>
            </a:r>
            <a:r>
              <a:rPr lang="en-US" sz="1600" dirty="0"/>
              <a:t>The means of two data groups </a:t>
            </a:r>
            <a:r>
              <a:rPr lang="en-US" sz="1600" dirty="0" smtClean="0"/>
              <a:t>are not </a:t>
            </a:r>
            <a:r>
              <a:rPr lang="en-US" sz="1600" dirty="0"/>
              <a:t>the same;</a:t>
            </a:r>
          </a:p>
          <a:p>
            <a:pPr lvl="1"/>
            <a:r>
              <a:rPr lang="en-US" sz="1800" dirty="0" smtClean="0"/>
              <a:t>Result:</a:t>
            </a:r>
          </a:p>
          <a:p>
            <a:pPr lvl="3"/>
            <a:r>
              <a:rPr lang="en-US" sz="1600" dirty="0" smtClean="0"/>
              <a:t>T-test: 22.273</a:t>
            </a:r>
          </a:p>
          <a:p>
            <a:pPr lvl="3"/>
            <a:r>
              <a:rPr lang="en-US" sz="1600" dirty="0" smtClean="0"/>
              <a:t>P value&lt;0.0001</a:t>
            </a:r>
          </a:p>
          <a:p>
            <a:pPr lvl="3"/>
            <a:r>
              <a:rPr lang="en-US" sz="1600" dirty="0" smtClean="0"/>
              <a:t>Reject H0</a:t>
            </a:r>
          </a:p>
          <a:p>
            <a:pPr lvl="1"/>
            <a:r>
              <a:rPr lang="en-US" sz="1800" dirty="0" smtClean="0"/>
              <a:t>Conclusion:</a:t>
            </a:r>
          </a:p>
          <a:p>
            <a:pPr lvl="3"/>
            <a:r>
              <a:rPr lang="en-US" sz="1600" dirty="0" smtClean="0"/>
              <a:t>The difference is </a:t>
            </a:r>
            <a:r>
              <a:rPr lang="en-US" sz="1600" dirty="0" smtClean="0">
                <a:solidFill>
                  <a:schemeClr val="accent1"/>
                </a:solidFill>
              </a:rPr>
              <a:t>statistically significant</a:t>
            </a:r>
          </a:p>
          <a:p>
            <a:pPr lvl="3"/>
            <a:r>
              <a:rPr lang="en-US" sz="1600" dirty="0" smtClean="0"/>
              <a:t>The model is not suitable for the LUF from field survey</a:t>
            </a:r>
          </a:p>
          <a:p>
            <a:pPr lvl="1"/>
            <a:endParaRPr lang="en-US" sz="1800" dirty="0" smtClean="0"/>
          </a:p>
        </p:txBody>
      </p:sp>
      <p:sp>
        <p:nvSpPr>
          <p:cNvPr id="8"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9" name="Rectangle 8"/>
          <p:cNvSpPr/>
          <p:nvPr/>
        </p:nvSpPr>
        <p:spPr>
          <a:xfrm>
            <a:off x="6466377" y="990600"/>
            <a:ext cx="1795171" cy="369332"/>
          </a:xfrm>
          <a:prstGeom prst="rect">
            <a:avLst/>
          </a:prstGeom>
        </p:spPr>
        <p:txBody>
          <a:bodyPr wrap="none">
            <a:spAutoFit/>
          </a:bodyPr>
          <a:lstStyle/>
          <a:p>
            <a:r>
              <a:rPr lang="en-US" b="1" dirty="0" smtClean="0">
                <a:solidFill>
                  <a:schemeClr val="bg2"/>
                </a:solidFill>
              </a:rPr>
              <a:t>Type 3: </a:t>
            </a:r>
            <a:r>
              <a:rPr lang="en-US" b="1" dirty="0">
                <a:solidFill>
                  <a:schemeClr val="bg2"/>
                </a:solidFill>
              </a:rPr>
              <a:t>2</a:t>
            </a:r>
            <a:r>
              <a:rPr lang="en-US" b="1" dirty="0" smtClean="0">
                <a:solidFill>
                  <a:schemeClr val="bg2"/>
                </a:solidFill>
              </a:rPr>
              <a:t> left– </a:t>
            </a:r>
            <a:r>
              <a:rPr lang="en-US" b="1" dirty="0">
                <a:solidFill>
                  <a:schemeClr val="bg2"/>
                </a:solidFill>
              </a:rPr>
              <a:t>1</a:t>
            </a:r>
          </a:p>
        </p:txBody>
      </p:sp>
    </p:spTree>
    <p:extLst>
      <p:ext uri="{BB962C8B-B14F-4D97-AF65-F5344CB8AC3E}">
        <p14:creationId xmlns:p14="http://schemas.microsoft.com/office/powerpoint/2010/main" val="128619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00"/>
                                        <p:tgtEl>
                                          <p:spTgt spid="7">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down)">
                                      <p:cBhvr>
                                        <p:cTn id="28" dur="500"/>
                                        <p:tgtEl>
                                          <p:spTgt spid="7">
                                            <p:txEl>
                                              <p:pRg st="2" end="2"/>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wipe(down)">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wipe(down)">
                                      <p:cBhvr>
                                        <p:cTn id="36" dur="500"/>
                                        <p:tgtEl>
                                          <p:spTgt spid="7">
                                            <p:txEl>
                                              <p:pRg st="4" end="4"/>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wipe(down)">
                                      <p:cBhvr>
                                        <p:cTn id="39" dur="500"/>
                                        <p:tgtEl>
                                          <p:spTgt spid="7">
                                            <p:txEl>
                                              <p:pRg st="5" end="5"/>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down)">
                                      <p:cBhvr>
                                        <p:cTn id="42" dur="500"/>
                                        <p:tgtEl>
                                          <p:spTgt spid="7">
                                            <p:txEl>
                                              <p:pRg st="6" end="6"/>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Effect transition="in" filter="wipe(down)">
                                      <p:cBhvr>
                                        <p:cTn id="45" dur="500"/>
                                        <p:tgtEl>
                                          <p:spTgt spid="7">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
                                            <p:txEl>
                                              <p:pRg st="8" end="8"/>
                                            </p:txEl>
                                          </p:spTgt>
                                        </p:tgtEl>
                                        <p:attrNameLst>
                                          <p:attrName>style.visibility</p:attrName>
                                        </p:attrNameLst>
                                      </p:cBhvr>
                                      <p:to>
                                        <p:strVal val="visible"/>
                                      </p:to>
                                    </p:set>
                                    <p:animEffect transition="in" filter="wipe(down)">
                                      <p:cBhvr>
                                        <p:cTn id="50" dur="500"/>
                                        <p:tgtEl>
                                          <p:spTgt spid="7">
                                            <p:txEl>
                                              <p:pRg st="8" end="8"/>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7">
                                            <p:txEl>
                                              <p:pRg st="9" end="9"/>
                                            </p:txEl>
                                          </p:spTgt>
                                        </p:tgtEl>
                                        <p:attrNameLst>
                                          <p:attrName>style.visibility</p:attrName>
                                        </p:attrNameLst>
                                      </p:cBhvr>
                                      <p:to>
                                        <p:strVal val="visible"/>
                                      </p:to>
                                    </p:set>
                                    <p:animEffect transition="in" filter="wipe(down)">
                                      <p:cBhvr>
                                        <p:cTn id="53" dur="500"/>
                                        <p:tgtEl>
                                          <p:spTgt spid="7">
                                            <p:txEl>
                                              <p:pRg st="9" end="9"/>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7">
                                            <p:txEl>
                                              <p:pRg st="10" end="10"/>
                                            </p:txEl>
                                          </p:spTgt>
                                        </p:tgtEl>
                                        <p:attrNameLst>
                                          <p:attrName>style.visibility</p:attrName>
                                        </p:attrNameLst>
                                      </p:cBhvr>
                                      <p:to>
                                        <p:strVal val="visible"/>
                                      </p:to>
                                    </p:set>
                                    <p:animEffect transition="in" filter="wipe(down)">
                                      <p:cBhvr>
                                        <p:cTn id="56"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082799536"/>
              </p:ext>
            </p:extLst>
          </p:nvPr>
        </p:nvGraphicFramePr>
        <p:xfrm>
          <a:off x="795248" y="2667000"/>
          <a:ext cx="731520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p:txBody>
          <a:bodyPr/>
          <a:lstStyle/>
          <a:p>
            <a:r>
              <a:rPr lang="en-US" sz="2400" dirty="0" smtClean="0"/>
              <a:t>4. Scatter plot</a:t>
            </a:r>
          </a:p>
          <a:p>
            <a:pPr lvl="1"/>
            <a:r>
              <a:rPr lang="en-US" sz="2000" dirty="0"/>
              <a:t>(LUF vs. total volume):</a:t>
            </a:r>
            <a:endParaRPr lang="en-US" sz="1600" dirty="0" smtClean="0"/>
          </a:p>
          <a:p>
            <a:endParaRPr lang="en-US" sz="1800" dirty="0"/>
          </a:p>
        </p:txBody>
      </p:sp>
      <p:cxnSp>
        <p:nvCxnSpPr>
          <p:cNvPr id="7" name="Straight Connector 6"/>
          <p:cNvCxnSpPr/>
          <p:nvPr/>
        </p:nvCxnSpPr>
        <p:spPr>
          <a:xfrm>
            <a:off x="2276299" y="3406696"/>
            <a:ext cx="4353101" cy="52105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2208784" y="4114800"/>
            <a:ext cx="4420616"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9" name="Rounded Rectangular Callout 8"/>
          <p:cNvSpPr/>
          <p:nvPr/>
        </p:nvSpPr>
        <p:spPr>
          <a:xfrm>
            <a:off x="6490038" y="1828799"/>
            <a:ext cx="1828800" cy="1163345"/>
          </a:xfrm>
          <a:prstGeom prst="wedgeRoundRectCallout">
            <a:avLst>
              <a:gd name="adj1" fmla="val -89078"/>
              <a:gd name="adj2" fmla="val 63447"/>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Total volume increases, the LUF decreases. Data points are settled around 0.6</a:t>
            </a:r>
            <a:endParaRPr lang="en-US" sz="1400" dirty="0"/>
          </a:p>
        </p:txBody>
      </p:sp>
      <p:cxnSp>
        <p:nvCxnSpPr>
          <p:cNvPr id="10" name="Straight Connector 9"/>
          <p:cNvCxnSpPr/>
          <p:nvPr/>
        </p:nvCxnSpPr>
        <p:spPr>
          <a:xfrm>
            <a:off x="1869904" y="3810000"/>
            <a:ext cx="6207295"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1" name="Down Arrow Callout 10"/>
          <p:cNvSpPr/>
          <p:nvPr/>
        </p:nvSpPr>
        <p:spPr>
          <a:xfrm>
            <a:off x="6731677" y="3203622"/>
            <a:ext cx="1345523" cy="606378"/>
          </a:xfrm>
          <a:prstGeom prst="downArrowCallou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dirty="0"/>
              <a:t>Current LUF: </a:t>
            </a:r>
            <a:r>
              <a:rPr lang="en-US" sz="1000" dirty="0" smtClean="0"/>
              <a:t>0.6</a:t>
            </a:r>
            <a:endParaRPr lang="en-US" sz="1000" dirty="0"/>
          </a:p>
          <a:p>
            <a:pPr algn="ctr"/>
            <a:r>
              <a:rPr lang="en-US" sz="1000" dirty="0" smtClean="0"/>
              <a:t>Normal intersection</a:t>
            </a:r>
            <a:endParaRPr lang="en-US" sz="1000" dirty="0"/>
          </a:p>
        </p:txBody>
      </p:sp>
      <p:sp>
        <p:nvSpPr>
          <p:cNvPr id="12"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13" name="Rectangle 12"/>
          <p:cNvSpPr/>
          <p:nvPr/>
        </p:nvSpPr>
        <p:spPr>
          <a:xfrm>
            <a:off x="6466377" y="990600"/>
            <a:ext cx="1795171" cy="369332"/>
          </a:xfrm>
          <a:prstGeom prst="rect">
            <a:avLst/>
          </a:prstGeom>
        </p:spPr>
        <p:txBody>
          <a:bodyPr wrap="none">
            <a:spAutoFit/>
          </a:bodyPr>
          <a:lstStyle/>
          <a:p>
            <a:r>
              <a:rPr lang="en-US" b="1" dirty="0" smtClean="0">
                <a:solidFill>
                  <a:schemeClr val="bg2"/>
                </a:solidFill>
              </a:rPr>
              <a:t>Type 3: </a:t>
            </a:r>
            <a:r>
              <a:rPr lang="en-US" b="1" dirty="0">
                <a:solidFill>
                  <a:schemeClr val="bg2"/>
                </a:solidFill>
              </a:rPr>
              <a:t>2</a:t>
            </a:r>
            <a:r>
              <a:rPr lang="en-US" b="1" dirty="0" smtClean="0">
                <a:solidFill>
                  <a:schemeClr val="bg2"/>
                </a:solidFill>
              </a:rPr>
              <a:t> left– </a:t>
            </a:r>
            <a:r>
              <a:rPr lang="en-US" b="1" dirty="0">
                <a:solidFill>
                  <a:schemeClr val="bg2"/>
                </a:solidFill>
              </a:rPr>
              <a:t>1</a:t>
            </a:r>
          </a:p>
        </p:txBody>
      </p:sp>
    </p:spTree>
    <p:extLst>
      <p:ext uri="{BB962C8B-B14F-4D97-AF65-F5344CB8AC3E}">
        <p14:creationId xmlns:p14="http://schemas.microsoft.com/office/powerpoint/2010/main" val="232046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9"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134632350"/>
              </p:ext>
            </p:extLst>
          </p:nvPr>
        </p:nvGraphicFramePr>
        <p:xfrm>
          <a:off x="685800" y="2514600"/>
          <a:ext cx="7262412"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ular Callout 12"/>
          <p:cNvSpPr/>
          <p:nvPr/>
        </p:nvSpPr>
        <p:spPr>
          <a:xfrm>
            <a:off x="6973010" y="4343400"/>
            <a:ext cx="1509236" cy="853900"/>
          </a:xfrm>
          <a:prstGeom prst="wedgeRoundRectCallout">
            <a:avLst>
              <a:gd name="adj1" fmla="val -92841"/>
              <a:gd name="adj2" fmla="val -62535"/>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No obvious trend observed.</a:t>
            </a:r>
            <a:endParaRPr lang="en-US" sz="1600" dirty="0"/>
          </a:p>
        </p:txBody>
      </p:sp>
      <p:sp>
        <p:nvSpPr>
          <p:cNvPr id="3" name="Content Placeholder 2"/>
          <p:cNvSpPr>
            <a:spLocks noGrp="1"/>
          </p:cNvSpPr>
          <p:nvPr>
            <p:ph idx="1"/>
          </p:nvPr>
        </p:nvSpPr>
        <p:spPr/>
        <p:txBody>
          <a:bodyPr/>
          <a:lstStyle/>
          <a:p>
            <a:r>
              <a:rPr lang="en-US" sz="2400" dirty="0" smtClean="0"/>
              <a:t>4. Scatter plot</a:t>
            </a:r>
          </a:p>
          <a:p>
            <a:pPr lvl="1"/>
            <a:r>
              <a:rPr lang="en-US" sz="2000" dirty="0" smtClean="0"/>
              <a:t>(</a:t>
            </a:r>
            <a:r>
              <a:rPr lang="en-US" sz="2000" dirty="0"/>
              <a:t>LUF vs. length of lane drop</a:t>
            </a:r>
            <a:r>
              <a:rPr lang="en-US" sz="2000" dirty="0" smtClean="0"/>
              <a:t>):</a:t>
            </a:r>
            <a:endParaRPr lang="en-US" sz="1600" dirty="0" smtClean="0"/>
          </a:p>
        </p:txBody>
      </p:sp>
      <p:cxnSp>
        <p:nvCxnSpPr>
          <p:cNvPr id="10" name="Straight Connector 9"/>
          <p:cNvCxnSpPr/>
          <p:nvPr/>
        </p:nvCxnSpPr>
        <p:spPr>
          <a:xfrm>
            <a:off x="1905990" y="3733800"/>
            <a:ext cx="6018810"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1" name="Down Arrow Callout 10"/>
          <p:cNvSpPr/>
          <p:nvPr/>
        </p:nvSpPr>
        <p:spPr>
          <a:xfrm>
            <a:off x="7086600" y="3080180"/>
            <a:ext cx="1345523" cy="606378"/>
          </a:xfrm>
          <a:prstGeom prst="downArrowCallou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dirty="0"/>
              <a:t>Current LUF: </a:t>
            </a:r>
            <a:r>
              <a:rPr lang="en-US" sz="1000" dirty="0" smtClean="0"/>
              <a:t>0.6</a:t>
            </a:r>
            <a:endParaRPr lang="en-US" sz="1000" dirty="0"/>
          </a:p>
          <a:p>
            <a:pPr algn="ctr"/>
            <a:r>
              <a:rPr lang="en-US" sz="1000" dirty="0" smtClean="0"/>
              <a:t>Normal intersection</a:t>
            </a:r>
            <a:endParaRPr lang="en-US" sz="1000" dirty="0"/>
          </a:p>
        </p:txBody>
      </p:sp>
      <p:sp>
        <p:nvSpPr>
          <p:cNvPr id="9"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12" name="Rectangle 11"/>
          <p:cNvSpPr/>
          <p:nvPr/>
        </p:nvSpPr>
        <p:spPr>
          <a:xfrm>
            <a:off x="6466377" y="990600"/>
            <a:ext cx="1795171" cy="369332"/>
          </a:xfrm>
          <a:prstGeom prst="rect">
            <a:avLst/>
          </a:prstGeom>
        </p:spPr>
        <p:txBody>
          <a:bodyPr wrap="none">
            <a:spAutoFit/>
          </a:bodyPr>
          <a:lstStyle/>
          <a:p>
            <a:r>
              <a:rPr lang="en-US" b="1" dirty="0" smtClean="0">
                <a:solidFill>
                  <a:schemeClr val="bg2"/>
                </a:solidFill>
              </a:rPr>
              <a:t>Type 3: </a:t>
            </a:r>
            <a:r>
              <a:rPr lang="en-US" b="1" dirty="0">
                <a:solidFill>
                  <a:schemeClr val="bg2"/>
                </a:solidFill>
              </a:rPr>
              <a:t>2</a:t>
            </a:r>
            <a:r>
              <a:rPr lang="en-US" b="1" dirty="0" smtClean="0">
                <a:solidFill>
                  <a:schemeClr val="bg2"/>
                </a:solidFill>
              </a:rPr>
              <a:t> left– </a:t>
            </a:r>
            <a:r>
              <a:rPr lang="en-US" b="1" dirty="0">
                <a:solidFill>
                  <a:schemeClr val="bg2"/>
                </a:solidFill>
              </a:rPr>
              <a:t>1</a:t>
            </a:r>
          </a:p>
        </p:txBody>
      </p:sp>
    </p:spTree>
    <p:extLst>
      <p:ext uri="{BB962C8B-B14F-4D97-AF65-F5344CB8AC3E}">
        <p14:creationId xmlns:p14="http://schemas.microsoft.com/office/powerpoint/2010/main" val="240281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3"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40510891"/>
              </p:ext>
            </p:extLst>
          </p:nvPr>
        </p:nvGraphicFramePr>
        <p:xfrm>
          <a:off x="762000" y="2971800"/>
          <a:ext cx="76200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a:xfrm>
            <a:off x="228600" y="1752600"/>
            <a:ext cx="8610601" cy="4407408"/>
          </a:xfrm>
        </p:spPr>
        <p:txBody>
          <a:bodyPr/>
          <a:lstStyle/>
          <a:p>
            <a:r>
              <a:rPr lang="en-US" sz="2400" dirty="0"/>
              <a:t>5. Divide the data according to different volume range</a:t>
            </a:r>
          </a:p>
          <a:p>
            <a:pPr lvl="1"/>
            <a:r>
              <a:rPr lang="en-US" dirty="0"/>
              <a:t>Most </a:t>
            </a:r>
            <a:r>
              <a:rPr lang="en-US" dirty="0" smtClean="0"/>
              <a:t>LUF&lt;0.60, </a:t>
            </a:r>
            <a:r>
              <a:rPr lang="en-US" dirty="0"/>
              <a:t>when </a:t>
            </a:r>
            <a:r>
              <a:rPr lang="en-US" dirty="0" smtClean="0"/>
              <a:t>volume&gt;300</a:t>
            </a:r>
            <a:r>
              <a:rPr lang="en-US" dirty="0"/>
              <a:t>;</a:t>
            </a:r>
          </a:p>
          <a:p>
            <a:pPr lvl="1"/>
            <a:r>
              <a:rPr lang="en-US" dirty="0" smtClean="0"/>
              <a:t>Ranges: less than 300vph; more than 300vph</a:t>
            </a:r>
            <a:r>
              <a:rPr lang="en-US" dirty="0"/>
              <a:t>.</a:t>
            </a:r>
          </a:p>
          <a:p>
            <a:endParaRPr lang="en-US" dirty="0"/>
          </a:p>
        </p:txBody>
      </p:sp>
      <p:cxnSp>
        <p:nvCxnSpPr>
          <p:cNvPr id="7" name="Straight Connector 6"/>
          <p:cNvCxnSpPr/>
          <p:nvPr/>
        </p:nvCxnSpPr>
        <p:spPr>
          <a:xfrm flipV="1">
            <a:off x="4724400" y="3429000"/>
            <a:ext cx="0" cy="236220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8"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9" name="Rectangle 8"/>
          <p:cNvSpPr/>
          <p:nvPr/>
        </p:nvSpPr>
        <p:spPr>
          <a:xfrm>
            <a:off x="6466377" y="990600"/>
            <a:ext cx="1795171" cy="369332"/>
          </a:xfrm>
          <a:prstGeom prst="rect">
            <a:avLst/>
          </a:prstGeom>
        </p:spPr>
        <p:txBody>
          <a:bodyPr wrap="none">
            <a:spAutoFit/>
          </a:bodyPr>
          <a:lstStyle/>
          <a:p>
            <a:r>
              <a:rPr lang="en-US" b="1" dirty="0" smtClean="0">
                <a:solidFill>
                  <a:schemeClr val="bg2"/>
                </a:solidFill>
              </a:rPr>
              <a:t>Type 3: </a:t>
            </a:r>
            <a:r>
              <a:rPr lang="en-US" b="1" dirty="0">
                <a:solidFill>
                  <a:schemeClr val="bg2"/>
                </a:solidFill>
              </a:rPr>
              <a:t>2</a:t>
            </a:r>
            <a:r>
              <a:rPr lang="en-US" b="1" dirty="0" smtClean="0">
                <a:solidFill>
                  <a:schemeClr val="bg2"/>
                </a:solidFill>
              </a:rPr>
              <a:t> left– </a:t>
            </a:r>
            <a:r>
              <a:rPr lang="en-US" b="1" dirty="0">
                <a:solidFill>
                  <a:schemeClr val="bg2"/>
                </a:solidFill>
              </a:rPr>
              <a:t>1</a:t>
            </a:r>
          </a:p>
        </p:txBody>
      </p:sp>
      <p:sp>
        <p:nvSpPr>
          <p:cNvPr id="11" name="Rounded Rectangular Callout 10"/>
          <p:cNvSpPr/>
          <p:nvPr/>
        </p:nvSpPr>
        <p:spPr>
          <a:xfrm>
            <a:off x="3352800" y="4752975"/>
            <a:ext cx="914400" cy="381000"/>
          </a:xfrm>
          <a:prstGeom prst="wedgeRoundRectCallout">
            <a:avLst>
              <a:gd name="adj1" fmla="val -14989"/>
              <a:gd name="adj2" fmla="val -4732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100" dirty="0"/>
              <a:t>Mean: </a:t>
            </a:r>
            <a:r>
              <a:rPr lang="en-US" sz="1100" dirty="0" smtClean="0"/>
              <a:t>0.59</a:t>
            </a:r>
            <a:endParaRPr lang="en-US" sz="1100" dirty="0"/>
          </a:p>
        </p:txBody>
      </p:sp>
      <p:sp>
        <p:nvSpPr>
          <p:cNvPr id="12" name="Rounded Rectangular Callout 11"/>
          <p:cNvSpPr/>
          <p:nvPr/>
        </p:nvSpPr>
        <p:spPr>
          <a:xfrm>
            <a:off x="5638800" y="4752975"/>
            <a:ext cx="914400" cy="381000"/>
          </a:xfrm>
          <a:prstGeom prst="wedgeRoundRectCallout">
            <a:avLst>
              <a:gd name="adj1" fmla="val -18560"/>
              <a:gd name="adj2" fmla="val -4732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100" dirty="0"/>
              <a:t>Mean: </a:t>
            </a:r>
            <a:r>
              <a:rPr lang="en-US" sz="1100" dirty="0" smtClean="0"/>
              <a:t>0.56</a:t>
            </a:r>
            <a:endParaRPr lang="en-US" sz="1100" dirty="0"/>
          </a:p>
        </p:txBody>
      </p:sp>
    </p:spTree>
    <p:extLst>
      <p:ext uri="{BB962C8B-B14F-4D97-AF65-F5344CB8AC3E}">
        <p14:creationId xmlns:p14="http://schemas.microsoft.com/office/powerpoint/2010/main" val="309883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91833"/>
            <a:ext cx="4651248" cy="4572000"/>
          </a:xfrm>
        </p:spPr>
        <p:txBody>
          <a:bodyPr/>
          <a:lstStyle/>
          <a:p>
            <a:r>
              <a:rPr lang="en-US" sz="2400" dirty="0"/>
              <a:t>5. Divide the data according to different volume range</a:t>
            </a:r>
          </a:p>
          <a:p>
            <a:pPr lvl="1"/>
            <a:r>
              <a:rPr lang="en-US" dirty="0" smtClean="0"/>
              <a:t>Compare LUFs between ranges</a:t>
            </a:r>
            <a:endParaRPr lang="en-US" dirty="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31859344"/>
              </p:ext>
            </p:extLst>
          </p:nvPr>
        </p:nvGraphicFramePr>
        <p:xfrm>
          <a:off x="457200" y="3048000"/>
          <a:ext cx="4952999" cy="3252537"/>
        </p:xfrm>
        <a:graphic>
          <a:graphicData uri="http://schemas.openxmlformats.org/drawingml/2006/table">
            <a:tbl>
              <a:tblPr>
                <a:tableStyleId>{8EC20E35-A176-4012-BC5E-935CFFF8708E}</a:tableStyleId>
              </a:tblPr>
              <a:tblGrid>
                <a:gridCol w="1752600"/>
                <a:gridCol w="1600200"/>
                <a:gridCol w="1600199"/>
              </a:tblGrid>
              <a:tr h="3048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latin typeface="+mn-lt"/>
                        </a:rPr>
                        <a:t>Descriptive statistics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Total volume: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0-600vph</a:t>
                      </a:r>
                      <a:endParaRPr lang="en-US" sz="1100" b="1" i="1" u="none" strike="noStrike" dirty="0" smtClean="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Total volume: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over</a:t>
                      </a:r>
                      <a:r>
                        <a:rPr lang="en-US" sz="1100" b="1" i="1" u="none" strike="noStrike" baseline="0" dirty="0" smtClean="0">
                          <a:solidFill>
                            <a:schemeClr val="bg1"/>
                          </a:solidFill>
                          <a:effectLst/>
                        </a:rPr>
                        <a:t> </a:t>
                      </a:r>
                      <a:r>
                        <a:rPr lang="en-US" sz="1100" b="1" i="1" u="none" strike="noStrike" dirty="0" smtClean="0">
                          <a:solidFill>
                            <a:schemeClr val="bg1"/>
                          </a:solidFill>
                          <a:effectLst/>
                        </a:rPr>
                        <a:t>600vph</a:t>
                      </a:r>
                      <a:endParaRPr lang="en-US" sz="1100" b="1" i="1" u="none" strike="noStrike" dirty="0" smtClean="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43762">
                <a:tc>
                  <a:txBody>
                    <a:bodyPr/>
                    <a:lstStyle/>
                    <a:p>
                      <a:pPr algn="ctr" fontAlgn="b"/>
                      <a:r>
                        <a:rPr lang="en-US" sz="1100" b="1" u="none" strike="noStrike" dirty="0">
                          <a:solidFill>
                            <a:schemeClr val="bg1"/>
                          </a:solidFill>
                          <a:effectLst/>
                        </a:rPr>
                        <a:t>Mean</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180"/>
                        </a:lnSpc>
                        <a:spcBef>
                          <a:spcPts val="0"/>
                        </a:spcBef>
                        <a:spcAft>
                          <a:spcPts val="0"/>
                        </a:spcAft>
                      </a:pPr>
                      <a:r>
                        <a:rPr lang="en-US" sz="1100" b="1" kern="1200" dirty="0">
                          <a:solidFill>
                            <a:srgbClr val="000000"/>
                          </a:solidFill>
                          <a:effectLst/>
                          <a:latin typeface="+mn-lt"/>
                          <a:cs typeface="Calibri"/>
                        </a:rPr>
                        <a:t>0.591</a:t>
                      </a:r>
                      <a:endParaRPr lang="en-US" sz="1050" b="1"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ctr">
                        <a:lnSpc>
                          <a:spcPts val="1460"/>
                        </a:lnSpc>
                        <a:spcBef>
                          <a:spcPts val="0"/>
                        </a:spcBef>
                        <a:spcAft>
                          <a:spcPts val="0"/>
                        </a:spcAft>
                      </a:pPr>
                      <a:r>
                        <a:rPr lang="en-US" sz="1100" b="1" kern="1200" dirty="0">
                          <a:solidFill>
                            <a:srgbClr val="000000"/>
                          </a:solidFill>
                          <a:effectLst/>
                          <a:latin typeface="+mn-lt"/>
                          <a:cs typeface="Calibri"/>
                        </a:rPr>
                        <a:t>0.564</a:t>
                      </a:r>
                      <a:endParaRPr lang="en-US" sz="1050" b="1" kern="100" dirty="0">
                        <a:effectLst/>
                        <a:latin typeface="+mn-lt"/>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Standard Error</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spcBef>
                          <a:spcPts val="0"/>
                        </a:spcBef>
                        <a:spcAft>
                          <a:spcPts val="0"/>
                        </a:spcAft>
                      </a:pPr>
                      <a:r>
                        <a:rPr lang="en-US" sz="1100" kern="1200" dirty="0">
                          <a:solidFill>
                            <a:srgbClr val="000000"/>
                          </a:solidFill>
                          <a:effectLst/>
                          <a:latin typeface="+mn-lt"/>
                          <a:cs typeface="Calibri"/>
                        </a:rPr>
                        <a:t>0.005</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fontAlgn="ctr">
                        <a:lnSpc>
                          <a:spcPts val="1460"/>
                        </a:lnSpc>
                        <a:spcBef>
                          <a:spcPts val="0"/>
                        </a:spcBef>
                        <a:spcAft>
                          <a:spcPts val="0"/>
                        </a:spcAft>
                      </a:pPr>
                      <a:r>
                        <a:rPr lang="en-US" sz="1100" kern="1200" dirty="0">
                          <a:solidFill>
                            <a:srgbClr val="000000"/>
                          </a:solidFill>
                          <a:effectLst/>
                          <a:latin typeface="+mn-lt"/>
                          <a:cs typeface="Calibri"/>
                        </a:rPr>
                        <a:t>0.006</a:t>
                      </a:r>
                      <a:endParaRPr lang="en-US" sz="1050" kern="100" dirty="0">
                        <a:effectLst/>
                        <a:latin typeface="+mn-lt"/>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Median</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180"/>
                        </a:lnSpc>
                        <a:spcBef>
                          <a:spcPts val="0"/>
                        </a:spcBef>
                        <a:spcAft>
                          <a:spcPts val="0"/>
                        </a:spcAft>
                      </a:pPr>
                      <a:r>
                        <a:rPr lang="en-US" sz="1100" kern="1200" dirty="0">
                          <a:solidFill>
                            <a:srgbClr val="000000"/>
                          </a:solidFill>
                          <a:effectLst/>
                          <a:latin typeface="+mn-lt"/>
                          <a:cs typeface="Calibri"/>
                        </a:rPr>
                        <a:t>0.591</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ctr">
                        <a:lnSpc>
                          <a:spcPts val="1460"/>
                        </a:lnSpc>
                        <a:spcBef>
                          <a:spcPts val="0"/>
                        </a:spcBef>
                        <a:spcAft>
                          <a:spcPts val="0"/>
                        </a:spcAft>
                      </a:pPr>
                      <a:r>
                        <a:rPr lang="en-US" sz="1100" kern="1200">
                          <a:solidFill>
                            <a:srgbClr val="000000"/>
                          </a:solidFill>
                          <a:effectLst/>
                          <a:latin typeface="+mn-lt"/>
                          <a:cs typeface="Calibri"/>
                        </a:rPr>
                        <a:t>0.564</a:t>
                      </a:r>
                      <a:endParaRPr lang="en-US" sz="1050" kern="100">
                        <a:effectLst/>
                        <a:latin typeface="+mn-lt"/>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Standard Deviation</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spcBef>
                          <a:spcPts val="0"/>
                        </a:spcBef>
                        <a:spcAft>
                          <a:spcPts val="0"/>
                        </a:spcAft>
                      </a:pPr>
                      <a:r>
                        <a:rPr lang="en-US" sz="1100" kern="1200" dirty="0">
                          <a:solidFill>
                            <a:srgbClr val="000000"/>
                          </a:solidFill>
                          <a:effectLst/>
                          <a:latin typeface="+mn-lt"/>
                          <a:cs typeface="Calibri"/>
                        </a:rPr>
                        <a:t>0.055</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fontAlgn="ctr">
                        <a:lnSpc>
                          <a:spcPts val="1460"/>
                        </a:lnSpc>
                        <a:spcBef>
                          <a:spcPts val="0"/>
                        </a:spcBef>
                        <a:spcAft>
                          <a:spcPts val="0"/>
                        </a:spcAft>
                      </a:pPr>
                      <a:r>
                        <a:rPr lang="en-US" sz="1100" kern="1200">
                          <a:solidFill>
                            <a:srgbClr val="000000"/>
                          </a:solidFill>
                          <a:effectLst/>
                          <a:latin typeface="+mn-lt"/>
                          <a:cs typeface="Calibri"/>
                        </a:rPr>
                        <a:t>0.030</a:t>
                      </a:r>
                      <a:endParaRPr lang="en-US" sz="1050" kern="100">
                        <a:effectLst/>
                        <a:latin typeface="+mn-lt"/>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Sample Variance</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spcBef>
                          <a:spcPts val="0"/>
                        </a:spcBef>
                        <a:spcAft>
                          <a:spcPts val="0"/>
                        </a:spcAft>
                      </a:pPr>
                      <a:r>
                        <a:rPr lang="en-US" sz="1100" kern="1200" dirty="0">
                          <a:solidFill>
                            <a:srgbClr val="000000"/>
                          </a:solidFill>
                          <a:effectLst/>
                          <a:latin typeface="+mn-lt"/>
                          <a:cs typeface="Calibri"/>
                        </a:rPr>
                        <a:t>0.003</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ctr">
                        <a:lnSpc>
                          <a:spcPts val="1460"/>
                        </a:lnSpc>
                        <a:spcBef>
                          <a:spcPts val="0"/>
                        </a:spcBef>
                        <a:spcAft>
                          <a:spcPts val="0"/>
                        </a:spcAft>
                      </a:pPr>
                      <a:r>
                        <a:rPr lang="en-US" sz="1100" kern="1200">
                          <a:solidFill>
                            <a:srgbClr val="000000"/>
                          </a:solidFill>
                          <a:effectLst/>
                          <a:latin typeface="+mn-lt"/>
                          <a:cs typeface="Calibri"/>
                        </a:rPr>
                        <a:t>0.001</a:t>
                      </a:r>
                      <a:endParaRPr lang="en-US" sz="1050" kern="100">
                        <a:effectLst/>
                        <a:latin typeface="+mn-lt"/>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Range</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180"/>
                        </a:lnSpc>
                        <a:spcBef>
                          <a:spcPts val="0"/>
                        </a:spcBef>
                        <a:spcAft>
                          <a:spcPts val="0"/>
                        </a:spcAft>
                      </a:pPr>
                      <a:r>
                        <a:rPr lang="en-US" sz="1100" kern="1200" dirty="0">
                          <a:solidFill>
                            <a:srgbClr val="000000"/>
                          </a:solidFill>
                          <a:effectLst/>
                          <a:latin typeface="+mn-lt"/>
                          <a:cs typeface="Calibri"/>
                        </a:rPr>
                        <a:t>0.234</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fontAlgn="ctr">
                        <a:lnSpc>
                          <a:spcPts val="1460"/>
                        </a:lnSpc>
                        <a:spcBef>
                          <a:spcPts val="0"/>
                        </a:spcBef>
                        <a:spcAft>
                          <a:spcPts val="0"/>
                        </a:spcAft>
                      </a:pPr>
                      <a:r>
                        <a:rPr lang="en-US" sz="1100" kern="1200">
                          <a:solidFill>
                            <a:srgbClr val="000000"/>
                          </a:solidFill>
                          <a:effectLst/>
                          <a:latin typeface="+mn-lt"/>
                          <a:cs typeface="Calibri"/>
                        </a:rPr>
                        <a:t>0.108</a:t>
                      </a:r>
                      <a:endParaRPr lang="en-US" sz="1050" kern="100">
                        <a:effectLst/>
                        <a:latin typeface="+mn-lt"/>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Minimum</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180"/>
                        </a:lnSpc>
                        <a:spcBef>
                          <a:spcPts val="0"/>
                        </a:spcBef>
                        <a:spcAft>
                          <a:spcPts val="0"/>
                        </a:spcAft>
                      </a:pPr>
                      <a:r>
                        <a:rPr lang="en-US" sz="1100" kern="1200" dirty="0" smtClean="0">
                          <a:solidFill>
                            <a:srgbClr val="000000"/>
                          </a:solidFill>
                          <a:effectLst/>
                          <a:latin typeface="+mn-lt"/>
                          <a:cs typeface="Calibri"/>
                        </a:rPr>
                        <a:t>0.500</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ctr">
                        <a:lnSpc>
                          <a:spcPts val="1460"/>
                        </a:lnSpc>
                        <a:spcBef>
                          <a:spcPts val="0"/>
                        </a:spcBef>
                        <a:spcAft>
                          <a:spcPts val="0"/>
                        </a:spcAft>
                      </a:pPr>
                      <a:r>
                        <a:rPr lang="en-US" sz="1100" kern="1200">
                          <a:solidFill>
                            <a:srgbClr val="000000"/>
                          </a:solidFill>
                          <a:effectLst/>
                          <a:latin typeface="+mn-lt"/>
                          <a:cs typeface="Calibri"/>
                        </a:rPr>
                        <a:t>0.513</a:t>
                      </a:r>
                      <a:endParaRPr lang="en-US" sz="1050" kern="100">
                        <a:effectLst/>
                        <a:latin typeface="+mn-lt"/>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62">
                <a:tc>
                  <a:txBody>
                    <a:bodyPr/>
                    <a:lstStyle/>
                    <a:p>
                      <a:pPr algn="ctr" fontAlgn="b"/>
                      <a:r>
                        <a:rPr lang="en-US" sz="1100" b="1" u="none" strike="noStrike" dirty="0">
                          <a:solidFill>
                            <a:schemeClr val="bg1"/>
                          </a:solidFill>
                          <a:effectLst/>
                        </a:rPr>
                        <a:t>Maximum</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180"/>
                        </a:lnSpc>
                        <a:spcBef>
                          <a:spcPts val="0"/>
                        </a:spcBef>
                        <a:spcAft>
                          <a:spcPts val="0"/>
                        </a:spcAft>
                      </a:pPr>
                      <a:r>
                        <a:rPr lang="en-US" sz="1100" kern="1200" dirty="0">
                          <a:solidFill>
                            <a:srgbClr val="000000"/>
                          </a:solidFill>
                          <a:effectLst/>
                          <a:latin typeface="+mn-lt"/>
                          <a:cs typeface="Calibri"/>
                        </a:rPr>
                        <a:t>0.716</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fontAlgn="ctr">
                        <a:lnSpc>
                          <a:spcPts val="1460"/>
                        </a:lnSpc>
                        <a:spcBef>
                          <a:spcPts val="0"/>
                        </a:spcBef>
                        <a:spcAft>
                          <a:spcPts val="0"/>
                        </a:spcAft>
                      </a:pPr>
                      <a:r>
                        <a:rPr lang="en-US" sz="1100" kern="1200">
                          <a:solidFill>
                            <a:srgbClr val="000000"/>
                          </a:solidFill>
                          <a:effectLst/>
                          <a:latin typeface="+mn-lt"/>
                          <a:cs typeface="Calibri"/>
                        </a:rPr>
                        <a:t>0.621</a:t>
                      </a:r>
                      <a:endParaRPr lang="en-US" sz="1050" kern="100">
                        <a:effectLst/>
                        <a:latin typeface="+mn-lt"/>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3762">
                <a:tc>
                  <a:txBody>
                    <a:bodyPr/>
                    <a:lstStyle/>
                    <a:p>
                      <a:pPr algn="ctr" fontAlgn="b"/>
                      <a:r>
                        <a:rPr lang="en-US" sz="1100" b="1" u="none" strike="noStrike" dirty="0">
                          <a:solidFill>
                            <a:schemeClr val="bg1"/>
                          </a:solidFill>
                          <a:effectLst/>
                        </a:rPr>
                        <a:t>Count</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180"/>
                        </a:lnSpc>
                        <a:spcBef>
                          <a:spcPts val="0"/>
                        </a:spcBef>
                        <a:spcAft>
                          <a:spcPts val="0"/>
                        </a:spcAft>
                      </a:pPr>
                      <a:r>
                        <a:rPr lang="en-US" sz="1100" kern="1200" dirty="0">
                          <a:solidFill>
                            <a:srgbClr val="000000"/>
                          </a:solidFill>
                          <a:effectLst/>
                          <a:latin typeface="+mn-lt"/>
                          <a:cs typeface="Calibri"/>
                        </a:rPr>
                        <a:t>113</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ctr">
                        <a:lnSpc>
                          <a:spcPts val="1460"/>
                        </a:lnSpc>
                        <a:spcBef>
                          <a:spcPts val="0"/>
                        </a:spcBef>
                        <a:spcAft>
                          <a:spcPts val="0"/>
                        </a:spcAft>
                      </a:pPr>
                      <a:r>
                        <a:rPr lang="en-US" sz="1100" kern="1200">
                          <a:solidFill>
                            <a:srgbClr val="000000"/>
                          </a:solidFill>
                          <a:effectLst/>
                          <a:latin typeface="+mn-lt"/>
                          <a:cs typeface="Calibri"/>
                        </a:rPr>
                        <a:t>25</a:t>
                      </a:r>
                      <a:endParaRPr lang="en-US" sz="1050" kern="100">
                        <a:effectLst/>
                        <a:latin typeface="+mn-lt"/>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542">
                <a:tc>
                  <a:txBody>
                    <a:bodyPr/>
                    <a:lstStyle/>
                    <a:p>
                      <a:pPr algn="ctr" fontAlgn="b"/>
                      <a:r>
                        <a:rPr lang="en-US" sz="1100" b="1" u="none" strike="noStrike" dirty="0">
                          <a:solidFill>
                            <a:schemeClr val="bg1"/>
                          </a:solidFill>
                          <a:effectLst/>
                        </a:rPr>
                        <a:t>Confidence Level(95.0%)</a:t>
                      </a:r>
                      <a:endParaRPr lang="en-US" sz="11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spcBef>
                          <a:spcPts val="0"/>
                        </a:spcBef>
                        <a:spcAft>
                          <a:spcPts val="0"/>
                        </a:spcAft>
                      </a:pPr>
                      <a:r>
                        <a:rPr lang="en-US" sz="1100" kern="1200" dirty="0">
                          <a:solidFill>
                            <a:srgbClr val="000000"/>
                          </a:solidFill>
                          <a:effectLst/>
                          <a:latin typeface="+mn-lt"/>
                          <a:cs typeface="Calibri"/>
                        </a:rPr>
                        <a:t>0.010</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fontAlgn="ctr">
                        <a:spcBef>
                          <a:spcPts val="0"/>
                        </a:spcBef>
                        <a:spcAft>
                          <a:spcPts val="0"/>
                        </a:spcAft>
                      </a:pPr>
                      <a:r>
                        <a:rPr lang="en-US" sz="1100" kern="1200">
                          <a:solidFill>
                            <a:srgbClr val="000000"/>
                          </a:solidFill>
                          <a:effectLst/>
                          <a:latin typeface="+mn-lt"/>
                          <a:cs typeface="Calibri"/>
                        </a:rPr>
                        <a:t>0.012</a:t>
                      </a:r>
                      <a:endParaRPr lang="en-US" sz="1050" kern="100">
                        <a:effectLst/>
                        <a:latin typeface="+mn-lt"/>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9332">
                <a:tc>
                  <a:txBody>
                    <a:bodyPr/>
                    <a:lstStyle/>
                    <a:p>
                      <a:pPr algn="ctr" fontAlgn="b"/>
                      <a:r>
                        <a:rPr lang="en-US" sz="1100" b="1" i="0" u="none" strike="noStrike" dirty="0" smtClean="0">
                          <a:solidFill>
                            <a:schemeClr val="bg1"/>
                          </a:solidFill>
                          <a:effectLst/>
                          <a:latin typeface="+mn-lt"/>
                        </a:rPr>
                        <a:t>Confident</a:t>
                      </a:r>
                      <a:r>
                        <a:rPr lang="en-US" sz="1100" b="1" i="0" u="none" strike="noStrike" baseline="0" dirty="0" smtClean="0">
                          <a:solidFill>
                            <a:schemeClr val="bg1"/>
                          </a:solidFill>
                          <a:effectLst/>
                          <a:latin typeface="+mn-lt"/>
                        </a:rPr>
                        <a:t> interval for mean</a:t>
                      </a:r>
                      <a:endParaRPr lang="en-US" sz="11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spcBef>
                          <a:spcPts val="0"/>
                        </a:spcBef>
                        <a:spcAft>
                          <a:spcPts val="0"/>
                        </a:spcAft>
                      </a:pPr>
                      <a:r>
                        <a:rPr lang="en-US" sz="1100" b="1" kern="1200">
                          <a:solidFill>
                            <a:srgbClr val="000000"/>
                          </a:solidFill>
                          <a:effectLst/>
                          <a:latin typeface="+mn-lt"/>
                          <a:cs typeface="Calibri"/>
                        </a:rPr>
                        <a:t>(0.581,0.601)</a:t>
                      </a:r>
                      <a:endParaRPr lang="en-US" sz="1050" kern="10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fontAlgn="ctr">
                        <a:spcBef>
                          <a:spcPts val="0"/>
                        </a:spcBef>
                        <a:spcAft>
                          <a:spcPts val="0"/>
                        </a:spcAft>
                      </a:pPr>
                      <a:r>
                        <a:rPr lang="en-US" sz="1100" b="1" kern="1200" dirty="0">
                          <a:solidFill>
                            <a:srgbClr val="000000"/>
                          </a:solidFill>
                          <a:effectLst/>
                          <a:latin typeface="+mn-lt"/>
                          <a:cs typeface="Calibri"/>
                        </a:rPr>
                        <a:t>(0.552,0.576)</a:t>
                      </a:r>
                      <a:endParaRPr lang="en-US" sz="1050" kern="100" dirty="0">
                        <a:effectLst/>
                        <a:latin typeface="+mn-lt"/>
                        <a:cs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9" name="Content Placeholder 2"/>
          <p:cNvSpPr txBox="1">
            <a:spLocks/>
          </p:cNvSpPr>
          <p:nvPr/>
        </p:nvSpPr>
        <p:spPr>
          <a:xfrm>
            <a:off x="5105400" y="1828800"/>
            <a:ext cx="3827974" cy="484593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sz="1800" dirty="0" smtClean="0"/>
          </a:p>
          <a:p>
            <a:pPr lvl="1"/>
            <a:r>
              <a:rPr lang="en-US" sz="1800" dirty="0" smtClean="0"/>
              <a:t>Test the difference:</a:t>
            </a:r>
          </a:p>
          <a:p>
            <a:pPr lvl="3"/>
            <a:r>
              <a:rPr lang="en-US" sz="1600" b="1" dirty="0" smtClean="0">
                <a:solidFill>
                  <a:schemeClr val="accent1"/>
                </a:solidFill>
              </a:rPr>
              <a:t>H0</a:t>
            </a:r>
            <a:r>
              <a:rPr lang="en-US" sz="1600" dirty="0" smtClean="0"/>
              <a:t>: The means of two volume ranges are the same;</a:t>
            </a:r>
          </a:p>
          <a:p>
            <a:pPr lvl="3"/>
            <a:r>
              <a:rPr lang="en-US" sz="1600" b="1" dirty="0" smtClean="0">
                <a:solidFill>
                  <a:schemeClr val="accent1"/>
                </a:solidFill>
              </a:rPr>
              <a:t>H1</a:t>
            </a:r>
            <a:r>
              <a:rPr lang="en-US" sz="1600" dirty="0" smtClean="0"/>
              <a:t>: </a:t>
            </a:r>
            <a:r>
              <a:rPr lang="en-US" sz="1600" dirty="0"/>
              <a:t>The means of two volume ranges</a:t>
            </a:r>
            <a:r>
              <a:rPr lang="en-US" sz="1600" dirty="0" smtClean="0"/>
              <a:t> are not </a:t>
            </a:r>
            <a:r>
              <a:rPr lang="en-US" sz="1600" dirty="0"/>
              <a:t>the same;</a:t>
            </a:r>
          </a:p>
          <a:p>
            <a:pPr lvl="1"/>
            <a:r>
              <a:rPr lang="en-US" sz="1800" dirty="0" smtClean="0"/>
              <a:t>Result:</a:t>
            </a:r>
          </a:p>
          <a:p>
            <a:pPr lvl="3"/>
            <a:r>
              <a:rPr lang="en-US" sz="1600" dirty="0" smtClean="0"/>
              <a:t>T-test: 23.1</a:t>
            </a:r>
          </a:p>
          <a:p>
            <a:pPr lvl="3"/>
            <a:r>
              <a:rPr lang="en-US" sz="1600" dirty="0" smtClean="0"/>
              <a:t>P value&lt;0.0001</a:t>
            </a:r>
          </a:p>
          <a:p>
            <a:pPr lvl="3"/>
            <a:r>
              <a:rPr lang="en-US" sz="1600" dirty="0" smtClean="0"/>
              <a:t>Reject H0</a:t>
            </a:r>
          </a:p>
          <a:p>
            <a:pPr lvl="1"/>
            <a:r>
              <a:rPr lang="en-US" sz="1800" dirty="0" smtClean="0"/>
              <a:t>Conclusion:</a:t>
            </a:r>
          </a:p>
          <a:p>
            <a:pPr lvl="3"/>
            <a:r>
              <a:rPr lang="en-US" sz="1600" dirty="0" smtClean="0"/>
              <a:t>The difference is </a:t>
            </a:r>
            <a:r>
              <a:rPr lang="en-US" sz="1600" dirty="0" smtClean="0">
                <a:solidFill>
                  <a:schemeClr val="accent1"/>
                </a:solidFill>
              </a:rPr>
              <a:t>statistically significant</a:t>
            </a:r>
          </a:p>
          <a:p>
            <a:pPr lvl="3"/>
            <a:r>
              <a:rPr lang="en-US" sz="1600" dirty="0" smtClean="0"/>
              <a:t>Based on approach volume, two LUFs are suggested</a:t>
            </a:r>
          </a:p>
        </p:txBody>
      </p:sp>
      <p:sp>
        <p:nvSpPr>
          <p:cNvPr id="7"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10" name="Rectangle 9"/>
          <p:cNvSpPr/>
          <p:nvPr/>
        </p:nvSpPr>
        <p:spPr>
          <a:xfrm>
            <a:off x="6466377" y="990600"/>
            <a:ext cx="1795171" cy="369332"/>
          </a:xfrm>
          <a:prstGeom prst="rect">
            <a:avLst/>
          </a:prstGeom>
        </p:spPr>
        <p:txBody>
          <a:bodyPr wrap="none">
            <a:spAutoFit/>
          </a:bodyPr>
          <a:lstStyle/>
          <a:p>
            <a:r>
              <a:rPr lang="en-US" b="1" dirty="0" smtClean="0">
                <a:solidFill>
                  <a:schemeClr val="bg2"/>
                </a:solidFill>
              </a:rPr>
              <a:t>Type 3: </a:t>
            </a:r>
            <a:r>
              <a:rPr lang="en-US" b="1" dirty="0">
                <a:solidFill>
                  <a:schemeClr val="bg2"/>
                </a:solidFill>
              </a:rPr>
              <a:t>2</a:t>
            </a:r>
            <a:r>
              <a:rPr lang="en-US" b="1" dirty="0" smtClean="0">
                <a:solidFill>
                  <a:schemeClr val="bg2"/>
                </a:solidFill>
              </a:rPr>
              <a:t> left– </a:t>
            </a:r>
            <a:r>
              <a:rPr lang="en-US" b="1" dirty="0">
                <a:solidFill>
                  <a:schemeClr val="bg2"/>
                </a:solidFill>
              </a:rPr>
              <a:t>1</a:t>
            </a:r>
          </a:p>
        </p:txBody>
      </p:sp>
    </p:spTree>
    <p:extLst>
      <p:ext uri="{BB962C8B-B14F-4D97-AF65-F5344CB8AC3E}">
        <p14:creationId xmlns:p14="http://schemas.microsoft.com/office/powerpoint/2010/main" val="427443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wipe(down)">
                                      <p:cBhvr>
                                        <p:cTn id="25" dur="500"/>
                                        <p:tgtEl>
                                          <p:spTgt spid="9">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wipe(down)">
                                      <p:cBhvr>
                                        <p:cTn id="28" dur="500"/>
                                        <p:tgtEl>
                                          <p:spTgt spid="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wipe(down)">
                                      <p:cBhvr>
                                        <p:cTn id="33" dur="500"/>
                                        <p:tgtEl>
                                          <p:spTgt spid="9">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wipe(down)">
                                      <p:cBhvr>
                                        <p:cTn id="36" dur="500"/>
                                        <p:tgtEl>
                                          <p:spTgt spid="9">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wipe(down)">
                                      <p:cBhvr>
                                        <p:cTn id="39" dur="500"/>
                                        <p:tgtEl>
                                          <p:spTgt spid="9">
                                            <p:txEl>
                                              <p:pRg st="6" end="6"/>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down)">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down)">
                                      <p:cBhvr>
                                        <p:cTn id="47" dur="500"/>
                                        <p:tgtEl>
                                          <p:spTgt spid="9">
                                            <p:txEl>
                                              <p:pRg st="8" end="8"/>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9">
                                            <p:txEl>
                                              <p:pRg st="9" end="9"/>
                                            </p:txEl>
                                          </p:spTgt>
                                        </p:tgtEl>
                                        <p:attrNameLst>
                                          <p:attrName>style.visibility</p:attrName>
                                        </p:attrNameLst>
                                      </p:cBhvr>
                                      <p:to>
                                        <p:strVal val="visible"/>
                                      </p:to>
                                    </p:set>
                                    <p:animEffect transition="in" filter="wipe(down)">
                                      <p:cBhvr>
                                        <p:cTn id="50" dur="500"/>
                                        <p:tgtEl>
                                          <p:spTgt spid="9">
                                            <p:txEl>
                                              <p:pRg st="9" end="9"/>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9">
                                            <p:txEl>
                                              <p:pRg st="10" end="10"/>
                                            </p:txEl>
                                          </p:spTgt>
                                        </p:tgtEl>
                                        <p:attrNameLst>
                                          <p:attrName>style.visibility</p:attrName>
                                        </p:attrNameLst>
                                      </p:cBhvr>
                                      <p:to>
                                        <p:strVal val="visible"/>
                                      </p:to>
                                    </p:set>
                                    <p:animEffect transition="in" filter="wipe(down)">
                                      <p:cBhvr>
                                        <p:cTn id="53"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4270248" cy="4572000"/>
          </a:xfrm>
        </p:spPr>
        <p:txBody>
          <a:bodyPr>
            <a:normAutofit/>
          </a:bodyPr>
          <a:lstStyle/>
          <a:p>
            <a:r>
              <a:rPr lang="en-US" dirty="0"/>
              <a:t>5. Divide the data according to different volume </a:t>
            </a:r>
            <a:r>
              <a:rPr lang="en-US" dirty="0" smtClean="0"/>
              <a:t>range.</a:t>
            </a:r>
          </a:p>
          <a:p>
            <a:pPr lvl="1"/>
            <a:r>
              <a:rPr lang="en-US" sz="1600" dirty="0" smtClean="0"/>
              <a:t>Since the LUF when volume is less than 300 </a:t>
            </a:r>
            <a:r>
              <a:rPr lang="en-US" sz="1600" dirty="0" err="1" smtClean="0"/>
              <a:t>vph</a:t>
            </a:r>
            <a:r>
              <a:rPr lang="en-US" sz="1600" dirty="0" smtClean="0"/>
              <a:t> is close to normal LUF, compare their difference.</a:t>
            </a:r>
          </a:p>
        </p:txBody>
      </p:sp>
      <p:graphicFrame>
        <p:nvGraphicFramePr>
          <p:cNvPr id="5" name="Table 4"/>
          <p:cNvGraphicFramePr>
            <a:graphicFrameLocks noGrp="1"/>
          </p:cNvGraphicFramePr>
          <p:nvPr>
            <p:extLst>
              <p:ext uri="{D42A27DB-BD31-4B8C-83A1-F6EECF244321}">
                <p14:modId xmlns:p14="http://schemas.microsoft.com/office/powerpoint/2010/main" val="633481635"/>
              </p:ext>
            </p:extLst>
          </p:nvPr>
        </p:nvGraphicFramePr>
        <p:xfrm>
          <a:off x="457200" y="3352800"/>
          <a:ext cx="3733800" cy="2895598"/>
        </p:xfrm>
        <a:graphic>
          <a:graphicData uri="http://schemas.openxmlformats.org/drawingml/2006/table">
            <a:tbl>
              <a:tblPr>
                <a:tableStyleId>{8EC20E35-A176-4012-BC5E-935CFFF8708E}</a:tableStyleId>
              </a:tblPr>
              <a:tblGrid>
                <a:gridCol w="1948070"/>
                <a:gridCol w="1785730"/>
              </a:tblGrid>
              <a:tr h="247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latin typeface="+mn-lt"/>
                        </a:rPr>
                        <a:t>Descriptive statistics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LUF</a:t>
                      </a:r>
                      <a:r>
                        <a:rPr lang="en-US" sz="1100" b="1" i="1" u="none" strike="noStrike" baseline="0" dirty="0" smtClean="0">
                          <a:solidFill>
                            <a:schemeClr val="bg1"/>
                          </a:solidFill>
                          <a:effectLst/>
                        </a:rPr>
                        <a:t> when volume &lt; 300 </a:t>
                      </a:r>
                      <a:r>
                        <a:rPr lang="en-US" sz="1100" b="1" i="1" u="none" strike="noStrike" baseline="0" dirty="0" err="1" smtClean="0">
                          <a:solidFill>
                            <a:schemeClr val="bg1"/>
                          </a:solidFill>
                          <a:effectLst/>
                        </a:rPr>
                        <a:t>vph</a:t>
                      </a:r>
                      <a:endParaRPr lang="en-US" sz="1100" b="1" i="1" u="none" strike="noStrike" dirty="0" smtClean="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41644">
                <a:tc>
                  <a:txBody>
                    <a:bodyPr/>
                    <a:lstStyle/>
                    <a:p>
                      <a:pPr algn="ctr" fontAlgn="b"/>
                      <a:r>
                        <a:rPr lang="en-US" sz="1200" b="1" u="none" strike="noStrike" dirty="0">
                          <a:solidFill>
                            <a:schemeClr val="bg1"/>
                          </a:solidFill>
                          <a:effectLst/>
                        </a:rPr>
                        <a:t>Mean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180"/>
                        </a:lnSpc>
                        <a:spcBef>
                          <a:spcPts val="0"/>
                        </a:spcBef>
                        <a:spcAft>
                          <a:spcPts val="0"/>
                        </a:spcAft>
                      </a:pPr>
                      <a:r>
                        <a:rPr lang="en-US" sz="1100" b="1" kern="1200" dirty="0">
                          <a:solidFill>
                            <a:srgbClr val="000000"/>
                          </a:solidFill>
                          <a:effectLst/>
                          <a:latin typeface="+mn-lt"/>
                          <a:cs typeface="Calibri"/>
                        </a:rPr>
                        <a:t>0.591</a:t>
                      </a:r>
                      <a:endParaRPr lang="en-US" sz="1050" b="1"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Standard Error</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spcBef>
                          <a:spcPts val="0"/>
                        </a:spcBef>
                        <a:spcAft>
                          <a:spcPts val="0"/>
                        </a:spcAft>
                      </a:pPr>
                      <a:r>
                        <a:rPr lang="en-US" sz="1100" kern="1200" dirty="0">
                          <a:solidFill>
                            <a:srgbClr val="000000"/>
                          </a:solidFill>
                          <a:effectLst/>
                          <a:latin typeface="+mn-lt"/>
                          <a:cs typeface="Calibri"/>
                        </a:rPr>
                        <a:t>0.005</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Median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180"/>
                        </a:lnSpc>
                        <a:spcBef>
                          <a:spcPts val="0"/>
                        </a:spcBef>
                        <a:spcAft>
                          <a:spcPts val="0"/>
                        </a:spcAft>
                      </a:pPr>
                      <a:r>
                        <a:rPr lang="en-US" sz="1100" kern="1200" dirty="0">
                          <a:solidFill>
                            <a:srgbClr val="000000"/>
                          </a:solidFill>
                          <a:effectLst/>
                          <a:latin typeface="+mn-lt"/>
                          <a:cs typeface="Calibri"/>
                        </a:rPr>
                        <a:t>0.591</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Standard Deviation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spcBef>
                          <a:spcPts val="0"/>
                        </a:spcBef>
                        <a:spcAft>
                          <a:spcPts val="0"/>
                        </a:spcAft>
                      </a:pPr>
                      <a:r>
                        <a:rPr lang="en-US" sz="1100" kern="1200" dirty="0">
                          <a:solidFill>
                            <a:srgbClr val="000000"/>
                          </a:solidFill>
                          <a:effectLst/>
                          <a:latin typeface="+mn-lt"/>
                          <a:cs typeface="Calibri"/>
                        </a:rPr>
                        <a:t>0.055</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Sample Variance</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spcBef>
                          <a:spcPts val="0"/>
                        </a:spcBef>
                        <a:spcAft>
                          <a:spcPts val="0"/>
                        </a:spcAft>
                      </a:pPr>
                      <a:r>
                        <a:rPr lang="en-US" sz="1100" kern="1200" dirty="0">
                          <a:solidFill>
                            <a:srgbClr val="000000"/>
                          </a:solidFill>
                          <a:effectLst/>
                          <a:latin typeface="+mn-lt"/>
                          <a:cs typeface="Calibri"/>
                        </a:rPr>
                        <a:t>0.003</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Range</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180"/>
                        </a:lnSpc>
                        <a:spcBef>
                          <a:spcPts val="0"/>
                        </a:spcBef>
                        <a:spcAft>
                          <a:spcPts val="0"/>
                        </a:spcAft>
                      </a:pPr>
                      <a:r>
                        <a:rPr lang="en-US" sz="1100" kern="1200" dirty="0">
                          <a:solidFill>
                            <a:srgbClr val="000000"/>
                          </a:solidFill>
                          <a:effectLst/>
                          <a:latin typeface="+mn-lt"/>
                          <a:cs typeface="Calibri"/>
                        </a:rPr>
                        <a:t>0.234</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Minimum</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180"/>
                        </a:lnSpc>
                        <a:spcBef>
                          <a:spcPts val="0"/>
                        </a:spcBef>
                        <a:spcAft>
                          <a:spcPts val="0"/>
                        </a:spcAft>
                      </a:pPr>
                      <a:r>
                        <a:rPr lang="en-US" sz="1100" kern="1200" dirty="0" smtClean="0">
                          <a:solidFill>
                            <a:srgbClr val="000000"/>
                          </a:solidFill>
                          <a:effectLst/>
                          <a:latin typeface="+mn-lt"/>
                          <a:cs typeface="Calibri"/>
                        </a:rPr>
                        <a:t>0.500</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Maximum</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180"/>
                        </a:lnSpc>
                        <a:spcBef>
                          <a:spcPts val="0"/>
                        </a:spcBef>
                        <a:spcAft>
                          <a:spcPts val="0"/>
                        </a:spcAft>
                      </a:pPr>
                      <a:r>
                        <a:rPr lang="en-US" sz="1100" kern="1200" dirty="0">
                          <a:solidFill>
                            <a:srgbClr val="000000"/>
                          </a:solidFill>
                          <a:effectLst/>
                          <a:latin typeface="+mn-lt"/>
                          <a:cs typeface="Calibri"/>
                        </a:rPr>
                        <a:t>0.716</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Count</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lnSpc>
                          <a:spcPts val="1180"/>
                        </a:lnSpc>
                        <a:spcBef>
                          <a:spcPts val="0"/>
                        </a:spcBef>
                        <a:spcAft>
                          <a:spcPts val="0"/>
                        </a:spcAft>
                      </a:pPr>
                      <a:r>
                        <a:rPr lang="en-US" sz="1100" kern="1200" dirty="0">
                          <a:solidFill>
                            <a:srgbClr val="000000"/>
                          </a:solidFill>
                          <a:effectLst/>
                          <a:latin typeface="+mn-lt"/>
                          <a:cs typeface="Calibri"/>
                        </a:rPr>
                        <a:t>113</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962">
                <a:tc>
                  <a:txBody>
                    <a:bodyPr/>
                    <a:lstStyle/>
                    <a:p>
                      <a:pPr algn="ctr" fontAlgn="b"/>
                      <a:r>
                        <a:rPr lang="en-US" sz="1200" b="1" u="none" strike="noStrike" dirty="0">
                          <a:solidFill>
                            <a:schemeClr val="bg1"/>
                          </a:solidFill>
                          <a:effectLst/>
                        </a:rPr>
                        <a:t>Confidence Level(95.0%)</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fontAlgn="ctr">
                        <a:spcBef>
                          <a:spcPts val="0"/>
                        </a:spcBef>
                        <a:spcAft>
                          <a:spcPts val="0"/>
                        </a:spcAft>
                      </a:pPr>
                      <a:r>
                        <a:rPr lang="en-US" sz="1100" kern="1200" dirty="0">
                          <a:solidFill>
                            <a:srgbClr val="000000"/>
                          </a:solidFill>
                          <a:effectLst/>
                          <a:latin typeface="+mn-lt"/>
                          <a:cs typeface="Calibri"/>
                        </a:rPr>
                        <a:t>0.010</a:t>
                      </a:r>
                      <a:endParaRPr lang="en-US" sz="1050" kern="100" dirty="0">
                        <a:effectLst/>
                        <a:latin typeface="+mn-lt"/>
                        <a:cs typeface="SimSu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7" name="Content Placeholder 2"/>
          <p:cNvSpPr txBox="1">
            <a:spLocks/>
          </p:cNvSpPr>
          <p:nvPr/>
        </p:nvSpPr>
        <p:spPr>
          <a:xfrm>
            <a:off x="3951777" y="1828800"/>
            <a:ext cx="5029200" cy="45720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sz="1800" dirty="0" smtClean="0"/>
          </a:p>
          <a:p>
            <a:pPr lvl="1"/>
            <a:r>
              <a:rPr lang="en-US" sz="1800" dirty="0" smtClean="0"/>
              <a:t>Test the difference:</a:t>
            </a:r>
          </a:p>
          <a:p>
            <a:pPr lvl="3"/>
            <a:r>
              <a:rPr lang="en-US" sz="1600" b="1" dirty="0" smtClean="0">
                <a:solidFill>
                  <a:schemeClr val="accent1"/>
                </a:solidFill>
              </a:rPr>
              <a:t>H0</a:t>
            </a:r>
            <a:r>
              <a:rPr lang="en-US" sz="1600" dirty="0" smtClean="0"/>
              <a:t>: The mean of LUF when volume is less than 300 </a:t>
            </a:r>
            <a:r>
              <a:rPr lang="en-US" sz="1600" dirty="0" err="1" smtClean="0"/>
              <a:t>vph</a:t>
            </a:r>
            <a:r>
              <a:rPr lang="en-US" sz="1600" dirty="0" smtClean="0"/>
              <a:t> is the same as normal LUF for double left turns(0.6);</a:t>
            </a:r>
          </a:p>
          <a:p>
            <a:pPr lvl="3"/>
            <a:r>
              <a:rPr lang="en-US" sz="1600" b="1" dirty="0" smtClean="0">
                <a:solidFill>
                  <a:schemeClr val="accent1"/>
                </a:solidFill>
              </a:rPr>
              <a:t>H1</a:t>
            </a:r>
            <a:r>
              <a:rPr lang="en-US" sz="1600" dirty="0" smtClean="0"/>
              <a:t>: </a:t>
            </a:r>
            <a:r>
              <a:rPr lang="en-US" sz="1600" dirty="0"/>
              <a:t>The mean of LUF when volume is less than 300 </a:t>
            </a:r>
            <a:r>
              <a:rPr lang="en-US" sz="1600" dirty="0" err="1"/>
              <a:t>vph</a:t>
            </a:r>
            <a:r>
              <a:rPr lang="en-US" sz="1600" dirty="0"/>
              <a:t> is </a:t>
            </a:r>
            <a:r>
              <a:rPr lang="en-US" sz="1600" dirty="0" smtClean="0"/>
              <a:t>not the </a:t>
            </a:r>
            <a:r>
              <a:rPr lang="en-US" sz="1600" dirty="0"/>
              <a:t>same as normal LUF </a:t>
            </a:r>
            <a:r>
              <a:rPr lang="en-US" sz="1600" dirty="0" smtClean="0"/>
              <a:t>for double left turns(0.6);</a:t>
            </a:r>
          </a:p>
          <a:p>
            <a:pPr lvl="1"/>
            <a:r>
              <a:rPr lang="en-US" sz="1800" dirty="0" smtClean="0"/>
              <a:t>Result:</a:t>
            </a:r>
          </a:p>
          <a:p>
            <a:pPr lvl="3"/>
            <a:r>
              <a:rPr lang="en-US" sz="1600" dirty="0" smtClean="0"/>
              <a:t>T-test: 1.74</a:t>
            </a:r>
          </a:p>
          <a:p>
            <a:pPr lvl="3"/>
            <a:r>
              <a:rPr lang="en-US" sz="1600" dirty="0" smtClean="0"/>
              <a:t>P value=0.083&gt;0.05</a:t>
            </a:r>
          </a:p>
          <a:p>
            <a:pPr lvl="3"/>
            <a:r>
              <a:rPr lang="en-US" sz="1600" dirty="0" smtClean="0"/>
              <a:t>Not reject H0</a:t>
            </a:r>
          </a:p>
          <a:p>
            <a:pPr lvl="1"/>
            <a:r>
              <a:rPr lang="en-US" sz="1800" dirty="0" smtClean="0"/>
              <a:t>Conclusion:</a:t>
            </a:r>
          </a:p>
          <a:p>
            <a:pPr lvl="3"/>
            <a:r>
              <a:rPr lang="en-US" sz="1600" dirty="0" smtClean="0"/>
              <a:t>The difference is </a:t>
            </a:r>
            <a:r>
              <a:rPr lang="en-US" sz="1600" dirty="0" smtClean="0">
                <a:solidFill>
                  <a:schemeClr val="accent1"/>
                </a:solidFill>
              </a:rPr>
              <a:t>not statistically significant</a:t>
            </a:r>
          </a:p>
          <a:p>
            <a:pPr lvl="3"/>
            <a:r>
              <a:rPr lang="en-US" sz="1600" dirty="0" smtClean="0"/>
              <a:t>Normal LUF is suitable for this type of lane drop intersection when volume is less than 300 </a:t>
            </a:r>
            <a:r>
              <a:rPr lang="en-US" sz="1600" dirty="0" err="1" smtClean="0"/>
              <a:t>vph</a:t>
            </a:r>
            <a:r>
              <a:rPr lang="en-US" sz="1600" dirty="0" smtClean="0"/>
              <a:t>.</a:t>
            </a:r>
          </a:p>
          <a:p>
            <a:pPr lvl="1"/>
            <a:endParaRPr lang="en-US" sz="1800" dirty="0" smtClean="0"/>
          </a:p>
        </p:txBody>
      </p:sp>
      <p:sp>
        <p:nvSpPr>
          <p:cNvPr id="8"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9" name="Rectangle 8"/>
          <p:cNvSpPr/>
          <p:nvPr/>
        </p:nvSpPr>
        <p:spPr>
          <a:xfrm>
            <a:off x="6466377" y="990600"/>
            <a:ext cx="1795171" cy="369332"/>
          </a:xfrm>
          <a:prstGeom prst="rect">
            <a:avLst/>
          </a:prstGeom>
        </p:spPr>
        <p:txBody>
          <a:bodyPr wrap="none">
            <a:spAutoFit/>
          </a:bodyPr>
          <a:lstStyle/>
          <a:p>
            <a:r>
              <a:rPr lang="en-US" b="1" dirty="0" smtClean="0">
                <a:solidFill>
                  <a:schemeClr val="bg2"/>
                </a:solidFill>
              </a:rPr>
              <a:t>Type 3: </a:t>
            </a:r>
            <a:r>
              <a:rPr lang="en-US" b="1" dirty="0">
                <a:solidFill>
                  <a:schemeClr val="bg2"/>
                </a:solidFill>
              </a:rPr>
              <a:t>2</a:t>
            </a:r>
            <a:r>
              <a:rPr lang="en-US" b="1" dirty="0" smtClean="0">
                <a:solidFill>
                  <a:schemeClr val="bg2"/>
                </a:solidFill>
              </a:rPr>
              <a:t> left– </a:t>
            </a:r>
            <a:r>
              <a:rPr lang="en-US" b="1" dirty="0">
                <a:solidFill>
                  <a:schemeClr val="bg2"/>
                </a:solidFill>
              </a:rPr>
              <a:t>1</a:t>
            </a:r>
          </a:p>
        </p:txBody>
      </p:sp>
    </p:spTree>
    <p:extLst>
      <p:ext uri="{BB962C8B-B14F-4D97-AF65-F5344CB8AC3E}">
        <p14:creationId xmlns:p14="http://schemas.microsoft.com/office/powerpoint/2010/main" val="427173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00"/>
                                        <p:tgtEl>
                                          <p:spTgt spid="7">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down)">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down)">
                                      <p:cBhvr>
                                        <p:cTn id="33" dur="500"/>
                                        <p:tgtEl>
                                          <p:spTgt spid="7">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wipe(down)">
                                      <p:cBhvr>
                                        <p:cTn id="36" dur="500"/>
                                        <p:tgtEl>
                                          <p:spTgt spid="7">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wipe(down)">
                                      <p:cBhvr>
                                        <p:cTn id="39" dur="500"/>
                                        <p:tgtEl>
                                          <p:spTgt spid="7">
                                            <p:txEl>
                                              <p:pRg st="6" end="6"/>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down)">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down)">
                                      <p:cBhvr>
                                        <p:cTn id="47" dur="500"/>
                                        <p:tgtEl>
                                          <p:spTgt spid="7">
                                            <p:txEl>
                                              <p:pRg st="8" end="8"/>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Effect transition="in" filter="wipe(down)">
                                      <p:cBhvr>
                                        <p:cTn id="50" dur="500"/>
                                        <p:tgtEl>
                                          <p:spTgt spid="7">
                                            <p:txEl>
                                              <p:pRg st="9" end="9"/>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7">
                                            <p:txEl>
                                              <p:pRg st="10" end="10"/>
                                            </p:txEl>
                                          </p:spTgt>
                                        </p:tgtEl>
                                        <p:attrNameLst>
                                          <p:attrName>style.visibility</p:attrName>
                                        </p:attrNameLst>
                                      </p:cBhvr>
                                      <p:to>
                                        <p:strVal val="visible"/>
                                      </p:to>
                                    </p:set>
                                    <p:animEffect transition="in" filter="wipe(down)">
                                      <p:cBhvr>
                                        <p:cTn id="53"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407893" cy="4407408"/>
          </a:xfrm>
        </p:spPr>
        <p:txBody>
          <a:bodyPr/>
          <a:lstStyle/>
          <a:p>
            <a:r>
              <a:rPr lang="en-US" dirty="0" smtClean="0"/>
              <a:t>6. Conclusion</a:t>
            </a:r>
          </a:p>
          <a:p>
            <a:pPr lvl="1"/>
            <a:r>
              <a:rPr lang="en-US" dirty="0" smtClean="0"/>
              <a:t>Suggested lane use factor for two lanes with one lane drop:</a:t>
            </a:r>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Different from other situations, the LUF is </a:t>
            </a:r>
            <a:r>
              <a:rPr lang="en-US" dirty="0" smtClean="0">
                <a:solidFill>
                  <a:srgbClr val="FF0000"/>
                </a:solidFill>
              </a:rPr>
              <a:t>less</a:t>
            </a:r>
            <a:r>
              <a:rPr lang="en-US" dirty="0" smtClean="0"/>
              <a:t> than normal LUF.</a:t>
            </a:r>
          </a:p>
        </p:txBody>
      </p:sp>
      <p:graphicFrame>
        <p:nvGraphicFramePr>
          <p:cNvPr id="6" name="Table 5"/>
          <p:cNvGraphicFramePr>
            <a:graphicFrameLocks noGrp="1"/>
          </p:cNvGraphicFramePr>
          <p:nvPr>
            <p:extLst>
              <p:ext uri="{D42A27DB-BD31-4B8C-83A1-F6EECF244321}">
                <p14:modId xmlns:p14="http://schemas.microsoft.com/office/powerpoint/2010/main" val="781615208"/>
              </p:ext>
            </p:extLst>
          </p:nvPr>
        </p:nvGraphicFramePr>
        <p:xfrm>
          <a:off x="685800" y="2743200"/>
          <a:ext cx="7772400" cy="1112520"/>
        </p:xfrm>
        <a:graphic>
          <a:graphicData uri="http://schemas.openxmlformats.org/drawingml/2006/table">
            <a:tbl>
              <a:tblPr firstRow="1" bandRow="1">
                <a:tableStyleId>{69012ECD-51FC-41F1-AA8D-1B2483CD663E}</a:tableStyleId>
              </a:tblPr>
              <a:tblGrid>
                <a:gridCol w="4038600"/>
                <a:gridCol w="1828800"/>
                <a:gridCol w="1905000"/>
              </a:tblGrid>
              <a:tr h="370840">
                <a:tc>
                  <a:txBody>
                    <a:bodyPr/>
                    <a:lstStyle/>
                    <a:p>
                      <a:pPr algn="ctr"/>
                      <a:r>
                        <a:rPr lang="en-US" sz="1400" dirty="0" smtClean="0"/>
                        <a:t>Total volume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solidFill>
                            <a:schemeClr val="tx1"/>
                          </a:solidFill>
                        </a:rPr>
                        <a:t>Less than</a:t>
                      </a:r>
                      <a:r>
                        <a:rPr lang="en-US" sz="1400" b="0" baseline="0" dirty="0" smtClean="0">
                          <a:solidFill>
                            <a:schemeClr val="tx1"/>
                          </a:solidFill>
                        </a:rPr>
                        <a:t> 300 </a:t>
                      </a:r>
                      <a:r>
                        <a:rPr lang="en-US" sz="1400" b="0" baseline="0" dirty="0" err="1" smtClean="0">
                          <a:solidFill>
                            <a:schemeClr val="tx1"/>
                          </a:solidFill>
                        </a:rPr>
                        <a:t>vph</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0" dirty="0" smtClean="0">
                          <a:solidFill>
                            <a:schemeClr val="tx1"/>
                          </a:solidFill>
                        </a:rPr>
                        <a:t>More than 300 </a:t>
                      </a:r>
                      <a:r>
                        <a:rPr lang="en-US" sz="1400" b="0" dirty="0" err="1" smtClean="0">
                          <a:solidFill>
                            <a:schemeClr val="tx1"/>
                          </a:solidFill>
                        </a:rPr>
                        <a:t>vph</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ctr"/>
                      <a:r>
                        <a:rPr lang="en-US" sz="1400" b="1" dirty="0" smtClean="0">
                          <a:solidFill>
                            <a:schemeClr val="bg1"/>
                          </a:solidFill>
                        </a:rPr>
                        <a:t>Lane use factor</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smtClean="0"/>
                        <a:t>0.60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0.56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algn="ctr">
                        <a:spcBef>
                          <a:spcPts val="0"/>
                        </a:spcBef>
                        <a:spcAft>
                          <a:spcPts val="0"/>
                        </a:spcAft>
                      </a:pPr>
                      <a:r>
                        <a:rPr lang="en-US" sz="1400" b="1" kern="100" dirty="0">
                          <a:solidFill>
                            <a:schemeClr val="bg1"/>
                          </a:solidFill>
                          <a:effectLst/>
                          <a:latin typeface="+mn-lt"/>
                          <a:ea typeface="SimSun"/>
                          <a:cs typeface="Calibri"/>
                        </a:rPr>
                        <a:t>Normal lane use factor for two lanes</a:t>
                      </a:r>
                      <a:endParaRPr lang="en-US" sz="1600" b="1" kern="100" dirty="0">
                        <a:solidFill>
                          <a:schemeClr val="bg1"/>
                        </a:solidFill>
                        <a:effectLst/>
                        <a:latin typeface="+mn-lt"/>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marL="0" marR="0" algn="ctr">
                        <a:spcBef>
                          <a:spcPts val="0"/>
                        </a:spcBef>
                        <a:spcAft>
                          <a:spcPts val="0"/>
                        </a:spcAft>
                      </a:pPr>
                      <a:r>
                        <a:rPr lang="en-US" sz="1800" kern="100" dirty="0" smtClean="0">
                          <a:effectLst/>
                          <a:latin typeface="+mn-lt"/>
                          <a:ea typeface="SimSun"/>
                          <a:cs typeface="Calibri"/>
                        </a:rPr>
                        <a:t>0.60</a:t>
                      </a:r>
                      <a:endParaRPr lang="en-US" sz="2000" kern="100" dirty="0">
                        <a:effectLst/>
                        <a:latin typeface="+mn-lt"/>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7"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8" name="Rectangle 7"/>
          <p:cNvSpPr/>
          <p:nvPr/>
        </p:nvSpPr>
        <p:spPr>
          <a:xfrm>
            <a:off x="6466377" y="990600"/>
            <a:ext cx="1795171" cy="369332"/>
          </a:xfrm>
          <a:prstGeom prst="rect">
            <a:avLst/>
          </a:prstGeom>
        </p:spPr>
        <p:txBody>
          <a:bodyPr wrap="none">
            <a:spAutoFit/>
          </a:bodyPr>
          <a:lstStyle/>
          <a:p>
            <a:r>
              <a:rPr lang="en-US" b="1" dirty="0" smtClean="0">
                <a:solidFill>
                  <a:schemeClr val="bg2"/>
                </a:solidFill>
              </a:rPr>
              <a:t>Type 3: </a:t>
            </a:r>
            <a:r>
              <a:rPr lang="en-US" b="1" dirty="0">
                <a:solidFill>
                  <a:schemeClr val="bg2"/>
                </a:solidFill>
              </a:rPr>
              <a:t>2</a:t>
            </a:r>
            <a:r>
              <a:rPr lang="en-US" b="1" dirty="0" smtClean="0">
                <a:solidFill>
                  <a:schemeClr val="bg2"/>
                </a:solidFill>
              </a:rPr>
              <a:t> left– </a:t>
            </a:r>
            <a:r>
              <a:rPr lang="en-US" b="1" dirty="0">
                <a:solidFill>
                  <a:schemeClr val="bg2"/>
                </a:solidFill>
              </a:rPr>
              <a:t>1</a:t>
            </a:r>
          </a:p>
        </p:txBody>
      </p:sp>
    </p:spTree>
    <p:extLst>
      <p:ext uri="{BB962C8B-B14F-4D97-AF65-F5344CB8AC3E}">
        <p14:creationId xmlns:p14="http://schemas.microsoft.com/office/powerpoint/2010/main" val="220191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754" y="3983995"/>
            <a:ext cx="3162392"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0999" y="1719071"/>
            <a:ext cx="8534401" cy="4407408"/>
          </a:xfrm>
        </p:spPr>
        <p:txBody>
          <a:bodyPr/>
          <a:lstStyle/>
          <a:p>
            <a:r>
              <a:rPr lang="en-US" dirty="0" smtClean="0"/>
              <a:t>Possible reasons:</a:t>
            </a:r>
          </a:p>
          <a:p>
            <a:pPr lvl="1"/>
            <a:r>
              <a:rPr lang="en-US" dirty="0" smtClean="0"/>
              <a:t>Double left turns at normal intersection</a:t>
            </a:r>
          </a:p>
          <a:p>
            <a:pPr lvl="2"/>
            <a:r>
              <a:rPr lang="en-US" dirty="0" smtClean="0"/>
              <a:t>Outer lane volume is higher;</a:t>
            </a:r>
          </a:p>
          <a:p>
            <a:pPr lvl="1"/>
            <a:r>
              <a:rPr lang="en-US" dirty="0" smtClean="0"/>
              <a:t>Double left turns with lane drop</a:t>
            </a:r>
          </a:p>
          <a:p>
            <a:pPr lvl="2"/>
            <a:r>
              <a:rPr lang="en-US" dirty="0" smtClean="0"/>
              <a:t>Inner lane volume is higher (this pattern is observed while collecting data); </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863" y="3983995"/>
            <a:ext cx="3162392"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ular Callout 6"/>
          <p:cNvSpPr/>
          <p:nvPr/>
        </p:nvSpPr>
        <p:spPr>
          <a:xfrm>
            <a:off x="598003" y="3505200"/>
            <a:ext cx="2200206" cy="1088395"/>
          </a:xfrm>
          <a:prstGeom prst="wedgeRectCallout">
            <a:avLst>
              <a:gd name="adj1" fmla="val 23144"/>
              <a:gd name="adj2" fmla="val 10790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400" dirty="0" smtClean="0"/>
              <a:t>Traffic usually prefers outer lane rather than inner lane because of more space and less stress.</a:t>
            </a:r>
            <a:endParaRPr lang="en-US" sz="1400" dirty="0"/>
          </a:p>
        </p:txBody>
      </p:sp>
      <p:sp>
        <p:nvSpPr>
          <p:cNvPr id="8" name="Rectangle 7"/>
          <p:cNvSpPr/>
          <p:nvPr/>
        </p:nvSpPr>
        <p:spPr>
          <a:xfrm>
            <a:off x="2283904" y="5641288"/>
            <a:ext cx="552405" cy="76200"/>
          </a:xfrm>
          <a:prstGeom prst="rect">
            <a:avLst/>
          </a:prstGeom>
          <a:solidFill>
            <a:schemeClr val="accent1"/>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Rectangle 8"/>
          <p:cNvSpPr/>
          <p:nvPr/>
        </p:nvSpPr>
        <p:spPr>
          <a:xfrm>
            <a:off x="2055305" y="5795766"/>
            <a:ext cx="781004" cy="76200"/>
          </a:xfrm>
          <a:prstGeom prst="rect">
            <a:avLst/>
          </a:prstGeom>
          <a:solidFill>
            <a:schemeClr val="accent1"/>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TextBox 9"/>
          <p:cNvSpPr txBox="1"/>
          <p:nvPr/>
        </p:nvSpPr>
        <p:spPr>
          <a:xfrm>
            <a:off x="381000" y="5683489"/>
            <a:ext cx="1186649" cy="261610"/>
          </a:xfrm>
          <a:prstGeom prst="rect">
            <a:avLst/>
          </a:prstGeom>
          <a:noFill/>
        </p:spPr>
        <p:txBody>
          <a:bodyPr wrap="square" rtlCol="0">
            <a:spAutoFit/>
          </a:bodyPr>
          <a:lstStyle/>
          <a:p>
            <a:r>
              <a:rPr lang="en-US" sz="1100" dirty="0" smtClean="0"/>
              <a:t>60% Traffic</a:t>
            </a:r>
            <a:endParaRPr lang="en-US" sz="1100" dirty="0"/>
          </a:p>
        </p:txBody>
      </p:sp>
      <p:sp>
        <p:nvSpPr>
          <p:cNvPr id="11" name="TextBox 10"/>
          <p:cNvSpPr txBox="1"/>
          <p:nvPr/>
        </p:nvSpPr>
        <p:spPr>
          <a:xfrm>
            <a:off x="381000" y="5512875"/>
            <a:ext cx="1186649" cy="261610"/>
          </a:xfrm>
          <a:prstGeom prst="rect">
            <a:avLst/>
          </a:prstGeom>
          <a:noFill/>
        </p:spPr>
        <p:txBody>
          <a:bodyPr wrap="square" rtlCol="0">
            <a:spAutoFit/>
          </a:bodyPr>
          <a:lstStyle/>
          <a:p>
            <a:r>
              <a:rPr lang="en-US" sz="1100" dirty="0"/>
              <a:t>4</a:t>
            </a:r>
            <a:r>
              <a:rPr lang="en-US" sz="1100" dirty="0" smtClean="0"/>
              <a:t>0% Traffic</a:t>
            </a:r>
            <a:endParaRPr lang="en-US" sz="1100" dirty="0"/>
          </a:p>
        </p:txBody>
      </p:sp>
      <p:sp>
        <p:nvSpPr>
          <p:cNvPr id="12" name="Rectangle 11"/>
          <p:cNvSpPr/>
          <p:nvPr/>
        </p:nvSpPr>
        <p:spPr>
          <a:xfrm>
            <a:off x="6314254" y="5623794"/>
            <a:ext cx="704805" cy="76200"/>
          </a:xfrm>
          <a:prstGeom prst="rect">
            <a:avLst/>
          </a:prstGeom>
          <a:solidFill>
            <a:schemeClr val="accent1"/>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12"/>
          <p:cNvSpPr/>
          <p:nvPr/>
        </p:nvSpPr>
        <p:spPr>
          <a:xfrm>
            <a:off x="6466654" y="5776194"/>
            <a:ext cx="552405" cy="76200"/>
          </a:xfrm>
          <a:prstGeom prst="rect">
            <a:avLst/>
          </a:prstGeom>
          <a:solidFill>
            <a:schemeClr val="accent1"/>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TextBox 13"/>
          <p:cNvSpPr txBox="1"/>
          <p:nvPr/>
        </p:nvSpPr>
        <p:spPr>
          <a:xfrm>
            <a:off x="4561654" y="5543807"/>
            <a:ext cx="1186649" cy="261610"/>
          </a:xfrm>
          <a:prstGeom prst="rect">
            <a:avLst/>
          </a:prstGeom>
          <a:noFill/>
        </p:spPr>
        <p:txBody>
          <a:bodyPr wrap="square" rtlCol="0">
            <a:spAutoFit/>
          </a:bodyPr>
          <a:lstStyle/>
          <a:p>
            <a:r>
              <a:rPr lang="en-US" sz="1100" dirty="0" smtClean="0"/>
              <a:t>58% Traffic</a:t>
            </a:r>
            <a:endParaRPr lang="en-US" sz="1100" dirty="0"/>
          </a:p>
        </p:txBody>
      </p:sp>
      <p:sp>
        <p:nvSpPr>
          <p:cNvPr id="15" name="TextBox 14"/>
          <p:cNvSpPr txBox="1"/>
          <p:nvPr/>
        </p:nvSpPr>
        <p:spPr>
          <a:xfrm>
            <a:off x="4561654" y="5752890"/>
            <a:ext cx="1186649" cy="261610"/>
          </a:xfrm>
          <a:prstGeom prst="rect">
            <a:avLst/>
          </a:prstGeom>
          <a:noFill/>
        </p:spPr>
        <p:txBody>
          <a:bodyPr wrap="square" rtlCol="0">
            <a:spAutoFit/>
          </a:bodyPr>
          <a:lstStyle/>
          <a:p>
            <a:r>
              <a:rPr lang="en-US" sz="1100" dirty="0" smtClean="0"/>
              <a:t>42% Traffic</a:t>
            </a:r>
            <a:endParaRPr lang="en-US" sz="1100" dirty="0"/>
          </a:p>
        </p:txBody>
      </p:sp>
      <p:sp>
        <p:nvSpPr>
          <p:cNvPr id="16" name="Rectangular Callout 15"/>
          <p:cNvSpPr/>
          <p:nvPr/>
        </p:nvSpPr>
        <p:spPr>
          <a:xfrm>
            <a:off x="4648200" y="3505200"/>
            <a:ext cx="2200206" cy="1066800"/>
          </a:xfrm>
          <a:prstGeom prst="wedgeRectCallout">
            <a:avLst>
              <a:gd name="adj1" fmla="val 32261"/>
              <a:gd name="adj2" fmla="val 11830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400" dirty="0" smtClean="0"/>
              <a:t>Traffic shift from from outer lane to inner lane because of the lane drop, but the lane use factor  goes down </a:t>
            </a:r>
            <a:endParaRPr lang="en-US" sz="1400" dirty="0"/>
          </a:p>
        </p:txBody>
      </p:sp>
      <p:sp>
        <p:nvSpPr>
          <p:cNvPr id="17"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18" name="Rectangle 17"/>
          <p:cNvSpPr/>
          <p:nvPr/>
        </p:nvSpPr>
        <p:spPr>
          <a:xfrm>
            <a:off x="6466377" y="990600"/>
            <a:ext cx="1795171" cy="369332"/>
          </a:xfrm>
          <a:prstGeom prst="rect">
            <a:avLst/>
          </a:prstGeom>
        </p:spPr>
        <p:txBody>
          <a:bodyPr wrap="none">
            <a:spAutoFit/>
          </a:bodyPr>
          <a:lstStyle/>
          <a:p>
            <a:r>
              <a:rPr lang="en-US" b="1" dirty="0" smtClean="0">
                <a:solidFill>
                  <a:schemeClr val="bg2"/>
                </a:solidFill>
              </a:rPr>
              <a:t>Type 3: </a:t>
            </a:r>
            <a:r>
              <a:rPr lang="en-US" b="1" dirty="0">
                <a:solidFill>
                  <a:schemeClr val="bg2"/>
                </a:solidFill>
              </a:rPr>
              <a:t>2</a:t>
            </a:r>
            <a:r>
              <a:rPr lang="en-US" b="1" dirty="0" smtClean="0">
                <a:solidFill>
                  <a:schemeClr val="bg2"/>
                </a:solidFill>
              </a:rPr>
              <a:t> left– </a:t>
            </a:r>
            <a:r>
              <a:rPr lang="en-US" b="1" dirty="0">
                <a:solidFill>
                  <a:schemeClr val="bg2"/>
                </a:solidFill>
              </a:rPr>
              <a:t>1</a:t>
            </a:r>
          </a:p>
        </p:txBody>
      </p:sp>
      <p:cxnSp>
        <p:nvCxnSpPr>
          <p:cNvPr id="19" name="Straight Arrow Connector 18"/>
          <p:cNvCxnSpPr/>
          <p:nvPr/>
        </p:nvCxnSpPr>
        <p:spPr>
          <a:xfrm flipH="1" flipV="1">
            <a:off x="8087603" y="3832741"/>
            <a:ext cx="228600" cy="739259"/>
          </a:xfrm>
          <a:prstGeom prst="straightConnector1">
            <a:avLst/>
          </a:prstGeom>
          <a:ln>
            <a:solidFill>
              <a:schemeClr val="accent1"/>
            </a:solidFill>
            <a:tailEnd type="arrow"/>
          </a:ln>
        </p:spPr>
        <p:style>
          <a:lnRef idx="3">
            <a:schemeClr val="accent4"/>
          </a:lnRef>
          <a:fillRef idx="0">
            <a:schemeClr val="accent4"/>
          </a:fillRef>
          <a:effectRef idx="2">
            <a:schemeClr val="accent4"/>
          </a:effectRef>
          <a:fontRef idx="minor">
            <a:schemeClr val="tx1"/>
          </a:fontRef>
        </p:style>
      </p:cxnSp>
      <p:sp>
        <p:nvSpPr>
          <p:cNvPr id="20" name="TextBox 19"/>
          <p:cNvSpPr txBox="1"/>
          <p:nvPr/>
        </p:nvSpPr>
        <p:spPr>
          <a:xfrm>
            <a:off x="7645570" y="3495674"/>
            <a:ext cx="954685" cy="307777"/>
          </a:xfrm>
          <a:prstGeom prst="rect">
            <a:avLst/>
          </a:prstGeom>
          <a:noFill/>
        </p:spPr>
        <p:txBody>
          <a:bodyPr wrap="none" rtlCol="0">
            <a:spAutoFit/>
          </a:bodyPr>
          <a:lstStyle/>
          <a:p>
            <a:r>
              <a:rPr lang="en-US" sz="1400" dirty="0" smtClean="0">
                <a:solidFill>
                  <a:schemeClr val="accent1"/>
                </a:solidFill>
              </a:rPr>
              <a:t>Lane drop</a:t>
            </a:r>
            <a:endParaRPr lang="en-US" sz="1400" dirty="0">
              <a:solidFill>
                <a:schemeClr val="accent1"/>
              </a:solidFill>
            </a:endParaRPr>
          </a:p>
        </p:txBody>
      </p:sp>
    </p:spTree>
    <p:extLst>
      <p:ext uri="{BB962C8B-B14F-4D97-AF65-F5344CB8AC3E}">
        <p14:creationId xmlns:p14="http://schemas.microsoft.com/office/powerpoint/2010/main" val="288507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barn(inVertical)">
                                      <p:cBhvr>
                                        <p:cTn id="46" dur="5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barn(inVertical)">
                                      <p:cBhvr>
                                        <p:cTn id="51" dur="5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down)">
                                      <p:cBhvr>
                                        <p:cTn id="61" dur="500"/>
                                        <p:tgtEl>
                                          <p:spTgt spid="20"/>
                                        </p:tgtEl>
                                      </p:cBhvr>
                                    </p:animEffect>
                                  </p:childTnLst>
                                </p:cTn>
                              </p:par>
                              <p:par>
                                <p:cTn id="62" presetID="22" presetClass="entr" presetSubtype="4"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circle(in)">
                                      <p:cBhvr>
                                        <p:cTn id="69" dur="2000"/>
                                        <p:tgtEl>
                                          <p:spTgt spid="14"/>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circle(in)">
                                      <p:cBhvr>
                                        <p:cTn id="72" dur="2000"/>
                                        <p:tgtEl>
                                          <p:spTgt spid="15"/>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circle(in)">
                                      <p:cBhvr>
                                        <p:cTn id="75" dur="2000"/>
                                        <p:tgtEl>
                                          <p:spTgt spid="12"/>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circle(in)">
                                      <p:cBhvr>
                                        <p:cTn id="78" dur="20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animBg="1"/>
      <p:bldP spid="13" grpId="0" animBg="1"/>
      <p:bldP spid="14" grpId="0"/>
      <p:bldP spid="15" grpId="0"/>
      <p:bldP spid="16"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L</a:t>
            </a:r>
            <a:r>
              <a:rPr lang="en-US" dirty="0" smtClean="0"/>
              <a:t>ane drop intersection types</a:t>
            </a:r>
          </a:p>
          <a:p>
            <a:pPr lvl="1"/>
            <a:r>
              <a:rPr lang="en-US" dirty="0" smtClean="0"/>
              <a:t>Merge</a:t>
            </a:r>
          </a:p>
          <a:p>
            <a:pPr lvl="2"/>
            <a:r>
              <a:rPr lang="en-US" dirty="0" smtClean="0"/>
              <a:t>One of the lanes has to merge after the intersection</a:t>
            </a:r>
          </a:p>
          <a:p>
            <a:pPr lvl="1"/>
            <a:endParaRPr lang="en-US" dirty="0"/>
          </a:p>
          <a:p>
            <a:pPr lvl="1"/>
            <a:r>
              <a:rPr lang="en-US" dirty="0" smtClean="0"/>
              <a:t>Form a Single lane (Alternative Merge)</a:t>
            </a:r>
          </a:p>
          <a:p>
            <a:pPr lvl="2"/>
            <a:r>
              <a:rPr lang="en-US" dirty="0" smtClean="0"/>
              <a:t>The two lanes merge each other without </a:t>
            </a:r>
            <a:r>
              <a:rPr lang="en-US" dirty="0"/>
              <a:t>indication </a:t>
            </a:r>
            <a:r>
              <a:rPr lang="en-US" dirty="0" smtClean="0"/>
              <a:t>of </a:t>
            </a:r>
            <a:r>
              <a:rPr lang="en-US" dirty="0"/>
              <a:t>which lane yields the right-of-way</a:t>
            </a:r>
            <a:r>
              <a:rPr lang="en-US" dirty="0" smtClean="0"/>
              <a:t>.</a:t>
            </a:r>
          </a:p>
          <a:p>
            <a:pPr lvl="1"/>
            <a:endParaRPr lang="en-US" dirty="0"/>
          </a:p>
          <a:p>
            <a:r>
              <a:rPr lang="en-US" dirty="0" smtClean="0"/>
              <a:t>Are the LUFs for intersection without lane drop and intersection with lane drop be the same?</a:t>
            </a:r>
          </a:p>
          <a:p>
            <a:r>
              <a:rPr lang="en-US" dirty="0" smtClean="0"/>
              <a:t>If the LUFs are different from normal LUF, what will be the values?</a:t>
            </a:r>
          </a:p>
        </p:txBody>
      </p:sp>
      <p:sp>
        <p:nvSpPr>
          <p:cNvPr id="2" name="Title 1"/>
          <p:cNvSpPr>
            <a:spLocks noGrp="1"/>
          </p:cNvSpPr>
          <p:nvPr>
            <p:ph type="title"/>
          </p:nvPr>
        </p:nvSpPr>
        <p:spPr/>
        <p:txBody>
          <a:bodyPr/>
          <a:lstStyle/>
          <a:p>
            <a:r>
              <a:rPr lang="en-US" dirty="0" smtClean="0"/>
              <a:t>Introduction</a:t>
            </a:r>
            <a:endParaRPr lang="en-US" dirty="0"/>
          </a:p>
        </p:txBody>
      </p:sp>
      <p:pic>
        <p:nvPicPr>
          <p:cNvPr id="4" name="Picture 6" descr="http://t1.gstatic.com/images?q=tbn:N-hFYWN5OQMp8M:http://www.safetysystemshawaii.com/store/assets/images/product-catalog/bs_warning_traffic_yellow/w4_w9/sw4RDrop_hi.jpg">
            <a:hlinkClick r:id="rId3"/>
          </p:cNvPr>
          <p:cNvPicPr>
            <a:picLocks noChangeAspect="1" noChangeArrowheads="1"/>
          </p:cNvPicPr>
          <p:nvPr/>
        </p:nvPicPr>
        <p:blipFill>
          <a:blip r:embed="rId4" cstate="print"/>
          <a:srcRect/>
          <a:stretch>
            <a:fillRect/>
          </a:stretch>
        </p:blipFill>
        <p:spPr bwMode="auto">
          <a:xfrm>
            <a:off x="114300" y="2133600"/>
            <a:ext cx="495300" cy="495300"/>
          </a:xfrm>
          <a:prstGeom prst="rect">
            <a:avLst/>
          </a:prstGeom>
          <a:noFill/>
        </p:spPr>
      </p:pic>
      <p:pic>
        <p:nvPicPr>
          <p:cNvPr id="5" name="Picture 4"/>
          <p:cNvPicPr>
            <a:picLocks noChangeAspect="1" noChangeArrowheads="1"/>
          </p:cNvPicPr>
          <p:nvPr/>
        </p:nvPicPr>
        <p:blipFill>
          <a:blip r:embed="rId5" cstate="print"/>
          <a:srcRect/>
          <a:stretch>
            <a:fillRect/>
          </a:stretch>
        </p:blipFill>
        <p:spPr bwMode="auto">
          <a:xfrm>
            <a:off x="152400" y="3101975"/>
            <a:ext cx="457200" cy="711200"/>
          </a:xfrm>
          <a:prstGeom prst="rect">
            <a:avLst/>
          </a:prstGeom>
          <a:noFill/>
          <a:ln w="9525">
            <a:noFill/>
            <a:miter lim="800000"/>
            <a:headEnd/>
            <a:tailEnd/>
          </a:ln>
        </p:spPr>
      </p:pic>
    </p:spTree>
    <p:extLst>
      <p:ext uri="{BB962C8B-B14F-4D97-AF65-F5344CB8AC3E}">
        <p14:creationId xmlns:p14="http://schemas.microsoft.com/office/powerpoint/2010/main" val="362134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905000"/>
            <a:ext cx="4270248" cy="4194048"/>
          </a:xfrm>
        </p:spPr>
        <p:txBody>
          <a:bodyPr/>
          <a:lstStyle/>
          <a:p>
            <a:r>
              <a:rPr lang="en-US" dirty="0" smtClean="0"/>
              <a:t>Example:</a:t>
            </a:r>
          </a:p>
          <a:p>
            <a:r>
              <a:rPr lang="en-US" dirty="0" smtClean="0"/>
              <a:t>MD </a:t>
            </a:r>
            <a:r>
              <a:rPr lang="en-US" dirty="0"/>
              <a:t>650 @ MD 410</a:t>
            </a:r>
          </a:p>
          <a:p>
            <a:r>
              <a:rPr lang="en-US" dirty="0"/>
              <a:t>Form a single lane after 200 feet from the intersection</a:t>
            </a:r>
          </a:p>
          <a:p>
            <a:endParaRPr lang="en-US" dirty="0"/>
          </a:p>
        </p:txBody>
      </p:sp>
      <p:pic>
        <p:nvPicPr>
          <p:cNvPr id="4" name="Picture 3"/>
          <p:cNvPicPr>
            <a:picLocks noChangeAspect="1"/>
          </p:cNvPicPr>
          <p:nvPr/>
        </p:nvPicPr>
        <p:blipFill>
          <a:blip r:embed="rId3" cstate="print"/>
          <a:stretch>
            <a:fillRect/>
          </a:stretch>
        </p:blipFill>
        <p:spPr>
          <a:xfrm>
            <a:off x="4648200" y="1981200"/>
            <a:ext cx="4267148" cy="3971324"/>
          </a:xfrm>
          <a:prstGeom prst="rect">
            <a:avLst/>
          </a:prstGeom>
        </p:spPr>
      </p:pic>
      <p:pic>
        <p:nvPicPr>
          <p:cNvPr id="5" name="Picture 4"/>
          <p:cNvPicPr>
            <a:picLocks noChangeAspect="1" noChangeArrowheads="1"/>
          </p:cNvPicPr>
          <p:nvPr/>
        </p:nvPicPr>
        <p:blipFill>
          <a:blip r:embed="rId4" cstate="print"/>
          <a:srcRect/>
          <a:stretch>
            <a:fillRect/>
          </a:stretch>
        </p:blipFill>
        <p:spPr bwMode="auto">
          <a:xfrm>
            <a:off x="5829869" y="2743200"/>
            <a:ext cx="333818" cy="441501"/>
          </a:xfrm>
          <a:prstGeom prst="rect">
            <a:avLst/>
          </a:prstGeom>
          <a:noFill/>
          <a:ln w="9525">
            <a:noFill/>
            <a:miter lim="800000"/>
            <a:headEnd/>
            <a:tailEnd/>
          </a:ln>
        </p:spPr>
      </p:pic>
      <p:sp>
        <p:nvSpPr>
          <p:cNvPr id="8"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9" name="Rectangle 8"/>
          <p:cNvSpPr/>
          <p:nvPr/>
        </p:nvSpPr>
        <p:spPr>
          <a:xfrm>
            <a:off x="5181600" y="990600"/>
            <a:ext cx="3739613" cy="369332"/>
          </a:xfrm>
          <a:prstGeom prst="rect">
            <a:avLst/>
          </a:prstGeom>
        </p:spPr>
        <p:txBody>
          <a:bodyPr wrap="none">
            <a:spAutoFit/>
          </a:bodyPr>
          <a:lstStyle/>
          <a:p>
            <a:r>
              <a:rPr lang="en-US" b="1" dirty="0" smtClean="0">
                <a:solidFill>
                  <a:schemeClr val="bg2"/>
                </a:solidFill>
              </a:rPr>
              <a:t>Type </a:t>
            </a:r>
            <a:r>
              <a:rPr lang="en-US" b="1" dirty="0">
                <a:solidFill>
                  <a:schemeClr val="bg2"/>
                </a:solidFill>
              </a:rPr>
              <a:t>4</a:t>
            </a:r>
            <a:r>
              <a:rPr lang="en-US" b="1" dirty="0" smtClean="0">
                <a:solidFill>
                  <a:schemeClr val="bg2"/>
                </a:solidFill>
              </a:rPr>
              <a:t>: </a:t>
            </a:r>
            <a:r>
              <a:rPr lang="en-US" b="1" dirty="0">
                <a:solidFill>
                  <a:schemeClr val="bg2"/>
                </a:solidFill>
              </a:rPr>
              <a:t>2</a:t>
            </a:r>
            <a:r>
              <a:rPr lang="en-US" b="1" dirty="0" smtClean="0">
                <a:solidFill>
                  <a:schemeClr val="bg2"/>
                </a:solidFill>
              </a:rPr>
              <a:t> through form a single lane</a:t>
            </a:r>
            <a:endParaRPr lang="en-US" b="1" dirty="0">
              <a:solidFill>
                <a:schemeClr val="bg2"/>
              </a:solidFill>
            </a:endParaRPr>
          </a:p>
        </p:txBody>
      </p:sp>
    </p:spTree>
    <p:extLst>
      <p:ext uri="{BB962C8B-B14F-4D97-AF65-F5344CB8AC3E}">
        <p14:creationId xmlns:p14="http://schemas.microsoft.com/office/powerpoint/2010/main" val="176223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 Locations</a:t>
            </a:r>
            <a:endParaRPr lang="en-US" dirty="0"/>
          </a:p>
          <a:p>
            <a:pPr lvl="1"/>
            <a:r>
              <a:rPr lang="en-US" dirty="0"/>
              <a:t>Ritchie Rd at Walker Mill Rd @ Prince George</a:t>
            </a:r>
          </a:p>
          <a:p>
            <a:pPr lvl="1"/>
            <a:r>
              <a:rPr lang="en-US" dirty="0"/>
              <a:t>Ethan Allen Ave (MD 410) &amp; New Hampshire Ave (MD 650) @ Prince George</a:t>
            </a:r>
          </a:p>
          <a:p>
            <a:pPr lvl="1"/>
            <a:r>
              <a:rPr lang="en-US" dirty="0"/>
              <a:t>Spencerville Rd(MD 28) &amp; </a:t>
            </a:r>
            <a:r>
              <a:rPr lang="en-US" dirty="0" err="1"/>
              <a:t>Norbeck</a:t>
            </a:r>
            <a:r>
              <a:rPr lang="en-US" dirty="0"/>
              <a:t> Rd (MD 650) @ </a:t>
            </a:r>
            <a:r>
              <a:rPr lang="en-US" dirty="0" smtClean="0"/>
              <a:t>Montgomery</a:t>
            </a:r>
            <a:endParaRPr lang="en-US" dirty="0"/>
          </a:p>
        </p:txBody>
      </p:sp>
      <p:sp>
        <p:nvSpPr>
          <p:cNvPr id="6"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7" name="Rectangle 6"/>
          <p:cNvSpPr/>
          <p:nvPr/>
        </p:nvSpPr>
        <p:spPr>
          <a:xfrm>
            <a:off x="5181600" y="990600"/>
            <a:ext cx="3739613" cy="369332"/>
          </a:xfrm>
          <a:prstGeom prst="rect">
            <a:avLst/>
          </a:prstGeom>
        </p:spPr>
        <p:txBody>
          <a:bodyPr wrap="none">
            <a:spAutoFit/>
          </a:bodyPr>
          <a:lstStyle/>
          <a:p>
            <a:r>
              <a:rPr lang="en-US" b="1" dirty="0" smtClean="0">
                <a:solidFill>
                  <a:schemeClr val="bg2"/>
                </a:solidFill>
              </a:rPr>
              <a:t>Type </a:t>
            </a:r>
            <a:r>
              <a:rPr lang="en-US" b="1" dirty="0">
                <a:solidFill>
                  <a:schemeClr val="bg2"/>
                </a:solidFill>
              </a:rPr>
              <a:t>4</a:t>
            </a:r>
            <a:r>
              <a:rPr lang="en-US" b="1" dirty="0" smtClean="0">
                <a:solidFill>
                  <a:schemeClr val="bg2"/>
                </a:solidFill>
              </a:rPr>
              <a:t>: </a:t>
            </a:r>
            <a:r>
              <a:rPr lang="en-US" b="1" dirty="0">
                <a:solidFill>
                  <a:schemeClr val="bg2"/>
                </a:solidFill>
              </a:rPr>
              <a:t>2</a:t>
            </a:r>
            <a:r>
              <a:rPr lang="en-US" b="1" dirty="0" smtClean="0">
                <a:solidFill>
                  <a:schemeClr val="bg2"/>
                </a:solidFill>
              </a:rPr>
              <a:t> through form a single lane</a:t>
            </a:r>
            <a:endParaRPr lang="en-US" b="1" dirty="0">
              <a:solidFill>
                <a:schemeClr val="bg2"/>
              </a:solidFill>
            </a:endParaRPr>
          </a:p>
        </p:txBody>
      </p:sp>
    </p:spTree>
    <p:extLst>
      <p:ext uri="{BB962C8B-B14F-4D97-AF65-F5344CB8AC3E}">
        <p14:creationId xmlns:p14="http://schemas.microsoft.com/office/powerpoint/2010/main" val="98810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89642"/>
            <a:ext cx="5371465" cy="4572000"/>
          </a:xfrm>
        </p:spPr>
        <p:txBody>
          <a:bodyPr>
            <a:normAutofit/>
          </a:bodyPr>
          <a:lstStyle/>
          <a:p>
            <a:r>
              <a:rPr lang="en-US" dirty="0" smtClean="0"/>
              <a:t>1. Boxplot</a:t>
            </a:r>
          </a:p>
          <a:p>
            <a:endParaRPr lang="en-US" dirty="0" smtClean="0"/>
          </a:p>
          <a:p>
            <a:endParaRPr lang="en-US" dirty="0"/>
          </a:p>
          <a:p>
            <a:endParaRPr lang="en-US" dirty="0"/>
          </a:p>
          <a:p>
            <a:endParaRPr lang="en-US" dirty="0" smtClean="0"/>
          </a:p>
          <a:p>
            <a:endParaRPr lang="en-US" dirty="0"/>
          </a:p>
          <a:p>
            <a:endParaRPr lang="en-US" dirty="0" smtClean="0"/>
          </a:p>
          <a:p>
            <a:pPr marL="45720" indent="0">
              <a:buNone/>
            </a:pPr>
            <a:endParaRPr lang="en-US" dirty="0" smtClean="0"/>
          </a:p>
          <a:p>
            <a:pPr lvl="1"/>
            <a:r>
              <a:rPr lang="en-US" dirty="0" smtClean="0"/>
              <a:t>Most LUFs are located between 0.53 and o.56</a:t>
            </a:r>
          </a:p>
        </p:txBody>
      </p:sp>
      <p:graphicFrame>
        <p:nvGraphicFramePr>
          <p:cNvPr id="4" name="Table 3"/>
          <p:cNvGraphicFramePr>
            <a:graphicFrameLocks noGrp="1"/>
          </p:cNvGraphicFramePr>
          <p:nvPr>
            <p:extLst>
              <p:ext uri="{D42A27DB-BD31-4B8C-83A1-F6EECF244321}">
                <p14:modId xmlns:p14="http://schemas.microsoft.com/office/powerpoint/2010/main" val="1299419559"/>
              </p:ext>
            </p:extLst>
          </p:nvPr>
        </p:nvGraphicFramePr>
        <p:xfrm>
          <a:off x="990600" y="2362200"/>
          <a:ext cx="4191000" cy="2133600"/>
        </p:xfrm>
        <a:graphic>
          <a:graphicData uri="http://schemas.openxmlformats.org/drawingml/2006/table">
            <a:tbl>
              <a:tblPr firstRow="1" firstCol="1" bandRow="1">
                <a:tableStyleId>{B301B821-A1FF-4177-AEE7-76D212191A09}</a:tableStyleId>
              </a:tblPr>
              <a:tblGrid>
                <a:gridCol w="1447800"/>
                <a:gridCol w="2743200"/>
              </a:tblGrid>
              <a:tr h="304800">
                <a:tc>
                  <a:txBody>
                    <a:bodyPr/>
                    <a:lstStyle/>
                    <a:p>
                      <a:pPr marL="0" marR="0" algn="ctr">
                        <a:spcBef>
                          <a:spcPts val="0"/>
                        </a:spcBef>
                        <a:spcAft>
                          <a:spcPts val="0"/>
                        </a:spcAft>
                      </a:pPr>
                      <a:r>
                        <a:rPr lang="en-US" sz="1200" kern="100" dirty="0">
                          <a:solidFill>
                            <a:schemeClr val="bg1"/>
                          </a:solidFill>
                          <a:effectLst/>
                        </a:rPr>
                        <a:t>Sample </a:t>
                      </a:r>
                      <a:r>
                        <a:rPr lang="en-US" sz="1200" kern="100" dirty="0" smtClean="0">
                          <a:solidFill>
                            <a:schemeClr val="bg1"/>
                          </a:solidFill>
                          <a:effectLst/>
                        </a:rPr>
                        <a:t>size</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50" b="0" kern="100" dirty="0">
                          <a:solidFill>
                            <a:schemeClr val="tx1"/>
                          </a:solidFill>
                          <a:effectLst/>
                          <a:latin typeface="+mn-lt"/>
                          <a:ea typeface="SimSun"/>
                          <a:cs typeface="Times New Roman"/>
                        </a:rPr>
                        <a:t>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800">
                <a:tc>
                  <a:txBody>
                    <a:bodyPr/>
                    <a:lstStyle/>
                    <a:p>
                      <a:pPr marL="0" marR="0" algn="ctr">
                        <a:spcBef>
                          <a:spcPts val="0"/>
                        </a:spcBef>
                        <a:spcAft>
                          <a:spcPts val="0"/>
                        </a:spcAft>
                      </a:pPr>
                      <a:r>
                        <a:rPr lang="en-US" sz="1200" kern="100" dirty="0">
                          <a:solidFill>
                            <a:schemeClr val="bg1"/>
                          </a:solidFill>
                          <a:effectLst/>
                        </a:rPr>
                        <a:t>Median</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050" b="0" kern="100" dirty="0">
                          <a:solidFill>
                            <a:schemeClr val="tx1"/>
                          </a:solidFill>
                          <a:effectLst/>
                          <a:latin typeface="+mn-lt"/>
                          <a:ea typeface="SimSun"/>
                          <a:cs typeface="Times New Roman"/>
                        </a:rPr>
                        <a:t>0.538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Minimum</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050" b="0" kern="100" dirty="0">
                          <a:solidFill>
                            <a:schemeClr val="tx1"/>
                          </a:solidFill>
                          <a:effectLst/>
                          <a:latin typeface="+mn-lt"/>
                          <a:ea typeface="SimSun"/>
                          <a:cs typeface="Times New Roman"/>
                        </a:rPr>
                        <a:t>0.500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Maximum</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050" b="0" kern="100" dirty="0">
                          <a:solidFill>
                            <a:schemeClr val="tx1"/>
                          </a:solidFill>
                          <a:effectLst/>
                          <a:latin typeface="+mn-lt"/>
                          <a:ea typeface="SimSun"/>
                          <a:cs typeface="Times New Roman"/>
                        </a:rPr>
                        <a:t>0.653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First quartile</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050" b="0" kern="100" dirty="0">
                          <a:solidFill>
                            <a:schemeClr val="tx1"/>
                          </a:solidFill>
                          <a:effectLst/>
                          <a:latin typeface="+mn-lt"/>
                          <a:ea typeface="SimSun"/>
                          <a:cs typeface="Times New Roman"/>
                        </a:rPr>
                        <a:t>0.526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Third quartile</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050" b="0" kern="100" dirty="0">
                          <a:solidFill>
                            <a:schemeClr val="tx1"/>
                          </a:solidFill>
                          <a:effectLst/>
                          <a:latin typeface="+mn-lt"/>
                          <a:ea typeface="SimSun"/>
                          <a:cs typeface="Times New Roman"/>
                        </a:rPr>
                        <a:t>0.558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Outliers </a:t>
                      </a:r>
                      <a:r>
                        <a:rPr lang="en-US" sz="1200" kern="100" dirty="0" smtClean="0">
                          <a:solidFill>
                            <a:schemeClr val="bg1"/>
                          </a:solidFill>
                          <a:effectLst/>
                        </a:rPr>
                        <a:t>(5)</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050" b="0" kern="100" dirty="0">
                          <a:solidFill>
                            <a:schemeClr val="tx1"/>
                          </a:solidFill>
                          <a:effectLst/>
                          <a:latin typeface="+mn-lt"/>
                          <a:ea typeface="SimSun"/>
                          <a:cs typeface="Times New Roman"/>
                        </a:rPr>
                        <a:t>0.653 0.652 0.645 0.592 0.592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393" y="2209800"/>
            <a:ext cx="248602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10" name="Rectangle 9"/>
          <p:cNvSpPr/>
          <p:nvPr/>
        </p:nvSpPr>
        <p:spPr>
          <a:xfrm>
            <a:off x="5181600" y="990600"/>
            <a:ext cx="3739613" cy="369332"/>
          </a:xfrm>
          <a:prstGeom prst="rect">
            <a:avLst/>
          </a:prstGeom>
        </p:spPr>
        <p:txBody>
          <a:bodyPr wrap="none">
            <a:spAutoFit/>
          </a:bodyPr>
          <a:lstStyle/>
          <a:p>
            <a:r>
              <a:rPr lang="en-US" b="1" dirty="0" smtClean="0">
                <a:solidFill>
                  <a:schemeClr val="bg2"/>
                </a:solidFill>
              </a:rPr>
              <a:t>Type </a:t>
            </a:r>
            <a:r>
              <a:rPr lang="en-US" b="1" dirty="0">
                <a:solidFill>
                  <a:schemeClr val="bg2"/>
                </a:solidFill>
              </a:rPr>
              <a:t>4</a:t>
            </a:r>
            <a:r>
              <a:rPr lang="en-US" b="1" dirty="0" smtClean="0">
                <a:solidFill>
                  <a:schemeClr val="bg2"/>
                </a:solidFill>
              </a:rPr>
              <a:t>: </a:t>
            </a:r>
            <a:r>
              <a:rPr lang="en-US" b="1" dirty="0">
                <a:solidFill>
                  <a:schemeClr val="bg2"/>
                </a:solidFill>
              </a:rPr>
              <a:t>2</a:t>
            </a:r>
            <a:r>
              <a:rPr lang="en-US" b="1" dirty="0" smtClean="0">
                <a:solidFill>
                  <a:schemeClr val="bg2"/>
                </a:solidFill>
              </a:rPr>
              <a:t> through form a single lane</a:t>
            </a:r>
            <a:endParaRPr lang="en-US" b="1" dirty="0">
              <a:solidFill>
                <a:schemeClr val="bg2"/>
              </a:solidFill>
            </a:endParaRPr>
          </a:p>
        </p:txBody>
      </p:sp>
    </p:spTree>
    <p:extLst>
      <p:ext uri="{BB962C8B-B14F-4D97-AF65-F5344CB8AC3E}">
        <p14:creationId xmlns:p14="http://schemas.microsoft.com/office/powerpoint/2010/main" val="69125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arn(inVertic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4270248" cy="4572000"/>
          </a:xfrm>
        </p:spPr>
        <p:txBody>
          <a:bodyPr>
            <a:normAutofit/>
          </a:bodyPr>
          <a:lstStyle/>
          <a:p>
            <a:r>
              <a:rPr lang="en-US" sz="2000" dirty="0" smtClean="0"/>
              <a:t>2. Compared with normal LUF</a:t>
            </a:r>
          </a:p>
          <a:p>
            <a:pPr lvl="1"/>
            <a:r>
              <a:rPr lang="en-US" sz="1800" dirty="0" smtClean="0"/>
              <a:t>Descriptive statistics</a:t>
            </a:r>
          </a:p>
        </p:txBody>
      </p:sp>
      <p:graphicFrame>
        <p:nvGraphicFramePr>
          <p:cNvPr id="5" name="Table 4"/>
          <p:cNvGraphicFramePr>
            <a:graphicFrameLocks noGrp="1"/>
          </p:cNvGraphicFramePr>
          <p:nvPr>
            <p:extLst>
              <p:ext uri="{D42A27DB-BD31-4B8C-83A1-F6EECF244321}">
                <p14:modId xmlns:p14="http://schemas.microsoft.com/office/powerpoint/2010/main" val="678870302"/>
              </p:ext>
            </p:extLst>
          </p:nvPr>
        </p:nvGraphicFramePr>
        <p:xfrm>
          <a:off x="685800" y="2590800"/>
          <a:ext cx="3505200" cy="2895598"/>
        </p:xfrm>
        <a:graphic>
          <a:graphicData uri="http://schemas.openxmlformats.org/drawingml/2006/table">
            <a:tbl>
              <a:tblPr>
                <a:tableStyleId>{8EC20E35-A176-4012-BC5E-935CFFF8708E}</a:tableStyleId>
              </a:tblPr>
              <a:tblGrid>
                <a:gridCol w="1752600"/>
                <a:gridCol w="1752600"/>
              </a:tblGrid>
              <a:tr h="247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latin typeface="+mn-lt"/>
                        </a:rPr>
                        <a:t>Descriptive statistics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LUF </a:t>
                      </a:r>
                      <a:r>
                        <a:rPr lang="en-US" sz="1100" b="1" i="1" u="none" strike="noStrike" baseline="0" dirty="0" smtClean="0">
                          <a:solidFill>
                            <a:schemeClr val="bg1"/>
                          </a:solidFill>
                          <a:effectLst/>
                        </a:rPr>
                        <a:t>from field survey</a:t>
                      </a:r>
                      <a:endParaRPr lang="en-US" sz="1100" b="1" i="1" u="none" strike="noStrike" dirty="0" smtClean="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41644">
                <a:tc>
                  <a:txBody>
                    <a:bodyPr/>
                    <a:lstStyle/>
                    <a:p>
                      <a:pPr algn="ctr" fontAlgn="b"/>
                      <a:r>
                        <a:rPr lang="en-US" sz="1200" b="1" u="none" strike="noStrike" dirty="0">
                          <a:solidFill>
                            <a:schemeClr val="bg1"/>
                          </a:solidFill>
                          <a:effectLst/>
                        </a:rPr>
                        <a:t>Mean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100" b="1" i="0" u="none" strike="noStrike" dirty="0" smtClean="0">
                          <a:solidFill>
                            <a:srgbClr val="000000"/>
                          </a:solidFill>
                          <a:effectLst/>
                          <a:latin typeface="+mn-lt"/>
                        </a:rPr>
                        <a:t>0.543</a:t>
                      </a:r>
                      <a:endParaRPr lang="en-US"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Standard Error</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100" b="0" i="0" u="none" strike="noStrike" dirty="0" smtClean="0">
                          <a:solidFill>
                            <a:srgbClr val="000000"/>
                          </a:solidFill>
                          <a:effectLst/>
                          <a:latin typeface="+mn-lt"/>
                        </a:rPr>
                        <a:t>0.003</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Median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100" b="0" i="0" u="none" strike="noStrike" dirty="0" smtClean="0">
                          <a:solidFill>
                            <a:srgbClr val="000000"/>
                          </a:solidFill>
                          <a:effectLst/>
                          <a:latin typeface="+mn-lt"/>
                        </a:rPr>
                        <a:t>0.537</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Standard Deviation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100" b="0" i="0" u="none" strike="noStrike" dirty="0" smtClean="0">
                          <a:solidFill>
                            <a:srgbClr val="000000"/>
                          </a:solidFill>
                          <a:effectLst/>
                          <a:latin typeface="+mn-lt"/>
                        </a:rPr>
                        <a:t>0.023</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Sample Variance</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100" b="0" i="0" u="none" strike="noStrike" dirty="0" smtClean="0">
                          <a:solidFill>
                            <a:srgbClr val="000000"/>
                          </a:solidFill>
                          <a:effectLst/>
                          <a:latin typeface="+mn-lt"/>
                        </a:rPr>
                        <a:t>0.0004</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Range</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100" b="0" i="0" u="none" strike="noStrike" dirty="0" smtClean="0">
                          <a:solidFill>
                            <a:srgbClr val="000000"/>
                          </a:solidFill>
                          <a:effectLst/>
                          <a:latin typeface="+mn-lt"/>
                        </a:rPr>
                        <a:t>0.082</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Minimum</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100" b="0" i="0" u="none" strike="noStrike" dirty="0" smtClean="0">
                          <a:solidFill>
                            <a:srgbClr val="000000"/>
                          </a:solidFill>
                          <a:effectLst/>
                          <a:latin typeface="+mn-lt"/>
                        </a:rPr>
                        <a:t>0.500</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Maximum</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100" b="0" i="0" u="none" strike="noStrike" dirty="0" smtClean="0">
                          <a:solidFill>
                            <a:srgbClr val="000000"/>
                          </a:solidFill>
                          <a:effectLst/>
                          <a:latin typeface="+mn-lt"/>
                        </a:rPr>
                        <a:t>0.582</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Count</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100" b="0" i="0" u="none" strike="noStrike" dirty="0" smtClean="0">
                          <a:solidFill>
                            <a:srgbClr val="000000"/>
                          </a:solidFill>
                          <a:effectLst/>
                          <a:latin typeface="+mn-lt"/>
                        </a:rPr>
                        <a:t>40</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962">
                <a:tc>
                  <a:txBody>
                    <a:bodyPr/>
                    <a:lstStyle/>
                    <a:p>
                      <a:pPr algn="ctr" fontAlgn="b"/>
                      <a:r>
                        <a:rPr lang="en-US" sz="1200" b="1" u="none" strike="noStrike" dirty="0">
                          <a:solidFill>
                            <a:schemeClr val="bg1"/>
                          </a:solidFill>
                          <a:effectLst/>
                        </a:rPr>
                        <a:t>Confidence Level(95.0%)</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100" b="0" i="0" u="none" strike="noStrike" dirty="0">
                          <a:solidFill>
                            <a:srgbClr val="000000"/>
                          </a:solidFill>
                          <a:effectLst/>
                          <a:latin typeface="+mn-lt"/>
                        </a:rPr>
                        <a:t>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7" name="Content Placeholder 2"/>
          <p:cNvSpPr txBox="1">
            <a:spLocks/>
          </p:cNvSpPr>
          <p:nvPr/>
        </p:nvSpPr>
        <p:spPr>
          <a:xfrm>
            <a:off x="4026439" y="1828800"/>
            <a:ext cx="4894774"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sz="1800" dirty="0" smtClean="0"/>
          </a:p>
          <a:p>
            <a:pPr lvl="1"/>
            <a:r>
              <a:rPr lang="en-US" sz="1800" dirty="0" smtClean="0"/>
              <a:t>Test the difference:</a:t>
            </a:r>
          </a:p>
          <a:p>
            <a:pPr lvl="3"/>
            <a:r>
              <a:rPr lang="en-US" sz="1600" b="1" dirty="0" smtClean="0">
                <a:solidFill>
                  <a:schemeClr val="accent1"/>
                </a:solidFill>
              </a:rPr>
              <a:t>H0</a:t>
            </a:r>
            <a:r>
              <a:rPr lang="en-US" sz="1600" dirty="0" smtClean="0"/>
              <a:t>: The mean of LUF from field survey is the same as normal LUF for two lanes(0.55);</a:t>
            </a:r>
          </a:p>
          <a:p>
            <a:pPr lvl="3"/>
            <a:r>
              <a:rPr lang="en-US" sz="1600" b="1" dirty="0" smtClean="0">
                <a:solidFill>
                  <a:schemeClr val="accent1"/>
                </a:solidFill>
              </a:rPr>
              <a:t>H1</a:t>
            </a:r>
            <a:r>
              <a:rPr lang="en-US" sz="1600" dirty="0" smtClean="0"/>
              <a:t>: </a:t>
            </a:r>
            <a:r>
              <a:rPr lang="en-US" sz="1600" dirty="0"/>
              <a:t>The mean of LUF from field survey is </a:t>
            </a:r>
            <a:r>
              <a:rPr lang="en-US" sz="1600" dirty="0" smtClean="0"/>
              <a:t>not the </a:t>
            </a:r>
            <a:r>
              <a:rPr lang="en-US" sz="1600" dirty="0"/>
              <a:t>same as normal LUF </a:t>
            </a:r>
            <a:r>
              <a:rPr lang="en-US" sz="1600" dirty="0" smtClean="0"/>
              <a:t>for two lanes (0.55);</a:t>
            </a:r>
          </a:p>
          <a:p>
            <a:pPr lvl="1"/>
            <a:r>
              <a:rPr lang="en-US" sz="1800" dirty="0" smtClean="0"/>
              <a:t>Result:</a:t>
            </a:r>
          </a:p>
          <a:p>
            <a:pPr lvl="3"/>
            <a:r>
              <a:rPr lang="en-US" sz="1600" dirty="0" smtClean="0"/>
              <a:t>T-test: 1.925</a:t>
            </a:r>
          </a:p>
          <a:p>
            <a:pPr lvl="3"/>
            <a:r>
              <a:rPr lang="en-US" sz="1600" dirty="0" smtClean="0"/>
              <a:t>P value=0.058&gt;0.05</a:t>
            </a:r>
          </a:p>
          <a:p>
            <a:pPr lvl="3"/>
            <a:r>
              <a:rPr lang="en-US" sz="1600" dirty="0" smtClean="0"/>
              <a:t>Not reject H0</a:t>
            </a:r>
          </a:p>
          <a:p>
            <a:pPr lvl="1"/>
            <a:r>
              <a:rPr lang="en-US" sz="1800" dirty="0" smtClean="0"/>
              <a:t>Conclusion:</a:t>
            </a:r>
          </a:p>
          <a:p>
            <a:pPr lvl="3"/>
            <a:r>
              <a:rPr lang="en-US" sz="1600" dirty="0" smtClean="0"/>
              <a:t>The difference is </a:t>
            </a:r>
            <a:r>
              <a:rPr lang="en-US" sz="1600" dirty="0" smtClean="0">
                <a:solidFill>
                  <a:srgbClr val="FF0000"/>
                </a:solidFill>
              </a:rPr>
              <a:t>not statistically significant</a:t>
            </a:r>
          </a:p>
        </p:txBody>
      </p:sp>
      <p:sp>
        <p:nvSpPr>
          <p:cNvPr id="8"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9" name="Rectangle 8"/>
          <p:cNvSpPr/>
          <p:nvPr/>
        </p:nvSpPr>
        <p:spPr>
          <a:xfrm>
            <a:off x="5181600" y="990600"/>
            <a:ext cx="3739613" cy="369332"/>
          </a:xfrm>
          <a:prstGeom prst="rect">
            <a:avLst/>
          </a:prstGeom>
        </p:spPr>
        <p:txBody>
          <a:bodyPr wrap="none">
            <a:spAutoFit/>
          </a:bodyPr>
          <a:lstStyle/>
          <a:p>
            <a:r>
              <a:rPr lang="en-US" b="1" dirty="0" smtClean="0">
                <a:solidFill>
                  <a:schemeClr val="bg2"/>
                </a:solidFill>
              </a:rPr>
              <a:t>Type </a:t>
            </a:r>
            <a:r>
              <a:rPr lang="en-US" b="1" dirty="0">
                <a:solidFill>
                  <a:schemeClr val="bg2"/>
                </a:solidFill>
              </a:rPr>
              <a:t>4</a:t>
            </a:r>
            <a:r>
              <a:rPr lang="en-US" b="1" dirty="0" smtClean="0">
                <a:solidFill>
                  <a:schemeClr val="bg2"/>
                </a:solidFill>
              </a:rPr>
              <a:t>: </a:t>
            </a:r>
            <a:r>
              <a:rPr lang="en-US" b="1" dirty="0">
                <a:solidFill>
                  <a:schemeClr val="bg2"/>
                </a:solidFill>
              </a:rPr>
              <a:t>2</a:t>
            </a:r>
            <a:r>
              <a:rPr lang="en-US" b="1" dirty="0" smtClean="0">
                <a:solidFill>
                  <a:schemeClr val="bg2"/>
                </a:solidFill>
              </a:rPr>
              <a:t> through form a single lane</a:t>
            </a:r>
            <a:endParaRPr lang="en-US" b="1" dirty="0">
              <a:solidFill>
                <a:schemeClr val="bg2"/>
              </a:solidFill>
            </a:endParaRPr>
          </a:p>
        </p:txBody>
      </p:sp>
    </p:spTree>
    <p:extLst>
      <p:ext uri="{BB962C8B-B14F-4D97-AF65-F5344CB8AC3E}">
        <p14:creationId xmlns:p14="http://schemas.microsoft.com/office/powerpoint/2010/main" val="270608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00"/>
                                        <p:tgtEl>
                                          <p:spTgt spid="7">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down)">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down)">
                                      <p:cBhvr>
                                        <p:cTn id="33" dur="500"/>
                                        <p:tgtEl>
                                          <p:spTgt spid="7">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wipe(down)">
                                      <p:cBhvr>
                                        <p:cTn id="36" dur="500"/>
                                        <p:tgtEl>
                                          <p:spTgt spid="7">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wipe(down)">
                                      <p:cBhvr>
                                        <p:cTn id="39" dur="500"/>
                                        <p:tgtEl>
                                          <p:spTgt spid="7">
                                            <p:txEl>
                                              <p:pRg st="6" end="6"/>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down)">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down)">
                                      <p:cBhvr>
                                        <p:cTn id="47" dur="500"/>
                                        <p:tgtEl>
                                          <p:spTgt spid="7">
                                            <p:txEl>
                                              <p:pRg st="8" end="8"/>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Effect transition="in" filter="wipe(down)">
                                      <p:cBhvr>
                                        <p:cTn id="50"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754665117"/>
              </p:ext>
            </p:extLst>
          </p:nvPr>
        </p:nvGraphicFramePr>
        <p:xfrm>
          <a:off x="533400" y="2590800"/>
          <a:ext cx="7346272"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p:txBody>
          <a:bodyPr/>
          <a:lstStyle/>
          <a:p>
            <a:r>
              <a:rPr lang="en-US" sz="2400" dirty="0"/>
              <a:t>3</a:t>
            </a:r>
            <a:r>
              <a:rPr lang="en-US" sz="2400" dirty="0" smtClean="0"/>
              <a:t>. Scatter plot</a:t>
            </a:r>
          </a:p>
          <a:p>
            <a:pPr lvl="1"/>
            <a:r>
              <a:rPr lang="en-US" sz="2000" dirty="0"/>
              <a:t>(LUF vs. total volume):</a:t>
            </a:r>
            <a:endParaRPr lang="en-US" sz="1600" dirty="0" smtClean="0"/>
          </a:p>
          <a:p>
            <a:endParaRPr lang="en-US" dirty="0"/>
          </a:p>
        </p:txBody>
      </p:sp>
      <p:sp>
        <p:nvSpPr>
          <p:cNvPr id="9" name="Rounded Rectangular Callout 8"/>
          <p:cNvSpPr/>
          <p:nvPr/>
        </p:nvSpPr>
        <p:spPr>
          <a:xfrm>
            <a:off x="6981074" y="2057400"/>
            <a:ext cx="1629525" cy="934745"/>
          </a:xfrm>
          <a:prstGeom prst="wedgeRoundRectCallout">
            <a:avLst>
              <a:gd name="adj1" fmla="val -103027"/>
              <a:gd name="adj2" fmla="val 82735"/>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The LUF does not change over different volume level (0.55)</a:t>
            </a:r>
            <a:endParaRPr lang="en-US" sz="1400" dirty="0"/>
          </a:p>
        </p:txBody>
      </p:sp>
      <p:cxnSp>
        <p:nvCxnSpPr>
          <p:cNvPr id="10" name="Straight Connector 9"/>
          <p:cNvCxnSpPr/>
          <p:nvPr/>
        </p:nvCxnSpPr>
        <p:spPr>
          <a:xfrm>
            <a:off x="1676400" y="3657600"/>
            <a:ext cx="6248400"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5" name="Up Arrow Callout 14"/>
          <p:cNvSpPr/>
          <p:nvPr/>
        </p:nvSpPr>
        <p:spPr>
          <a:xfrm>
            <a:off x="7110021" y="3685001"/>
            <a:ext cx="1371632" cy="762000"/>
          </a:xfrm>
          <a:prstGeom prst="upArrowCallou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t>Current LUF: 0.55</a:t>
            </a:r>
          </a:p>
          <a:p>
            <a:pPr algn="ctr"/>
            <a:r>
              <a:rPr lang="en-US" sz="1100" dirty="0" smtClean="0"/>
              <a:t>Normal </a:t>
            </a:r>
            <a:r>
              <a:rPr lang="en-US" sz="1100" dirty="0"/>
              <a:t>intersection</a:t>
            </a:r>
          </a:p>
        </p:txBody>
      </p:sp>
      <p:sp>
        <p:nvSpPr>
          <p:cNvPr id="12"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13" name="Rectangle 12"/>
          <p:cNvSpPr/>
          <p:nvPr/>
        </p:nvSpPr>
        <p:spPr>
          <a:xfrm>
            <a:off x="5181600" y="990600"/>
            <a:ext cx="3739613" cy="369332"/>
          </a:xfrm>
          <a:prstGeom prst="rect">
            <a:avLst/>
          </a:prstGeom>
        </p:spPr>
        <p:txBody>
          <a:bodyPr wrap="none">
            <a:spAutoFit/>
          </a:bodyPr>
          <a:lstStyle/>
          <a:p>
            <a:r>
              <a:rPr lang="en-US" b="1" dirty="0" smtClean="0">
                <a:solidFill>
                  <a:schemeClr val="bg2"/>
                </a:solidFill>
              </a:rPr>
              <a:t>Type </a:t>
            </a:r>
            <a:r>
              <a:rPr lang="en-US" b="1" dirty="0">
                <a:solidFill>
                  <a:schemeClr val="bg2"/>
                </a:solidFill>
              </a:rPr>
              <a:t>4</a:t>
            </a:r>
            <a:r>
              <a:rPr lang="en-US" b="1" dirty="0" smtClean="0">
                <a:solidFill>
                  <a:schemeClr val="bg2"/>
                </a:solidFill>
              </a:rPr>
              <a:t>: </a:t>
            </a:r>
            <a:r>
              <a:rPr lang="en-US" b="1" dirty="0">
                <a:solidFill>
                  <a:schemeClr val="bg2"/>
                </a:solidFill>
              </a:rPr>
              <a:t>2</a:t>
            </a:r>
            <a:r>
              <a:rPr lang="en-US" b="1" dirty="0" smtClean="0">
                <a:solidFill>
                  <a:schemeClr val="bg2"/>
                </a:solidFill>
              </a:rPr>
              <a:t> through form a single lane</a:t>
            </a:r>
            <a:endParaRPr lang="en-US" b="1" dirty="0">
              <a:solidFill>
                <a:schemeClr val="bg2"/>
              </a:solidFill>
            </a:endParaRPr>
          </a:p>
        </p:txBody>
      </p:sp>
    </p:spTree>
    <p:extLst>
      <p:ext uri="{BB962C8B-B14F-4D97-AF65-F5344CB8AC3E}">
        <p14:creationId xmlns:p14="http://schemas.microsoft.com/office/powerpoint/2010/main" val="381484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9"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4. Conclusion</a:t>
            </a:r>
          </a:p>
          <a:p>
            <a:pPr lvl="1"/>
            <a:r>
              <a:rPr lang="en-US" dirty="0" smtClean="0"/>
              <a:t>LUFs from field survey are stable;</a:t>
            </a:r>
          </a:p>
          <a:p>
            <a:pPr lvl="1"/>
            <a:r>
              <a:rPr lang="en-US" dirty="0" smtClean="0"/>
              <a:t>The mean of the LUF from field survey is not statistically different from the normal LUF. </a:t>
            </a:r>
          </a:p>
          <a:p>
            <a:pPr lvl="1"/>
            <a:r>
              <a:rPr lang="en-US" dirty="0" smtClean="0"/>
              <a:t>No changes on LUF for two lanes form a single lane: </a:t>
            </a:r>
          </a:p>
        </p:txBody>
      </p:sp>
      <p:graphicFrame>
        <p:nvGraphicFramePr>
          <p:cNvPr id="5" name="Table 4"/>
          <p:cNvGraphicFramePr>
            <a:graphicFrameLocks noGrp="1"/>
          </p:cNvGraphicFramePr>
          <p:nvPr>
            <p:extLst>
              <p:ext uri="{D42A27DB-BD31-4B8C-83A1-F6EECF244321}">
                <p14:modId xmlns:p14="http://schemas.microsoft.com/office/powerpoint/2010/main" val="3499590531"/>
              </p:ext>
            </p:extLst>
          </p:nvPr>
        </p:nvGraphicFramePr>
        <p:xfrm>
          <a:off x="1524000" y="4038600"/>
          <a:ext cx="5562600" cy="762000"/>
        </p:xfrm>
        <a:graphic>
          <a:graphicData uri="http://schemas.openxmlformats.org/drawingml/2006/table">
            <a:tbl>
              <a:tblPr firstRow="1" bandRow="1">
                <a:tableStyleId>{5C22544A-7EE6-4342-B048-85BDC9FD1C3A}</a:tableStyleId>
              </a:tblPr>
              <a:tblGrid>
                <a:gridCol w="3824482"/>
                <a:gridCol w="1738118"/>
              </a:tblGrid>
              <a:tr h="381000">
                <a:tc>
                  <a:txBody>
                    <a:bodyPr/>
                    <a:lstStyle/>
                    <a:p>
                      <a:pPr marL="0" marR="0" algn="ctr">
                        <a:spcBef>
                          <a:spcPts val="0"/>
                        </a:spcBef>
                        <a:spcAft>
                          <a:spcPts val="0"/>
                        </a:spcAft>
                      </a:pPr>
                      <a:r>
                        <a:rPr lang="en-US" sz="1400" b="1" kern="100" dirty="0">
                          <a:solidFill>
                            <a:schemeClr val="bg1"/>
                          </a:solidFill>
                          <a:effectLst/>
                        </a:rPr>
                        <a:t>Suggested lane use factor</a:t>
                      </a:r>
                      <a:endParaRPr lang="en-US" sz="1600" b="1"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b="0" kern="100" dirty="0" smtClean="0">
                          <a:solidFill>
                            <a:schemeClr val="tx1"/>
                          </a:solidFill>
                          <a:effectLst/>
                        </a:rPr>
                        <a:t>0.55</a:t>
                      </a:r>
                      <a:endParaRPr lang="en-US" sz="1600" b="0" kern="100" dirty="0">
                        <a:solidFill>
                          <a:schemeClr val="tx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400" b="1" kern="100" dirty="0">
                          <a:solidFill>
                            <a:schemeClr val="bg1"/>
                          </a:solidFill>
                          <a:effectLst/>
                        </a:rPr>
                        <a:t>Normal lane use factor for three lanes</a:t>
                      </a:r>
                      <a:endParaRPr lang="en-US" sz="1600" b="1"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kern="100" dirty="0" smtClean="0">
                          <a:effectLst/>
                        </a:rPr>
                        <a:t>0.55</a:t>
                      </a:r>
                      <a:endParaRPr lang="en-US" sz="1600" kern="100" dirty="0">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6"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7" name="Rectangle 6"/>
          <p:cNvSpPr/>
          <p:nvPr/>
        </p:nvSpPr>
        <p:spPr>
          <a:xfrm>
            <a:off x="5181600" y="990600"/>
            <a:ext cx="3739613" cy="369332"/>
          </a:xfrm>
          <a:prstGeom prst="rect">
            <a:avLst/>
          </a:prstGeom>
        </p:spPr>
        <p:txBody>
          <a:bodyPr wrap="none">
            <a:spAutoFit/>
          </a:bodyPr>
          <a:lstStyle/>
          <a:p>
            <a:r>
              <a:rPr lang="en-US" b="1" dirty="0" smtClean="0">
                <a:solidFill>
                  <a:schemeClr val="bg2"/>
                </a:solidFill>
              </a:rPr>
              <a:t>Type </a:t>
            </a:r>
            <a:r>
              <a:rPr lang="en-US" b="1" dirty="0">
                <a:solidFill>
                  <a:schemeClr val="bg2"/>
                </a:solidFill>
              </a:rPr>
              <a:t>4</a:t>
            </a:r>
            <a:r>
              <a:rPr lang="en-US" b="1" dirty="0" smtClean="0">
                <a:solidFill>
                  <a:schemeClr val="bg2"/>
                </a:solidFill>
              </a:rPr>
              <a:t>: </a:t>
            </a:r>
            <a:r>
              <a:rPr lang="en-US" b="1" dirty="0">
                <a:solidFill>
                  <a:schemeClr val="bg2"/>
                </a:solidFill>
              </a:rPr>
              <a:t>2</a:t>
            </a:r>
            <a:r>
              <a:rPr lang="en-US" b="1" dirty="0" smtClean="0">
                <a:solidFill>
                  <a:schemeClr val="bg2"/>
                </a:solidFill>
              </a:rPr>
              <a:t> through form a single lane</a:t>
            </a:r>
            <a:endParaRPr lang="en-US" b="1" dirty="0">
              <a:solidFill>
                <a:schemeClr val="bg2"/>
              </a:solidFill>
            </a:endParaRPr>
          </a:p>
        </p:txBody>
      </p:sp>
    </p:spTree>
    <p:extLst>
      <p:ext uri="{BB962C8B-B14F-4D97-AF65-F5344CB8AC3E}">
        <p14:creationId xmlns:p14="http://schemas.microsoft.com/office/powerpoint/2010/main" val="228280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2017776"/>
            <a:ext cx="4270248" cy="4117848"/>
          </a:xfrm>
        </p:spPr>
        <p:txBody>
          <a:bodyPr/>
          <a:lstStyle/>
          <a:p>
            <a:r>
              <a:rPr lang="en-US" dirty="0" smtClean="0"/>
              <a:t>Example:</a:t>
            </a:r>
          </a:p>
          <a:p>
            <a:r>
              <a:rPr lang="en-US" dirty="0" smtClean="0"/>
              <a:t>Montrose </a:t>
            </a:r>
            <a:r>
              <a:rPr lang="en-US" dirty="0"/>
              <a:t>Parkway @ MD 355 </a:t>
            </a:r>
          </a:p>
          <a:p>
            <a:r>
              <a:rPr lang="en-US" dirty="0"/>
              <a:t>Alternate merging after 350 feet from the intersection</a:t>
            </a:r>
          </a:p>
          <a:p>
            <a:endParaRPr lang="en-US" dirty="0"/>
          </a:p>
        </p:txBody>
      </p:sp>
      <p:grpSp>
        <p:nvGrpSpPr>
          <p:cNvPr id="5" name="Group 4"/>
          <p:cNvGrpSpPr/>
          <p:nvPr/>
        </p:nvGrpSpPr>
        <p:grpSpPr>
          <a:xfrm>
            <a:off x="4572000" y="2000250"/>
            <a:ext cx="4335780" cy="4128760"/>
            <a:chOff x="3657600" y="1600200"/>
            <a:chExt cx="5250180" cy="4953000"/>
          </a:xfrm>
        </p:grpSpPr>
        <p:pic>
          <p:nvPicPr>
            <p:cNvPr id="6" name="Picture 2"/>
            <p:cNvPicPr>
              <a:picLocks noChangeAspect="1" noChangeArrowheads="1"/>
            </p:cNvPicPr>
            <p:nvPr/>
          </p:nvPicPr>
          <p:blipFill>
            <a:blip r:embed="rId3" cstate="print"/>
            <a:srcRect l="27500" t="14062" r="6250" b="7813"/>
            <a:stretch>
              <a:fillRect/>
            </a:stretch>
          </p:blipFill>
          <p:spPr bwMode="auto">
            <a:xfrm>
              <a:off x="3657600" y="1600200"/>
              <a:ext cx="5250180" cy="4953000"/>
            </a:xfrm>
            <a:prstGeom prst="rect">
              <a:avLst/>
            </a:prstGeom>
            <a:noFill/>
            <a:ln w="9525">
              <a:noFill/>
              <a:miter lim="800000"/>
              <a:headEnd/>
              <a:tailEnd/>
            </a:ln>
          </p:spPr>
        </p:pic>
        <p:sp>
          <p:nvSpPr>
            <p:cNvPr id="7" name="Bent-Up Arrow 6"/>
            <p:cNvSpPr/>
            <p:nvPr/>
          </p:nvSpPr>
          <p:spPr>
            <a:xfrm rot="20578576">
              <a:off x="7399913" y="4928693"/>
              <a:ext cx="371521" cy="113755"/>
            </a:xfrm>
            <a:prstGeom prst="ben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nt-Up Arrow 7"/>
            <p:cNvSpPr/>
            <p:nvPr/>
          </p:nvSpPr>
          <p:spPr>
            <a:xfrm rot="20578576">
              <a:off x="7188225" y="4901082"/>
              <a:ext cx="433974" cy="108496"/>
            </a:xfrm>
            <a:prstGeom prst="ben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7391400" y="3505200"/>
              <a:ext cx="313750" cy="450542"/>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pic>
        <p:nvPicPr>
          <p:cNvPr id="10" name="Picture 4"/>
          <p:cNvPicPr>
            <a:picLocks noChangeAspect="1" noChangeArrowheads="1"/>
          </p:cNvPicPr>
          <p:nvPr/>
        </p:nvPicPr>
        <p:blipFill>
          <a:blip r:embed="rId4" cstate="print"/>
          <a:srcRect/>
          <a:stretch>
            <a:fillRect/>
          </a:stretch>
        </p:blipFill>
        <p:spPr bwMode="auto">
          <a:xfrm>
            <a:off x="6846853" y="3563931"/>
            <a:ext cx="315945" cy="417863"/>
          </a:xfrm>
          <a:prstGeom prst="rect">
            <a:avLst/>
          </a:prstGeom>
          <a:noFill/>
          <a:ln w="9525">
            <a:noFill/>
            <a:miter lim="800000"/>
            <a:headEnd/>
            <a:tailEnd/>
          </a:ln>
        </p:spPr>
      </p:pic>
      <p:sp>
        <p:nvSpPr>
          <p:cNvPr id="12"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13" name="Rectangle 12"/>
          <p:cNvSpPr/>
          <p:nvPr/>
        </p:nvSpPr>
        <p:spPr>
          <a:xfrm>
            <a:off x="5181600" y="990600"/>
            <a:ext cx="3302955" cy="369332"/>
          </a:xfrm>
          <a:prstGeom prst="rect">
            <a:avLst/>
          </a:prstGeom>
        </p:spPr>
        <p:txBody>
          <a:bodyPr wrap="none">
            <a:spAutoFit/>
          </a:bodyPr>
          <a:lstStyle/>
          <a:p>
            <a:r>
              <a:rPr lang="en-US" b="1" dirty="0" smtClean="0">
                <a:solidFill>
                  <a:schemeClr val="bg2"/>
                </a:solidFill>
              </a:rPr>
              <a:t>Type 5: </a:t>
            </a:r>
            <a:r>
              <a:rPr lang="en-US" b="1" dirty="0">
                <a:solidFill>
                  <a:schemeClr val="bg2"/>
                </a:solidFill>
              </a:rPr>
              <a:t>2</a:t>
            </a:r>
            <a:r>
              <a:rPr lang="en-US" b="1" dirty="0" smtClean="0">
                <a:solidFill>
                  <a:schemeClr val="bg2"/>
                </a:solidFill>
              </a:rPr>
              <a:t> left form a single lane</a:t>
            </a:r>
            <a:endParaRPr lang="en-US" b="1" dirty="0">
              <a:solidFill>
                <a:schemeClr val="bg2"/>
              </a:solidFill>
            </a:endParaRPr>
          </a:p>
        </p:txBody>
      </p:sp>
    </p:spTree>
    <p:extLst>
      <p:ext uri="{BB962C8B-B14F-4D97-AF65-F5344CB8AC3E}">
        <p14:creationId xmlns:p14="http://schemas.microsoft.com/office/powerpoint/2010/main" val="223490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anim calcmode="lin" valueType="num">
                                      <p:cBhvr>
                                        <p:cTn id="25" dur="2000" fill="hold"/>
                                        <p:tgtEl>
                                          <p:spTgt spid="13"/>
                                        </p:tgtEl>
                                        <p:attrNameLst>
                                          <p:attrName>ppt_w</p:attrName>
                                        </p:attrNameLst>
                                      </p:cBhvr>
                                      <p:tavLst>
                                        <p:tav tm="0" fmla="#ppt_w*sin(2.5*pi*$)">
                                          <p:val>
                                            <p:fltVal val="0"/>
                                          </p:val>
                                        </p:tav>
                                        <p:tav tm="100000">
                                          <p:val>
                                            <p:fltVal val="1"/>
                                          </p:val>
                                        </p:tav>
                                      </p:tavLst>
                                    </p:anim>
                                    <p:anim calcmode="lin" valueType="num">
                                      <p:cBhvr>
                                        <p:cTn id="2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 Locations</a:t>
            </a:r>
            <a:endParaRPr lang="en-US" dirty="0"/>
          </a:p>
          <a:p>
            <a:pPr lvl="1"/>
            <a:r>
              <a:rPr lang="en-US" dirty="0"/>
              <a:t>Martin Luther King </a:t>
            </a:r>
            <a:r>
              <a:rPr lang="en-US" dirty="0" err="1"/>
              <a:t>Jr</a:t>
            </a:r>
            <a:r>
              <a:rPr lang="en-US" dirty="0"/>
              <a:t> Hwy (MD 704) &amp; John Hanson Hwy (US 50) @ Prince George</a:t>
            </a:r>
          </a:p>
          <a:p>
            <a:pPr lvl="1"/>
            <a:r>
              <a:rPr lang="en-US" dirty="0"/>
              <a:t>Rockville Pike (MD 355) &amp; Montrose Pkwy @ Montgomery</a:t>
            </a:r>
          </a:p>
        </p:txBody>
      </p:sp>
      <p:sp>
        <p:nvSpPr>
          <p:cNvPr id="6"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5" name="Rectangle 4"/>
          <p:cNvSpPr/>
          <p:nvPr/>
        </p:nvSpPr>
        <p:spPr>
          <a:xfrm>
            <a:off x="5181600" y="990600"/>
            <a:ext cx="3302955" cy="369332"/>
          </a:xfrm>
          <a:prstGeom prst="rect">
            <a:avLst/>
          </a:prstGeom>
        </p:spPr>
        <p:txBody>
          <a:bodyPr wrap="none">
            <a:spAutoFit/>
          </a:bodyPr>
          <a:lstStyle/>
          <a:p>
            <a:r>
              <a:rPr lang="en-US" b="1" dirty="0" smtClean="0">
                <a:solidFill>
                  <a:schemeClr val="bg2"/>
                </a:solidFill>
              </a:rPr>
              <a:t>Type 5: </a:t>
            </a:r>
            <a:r>
              <a:rPr lang="en-US" b="1" dirty="0">
                <a:solidFill>
                  <a:schemeClr val="bg2"/>
                </a:solidFill>
              </a:rPr>
              <a:t>2</a:t>
            </a:r>
            <a:r>
              <a:rPr lang="en-US" b="1" dirty="0" smtClean="0">
                <a:solidFill>
                  <a:schemeClr val="bg2"/>
                </a:solidFill>
              </a:rPr>
              <a:t> left form a single lane</a:t>
            </a:r>
            <a:endParaRPr lang="en-US" b="1" dirty="0">
              <a:solidFill>
                <a:schemeClr val="bg2"/>
              </a:solidFill>
            </a:endParaRPr>
          </a:p>
        </p:txBody>
      </p:sp>
    </p:spTree>
    <p:extLst>
      <p:ext uri="{BB962C8B-B14F-4D97-AF65-F5344CB8AC3E}">
        <p14:creationId xmlns:p14="http://schemas.microsoft.com/office/powerpoint/2010/main" val="135662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752600"/>
            <a:ext cx="5371465" cy="4346448"/>
          </a:xfrm>
        </p:spPr>
        <p:txBody>
          <a:bodyPr>
            <a:normAutofit/>
          </a:bodyPr>
          <a:lstStyle/>
          <a:p>
            <a:r>
              <a:rPr lang="en-US" dirty="0" smtClean="0"/>
              <a:t>1. Boxplot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lvl="1"/>
            <a:r>
              <a:rPr lang="en-US" dirty="0" smtClean="0"/>
              <a:t>Most LUFs are located between 0.52 and o.58</a:t>
            </a:r>
          </a:p>
        </p:txBody>
      </p:sp>
      <p:graphicFrame>
        <p:nvGraphicFramePr>
          <p:cNvPr id="4" name="Table 3"/>
          <p:cNvGraphicFramePr>
            <a:graphicFrameLocks noGrp="1"/>
          </p:cNvGraphicFramePr>
          <p:nvPr>
            <p:extLst>
              <p:ext uri="{D42A27DB-BD31-4B8C-83A1-F6EECF244321}">
                <p14:modId xmlns:p14="http://schemas.microsoft.com/office/powerpoint/2010/main" val="3491847659"/>
              </p:ext>
            </p:extLst>
          </p:nvPr>
        </p:nvGraphicFramePr>
        <p:xfrm>
          <a:off x="1057275" y="2438400"/>
          <a:ext cx="4191000" cy="2133600"/>
        </p:xfrm>
        <a:graphic>
          <a:graphicData uri="http://schemas.openxmlformats.org/drawingml/2006/table">
            <a:tbl>
              <a:tblPr firstRow="1" firstCol="1" bandRow="1">
                <a:tableStyleId>{B301B821-A1FF-4177-AEE7-76D212191A09}</a:tableStyleId>
              </a:tblPr>
              <a:tblGrid>
                <a:gridCol w="1447800"/>
                <a:gridCol w="2743200"/>
              </a:tblGrid>
              <a:tr h="304800">
                <a:tc>
                  <a:txBody>
                    <a:bodyPr/>
                    <a:lstStyle/>
                    <a:p>
                      <a:pPr marL="0" marR="0" algn="ctr">
                        <a:spcBef>
                          <a:spcPts val="0"/>
                        </a:spcBef>
                        <a:spcAft>
                          <a:spcPts val="0"/>
                        </a:spcAft>
                      </a:pPr>
                      <a:r>
                        <a:rPr lang="en-US" sz="1200" kern="100" dirty="0">
                          <a:solidFill>
                            <a:schemeClr val="bg1"/>
                          </a:solidFill>
                          <a:effectLst/>
                        </a:rPr>
                        <a:t>Sample </a:t>
                      </a:r>
                      <a:r>
                        <a:rPr lang="en-US" sz="1200" kern="100" dirty="0" smtClean="0">
                          <a:solidFill>
                            <a:schemeClr val="bg1"/>
                          </a:solidFill>
                          <a:effectLst/>
                        </a:rPr>
                        <a:t>size</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50" b="0" kern="100" dirty="0">
                          <a:solidFill>
                            <a:schemeClr val="tx1"/>
                          </a:solidFill>
                          <a:effectLst/>
                          <a:latin typeface="+mn-lt"/>
                          <a:ea typeface="SimSun"/>
                          <a:cs typeface="Times New Roman"/>
                        </a:rPr>
                        <a:t>44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800">
                <a:tc>
                  <a:txBody>
                    <a:bodyPr/>
                    <a:lstStyle/>
                    <a:p>
                      <a:pPr marL="0" marR="0" algn="ctr">
                        <a:spcBef>
                          <a:spcPts val="0"/>
                        </a:spcBef>
                        <a:spcAft>
                          <a:spcPts val="0"/>
                        </a:spcAft>
                      </a:pPr>
                      <a:r>
                        <a:rPr lang="en-US" sz="1200" kern="100" dirty="0">
                          <a:solidFill>
                            <a:schemeClr val="bg1"/>
                          </a:solidFill>
                          <a:effectLst/>
                        </a:rPr>
                        <a:t>Median</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050" kern="100" dirty="0">
                          <a:effectLst/>
                          <a:latin typeface="+mn-lt"/>
                          <a:ea typeface="SimSun"/>
                          <a:cs typeface="Times New Roman"/>
                        </a:rPr>
                        <a:t>0.545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Minimum</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050" kern="100" dirty="0">
                          <a:effectLst/>
                          <a:latin typeface="+mn-lt"/>
                          <a:ea typeface="SimSun"/>
                          <a:cs typeface="Times New Roman"/>
                        </a:rPr>
                        <a:t>0.500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Maximum</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050" kern="100" dirty="0">
                          <a:effectLst/>
                          <a:latin typeface="+mn-lt"/>
                          <a:ea typeface="SimSun"/>
                          <a:cs typeface="Times New Roman"/>
                        </a:rPr>
                        <a:t>0.625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First quartile</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050" kern="100" dirty="0">
                          <a:effectLst/>
                          <a:latin typeface="+mn-lt"/>
                          <a:ea typeface="SimSun"/>
                          <a:cs typeface="Times New Roman"/>
                        </a:rPr>
                        <a:t>0.524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Third quartile</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050" kern="100" dirty="0">
                          <a:effectLst/>
                          <a:latin typeface="+mn-lt"/>
                          <a:ea typeface="SimSun"/>
                          <a:cs typeface="Times New Roman"/>
                        </a:rPr>
                        <a:t>0.576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algn="ctr">
                        <a:spcBef>
                          <a:spcPts val="0"/>
                        </a:spcBef>
                        <a:spcAft>
                          <a:spcPts val="0"/>
                        </a:spcAft>
                      </a:pPr>
                      <a:r>
                        <a:rPr lang="en-US" sz="1200" kern="100" dirty="0">
                          <a:solidFill>
                            <a:schemeClr val="bg1"/>
                          </a:solidFill>
                          <a:effectLst/>
                        </a:rPr>
                        <a:t>Outliers </a:t>
                      </a:r>
                      <a:r>
                        <a:rPr lang="en-US" sz="1200" kern="100" dirty="0" smtClean="0">
                          <a:solidFill>
                            <a:schemeClr val="bg1"/>
                          </a:solidFill>
                          <a:effectLst/>
                        </a:rPr>
                        <a:t>(5)</a:t>
                      </a:r>
                      <a:endParaRPr lang="en-US" sz="1200"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050" kern="100" dirty="0">
                          <a:effectLst/>
                          <a:latin typeface="+mn-lt"/>
                          <a:ea typeface="SimSun"/>
                          <a:cs typeface="Times New Roman"/>
                        </a:rPr>
                        <a:t>0.625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867" y="2362200"/>
            <a:ext cx="2314575" cy="383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10" name="Rectangle 9"/>
          <p:cNvSpPr/>
          <p:nvPr/>
        </p:nvSpPr>
        <p:spPr>
          <a:xfrm>
            <a:off x="5181600" y="990600"/>
            <a:ext cx="3302955" cy="369332"/>
          </a:xfrm>
          <a:prstGeom prst="rect">
            <a:avLst/>
          </a:prstGeom>
        </p:spPr>
        <p:txBody>
          <a:bodyPr wrap="none">
            <a:spAutoFit/>
          </a:bodyPr>
          <a:lstStyle/>
          <a:p>
            <a:r>
              <a:rPr lang="en-US" b="1" dirty="0" smtClean="0">
                <a:solidFill>
                  <a:schemeClr val="bg2"/>
                </a:solidFill>
              </a:rPr>
              <a:t>Type 5: </a:t>
            </a:r>
            <a:r>
              <a:rPr lang="en-US" b="1" dirty="0">
                <a:solidFill>
                  <a:schemeClr val="bg2"/>
                </a:solidFill>
              </a:rPr>
              <a:t>2</a:t>
            </a:r>
            <a:r>
              <a:rPr lang="en-US" b="1" dirty="0" smtClean="0">
                <a:solidFill>
                  <a:schemeClr val="bg2"/>
                </a:solidFill>
              </a:rPr>
              <a:t> left form a single lane</a:t>
            </a:r>
            <a:endParaRPr lang="en-US" b="1" dirty="0">
              <a:solidFill>
                <a:schemeClr val="bg2"/>
              </a:solidFill>
            </a:endParaRPr>
          </a:p>
        </p:txBody>
      </p:sp>
    </p:spTree>
    <p:extLst>
      <p:ext uri="{BB962C8B-B14F-4D97-AF65-F5344CB8AC3E}">
        <p14:creationId xmlns:p14="http://schemas.microsoft.com/office/powerpoint/2010/main" val="62139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arn(inVertical)">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4270248" cy="4572000"/>
          </a:xfrm>
        </p:spPr>
        <p:txBody>
          <a:bodyPr>
            <a:normAutofit/>
          </a:bodyPr>
          <a:lstStyle/>
          <a:p>
            <a:r>
              <a:rPr lang="en-US" sz="2000" dirty="0" smtClean="0"/>
              <a:t>2. Compared with normal LUF</a:t>
            </a:r>
          </a:p>
          <a:p>
            <a:pPr lvl="1"/>
            <a:r>
              <a:rPr lang="en-US" sz="1800" dirty="0" smtClean="0"/>
              <a:t>Descriptive statistics</a:t>
            </a:r>
          </a:p>
        </p:txBody>
      </p:sp>
      <p:graphicFrame>
        <p:nvGraphicFramePr>
          <p:cNvPr id="5" name="Table 4"/>
          <p:cNvGraphicFramePr>
            <a:graphicFrameLocks noGrp="1"/>
          </p:cNvGraphicFramePr>
          <p:nvPr>
            <p:extLst>
              <p:ext uri="{D42A27DB-BD31-4B8C-83A1-F6EECF244321}">
                <p14:modId xmlns:p14="http://schemas.microsoft.com/office/powerpoint/2010/main" val="108127863"/>
              </p:ext>
            </p:extLst>
          </p:nvPr>
        </p:nvGraphicFramePr>
        <p:xfrm>
          <a:off x="685800" y="2819400"/>
          <a:ext cx="3505200" cy="2895598"/>
        </p:xfrm>
        <a:graphic>
          <a:graphicData uri="http://schemas.openxmlformats.org/drawingml/2006/table">
            <a:tbl>
              <a:tblPr>
                <a:tableStyleId>{8EC20E35-A176-4012-BC5E-935CFFF8708E}</a:tableStyleId>
              </a:tblPr>
              <a:tblGrid>
                <a:gridCol w="1656303"/>
                <a:gridCol w="1848897"/>
              </a:tblGrid>
              <a:tr h="247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latin typeface="+mn-lt"/>
                        </a:rPr>
                        <a:t>Descriptive statistics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bg1"/>
                          </a:solidFill>
                          <a:effectLst/>
                        </a:rPr>
                        <a:t>LUF </a:t>
                      </a:r>
                      <a:r>
                        <a:rPr lang="en-US" sz="1100" b="1" i="1" u="none" strike="noStrike" baseline="0" dirty="0" smtClean="0">
                          <a:solidFill>
                            <a:schemeClr val="bg1"/>
                          </a:solidFill>
                          <a:effectLst/>
                        </a:rPr>
                        <a:t>from field survey</a:t>
                      </a:r>
                      <a:endParaRPr lang="en-US" sz="1100" b="1" i="1" u="none" strike="noStrike" dirty="0" smtClean="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41644">
                <a:tc>
                  <a:txBody>
                    <a:bodyPr/>
                    <a:lstStyle/>
                    <a:p>
                      <a:pPr algn="ctr" fontAlgn="b"/>
                      <a:r>
                        <a:rPr lang="en-US" sz="1200" b="1" u="none" strike="noStrike" dirty="0">
                          <a:solidFill>
                            <a:schemeClr val="bg1"/>
                          </a:solidFill>
                          <a:effectLst/>
                        </a:rPr>
                        <a:t>Mean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1" i="0" u="none" strike="noStrike" dirty="0" smtClean="0">
                          <a:solidFill>
                            <a:srgbClr val="000000"/>
                          </a:solidFill>
                          <a:effectLst/>
                          <a:latin typeface="+mn-lt"/>
                        </a:rPr>
                        <a:t>0.549</a:t>
                      </a:r>
                      <a:endParaRPr lang="en-US" sz="12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Standard Error</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0.0049</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Median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0.543</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Standard Deviation</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0.032</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Sample Variance</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0.001</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Range</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0.121</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Minimum</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0.500</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644">
                <a:tc>
                  <a:txBody>
                    <a:bodyPr/>
                    <a:lstStyle/>
                    <a:p>
                      <a:pPr algn="ctr" fontAlgn="b"/>
                      <a:r>
                        <a:rPr lang="en-US" sz="1200" b="1" u="none" strike="noStrike" dirty="0">
                          <a:solidFill>
                            <a:schemeClr val="bg1"/>
                          </a:solidFill>
                          <a:effectLst/>
                        </a:rPr>
                        <a:t>Maximum</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0.621</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1644">
                <a:tc>
                  <a:txBody>
                    <a:bodyPr/>
                    <a:lstStyle/>
                    <a:p>
                      <a:pPr algn="ctr" fontAlgn="b"/>
                      <a:r>
                        <a:rPr lang="en-US" sz="1200" b="1" u="none" strike="noStrike" dirty="0">
                          <a:solidFill>
                            <a:schemeClr val="bg1"/>
                          </a:solidFill>
                          <a:effectLst/>
                        </a:rPr>
                        <a:t>Count</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43</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962">
                <a:tc>
                  <a:txBody>
                    <a:bodyPr/>
                    <a:lstStyle/>
                    <a:p>
                      <a:pPr algn="ctr" fontAlgn="b"/>
                      <a:r>
                        <a:rPr lang="en-US" sz="1200" b="1" u="none" strike="noStrike" dirty="0">
                          <a:solidFill>
                            <a:schemeClr val="bg1"/>
                          </a:solidFill>
                          <a:effectLst/>
                        </a:rPr>
                        <a:t>Confidence Level(95.0%)</a:t>
                      </a:r>
                      <a:endParaRPr lang="en-US" sz="12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200" b="0" i="0" u="none" strike="noStrike" dirty="0" smtClean="0">
                          <a:solidFill>
                            <a:srgbClr val="000000"/>
                          </a:solidFill>
                          <a:effectLst/>
                          <a:latin typeface="+mn-lt"/>
                        </a:rPr>
                        <a:t>0.010</a:t>
                      </a:r>
                      <a:endParaRPr lang="en-US"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7" name="Content Placeholder 2"/>
          <p:cNvSpPr txBox="1">
            <a:spLocks/>
          </p:cNvSpPr>
          <p:nvPr/>
        </p:nvSpPr>
        <p:spPr>
          <a:xfrm>
            <a:off x="4048125" y="1828800"/>
            <a:ext cx="4894774" cy="45720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sz="1800" dirty="0" smtClean="0"/>
          </a:p>
          <a:p>
            <a:pPr lvl="1"/>
            <a:r>
              <a:rPr lang="en-US" sz="1800" dirty="0" smtClean="0"/>
              <a:t>Test the difference:</a:t>
            </a:r>
          </a:p>
          <a:p>
            <a:pPr lvl="3"/>
            <a:r>
              <a:rPr lang="en-US" sz="1600" b="1" dirty="0" smtClean="0">
                <a:solidFill>
                  <a:schemeClr val="accent1"/>
                </a:solidFill>
              </a:rPr>
              <a:t>H0</a:t>
            </a:r>
            <a:r>
              <a:rPr lang="en-US" sz="1600" dirty="0" smtClean="0"/>
              <a:t>: The mean of LUF from field survey is the same as normal LUF for two lanes(0.60);</a:t>
            </a:r>
          </a:p>
          <a:p>
            <a:pPr lvl="3"/>
            <a:r>
              <a:rPr lang="en-US" sz="1600" b="1" dirty="0" smtClean="0">
                <a:solidFill>
                  <a:schemeClr val="accent1"/>
                </a:solidFill>
              </a:rPr>
              <a:t>H1</a:t>
            </a:r>
            <a:r>
              <a:rPr lang="en-US" sz="1600" dirty="0" smtClean="0"/>
              <a:t>: </a:t>
            </a:r>
            <a:r>
              <a:rPr lang="en-US" sz="1600" dirty="0"/>
              <a:t>The mean of LUF from field survey is </a:t>
            </a:r>
            <a:r>
              <a:rPr lang="en-US" sz="1600" dirty="0" smtClean="0"/>
              <a:t>not the </a:t>
            </a:r>
            <a:r>
              <a:rPr lang="en-US" sz="1600" dirty="0"/>
              <a:t>same as normal LUF </a:t>
            </a:r>
            <a:r>
              <a:rPr lang="en-US" sz="1600" dirty="0" smtClean="0"/>
              <a:t>for two lanes (0.60);</a:t>
            </a:r>
          </a:p>
          <a:p>
            <a:pPr lvl="1"/>
            <a:r>
              <a:rPr lang="en-US" sz="1800" dirty="0" smtClean="0"/>
              <a:t>Result:</a:t>
            </a:r>
          </a:p>
          <a:p>
            <a:pPr lvl="3"/>
            <a:r>
              <a:rPr lang="en-US" sz="1600" dirty="0" smtClean="0"/>
              <a:t>T-test: 10.451</a:t>
            </a:r>
          </a:p>
          <a:p>
            <a:pPr lvl="3"/>
            <a:r>
              <a:rPr lang="en-US" sz="1600" dirty="0" smtClean="0"/>
              <a:t>P value&lt;0.0001</a:t>
            </a:r>
          </a:p>
          <a:p>
            <a:pPr lvl="3"/>
            <a:r>
              <a:rPr lang="en-US" sz="1600" dirty="0"/>
              <a:t>R</a:t>
            </a:r>
            <a:r>
              <a:rPr lang="en-US" sz="1600" dirty="0" smtClean="0"/>
              <a:t>eject H0</a:t>
            </a:r>
          </a:p>
          <a:p>
            <a:pPr lvl="1"/>
            <a:r>
              <a:rPr lang="en-US" sz="1800" dirty="0" smtClean="0"/>
              <a:t>Conclusion:</a:t>
            </a:r>
          </a:p>
          <a:p>
            <a:pPr lvl="3"/>
            <a:r>
              <a:rPr lang="en-US" sz="1600" dirty="0" smtClean="0"/>
              <a:t>The difference is </a:t>
            </a:r>
            <a:r>
              <a:rPr lang="en-US" sz="1600" dirty="0" smtClean="0">
                <a:solidFill>
                  <a:srgbClr val="FF0000"/>
                </a:solidFill>
              </a:rPr>
              <a:t>statistically significant</a:t>
            </a:r>
          </a:p>
          <a:p>
            <a:pPr lvl="3"/>
            <a:r>
              <a:rPr lang="en-US" sz="1600" dirty="0"/>
              <a:t>Normal LUF is not suitable for this type of lane drop </a:t>
            </a:r>
            <a:r>
              <a:rPr lang="en-US" sz="1600" dirty="0" smtClean="0"/>
              <a:t>intersection</a:t>
            </a:r>
            <a:endParaRPr lang="en-US" sz="1600" dirty="0"/>
          </a:p>
        </p:txBody>
      </p:sp>
      <p:sp>
        <p:nvSpPr>
          <p:cNvPr id="8"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9" name="Rectangle 8"/>
          <p:cNvSpPr/>
          <p:nvPr/>
        </p:nvSpPr>
        <p:spPr>
          <a:xfrm>
            <a:off x="5181600" y="990600"/>
            <a:ext cx="3302955" cy="369332"/>
          </a:xfrm>
          <a:prstGeom prst="rect">
            <a:avLst/>
          </a:prstGeom>
        </p:spPr>
        <p:txBody>
          <a:bodyPr wrap="none">
            <a:spAutoFit/>
          </a:bodyPr>
          <a:lstStyle/>
          <a:p>
            <a:r>
              <a:rPr lang="en-US" b="1" dirty="0" smtClean="0">
                <a:solidFill>
                  <a:schemeClr val="bg2"/>
                </a:solidFill>
              </a:rPr>
              <a:t>Type 5: </a:t>
            </a:r>
            <a:r>
              <a:rPr lang="en-US" b="1" dirty="0">
                <a:solidFill>
                  <a:schemeClr val="bg2"/>
                </a:solidFill>
              </a:rPr>
              <a:t>2</a:t>
            </a:r>
            <a:r>
              <a:rPr lang="en-US" b="1" dirty="0" smtClean="0">
                <a:solidFill>
                  <a:schemeClr val="bg2"/>
                </a:solidFill>
              </a:rPr>
              <a:t> left form a single lane</a:t>
            </a:r>
            <a:endParaRPr lang="en-US" b="1" dirty="0">
              <a:solidFill>
                <a:schemeClr val="bg2"/>
              </a:solidFill>
            </a:endParaRPr>
          </a:p>
        </p:txBody>
      </p:sp>
    </p:spTree>
    <p:extLst>
      <p:ext uri="{BB962C8B-B14F-4D97-AF65-F5344CB8AC3E}">
        <p14:creationId xmlns:p14="http://schemas.microsoft.com/office/powerpoint/2010/main" val="68075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00"/>
                                        <p:tgtEl>
                                          <p:spTgt spid="7">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down)">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down)">
                                      <p:cBhvr>
                                        <p:cTn id="33" dur="500"/>
                                        <p:tgtEl>
                                          <p:spTgt spid="7">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wipe(down)">
                                      <p:cBhvr>
                                        <p:cTn id="36" dur="500"/>
                                        <p:tgtEl>
                                          <p:spTgt spid="7">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wipe(down)">
                                      <p:cBhvr>
                                        <p:cTn id="39" dur="500"/>
                                        <p:tgtEl>
                                          <p:spTgt spid="7">
                                            <p:txEl>
                                              <p:pRg st="6" end="6"/>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down)">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down)">
                                      <p:cBhvr>
                                        <p:cTn id="47" dur="500"/>
                                        <p:tgtEl>
                                          <p:spTgt spid="7">
                                            <p:txEl>
                                              <p:pRg st="8" end="8"/>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Effect transition="in" filter="wipe(down)">
                                      <p:cBhvr>
                                        <p:cTn id="50" dur="500"/>
                                        <p:tgtEl>
                                          <p:spTgt spid="7">
                                            <p:txEl>
                                              <p:pRg st="9" end="9"/>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7">
                                            <p:txEl>
                                              <p:pRg st="10" end="10"/>
                                            </p:txEl>
                                          </p:spTgt>
                                        </p:tgtEl>
                                        <p:attrNameLst>
                                          <p:attrName>style.visibility</p:attrName>
                                        </p:attrNameLst>
                                      </p:cBhvr>
                                      <p:to>
                                        <p:strVal val="visible"/>
                                      </p:to>
                                    </p:set>
                                    <p:animEffect transition="in" filter="wipe(down)">
                                      <p:cBhvr>
                                        <p:cTn id="53"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229601" cy="4407408"/>
          </a:xfrm>
        </p:spPr>
        <p:txBody>
          <a:bodyPr/>
          <a:lstStyle/>
          <a:p>
            <a:pPr algn="just"/>
            <a:r>
              <a:rPr lang="en-US" b="1" dirty="0"/>
              <a:t>Nanda </a:t>
            </a:r>
            <a:r>
              <a:rPr lang="en-US" b="1" dirty="0" err="1"/>
              <a:t>Srinivasan</a:t>
            </a:r>
            <a:r>
              <a:rPr lang="en-US" b="1" dirty="0"/>
              <a:t> </a:t>
            </a:r>
            <a:r>
              <a:rPr lang="en-US" dirty="0"/>
              <a:t>(2011) from </a:t>
            </a:r>
            <a:r>
              <a:rPr lang="en-US" dirty="0" smtClean="0"/>
              <a:t>NCHRP </a:t>
            </a:r>
            <a:r>
              <a:rPr lang="en-US" dirty="0"/>
              <a:t>focused on auxiliary through lanes to estimated the volume. </a:t>
            </a:r>
            <a:r>
              <a:rPr lang="en-US" dirty="0" smtClean="0"/>
              <a:t>(TRB)</a:t>
            </a:r>
            <a:endParaRPr lang="en-US" dirty="0"/>
          </a:p>
          <a:p>
            <a:pPr lvl="1" algn="just"/>
            <a:r>
              <a:rPr lang="en-US" dirty="0"/>
              <a:t>However, </a:t>
            </a:r>
            <a:r>
              <a:rPr lang="en-US" dirty="0" smtClean="0"/>
              <a:t>the estimated model used signal information; the </a:t>
            </a:r>
            <a:r>
              <a:rPr lang="en-US" dirty="0"/>
              <a:t>lane use factor is still unknown for the </a:t>
            </a:r>
            <a:r>
              <a:rPr lang="en-US" dirty="0" smtClean="0"/>
              <a:t>many types of </a:t>
            </a:r>
            <a:r>
              <a:rPr lang="en-US" dirty="0"/>
              <a:t>lane drop.</a:t>
            </a:r>
          </a:p>
          <a:p>
            <a:pPr algn="just"/>
            <a:r>
              <a:rPr lang="en-US" b="1" dirty="0" smtClean="0"/>
              <a:t>Jae-</a:t>
            </a:r>
            <a:r>
              <a:rPr lang="en-US" b="1" dirty="0" err="1" smtClean="0"/>
              <a:t>Joon</a:t>
            </a:r>
            <a:r>
              <a:rPr lang="en-US" b="1" dirty="0" smtClean="0"/>
              <a:t> </a:t>
            </a:r>
            <a:r>
              <a:rPr lang="en-US" b="1" dirty="0"/>
              <a:t>Lee, </a:t>
            </a:r>
            <a:r>
              <a:rPr lang="en-US" b="1" dirty="0" err="1"/>
              <a:t>Nagui</a:t>
            </a:r>
            <a:r>
              <a:rPr lang="en-US" b="1" dirty="0"/>
              <a:t> M. </a:t>
            </a:r>
            <a:r>
              <a:rPr lang="en-US" b="1" dirty="0" err="1"/>
              <a:t>Rouphail</a:t>
            </a:r>
            <a:r>
              <a:rPr lang="en-US" b="1" dirty="0"/>
              <a:t>, and Joseph E. Hummer </a:t>
            </a:r>
            <a:r>
              <a:rPr lang="en-US" dirty="0"/>
              <a:t>(2005) from </a:t>
            </a:r>
            <a:r>
              <a:rPr lang="en-US" dirty="0" smtClean="0"/>
              <a:t>North Carolina University developed </a:t>
            </a:r>
            <a:r>
              <a:rPr lang="en-US" dirty="0"/>
              <a:t>a set of field-verified estimates for the lane utilization factor. (NCDOT project) </a:t>
            </a:r>
            <a:endParaRPr lang="en-US" dirty="0" smtClean="0"/>
          </a:p>
          <a:p>
            <a:pPr lvl="1" algn="just"/>
            <a:r>
              <a:rPr lang="en-US" dirty="0" smtClean="0"/>
              <a:t>However</a:t>
            </a:r>
            <a:r>
              <a:rPr lang="en-US" dirty="0"/>
              <a:t>, the lane utilization </a:t>
            </a:r>
            <a:r>
              <a:rPr lang="en-US" dirty="0" smtClean="0"/>
              <a:t>factor was </a:t>
            </a:r>
            <a:r>
              <a:rPr lang="en-US" dirty="0"/>
              <a:t>a </a:t>
            </a:r>
            <a:r>
              <a:rPr lang="en-US" dirty="0">
                <a:hlinkClick r:id="rId3" action="ppaction://hlinksldjump"/>
              </a:rPr>
              <a:t>different concept</a:t>
            </a:r>
            <a:r>
              <a:rPr lang="en-US" dirty="0"/>
              <a:t> from the lane use factor focused in this </a:t>
            </a:r>
            <a:r>
              <a:rPr lang="en-US" dirty="0" smtClean="0"/>
              <a:t>research; the field data was </a:t>
            </a:r>
            <a:r>
              <a:rPr lang="en-US" dirty="0"/>
              <a:t>collected in North Carolina state only, which may </a:t>
            </a:r>
            <a:r>
              <a:rPr lang="en-US" dirty="0" smtClean="0"/>
              <a:t>not be in </a:t>
            </a:r>
            <a:r>
              <a:rPr lang="en-US" dirty="0"/>
              <a:t>Maryland. </a:t>
            </a:r>
            <a:endParaRPr lang="en-US" dirty="0" smtClean="0"/>
          </a:p>
          <a:p>
            <a:pPr algn="just"/>
            <a:endParaRPr lang="en-US" dirty="0"/>
          </a:p>
        </p:txBody>
      </p:sp>
      <p:sp>
        <p:nvSpPr>
          <p:cNvPr id="3" name="Title 2"/>
          <p:cNvSpPr>
            <a:spLocks noGrp="1"/>
          </p:cNvSpPr>
          <p:nvPr>
            <p:ph type="title"/>
          </p:nvPr>
        </p:nvSpPr>
        <p:spPr/>
        <p:txBody>
          <a:bodyPr/>
          <a:lstStyle/>
          <a:p>
            <a:r>
              <a:rPr lang="en-US" dirty="0"/>
              <a:t>Literature </a:t>
            </a:r>
            <a:r>
              <a:rPr lang="en-US" dirty="0" smtClean="0"/>
              <a:t>review</a:t>
            </a:r>
            <a:endParaRPr lang="en-US" dirty="0"/>
          </a:p>
        </p:txBody>
      </p:sp>
    </p:spTree>
    <p:extLst>
      <p:ext uri="{BB962C8B-B14F-4D97-AF65-F5344CB8AC3E}">
        <p14:creationId xmlns:p14="http://schemas.microsoft.com/office/powerpoint/2010/main" val="42548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488661727"/>
              </p:ext>
            </p:extLst>
          </p:nvPr>
        </p:nvGraphicFramePr>
        <p:xfrm>
          <a:off x="662025" y="2590800"/>
          <a:ext cx="7010400" cy="3482479"/>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p:txBody>
          <a:bodyPr/>
          <a:lstStyle/>
          <a:p>
            <a:r>
              <a:rPr lang="en-US" sz="2400" dirty="0"/>
              <a:t>3</a:t>
            </a:r>
            <a:r>
              <a:rPr lang="en-US" sz="2400" dirty="0" smtClean="0"/>
              <a:t>. Scatter plot</a:t>
            </a:r>
          </a:p>
          <a:p>
            <a:pPr lvl="1"/>
            <a:r>
              <a:rPr lang="en-US" sz="2000" dirty="0"/>
              <a:t>(LUF vs. total volume):</a:t>
            </a:r>
            <a:endParaRPr lang="en-US" sz="1600" dirty="0" smtClean="0"/>
          </a:p>
          <a:p>
            <a:endParaRPr lang="en-US" dirty="0"/>
          </a:p>
        </p:txBody>
      </p:sp>
      <p:sp>
        <p:nvSpPr>
          <p:cNvPr id="9" name="Rounded Rectangular Callout 8"/>
          <p:cNvSpPr/>
          <p:nvPr/>
        </p:nvSpPr>
        <p:spPr>
          <a:xfrm>
            <a:off x="6705600" y="2057400"/>
            <a:ext cx="1981199" cy="934745"/>
          </a:xfrm>
          <a:prstGeom prst="wedgeRoundRectCallout">
            <a:avLst>
              <a:gd name="adj1" fmla="val -82222"/>
              <a:gd name="adj2" fmla="val 74583"/>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LUFs are scattered between 0.5 and 0.6.</a:t>
            </a:r>
          </a:p>
          <a:p>
            <a:pPr algn="ctr"/>
            <a:r>
              <a:rPr lang="en-US" sz="1400" dirty="0" smtClean="0"/>
              <a:t>No obvious trend is observed.</a:t>
            </a:r>
            <a:endParaRPr lang="en-US" sz="1400" dirty="0"/>
          </a:p>
        </p:txBody>
      </p:sp>
      <p:cxnSp>
        <p:nvCxnSpPr>
          <p:cNvPr id="10" name="Straight Connector 9"/>
          <p:cNvCxnSpPr/>
          <p:nvPr/>
        </p:nvCxnSpPr>
        <p:spPr>
          <a:xfrm>
            <a:off x="1737921" y="3493327"/>
            <a:ext cx="6369773"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5" name="Up Arrow Callout 14"/>
          <p:cNvSpPr/>
          <p:nvPr/>
        </p:nvSpPr>
        <p:spPr>
          <a:xfrm>
            <a:off x="7210996" y="3493327"/>
            <a:ext cx="1371632" cy="762000"/>
          </a:xfrm>
          <a:prstGeom prst="upArrowCallou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t>Current LUF: </a:t>
            </a:r>
            <a:r>
              <a:rPr lang="en-US" sz="1100" dirty="0" smtClean="0"/>
              <a:t>0.6</a:t>
            </a:r>
            <a:endParaRPr lang="en-US" sz="1100" dirty="0"/>
          </a:p>
          <a:p>
            <a:pPr algn="ctr"/>
            <a:r>
              <a:rPr lang="en-US" sz="1100" dirty="0" smtClean="0"/>
              <a:t>Normal </a:t>
            </a:r>
            <a:r>
              <a:rPr lang="en-US" sz="1100" dirty="0"/>
              <a:t>intersection</a:t>
            </a:r>
          </a:p>
        </p:txBody>
      </p:sp>
      <p:sp>
        <p:nvSpPr>
          <p:cNvPr id="11"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12" name="Rectangle 11"/>
          <p:cNvSpPr/>
          <p:nvPr/>
        </p:nvSpPr>
        <p:spPr>
          <a:xfrm>
            <a:off x="5181600" y="990600"/>
            <a:ext cx="3302955" cy="369332"/>
          </a:xfrm>
          <a:prstGeom prst="rect">
            <a:avLst/>
          </a:prstGeom>
        </p:spPr>
        <p:txBody>
          <a:bodyPr wrap="none">
            <a:spAutoFit/>
          </a:bodyPr>
          <a:lstStyle/>
          <a:p>
            <a:r>
              <a:rPr lang="en-US" b="1" dirty="0" smtClean="0">
                <a:solidFill>
                  <a:schemeClr val="bg2"/>
                </a:solidFill>
              </a:rPr>
              <a:t>Type 5: </a:t>
            </a:r>
            <a:r>
              <a:rPr lang="en-US" b="1" dirty="0">
                <a:solidFill>
                  <a:schemeClr val="bg2"/>
                </a:solidFill>
              </a:rPr>
              <a:t>2</a:t>
            </a:r>
            <a:r>
              <a:rPr lang="en-US" b="1" dirty="0" smtClean="0">
                <a:solidFill>
                  <a:schemeClr val="bg2"/>
                </a:solidFill>
              </a:rPr>
              <a:t> left form a single lane</a:t>
            </a:r>
            <a:endParaRPr lang="en-US" b="1" dirty="0">
              <a:solidFill>
                <a:schemeClr val="bg2"/>
              </a:solidFill>
            </a:endParaRPr>
          </a:p>
        </p:txBody>
      </p:sp>
    </p:spTree>
    <p:extLst>
      <p:ext uri="{BB962C8B-B14F-4D97-AF65-F5344CB8AC3E}">
        <p14:creationId xmlns:p14="http://schemas.microsoft.com/office/powerpoint/2010/main" val="10183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4. Conclusion</a:t>
            </a:r>
          </a:p>
          <a:p>
            <a:pPr lvl="1"/>
            <a:r>
              <a:rPr lang="en-US" dirty="0" smtClean="0"/>
              <a:t>LUFs from field survey are stable;</a:t>
            </a:r>
          </a:p>
          <a:p>
            <a:pPr lvl="1"/>
            <a:r>
              <a:rPr lang="en-US" dirty="0" smtClean="0"/>
              <a:t>The mean of the LUF from field survey is statistically different from the normal LUF. </a:t>
            </a:r>
          </a:p>
          <a:p>
            <a:pPr lvl="1"/>
            <a:r>
              <a:rPr lang="en-US" dirty="0" smtClean="0"/>
              <a:t>Suggested </a:t>
            </a:r>
            <a:r>
              <a:rPr lang="en-US" dirty="0"/>
              <a:t>lane use factor for two lanes </a:t>
            </a:r>
            <a:r>
              <a:rPr lang="en-US" dirty="0" smtClean="0"/>
              <a:t>form single lane: </a:t>
            </a:r>
          </a:p>
        </p:txBody>
      </p:sp>
      <p:graphicFrame>
        <p:nvGraphicFramePr>
          <p:cNvPr id="5" name="Table 4"/>
          <p:cNvGraphicFramePr>
            <a:graphicFrameLocks noGrp="1"/>
          </p:cNvGraphicFramePr>
          <p:nvPr>
            <p:extLst>
              <p:ext uri="{D42A27DB-BD31-4B8C-83A1-F6EECF244321}">
                <p14:modId xmlns:p14="http://schemas.microsoft.com/office/powerpoint/2010/main" val="2069085929"/>
              </p:ext>
            </p:extLst>
          </p:nvPr>
        </p:nvGraphicFramePr>
        <p:xfrm>
          <a:off x="1524000" y="4038600"/>
          <a:ext cx="5562600" cy="762000"/>
        </p:xfrm>
        <a:graphic>
          <a:graphicData uri="http://schemas.openxmlformats.org/drawingml/2006/table">
            <a:tbl>
              <a:tblPr firstRow="1" bandRow="1">
                <a:tableStyleId>{5C22544A-7EE6-4342-B048-85BDC9FD1C3A}</a:tableStyleId>
              </a:tblPr>
              <a:tblGrid>
                <a:gridCol w="3824482"/>
                <a:gridCol w="1738118"/>
              </a:tblGrid>
              <a:tr h="381000">
                <a:tc>
                  <a:txBody>
                    <a:bodyPr/>
                    <a:lstStyle/>
                    <a:p>
                      <a:pPr marL="0" marR="0" algn="ctr">
                        <a:spcBef>
                          <a:spcPts val="0"/>
                        </a:spcBef>
                        <a:spcAft>
                          <a:spcPts val="0"/>
                        </a:spcAft>
                      </a:pPr>
                      <a:r>
                        <a:rPr lang="en-US" sz="1400" b="1" kern="100" dirty="0">
                          <a:solidFill>
                            <a:schemeClr val="bg1"/>
                          </a:solidFill>
                          <a:effectLst/>
                        </a:rPr>
                        <a:t>Suggested lane use factor</a:t>
                      </a:r>
                      <a:endParaRPr lang="en-US" sz="1600" b="1"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b="0" kern="100" dirty="0" smtClean="0">
                          <a:solidFill>
                            <a:schemeClr val="tx1"/>
                          </a:solidFill>
                          <a:effectLst/>
                        </a:rPr>
                        <a:t>0.55</a:t>
                      </a:r>
                      <a:endParaRPr lang="en-US" sz="1600" b="0" kern="100" dirty="0">
                        <a:solidFill>
                          <a:schemeClr val="tx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0" marR="0" algn="ctr">
                        <a:spcBef>
                          <a:spcPts val="0"/>
                        </a:spcBef>
                        <a:spcAft>
                          <a:spcPts val="0"/>
                        </a:spcAft>
                      </a:pPr>
                      <a:r>
                        <a:rPr lang="en-US" sz="1400" b="1" kern="100" dirty="0">
                          <a:solidFill>
                            <a:schemeClr val="bg1"/>
                          </a:solidFill>
                          <a:effectLst/>
                        </a:rPr>
                        <a:t>Normal lane use factor for three lanes</a:t>
                      </a:r>
                      <a:endParaRPr lang="en-US" sz="1600" b="1" kern="100" dirty="0">
                        <a:solidFill>
                          <a:schemeClr val="bg1"/>
                        </a:solidFill>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kern="100" dirty="0" smtClean="0">
                          <a:effectLst/>
                        </a:rPr>
                        <a:t>0.6</a:t>
                      </a:r>
                      <a:endParaRPr lang="en-US" sz="1600" kern="100" dirty="0">
                        <a:effectLst/>
                        <a:latin typeface="Calibri"/>
                        <a:ea typeface="SimSu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6" name="Title 1"/>
          <p:cNvSpPr>
            <a:spLocks noGrp="1"/>
          </p:cNvSpPr>
          <p:nvPr>
            <p:ph type="title"/>
          </p:nvPr>
        </p:nvSpPr>
        <p:spPr>
          <a:xfrm>
            <a:off x="381000" y="355847"/>
            <a:ext cx="8381260" cy="1054394"/>
          </a:xfrm>
        </p:spPr>
        <p:txBody>
          <a:bodyPr>
            <a:normAutofit fontScale="90000"/>
          </a:bodyPr>
          <a:lstStyle/>
          <a:p>
            <a:r>
              <a:rPr lang="en-US" dirty="0"/>
              <a:t>Data analysis and proposed LUF</a:t>
            </a:r>
            <a:br>
              <a:rPr lang="en-US" dirty="0"/>
            </a:br>
            <a:endParaRPr lang="en-US" dirty="0">
              <a:solidFill>
                <a:schemeClr val="accent3"/>
              </a:solidFill>
            </a:endParaRPr>
          </a:p>
        </p:txBody>
      </p:sp>
      <p:sp>
        <p:nvSpPr>
          <p:cNvPr id="7" name="Rectangle 6"/>
          <p:cNvSpPr/>
          <p:nvPr/>
        </p:nvSpPr>
        <p:spPr>
          <a:xfrm>
            <a:off x="5181600" y="990600"/>
            <a:ext cx="3302955" cy="369332"/>
          </a:xfrm>
          <a:prstGeom prst="rect">
            <a:avLst/>
          </a:prstGeom>
        </p:spPr>
        <p:txBody>
          <a:bodyPr wrap="none">
            <a:spAutoFit/>
          </a:bodyPr>
          <a:lstStyle/>
          <a:p>
            <a:r>
              <a:rPr lang="en-US" b="1" dirty="0" smtClean="0">
                <a:solidFill>
                  <a:schemeClr val="bg2"/>
                </a:solidFill>
              </a:rPr>
              <a:t>Type 5: </a:t>
            </a:r>
            <a:r>
              <a:rPr lang="en-US" b="1" dirty="0">
                <a:solidFill>
                  <a:schemeClr val="bg2"/>
                </a:solidFill>
              </a:rPr>
              <a:t>2</a:t>
            </a:r>
            <a:r>
              <a:rPr lang="en-US" b="1" dirty="0" smtClean="0">
                <a:solidFill>
                  <a:schemeClr val="bg2"/>
                </a:solidFill>
              </a:rPr>
              <a:t> left form a single lane</a:t>
            </a:r>
            <a:endParaRPr lang="en-US" b="1" dirty="0">
              <a:solidFill>
                <a:schemeClr val="bg2"/>
              </a:solidFill>
            </a:endParaRPr>
          </a:p>
        </p:txBody>
      </p:sp>
    </p:spTree>
    <p:extLst>
      <p:ext uri="{BB962C8B-B14F-4D97-AF65-F5344CB8AC3E}">
        <p14:creationId xmlns:p14="http://schemas.microsoft.com/office/powerpoint/2010/main" val="247294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Suggested lane use factor values with lane drop conditions:</a:t>
            </a:r>
          </a:p>
          <a:p>
            <a:endParaRPr lang="en-US" dirty="0"/>
          </a:p>
        </p:txBody>
      </p:sp>
      <p:sp>
        <p:nvSpPr>
          <p:cNvPr id="2" name="Title 1"/>
          <p:cNvSpPr>
            <a:spLocks noGrp="1"/>
          </p:cNvSpPr>
          <p:nvPr>
            <p:ph type="title"/>
          </p:nvPr>
        </p:nvSpPr>
        <p:spPr/>
        <p:txBody>
          <a:bodyPr>
            <a:normAutofit/>
          </a:bodyPr>
          <a:lstStyle/>
          <a:p>
            <a:r>
              <a:rPr lang="en-US" dirty="0" smtClean="0"/>
              <a:t>Summary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08816745"/>
              </p:ext>
            </p:extLst>
          </p:nvPr>
        </p:nvGraphicFramePr>
        <p:xfrm>
          <a:off x="685800" y="2209800"/>
          <a:ext cx="7696200" cy="4001409"/>
        </p:xfrm>
        <a:graphic>
          <a:graphicData uri="http://schemas.openxmlformats.org/drawingml/2006/table">
            <a:tbl>
              <a:tblPr firstRow="1" bandRow="1">
                <a:tableStyleId>{B301B821-A1FF-4177-AEE7-76D212191A09}</a:tableStyleId>
              </a:tblPr>
              <a:tblGrid>
                <a:gridCol w="1354015"/>
                <a:gridCol w="1354015"/>
                <a:gridCol w="1354015"/>
                <a:gridCol w="2063262"/>
                <a:gridCol w="644770"/>
                <a:gridCol w="926123"/>
              </a:tblGrid>
              <a:tr h="713437">
                <a:tc>
                  <a:txBody>
                    <a:bodyPr/>
                    <a:lstStyle/>
                    <a:p>
                      <a:pPr algn="ctr"/>
                      <a:r>
                        <a:rPr lang="en-US" sz="1100" dirty="0" smtClean="0"/>
                        <a:t>Types</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Minimum</a:t>
                      </a:r>
                      <a:endParaRPr lang="en-US" sz="11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Maximum</a:t>
                      </a:r>
                      <a:endParaRPr lang="en-US" sz="11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100" dirty="0" smtClean="0"/>
                        <a:t>Suggested LUF value</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1100" dirty="0" smtClean="0"/>
                        <a:t>Current </a:t>
                      </a:r>
                    </a:p>
                    <a:p>
                      <a:pPr algn="ctr"/>
                      <a:r>
                        <a:rPr lang="en-US" sz="1100" dirty="0" smtClean="0"/>
                        <a:t>LUF value</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718">
                <a:tc>
                  <a:txBody>
                    <a:bodyPr/>
                    <a:lstStyle/>
                    <a:p>
                      <a:pPr algn="ctr"/>
                      <a:r>
                        <a:rPr lang="en-US" sz="1200" dirty="0" smtClean="0"/>
                        <a:t>3 through </a:t>
                      </a:r>
                      <a:r>
                        <a:rPr lang="en-US" sz="1200" dirty="0" smtClean="0">
                          <a:sym typeface="Wingdings" pitchFamily="2" charset="2"/>
                        </a:rPr>
                        <a:t>2</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0.37</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0.51</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200" dirty="0" smtClean="0"/>
                        <a:t>0.43</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1200" dirty="0" smtClean="0"/>
                        <a:t>0.40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447">
                <a:tc rowSpan="2">
                  <a:txBody>
                    <a:bodyPr/>
                    <a:lstStyle/>
                    <a:p>
                      <a:pPr algn="ctr"/>
                      <a:r>
                        <a:rPr lang="en-US" sz="1200" dirty="0" smtClean="0"/>
                        <a:t>2 through</a:t>
                      </a:r>
                      <a:r>
                        <a:rPr lang="en-US" sz="1200" baseline="0" dirty="0" smtClean="0"/>
                        <a:t> </a:t>
                      </a:r>
                      <a:r>
                        <a:rPr lang="en-US" sz="1200" baseline="0" dirty="0" smtClean="0">
                          <a:sym typeface="Wingdings" pitchFamily="2" charset="2"/>
                        </a:rPr>
                        <a:t></a:t>
                      </a:r>
                      <a:r>
                        <a:rPr lang="en-US" sz="1200" baseline="0" dirty="0" smtClean="0"/>
                        <a:t> 1 (exclusive)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0.50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0.73</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Total volume Less than</a:t>
                      </a:r>
                      <a:r>
                        <a:rPr lang="en-US" sz="1200" baseline="0" dirty="0" smtClean="0"/>
                        <a:t> 600 </a:t>
                      </a:r>
                      <a:r>
                        <a:rPr lang="en-US" sz="1200" baseline="0" dirty="0" err="1" smtClean="0"/>
                        <a:t>vph</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0.62</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200" dirty="0" smtClean="0"/>
                        <a:t>0.55</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447">
                <a:tc vMerge="1">
                  <a:txBody>
                    <a:bodyPr/>
                    <a:lstStyle/>
                    <a:p>
                      <a:endParaRPr lang="en-US"/>
                    </a:p>
                  </a:txBody>
                  <a:tcPr/>
                </a:tc>
                <a:tc>
                  <a:txBody>
                    <a:bodyPr/>
                    <a:lstStyle/>
                    <a:p>
                      <a:pPr algn="ctr"/>
                      <a:r>
                        <a:rPr lang="en-US" sz="1200" dirty="0" smtClean="0"/>
                        <a:t>0.54</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0.64</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Total volume More than 600 </a:t>
                      </a:r>
                      <a:r>
                        <a:rPr lang="en-US" sz="1200" dirty="0" err="1" smtClean="0"/>
                        <a:t>vph</a:t>
                      </a:r>
                      <a:endParaRPr lang="en-US"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0.59</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447447">
                <a:tc rowSpan="2">
                  <a:txBody>
                    <a:bodyPr/>
                    <a:lstStyle/>
                    <a:p>
                      <a:pPr algn="ctr"/>
                      <a:r>
                        <a:rPr lang="en-US" sz="1200" dirty="0" smtClean="0"/>
                        <a:t>2 left </a:t>
                      </a:r>
                      <a:r>
                        <a:rPr lang="en-US" sz="1200" dirty="0" smtClean="0">
                          <a:sym typeface="Wingdings" pitchFamily="2" charset="2"/>
                        </a:rPr>
                        <a:t></a:t>
                      </a:r>
                      <a:r>
                        <a:rPr lang="en-US" sz="1200" dirty="0" smtClean="0"/>
                        <a:t>1</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0.50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0.72</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Total volume Less than</a:t>
                      </a:r>
                      <a:r>
                        <a:rPr lang="en-US" sz="1200" baseline="0" dirty="0" smtClean="0"/>
                        <a:t> 300 </a:t>
                      </a:r>
                      <a:r>
                        <a:rPr lang="en-US" sz="1200" baseline="0" dirty="0" err="1" smtClean="0"/>
                        <a:t>vph</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0.60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200" dirty="0" smtClean="0"/>
                        <a:t>0.60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447">
                <a:tc vMerge="1">
                  <a:txBody>
                    <a:bodyPr/>
                    <a:lstStyle/>
                    <a:p>
                      <a:endParaRPr lang="en-US"/>
                    </a:p>
                  </a:txBody>
                  <a:tcPr/>
                </a:tc>
                <a:tc>
                  <a:txBody>
                    <a:bodyPr/>
                    <a:lstStyle/>
                    <a:p>
                      <a:pPr algn="ctr"/>
                      <a:r>
                        <a:rPr lang="en-US" sz="1200" dirty="0" smtClean="0"/>
                        <a:t>0.51</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0.62</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Total volume More than 300 </a:t>
                      </a:r>
                      <a:r>
                        <a:rPr lang="en-US" sz="1200" dirty="0" err="1" smtClean="0"/>
                        <a:t>vph</a:t>
                      </a:r>
                      <a:endParaRPr lang="en-US"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0.56</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621380">
                <a:tc>
                  <a:txBody>
                    <a:bodyPr/>
                    <a:lstStyle/>
                    <a:p>
                      <a:pPr algn="ctr"/>
                      <a:r>
                        <a:rPr lang="en-US" sz="1200" dirty="0" smtClean="0"/>
                        <a:t>2</a:t>
                      </a:r>
                      <a:r>
                        <a:rPr lang="en-US" sz="1200" baseline="0" dirty="0" smtClean="0"/>
                        <a:t> through “form a single lane”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0.50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0.58</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200" dirty="0" smtClean="0"/>
                        <a:t>0.55</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1200" dirty="0" smtClean="0"/>
                        <a:t>0.55</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1074">
                <a:tc>
                  <a:txBody>
                    <a:bodyPr/>
                    <a:lstStyle/>
                    <a:p>
                      <a:pPr algn="ctr"/>
                      <a:r>
                        <a:rPr lang="en-US" sz="1200" dirty="0" smtClean="0"/>
                        <a:t>2 left “form a single lane”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0.50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0.62</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200" dirty="0" smtClean="0"/>
                        <a:t>0.55</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1200" dirty="0" smtClean="0"/>
                        <a:t>0.60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2455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10200" y="5181600"/>
            <a:ext cx="3378692" cy="944878"/>
          </a:xfrm>
        </p:spPr>
        <p:txBody>
          <a:bodyPr/>
          <a:lstStyle/>
          <a:p>
            <a:r>
              <a:rPr lang="en-US" dirty="0" smtClean="0"/>
              <a:t>Thank you very much!</a:t>
            </a:r>
            <a:endParaRPr lang="en-US" dirty="0"/>
          </a:p>
        </p:txBody>
      </p:sp>
    </p:spTree>
    <p:extLst>
      <p:ext uri="{BB962C8B-B14F-4D97-AF65-F5344CB8AC3E}">
        <p14:creationId xmlns:p14="http://schemas.microsoft.com/office/powerpoint/2010/main" val="3505528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77500" lnSpcReduction="20000"/>
              </a:bodyPr>
              <a:lstStyle/>
              <a:p>
                <a:r>
                  <a:rPr lang="en-US" altLang="zh-CN" dirty="0" smtClean="0"/>
                  <a:t>Difference between LUF and lane utilization factor</a:t>
                </a:r>
                <a:endParaRPr lang="en-US" b="1" i="1" dirty="0" smtClean="0">
                  <a:latin typeface="Cambria Math"/>
                </a:endParaRPr>
              </a:p>
              <a:p>
                <a:pPr marL="45720" indent="0">
                  <a:buNone/>
                </a:pPr>
                <a:r>
                  <a:rPr lang="en-US" b="1" dirty="0" smtClean="0"/>
                  <a:t>   </a:t>
                </a:r>
                <a14:m>
                  <m:oMath xmlns:m="http://schemas.openxmlformats.org/officeDocument/2006/math">
                    <m:r>
                      <a:rPr lang="en-US" b="1" i="1" smtClean="0">
                        <a:latin typeface="Cambria Math"/>
                      </a:rPr>
                      <m:t>𝐋𝐔𝐅</m:t>
                    </m:r>
                    <m:r>
                      <a:rPr lang="en-US" smtClean="0">
                        <a:latin typeface="Cambria Math"/>
                      </a:rPr>
                      <m:t>=</m:t>
                    </m:r>
                    <m:f>
                      <m:fPr>
                        <m:ctrlPr>
                          <a:rPr lang="en-US" i="1">
                            <a:latin typeface="Cambria Math"/>
                          </a:rPr>
                        </m:ctrlPr>
                      </m:fPr>
                      <m:num>
                        <m:sSub>
                          <m:sSubPr>
                            <m:ctrlPr>
                              <a:rPr lang="en-US" i="1">
                                <a:latin typeface="Cambria Math"/>
                              </a:rPr>
                            </m:ctrlPr>
                          </m:sSubPr>
                          <m:e>
                            <m:r>
                              <m:rPr>
                                <m:sty m:val="p"/>
                              </m:rPr>
                              <a:rPr lang="en-US">
                                <a:latin typeface="Cambria Math"/>
                              </a:rPr>
                              <m:t>v</m:t>
                            </m:r>
                          </m:e>
                          <m:sub>
                            <m:r>
                              <a:rPr lang="en-US" i="1">
                                <a:latin typeface="Cambria Math"/>
                              </a:rPr>
                              <m:t>𝑔𝑙</m:t>
                            </m:r>
                          </m:sub>
                        </m:sSub>
                      </m:num>
                      <m:den>
                        <m:sSub>
                          <m:sSubPr>
                            <m:ctrlPr>
                              <a:rPr lang="en-US" altLang="zh-CN" i="1">
                                <a:latin typeface="Cambria Math"/>
                              </a:rPr>
                            </m:ctrlPr>
                          </m:sSubPr>
                          <m:e>
                            <m:r>
                              <m:rPr>
                                <m:sty m:val="p"/>
                              </m:rPr>
                              <a:rPr lang="en-US" altLang="zh-CN">
                                <a:latin typeface="Cambria Math"/>
                              </a:rPr>
                              <m:t>v</m:t>
                            </m:r>
                          </m:e>
                          <m:sub>
                            <m:r>
                              <a:rPr lang="en-US" altLang="zh-CN" i="1">
                                <a:latin typeface="Cambria Math"/>
                              </a:rPr>
                              <m:t>𝑔</m:t>
                            </m:r>
                          </m:sub>
                        </m:sSub>
                      </m:den>
                    </m:f>
                    <m:r>
                      <a:rPr lang="en-US">
                        <a:latin typeface="Cambria Math"/>
                      </a:rPr>
                      <m:t> </m:t>
                    </m:r>
                  </m:oMath>
                </a14:m>
                <a:r>
                  <a:rPr lang="en-US" dirty="0" smtClean="0"/>
                  <a:t>                                                                   (1)</a:t>
                </a:r>
                <a:endParaRPr lang="en-US" dirty="0"/>
              </a:p>
              <a:p>
                <a:pPr marL="594360" lvl="2" indent="0">
                  <a:buNone/>
                </a:pPr>
                <a:r>
                  <a:rPr lang="en-US" dirty="0"/>
                  <a:t>where </a:t>
                </a:r>
                <a14:m>
                  <m:oMath xmlns:m="http://schemas.openxmlformats.org/officeDocument/2006/math">
                    <m:sSub>
                      <m:sSubPr>
                        <m:ctrlPr>
                          <a:rPr lang="en-US" altLang="zh-CN" i="1">
                            <a:latin typeface="Cambria Math"/>
                          </a:rPr>
                        </m:ctrlPr>
                      </m:sSubPr>
                      <m:e>
                        <m:r>
                          <m:rPr>
                            <m:sty m:val="p"/>
                          </m:rPr>
                          <a:rPr lang="en-US" altLang="zh-CN">
                            <a:latin typeface="Cambria Math"/>
                          </a:rPr>
                          <m:t>v</m:t>
                        </m:r>
                      </m:e>
                      <m:sub>
                        <m:r>
                          <a:rPr lang="en-US" altLang="zh-CN" i="1">
                            <a:latin typeface="Cambria Math"/>
                          </a:rPr>
                          <m:t>𝑔</m:t>
                        </m:r>
                      </m:sub>
                    </m:sSub>
                  </m:oMath>
                </a14:m>
                <a:r>
                  <a:rPr lang="en-US" dirty="0"/>
                  <a:t>=total lane flow rate (</a:t>
                </a:r>
                <a:r>
                  <a:rPr lang="en-US" dirty="0" err="1"/>
                  <a:t>vph</a:t>
                </a:r>
                <a:r>
                  <a:rPr lang="en-US" dirty="0"/>
                  <a:t>);</a:t>
                </a:r>
              </a:p>
              <a:p>
                <a:pPr marL="594360" lvl="2" indent="0">
                  <a:buNone/>
                </a:pPr>
                <a:r>
                  <a:rPr lang="en-US" dirty="0"/>
                  <a:t>     </a:t>
                </a:r>
                <a:r>
                  <a:rPr lang="en-US" dirty="0" smtClean="0"/>
                  <a:t>     </a:t>
                </a:r>
                <a14:m>
                  <m:oMath xmlns:m="http://schemas.openxmlformats.org/officeDocument/2006/math">
                    <m:sSub>
                      <m:sSubPr>
                        <m:ctrlPr>
                          <a:rPr lang="en-US" i="1">
                            <a:latin typeface="Cambria Math"/>
                          </a:rPr>
                        </m:ctrlPr>
                      </m:sSubPr>
                      <m:e>
                        <m:r>
                          <m:rPr>
                            <m:sty m:val="p"/>
                          </m:rPr>
                          <a:rPr lang="en-US">
                            <a:latin typeface="Cambria Math"/>
                          </a:rPr>
                          <m:t>v</m:t>
                        </m:r>
                      </m:e>
                      <m:sub>
                        <m:r>
                          <a:rPr lang="en-US" i="1">
                            <a:latin typeface="Cambria Math"/>
                          </a:rPr>
                          <m:t>𝑔𝑙</m:t>
                        </m:r>
                      </m:sub>
                    </m:sSub>
                  </m:oMath>
                </a14:m>
                <a:r>
                  <a:rPr lang="en-US" dirty="0"/>
                  <a:t>=highest lane flow rate in a lane group (</a:t>
                </a:r>
                <a:r>
                  <a:rPr lang="en-US" dirty="0" err="1"/>
                  <a:t>vph</a:t>
                </a:r>
                <a:r>
                  <a:rPr lang="en-US" dirty="0"/>
                  <a:t>).</a:t>
                </a:r>
              </a:p>
              <a:p>
                <a:pPr marL="594360" lvl="2" indent="0">
                  <a:buNone/>
                </a:pPr>
                <a:endParaRPr lang="en-US" dirty="0" smtClean="0"/>
              </a:p>
              <a:p>
                <a:pPr marL="45720" indent="0">
                  <a:buNone/>
                </a:pPr>
                <a:r>
                  <a:rPr lang="en-US" dirty="0" smtClean="0"/>
                  <a:t>   Lane utilization factor</a:t>
                </a:r>
                <a14:m>
                  <m:oMath xmlns:m="http://schemas.openxmlformats.org/officeDocument/2006/math">
                    <m:r>
                      <a:rPr lang="en-US">
                        <a:latin typeface="Cambria Math"/>
                      </a:rPr>
                      <m:t>=</m:t>
                    </m:r>
                    <m:f>
                      <m:fPr>
                        <m:ctrlPr>
                          <a:rPr lang="en-US" i="1" smtClean="0">
                            <a:solidFill>
                              <a:schemeClr val="tx2"/>
                            </a:solidFill>
                            <a:latin typeface="Cambria Math"/>
                          </a:rPr>
                        </m:ctrlPr>
                      </m:fPr>
                      <m:num>
                        <m:sSub>
                          <m:sSubPr>
                            <m:ctrlPr>
                              <a:rPr lang="en-US" i="1">
                                <a:solidFill>
                                  <a:schemeClr val="tx2"/>
                                </a:solidFill>
                                <a:latin typeface="Cambria Math"/>
                              </a:rPr>
                            </m:ctrlPr>
                          </m:sSubPr>
                          <m:e>
                            <m:r>
                              <m:rPr>
                                <m:sty m:val="p"/>
                              </m:rPr>
                              <a:rPr lang="en-US">
                                <a:solidFill>
                                  <a:schemeClr val="tx2"/>
                                </a:solidFill>
                                <a:latin typeface="Cambria Math"/>
                              </a:rPr>
                              <m:t>v</m:t>
                            </m:r>
                          </m:e>
                          <m:sub>
                            <m:r>
                              <a:rPr lang="en-US" i="1">
                                <a:solidFill>
                                  <a:schemeClr val="tx2"/>
                                </a:solidFill>
                                <a:latin typeface="Cambria Math"/>
                              </a:rPr>
                              <m:t>𝑔</m:t>
                            </m:r>
                          </m:sub>
                        </m:sSub>
                      </m:num>
                      <m:den>
                        <m:sSub>
                          <m:sSubPr>
                            <m:ctrlPr>
                              <a:rPr lang="en-US" i="1" smtClean="0">
                                <a:solidFill>
                                  <a:schemeClr val="tx2"/>
                                </a:solidFill>
                                <a:latin typeface="Cambria Math"/>
                              </a:rPr>
                            </m:ctrlPr>
                          </m:sSubPr>
                          <m:e>
                            <m:r>
                              <a:rPr lang="en-US" b="0" i="1" smtClean="0">
                                <a:solidFill>
                                  <a:schemeClr val="tx2"/>
                                </a:solidFill>
                                <a:latin typeface="Cambria Math"/>
                              </a:rPr>
                              <m:t>𝑣</m:t>
                            </m:r>
                          </m:e>
                          <m:sub>
                            <m:r>
                              <a:rPr lang="en-US" b="0" i="1" smtClean="0">
                                <a:solidFill>
                                  <a:schemeClr val="tx2"/>
                                </a:solidFill>
                                <a:latin typeface="Cambria Math"/>
                              </a:rPr>
                              <m:t>𝑔𝑙</m:t>
                            </m:r>
                          </m:sub>
                        </m:sSub>
                        <m:r>
                          <a:rPr lang="en-US" b="0" i="1" smtClean="0">
                            <a:solidFill>
                              <a:schemeClr val="tx2"/>
                            </a:solidFill>
                            <a:latin typeface="Cambria Math"/>
                          </a:rPr>
                          <m:t>𝑁</m:t>
                        </m:r>
                      </m:den>
                    </m:f>
                  </m:oMath>
                </a14:m>
                <a:r>
                  <a:rPr lang="en-US" sz="1400" dirty="0" smtClean="0">
                    <a:solidFill>
                      <a:schemeClr val="tx2"/>
                    </a:solidFill>
                  </a:rPr>
                  <a:t>                                                   </a:t>
                </a:r>
                <a:r>
                  <a:rPr lang="en-US" sz="2100" dirty="0" smtClean="0">
                    <a:solidFill>
                      <a:schemeClr val="tx2"/>
                    </a:solidFill>
                  </a:rPr>
                  <a:t>(2)</a:t>
                </a:r>
                <a:endParaRPr lang="en-US" sz="1800" dirty="0">
                  <a:solidFill>
                    <a:schemeClr val="tx2"/>
                  </a:solidFill>
                </a:endParaRPr>
              </a:p>
              <a:p>
                <a:pPr marL="594360" lvl="2" indent="0">
                  <a:buNone/>
                </a:pPr>
                <a:r>
                  <a:rPr lang="en-US" dirty="0"/>
                  <a:t>where </a:t>
                </a:r>
                <a14:m>
                  <m:oMath xmlns:m="http://schemas.openxmlformats.org/officeDocument/2006/math">
                    <m:sSub>
                      <m:sSubPr>
                        <m:ctrlPr>
                          <a:rPr lang="en-US" i="1">
                            <a:latin typeface="Cambria Math"/>
                          </a:rPr>
                        </m:ctrlPr>
                      </m:sSubPr>
                      <m:e>
                        <m:r>
                          <m:rPr>
                            <m:sty m:val="p"/>
                          </m:rPr>
                          <a:rPr lang="en-US">
                            <a:latin typeface="Cambria Math"/>
                          </a:rPr>
                          <m:t>v</m:t>
                        </m:r>
                      </m:e>
                      <m:sub>
                        <m:r>
                          <a:rPr lang="en-US" i="1">
                            <a:latin typeface="Cambria Math"/>
                          </a:rPr>
                          <m:t>𝑔</m:t>
                        </m:r>
                      </m:sub>
                    </m:sSub>
                  </m:oMath>
                </a14:m>
                <a:r>
                  <a:rPr lang="en-US" dirty="0"/>
                  <a:t>=</a:t>
                </a:r>
                <a:r>
                  <a:rPr lang="en-US" dirty="0" smtClean="0"/>
                  <a:t>total lane flow rate for </a:t>
                </a:r>
                <a:r>
                  <a:rPr lang="en-US" dirty="0"/>
                  <a:t>the lane </a:t>
                </a:r>
                <a:r>
                  <a:rPr lang="en-US" dirty="0" smtClean="0"/>
                  <a:t>group (</a:t>
                </a:r>
                <a:r>
                  <a:rPr lang="en-US" dirty="0" err="1" smtClean="0"/>
                  <a:t>veh</a:t>
                </a:r>
                <a:r>
                  <a:rPr lang="en-US" dirty="0" smtClean="0"/>
                  <a:t>/h)</a:t>
                </a:r>
                <a:endParaRPr lang="en-US" sz="1400" dirty="0"/>
              </a:p>
              <a:p>
                <a:pPr marL="594360" lvl="2" indent="0">
                  <a:buNone/>
                </a:pPr>
                <a:r>
                  <a:rPr lang="en-US" dirty="0"/>
                  <a:t>   </a:t>
                </a:r>
                <a:r>
                  <a:rPr lang="en-US" dirty="0" smtClean="0"/>
                  <a:t>       </a:t>
                </a:r>
                <a14:m>
                  <m:oMath xmlns:m="http://schemas.openxmlformats.org/officeDocument/2006/math">
                    <m:sSub>
                      <m:sSubPr>
                        <m:ctrlPr>
                          <a:rPr lang="en-US" i="1">
                            <a:latin typeface="Cambria Math"/>
                          </a:rPr>
                        </m:ctrlPr>
                      </m:sSubPr>
                      <m:e>
                        <m:r>
                          <m:rPr>
                            <m:sty m:val="p"/>
                          </m:rPr>
                          <a:rPr lang="en-US">
                            <a:latin typeface="Cambria Math"/>
                          </a:rPr>
                          <m:t>v</m:t>
                        </m:r>
                      </m:e>
                      <m:sub>
                        <m:r>
                          <a:rPr lang="en-US" i="1">
                            <a:latin typeface="Cambria Math"/>
                          </a:rPr>
                          <m:t>𝑔𝑙</m:t>
                        </m:r>
                      </m:sub>
                    </m:sSub>
                  </m:oMath>
                </a14:m>
                <a:r>
                  <a:rPr lang="en-US" dirty="0"/>
                  <a:t>=highest lane flow rate in a lane group (</a:t>
                </a:r>
                <a:r>
                  <a:rPr lang="en-US" dirty="0" err="1"/>
                  <a:t>vph</a:t>
                </a:r>
                <a:r>
                  <a:rPr lang="en-US" dirty="0" smtClean="0"/>
                  <a:t>)</a:t>
                </a:r>
              </a:p>
              <a:p>
                <a:pPr marL="594360" lvl="2" indent="0">
                  <a:buNone/>
                </a:pPr>
                <a:r>
                  <a:rPr lang="en-US" sz="1400" i="1" dirty="0" smtClean="0"/>
                  <a:t>           N </a:t>
                </a:r>
                <a:r>
                  <a:rPr lang="en-US" sz="1400" dirty="0"/>
                  <a:t>= </a:t>
                </a:r>
                <a:r>
                  <a:rPr lang="en-US" dirty="0"/>
                  <a:t>number of lanes in lane </a:t>
                </a:r>
                <a:r>
                  <a:rPr lang="en-US" dirty="0" smtClean="0"/>
                  <a:t>group</a:t>
                </a:r>
              </a:p>
              <a:p>
                <a:pPr marL="594360" lvl="2" indent="0">
                  <a:buNone/>
                </a:pPr>
                <a:r>
                  <a:rPr lang="en-US" altLang="zh-CN" b="1" dirty="0" smtClean="0">
                    <a:solidFill>
                      <a:srgbClr val="002060"/>
                    </a:solidFill>
                  </a:rPr>
                  <a:t>(</a:t>
                </a:r>
                <a:r>
                  <a:rPr lang="en-US" altLang="zh-CN" b="1" dirty="0">
                    <a:solidFill>
                      <a:srgbClr val="002060"/>
                    </a:solidFill>
                  </a:rPr>
                  <a:t>Jae-</a:t>
                </a:r>
                <a:r>
                  <a:rPr lang="en-US" altLang="zh-CN" b="1" dirty="0" err="1">
                    <a:solidFill>
                      <a:srgbClr val="002060"/>
                    </a:solidFill>
                  </a:rPr>
                  <a:t>Joon</a:t>
                </a:r>
                <a:r>
                  <a:rPr lang="en-US" altLang="zh-CN" b="1" dirty="0">
                    <a:solidFill>
                      <a:srgbClr val="002060"/>
                    </a:solidFill>
                  </a:rPr>
                  <a:t> Lee, </a:t>
                </a:r>
                <a:r>
                  <a:rPr lang="en-US" altLang="zh-CN" b="1" dirty="0" err="1">
                    <a:solidFill>
                      <a:srgbClr val="002060"/>
                    </a:solidFill>
                  </a:rPr>
                  <a:t>Nagui</a:t>
                </a:r>
                <a:r>
                  <a:rPr lang="en-US" altLang="zh-CN" b="1" dirty="0">
                    <a:solidFill>
                      <a:srgbClr val="002060"/>
                    </a:solidFill>
                  </a:rPr>
                  <a:t> M. </a:t>
                </a:r>
                <a:r>
                  <a:rPr lang="en-US" altLang="zh-CN" b="1" dirty="0" err="1">
                    <a:solidFill>
                      <a:srgbClr val="002060"/>
                    </a:solidFill>
                  </a:rPr>
                  <a:t>Rouphail</a:t>
                </a:r>
                <a:r>
                  <a:rPr lang="en-US" altLang="zh-CN" b="1" dirty="0">
                    <a:solidFill>
                      <a:srgbClr val="002060"/>
                    </a:solidFill>
                  </a:rPr>
                  <a:t>, and Joseph E. Hummer </a:t>
                </a:r>
                <a:r>
                  <a:rPr lang="en-US" altLang="zh-CN" dirty="0">
                    <a:solidFill>
                      <a:srgbClr val="002060"/>
                    </a:solidFill>
                  </a:rPr>
                  <a:t>2005</a:t>
                </a:r>
                <a:r>
                  <a:rPr lang="en-US" altLang="zh-CN" b="1" dirty="0" smtClean="0">
                    <a:solidFill>
                      <a:srgbClr val="002060"/>
                    </a:solidFill>
                  </a:rPr>
                  <a:t>)</a:t>
                </a:r>
              </a:p>
              <a:p>
                <a:pPr marL="594360" lvl="2" indent="0">
                  <a:buNone/>
                </a:pPr>
                <a:endParaRPr lang="en-US" dirty="0" smtClean="0"/>
              </a:p>
              <a:p>
                <a:r>
                  <a:rPr lang="en-US" dirty="0" smtClean="0"/>
                  <a:t>The LUF can be obtained by the lane utilization factor by:</a:t>
                </a:r>
              </a:p>
              <a:p>
                <a:pPr marL="45720" indent="0">
                  <a:buNone/>
                </a:pPr>
                <a:r>
                  <a:rPr lang="en-US" altLang="zh-CN" sz="1800" b="1" dirty="0"/>
                  <a:t> </a:t>
                </a:r>
                <a:r>
                  <a:rPr lang="en-US" altLang="zh-CN" sz="1800" b="1" dirty="0" smtClean="0"/>
                  <a:t>  </a:t>
                </a:r>
              </a:p>
              <a:p>
                <a:pPr marL="45720" indent="0">
                  <a:buNone/>
                </a:pPr>
                <a:r>
                  <a:rPr lang="en-US" altLang="zh-CN" sz="1800" b="1" dirty="0"/>
                  <a:t> </a:t>
                </a:r>
                <a:r>
                  <a:rPr lang="en-US" altLang="zh-CN" sz="1800" b="1" dirty="0" smtClean="0"/>
                  <a:t>   </a:t>
                </a:r>
                <a14:m>
                  <m:oMath xmlns:m="http://schemas.openxmlformats.org/officeDocument/2006/math">
                    <m:r>
                      <a:rPr lang="en-US" altLang="zh-CN" sz="1800" b="1" i="1">
                        <a:latin typeface="Cambria Math"/>
                      </a:rPr>
                      <m:t>𝐋𝐔𝐅</m:t>
                    </m:r>
                  </m:oMath>
                </a14:m>
                <a:r>
                  <a:rPr lang="en-US" sz="1800" dirty="0" smtClean="0"/>
                  <a:t>=1/(N*Lane utilization factor)                                       (3)</a:t>
                </a:r>
              </a:p>
              <a:p>
                <a:pPr marL="594360" lvl="2" indent="0">
                  <a:buNone/>
                </a:pPr>
                <a:r>
                  <a:rPr lang="en-US" altLang="zh-CN" dirty="0" smtClean="0"/>
                  <a:t>Where </a:t>
                </a:r>
                <a:r>
                  <a:rPr lang="en-US" altLang="zh-CN" i="1" dirty="0"/>
                  <a:t>N </a:t>
                </a:r>
                <a:r>
                  <a:rPr lang="en-US" altLang="zh-CN" dirty="0"/>
                  <a:t>= number of lanes in lane group</a:t>
                </a:r>
              </a:p>
              <a:p>
                <a:endParaRPr lang="en-US" dirty="0" smtClean="0"/>
              </a:p>
              <a:p>
                <a:r>
                  <a:rPr lang="en-US" dirty="0" smtClean="0"/>
                  <a:t>So this study will test whether the models from NC university can fit the field data from Maryland.</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t="-1521"/>
                </a:stretch>
              </a:blipFill>
            </p:spPr>
            <p:txBody>
              <a:bodyPr/>
              <a:lstStyle/>
              <a:p>
                <a:r>
                  <a:rPr lang="zh-CN" altLang="en-US">
                    <a:noFill/>
                  </a:rPr>
                  <a:t> </a:t>
                </a:r>
              </a:p>
            </p:txBody>
          </p:sp>
        </mc:Fallback>
      </mc:AlternateContent>
      <p:sp>
        <p:nvSpPr>
          <p:cNvPr id="3" name="Title 2"/>
          <p:cNvSpPr>
            <a:spLocks noGrp="1"/>
          </p:cNvSpPr>
          <p:nvPr>
            <p:ph type="title"/>
          </p:nvPr>
        </p:nvSpPr>
        <p:spPr/>
        <p:txBody>
          <a:bodyPr/>
          <a:lstStyle/>
          <a:p>
            <a:r>
              <a:rPr lang="en-US" dirty="0" smtClean="0"/>
              <a:t>Literature review</a:t>
            </a:r>
            <a:endParaRPr lang="en-US" dirty="0"/>
          </a:p>
        </p:txBody>
      </p:sp>
    </p:spTree>
    <p:extLst>
      <p:ext uri="{BB962C8B-B14F-4D97-AF65-F5344CB8AC3E}">
        <p14:creationId xmlns:p14="http://schemas.microsoft.com/office/powerpoint/2010/main" val="522417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5 lane drop types have been studied</a:t>
            </a:r>
            <a:endParaRPr lang="en-US" dirty="0"/>
          </a:p>
        </p:txBody>
      </p:sp>
      <p:sp>
        <p:nvSpPr>
          <p:cNvPr id="2" name="Title 1"/>
          <p:cNvSpPr>
            <a:spLocks noGrp="1"/>
          </p:cNvSpPr>
          <p:nvPr>
            <p:ph type="title"/>
          </p:nvPr>
        </p:nvSpPr>
        <p:spPr/>
        <p:txBody>
          <a:bodyPr>
            <a:normAutofit/>
          </a:bodyPr>
          <a:lstStyle/>
          <a:p>
            <a:r>
              <a:rPr lang="en-US" dirty="0"/>
              <a:t>Lane drop types</a:t>
            </a:r>
          </a:p>
        </p:txBody>
      </p:sp>
      <p:sp>
        <p:nvSpPr>
          <p:cNvPr id="4" name="Rectangle 3"/>
          <p:cNvSpPr/>
          <p:nvPr/>
        </p:nvSpPr>
        <p:spPr>
          <a:xfrm>
            <a:off x="2209800" y="4686300"/>
            <a:ext cx="4343400" cy="3429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1600" dirty="0">
                <a:solidFill>
                  <a:schemeClr val="tx1"/>
                </a:solidFill>
              </a:rPr>
              <a:t>(5). Double left turn lanes form a single lane</a:t>
            </a:r>
          </a:p>
          <a:p>
            <a:endParaRPr lang="en-US" sz="1600" dirty="0">
              <a:solidFill>
                <a:schemeClr val="tx1"/>
              </a:solidFill>
            </a:endParaRPr>
          </a:p>
        </p:txBody>
      </p:sp>
      <p:sp>
        <p:nvSpPr>
          <p:cNvPr id="5" name="Rectangle 4">
            <a:hlinkClick r:id="rId3" action="ppaction://hlinksldjump"/>
          </p:cNvPr>
          <p:cNvSpPr/>
          <p:nvPr/>
        </p:nvSpPr>
        <p:spPr>
          <a:xfrm>
            <a:off x="2209800" y="3219450"/>
            <a:ext cx="4343400" cy="3429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1600" dirty="0" smtClean="0">
                <a:solidFill>
                  <a:schemeClr val="tx1"/>
                </a:solidFill>
              </a:rPr>
              <a:t>(2). Three through lanes with one lane drop    </a:t>
            </a:r>
          </a:p>
          <a:p>
            <a:endParaRPr lang="en-US" sz="1600" dirty="0">
              <a:solidFill>
                <a:schemeClr val="bg1"/>
              </a:solidFill>
            </a:endParaRPr>
          </a:p>
        </p:txBody>
      </p:sp>
      <p:sp>
        <p:nvSpPr>
          <p:cNvPr id="6" name="Rectangle 5">
            <a:hlinkClick r:id="rId4" action="ppaction://hlinksldjump"/>
          </p:cNvPr>
          <p:cNvSpPr/>
          <p:nvPr/>
        </p:nvSpPr>
        <p:spPr>
          <a:xfrm>
            <a:off x="2209800" y="2743200"/>
            <a:ext cx="4343400" cy="3429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1600" dirty="0" smtClean="0">
                <a:solidFill>
                  <a:schemeClr val="tx1"/>
                </a:solidFill>
              </a:rPr>
              <a:t>(1). </a:t>
            </a:r>
            <a:r>
              <a:rPr lang="en-US" sz="1600" dirty="0">
                <a:solidFill>
                  <a:schemeClr val="tx1"/>
                </a:solidFill>
              </a:rPr>
              <a:t>Two through lanes with one lane drop</a:t>
            </a:r>
          </a:p>
          <a:p>
            <a:endParaRPr lang="en-US" sz="1600" dirty="0">
              <a:solidFill>
                <a:schemeClr val="tx1"/>
              </a:solidFill>
            </a:endParaRPr>
          </a:p>
        </p:txBody>
      </p:sp>
      <p:sp>
        <p:nvSpPr>
          <p:cNvPr id="7" name="Rectangle 6"/>
          <p:cNvSpPr/>
          <p:nvPr/>
        </p:nvSpPr>
        <p:spPr>
          <a:xfrm>
            <a:off x="2209800" y="3695700"/>
            <a:ext cx="4343400" cy="3429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1600" dirty="0">
                <a:solidFill>
                  <a:schemeClr val="tx1"/>
                </a:solidFill>
              </a:rPr>
              <a:t>(3). Double left turn lanes with one lane drop</a:t>
            </a:r>
          </a:p>
          <a:p>
            <a:endParaRPr lang="en-US" sz="1600" dirty="0">
              <a:solidFill>
                <a:schemeClr val="tx1"/>
              </a:solidFill>
            </a:endParaRPr>
          </a:p>
        </p:txBody>
      </p:sp>
      <p:sp>
        <p:nvSpPr>
          <p:cNvPr id="8" name="Rectangle 7"/>
          <p:cNvSpPr/>
          <p:nvPr/>
        </p:nvSpPr>
        <p:spPr>
          <a:xfrm>
            <a:off x="2209800" y="4162425"/>
            <a:ext cx="4343400" cy="3429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1600" dirty="0">
                <a:solidFill>
                  <a:schemeClr val="tx1"/>
                </a:solidFill>
              </a:rPr>
              <a:t>(4). Two through lanes form a single lane</a:t>
            </a:r>
          </a:p>
          <a:p>
            <a:endParaRPr lang="en-US" sz="1600" dirty="0">
              <a:solidFill>
                <a:schemeClr val="tx1"/>
              </a:solidFill>
            </a:endParaRPr>
          </a:p>
        </p:txBody>
      </p:sp>
      <p:pic>
        <p:nvPicPr>
          <p:cNvPr id="10" name="Picture 6" descr="http://t1.gstatic.com/images?q=tbn:N-hFYWN5OQMp8M:http://www.safetysystemshawaii.com/store/assets/images/product-catalog/bs_warning_traffic_yellow/w4_w9/sw4RDrop_hi.jpg">
            <a:hlinkClick r:id="rId5"/>
          </p:cNvPr>
          <p:cNvPicPr>
            <a:picLocks noChangeAspect="1" noChangeArrowheads="1"/>
          </p:cNvPicPr>
          <p:nvPr/>
        </p:nvPicPr>
        <p:blipFill>
          <a:blip r:embed="rId6" cstate="print"/>
          <a:srcRect/>
          <a:stretch>
            <a:fillRect/>
          </a:stretch>
        </p:blipFill>
        <p:spPr bwMode="auto">
          <a:xfrm>
            <a:off x="1117272" y="3152775"/>
            <a:ext cx="476250" cy="476250"/>
          </a:xfrm>
          <a:prstGeom prst="rect">
            <a:avLst/>
          </a:prstGeom>
          <a:noFill/>
        </p:spPr>
      </p:pic>
      <p:pic>
        <p:nvPicPr>
          <p:cNvPr id="12" name="Picture 4"/>
          <p:cNvPicPr>
            <a:picLocks noChangeAspect="1" noChangeArrowheads="1"/>
          </p:cNvPicPr>
          <p:nvPr/>
        </p:nvPicPr>
        <p:blipFill>
          <a:blip r:embed="rId7" cstate="print"/>
          <a:srcRect/>
          <a:stretch>
            <a:fillRect/>
          </a:stretch>
        </p:blipFill>
        <p:spPr bwMode="auto">
          <a:xfrm>
            <a:off x="1112754" y="4245693"/>
            <a:ext cx="476249" cy="629878"/>
          </a:xfrm>
          <a:prstGeom prst="rect">
            <a:avLst/>
          </a:prstGeom>
          <a:noFill/>
          <a:ln w="9525">
            <a:noFill/>
            <a:miter lim="800000"/>
            <a:headEnd/>
            <a:tailEnd/>
          </a:ln>
        </p:spPr>
      </p:pic>
      <p:cxnSp>
        <p:nvCxnSpPr>
          <p:cNvPr id="15" name="Straight Connector 14"/>
          <p:cNvCxnSpPr>
            <a:stCxn id="10" idx="3"/>
            <a:endCxn id="6" idx="1"/>
          </p:cNvCxnSpPr>
          <p:nvPr/>
        </p:nvCxnSpPr>
        <p:spPr>
          <a:xfrm flipV="1">
            <a:off x="1593522" y="2914650"/>
            <a:ext cx="616278" cy="47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5" idx="1"/>
          </p:cNvCxnSpPr>
          <p:nvPr/>
        </p:nvCxnSpPr>
        <p:spPr>
          <a:xfrm>
            <a:off x="1593522" y="3390900"/>
            <a:ext cx="6162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3"/>
            <a:endCxn id="7" idx="1"/>
          </p:cNvCxnSpPr>
          <p:nvPr/>
        </p:nvCxnSpPr>
        <p:spPr>
          <a:xfrm>
            <a:off x="1593522" y="3390900"/>
            <a:ext cx="616278" cy="47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3"/>
            <a:endCxn id="8" idx="1"/>
          </p:cNvCxnSpPr>
          <p:nvPr/>
        </p:nvCxnSpPr>
        <p:spPr>
          <a:xfrm flipV="1">
            <a:off x="1589003" y="4333875"/>
            <a:ext cx="620797" cy="226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3"/>
            <a:endCxn id="4" idx="1"/>
          </p:cNvCxnSpPr>
          <p:nvPr/>
        </p:nvCxnSpPr>
        <p:spPr>
          <a:xfrm>
            <a:off x="1589003" y="4560632"/>
            <a:ext cx="620797" cy="2971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30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par>
                                <p:cTn id="48" presetID="53" presetClass="entr" presetSubtype="16"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randombar(horizontal)">
                                      <p:cBhvr>
                                        <p:cTn id="57" dur="500"/>
                                        <p:tgtEl>
                                          <p:spTgt spid="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randombar(horizontal)">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29 different sites in Maryland</a:t>
            </a:r>
          </a:p>
          <a:p>
            <a:r>
              <a:rPr lang="en-US" dirty="0"/>
              <a:t>O</a:t>
            </a:r>
            <a:r>
              <a:rPr lang="en-US" dirty="0" smtClean="0"/>
              <a:t>ver 130 hours traffic data</a:t>
            </a:r>
          </a:p>
          <a:p>
            <a:r>
              <a:rPr lang="en-US" dirty="0" smtClean="0"/>
              <a:t>AM peak, PM peak and off-peak hours in weekdays</a:t>
            </a:r>
            <a:endParaRPr lang="en-US" dirty="0"/>
          </a:p>
        </p:txBody>
      </p:sp>
      <p:sp>
        <p:nvSpPr>
          <p:cNvPr id="2" name="Title 1"/>
          <p:cNvSpPr>
            <a:spLocks noGrp="1"/>
          </p:cNvSpPr>
          <p:nvPr>
            <p:ph type="title"/>
          </p:nvPr>
        </p:nvSpPr>
        <p:spPr/>
        <p:txBody>
          <a:bodyPr>
            <a:normAutofit/>
          </a:bodyPr>
          <a:lstStyle/>
          <a:p>
            <a:r>
              <a:rPr lang="en-US" dirty="0" smtClean="0"/>
              <a:t>data </a:t>
            </a:r>
            <a:r>
              <a:rPr lang="en-US" dirty="0"/>
              <a:t>collection</a:t>
            </a:r>
          </a:p>
        </p:txBody>
      </p:sp>
      <p:graphicFrame>
        <p:nvGraphicFramePr>
          <p:cNvPr id="4" name="Table 3"/>
          <p:cNvGraphicFramePr>
            <a:graphicFrameLocks noGrp="1"/>
          </p:cNvGraphicFramePr>
          <p:nvPr>
            <p:extLst>
              <p:ext uri="{D42A27DB-BD31-4B8C-83A1-F6EECF244321}">
                <p14:modId xmlns:p14="http://schemas.microsoft.com/office/powerpoint/2010/main" val="2896823263"/>
              </p:ext>
            </p:extLst>
          </p:nvPr>
        </p:nvGraphicFramePr>
        <p:xfrm>
          <a:off x="1676400" y="3048000"/>
          <a:ext cx="5298008" cy="3265613"/>
        </p:xfrm>
        <a:graphic>
          <a:graphicData uri="http://schemas.openxmlformats.org/drawingml/2006/table">
            <a:tbl>
              <a:tblPr firstRow="1" bandRow="1">
                <a:tableStyleId>{B301B821-A1FF-4177-AEE7-76D212191A09}</a:tableStyleId>
              </a:tblPr>
              <a:tblGrid>
                <a:gridCol w="2338390"/>
                <a:gridCol w="1169196"/>
                <a:gridCol w="1790422"/>
              </a:tblGrid>
              <a:tr h="506110">
                <a:tc>
                  <a:txBody>
                    <a:bodyPr/>
                    <a:lstStyle/>
                    <a:p>
                      <a:pPr algn="ctr"/>
                      <a:r>
                        <a:rPr lang="en-US" sz="1400" dirty="0" smtClean="0"/>
                        <a:t>Types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No. of locations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No. of data group (# of 15 min)</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1453">
                <a:tc>
                  <a:txBody>
                    <a:bodyPr/>
                    <a:lstStyle/>
                    <a:p>
                      <a:pPr algn="ctr"/>
                      <a:r>
                        <a:rPr lang="en-US" dirty="0" smtClean="0"/>
                        <a:t>3 through </a:t>
                      </a:r>
                      <a:r>
                        <a:rPr lang="en-US" dirty="0" smtClean="0">
                          <a:sym typeface="Wingdings" pitchFamily="2" charset="2"/>
                        </a:rPr>
                        <a:t>2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5194">
                <a:tc>
                  <a:txBody>
                    <a:bodyPr/>
                    <a:lstStyle/>
                    <a:p>
                      <a:pPr algn="ctr"/>
                      <a:r>
                        <a:rPr lang="en-US" dirty="0" smtClean="0"/>
                        <a:t>2 through</a:t>
                      </a:r>
                      <a:r>
                        <a:rPr lang="en-US" baseline="0" dirty="0" smtClean="0"/>
                        <a:t> </a:t>
                      </a:r>
                      <a:r>
                        <a:rPr lang="en-US" baseline="0" dirty="0" smtClean="0">
                          <a:sym typeface="Wingdings" pitchFamily="2" charset="2"/>
                        </a:rPr>
                        <a:t></a:t>
                      </a:r>
                      <a:r>
                        <a:rPr lang="en-US" baseline="0" dirty="0" smtClean="0"/>
                        <a:t> 1 (exclusive)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251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254">
                <a:tc>
                  <a:txBody>
                    <a:bodyPr/>
                    <a:lstStyle/>
                    <a:p>
                      <a:pPr algn="ctr"/>
                      <a:r>
                        <a:rPr lang="en-US" dirty="0" smtClean="0"/>
                        <a:t>2 left </a:t>
                      </a:r>
                      <a:r>
                        <a:rPr lang="en-US" dirty="0" smtClean="0">
                          <a:sym typeface="Wingdings" pitchFamily="2" charset="2"/>
                        </a:rPr>
                        <a:t></a:t>
                      </a:r>
                      <a:r>
                        <a:rPr lang="en-US" dirty="0" smtClean="0"/>
                        <a:t>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148</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5194">
                <a:tc>
                  <a:txBody>
                    <a:bodyPr/>
                    <a:lstStyle/>
                    <a:p>
                      <a:pPr algn="ctr"/>
                      <a:r>
                        <a:rPr lang="en-US" dirty="0" smtClean="0"/>
                        <a:t>2</a:t>
                      </a:r>
                      <a:r>
                        <a:rPr lang="en-US" baseline="0" dirty="0" smtClean="0"/>
                        <a:t> through “form a single lane”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5194">
                <a:tc>
                  <a:txBody>
                    <a:bodyPr/>
                    <a:lstStyle/>
                    <a:p>
                      <a:pPr algn="ctr"/>
                      <a:r>
                        <a:rPr lang="en-US" dirty="0" smtClean="0"/>
                        <a:t>2 left “form a single lane”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5814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Data analysis methods</a:t>
            </a:r>
          </a:p>
          <a:p>
            <a:pPr lvl="1"/>
            <a:r>
              <a:rPr lang="en-US" sz="2000" dirty="0" smtClean="0"/>
              <a:t>1. Boxplot </a:t>
            </a:r>
          </a:p>
          <a:p>
            <a:pPr lvl="2"/>
            <a:r>
              <a:rPr lang="en-US" dirty="0"/>
              <a:t>E</a:t>
            </a:r>
            <a:r>
              <a:rPr lang="en-US" dirty="0" smtClean="0"/>
              <a:t>xamine the outliers;</a:t>
            </a:r>
          </a:p>
          <a:p>
            <a:pPr lvl="1"/>
            <a:r>
              <a:rPr lang="en-US" sz="2000" dirty="0" smtClean="0"/>
              <a:t>2.Statistical test</a:t>
            </a:r>
          </a:p>
          <a:p>
            <a:pPr lvl="2"/>
            <a:r>
              <a:rPr lang="en-US" dirty="0" smtClean="0"/>
              <a:t>Compared with the normal LUF;</a:t>
            </a:r>
          </a:p>
          <a:p>
            <a:pPr lvl="2"/>
            <a:r>
              <a:rPr lang="en-US" dirty="0" smtClean="0"/>
              <a:t>Compared with the estimation of models from NC university(if exist); </a:t>
            </a:r>
          </a:p>
          <a:p>
            <a:pPr lvl="1"/>
            <a:r>
              <a:rPr lang="en-US" sz="2000" dirty="0"/>
              <a:t>3</a:t>
            </a:r>
            <a:r>
              <a:rPr lang="en-US" sz="2000" dirty="0" smtClean="0"/>
              <a:t>. Scatter plot</a:t>
            </a:r>
          </a:p>
          <a:p>
            <a:pPr lvl="2"/>
            <a:r>
              <a:rPr lang="en-US" dirty="0" smtClean="0"/>
              <a:t>Observe  patterns with possible factors;</a:t>
            </a:r>
          </a:p>
          <a:p>
            <a:pPr lvl="1"/>
            <a:r>
              <a:rPr lang="en-US" sz="2000" dirty="0"/>
              <a:t>4</a:t>
            </a:r>
            <a:r>
              <a:rPr lang="en-US" sz="2000" dirty="0" smtClean="0"/>
              <a:t>. Categorize data based on the identified factors if necessary</a:t>
            </a:r>
          </a:p>
          <a:p>
            <a:pPr lvl="1"/>
            <a:r>
              <a:rPr lang="en-US" sz="2000" dirty="0"/>
              <a:t>5</a:t>
            </a:r>
            <a:r>
              <a:rPr lang="en-US" sz="2000" dirty="0" smtClean="0"/>
              <a:t>. </a:t>
            </a:r>
            <a:r>
              <a:rPr lang="en-US" sz="2000" dirty="0"/>
              <a:t>P</a:t>
            </a:r>
            <a:r>
              <a:rPr lang="en-US" sz="2000" dirty="0" smtClean="0"/>
              <a:t>rovide suggested LUF</a:t>
            </a:r>
            <a:endParaRPr lang="en-US" sz="2000" dirty="0"/>
          </a:p>
        </p:txBody>
      </p:sp>
      <p:sp>
        <p:nvSpPr>
          <p:cNvPr id="2" name="Title 1"/>
          <p:cNvSpPr>
            <a:spLocks noGrp="1"/>
          </p:cNvSpPr>
          <p:nvPr>
            <p:ph type="title"/>
          </p:nvPr>
        </p:nvSpPr>
        <p:spPr/>
        <p:txBody>
          <a:bodyPr>
            <a:normAutofit/>
          </a:bodyPr>
          <a:lstStyle/>
          <a:p>
            <a:r>
              <a:rPr lang="en-US" dirty="0"/>
              <a:t>Data analysis and proposed </a:t>
            </a:r>
            <a:r>
              <a:rPr lang="en-US" dirty="0" smtClean="0"/>
              <a:t>LUF</a:t>
            </a:r>
            <a:endParaRPr lang="en-US" dirty="0"/>
          </a:p>
        </p:txBody>
      </p:sp>
    </p:spTree>
    <p:extLst>
      <p:ext uri="{BB962C8B-B14F-4D97-AF65-F5344CB8AC3E}">
        <p14:creationId xmlns:p14="http://schemas.microsoft.com/office/powerpoint/2010/main" val="73141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4511</TotalTime>
  <Words>6395</Words>
  <Application>Microsoft Office PowerPoint</Application>
  <PresentationFormat>On-screen Show (4:3)</PresentationFormat>
  <Paragraphs>1117</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Grid</vt:lpstr>
      <vt:lpstr>Lane use factor estimation for  intersections with lane drop</vt:lpstr>
      <vt:lpstr>Outline</vt:lpstr>
      <vt:lpstr>Introduction</vt:lpstr>
      <vt:lpstr>Introduction</vt:lpstr>
      <vt:lpstr>Literature review</vt:lpstr>
      <vt:lpstr>Literature review</vt:lpstr>
      <vt:lpstr>Lane drop types</vt:lpstr>
      <vt:lpstr>data collection</vt:lpstr>
      <vt:lpstr>Data analysis and proposed LUF</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Data analysis and proposed LUF </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laneusefactor</dc:title>
  <dc:creator>public</dc:creator>
  <cp:lastModifiedBy>Windows User</cp:lastModifiedBy>
  <cp:revision>92</cp:revision>
  <dcterms:created xsi:type="dcterms:W3CDTF">2013-10-28T13:00:08Z</dcterms:created>
  <dcterms:modified xsi:type="dcterms:W3CDTF">2015-03-12T22:21:11Z</dcterms:modified>
</cp:coreProperties>
</file>