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413" r:id="rId2"/>
    <p:sldId id="417" r:id="rId3"/>
    <p:sldId id="618" r:id="rId4"/>
    <p:sldId id="652" r:id="rId5"/>
    <p:sldId id="477" r:id="rId6"/>
    <p:sldId id="653" r:id="rId7"/>
    <p:sldId id="654" r:id="rId8"/>
    <p:sldId id="533" r:id="rId9"/>
    <p:sldId id="666" r:id="rId10"/>
    <p:sldId id="573" r:id="rId11"/>
    <p:sldId id="621" r:id="rId12"/>
    <p:sldId id="622" r:id="rId13"/>
    <p:sldId id="624" r:id="rId14"/>
    <p:sldId id="667" r:id="rId15"/>
    <p:sldId id="578" r:id="rId16"/>
    <p:sldId id="579" r:id="rId17"/>
    <p:sldId id="581" r:id="rId18"/>
    <p:sldId id="585" r:id="rId19"/>
    <p:sldId id="586" r:id="rId20"/>
    <p:sldId id="587" r:id="rId21"/>
    <p:sldId id="672" r:id="rId22"/>
    <p:sldId id="473" r:id="rId23"/>
    <p:sldId id="629" r:id="rId24"/>
    <p:sldId id="588" r:id="rId25"/>
    <p:sldId id="693" r:id="rId26"/>
    <p:sldId id="590" r:id="rId27"/>
    <p:sldId id="591" r:id="rId28"/>
    <p:sldId id="632" r:id="rId29"/>
    <p:sldId id="593" r:id="rId30"/>
    <p:sldId id="594" r:id="rId31"/>
    <p:sldId id="597" r:id="rId32"/>
    <p:sldId id="595" r:id="rId33"/>
    <p:sldId id="640" r:id="rId34"/>
    <p:sldId id="675" r:id="rId35"/>
    <p:sldId id="602" r:id="rId36"/>
    <p:sldId id="700" r:id="rId37"/>
    <p:sldId id="701" r:id="rId38"/>
    <p:sldId id="699" r:id="rId39"/>
    <p:sldId id="681" r:id="rId40"/>
    <p:sldId id="507" r:id="rId41"/>
    <p:sldId id="683" r:id="rId42"/>
    <p:sldId id="510" r:id="rId43"/>
    <p:sldId id="558" r:id="rId44"/>
    <p:sldId id="685" r:id="rId45"/>
    <p:sldId id="664" r:id="rId46"/>
    <p:sldId id="512" r:id="rId47"/>
    <p:sldId id="513" r:id="rId48"/>
    <p:sldId id="687" r:id="rId49"/>
    <p:sldId id="517" r:id="rId50"/>
    <p:sldId id="522" r:id="rId51"/>
    <p:sldId id="688" r:id="rId52"/>
    <p:sldId id="708" r:id="rId53"/>
    <p:sldId id="705" r:id="rId54"/>
    <p:sldId id="707" r:id="rId55"/>
    <p:sldId id="691" r:id="rId56"/>
    <p:sldId id="706" r:id="rId57"/>
    <p:sldId id="692" r:id="rId58"/>
    <p:sldId id="649" r:id="rId59"/>
    <p:sldId id="704" r:id="rId60"/>
    <p:sldId id="521" r:id="rId61"/>
  </p:sldIdLst>
  <p:sldSz cx="9144000" cy="6858000" type="screen4x3"/>
  <p:notesSz cx="9236075"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3EB"/>
    <a:srgbClr val="FFFF66"/>
    <a:srgbClr val="0000FF"/>
    <a:srgbClr val="95A4DE"/>
    <a:srgbClr val="FFCC00"/>
    <a:srgbClr val="FFC000"/>
    <a:srgbClr val="000000"/>
    <a:srgbClr val="CAF297"/>
    <a:srgbClr val="81D31A"/>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53" autoAdjust="0"/>
    <p:restoredTop sz="96187" autoAdjust="0"/>
  </p:normalViewPr>
  <p:slideViewPr>
    <p:cSldViewPr>
      <p:cViewPr varScale="1">
        <p:scale>
          <a:sx n="92" d="100"/>
          <a:sy n="92" d="100"/>
        </p:scale>
        <p:origin x="84" y="378"/>
      </p:cViewPr>
      <p:guideLst>
        <p:guide orient="horz" pos="2160"/>
        <p:guide pos="2880"/>
      </p:guideLst>
    </p:cSldViewPr>
  </p:slideViewPr>
  <p:notesTextViewPr>
    <p:cViewPr>
      <p:scale>
        <a:sx n="100" d="100"/>
        <a:sy n="100" d="100"/>
      </p:scale>
      <p:origin x="0" y="0"/>
    </p:cViewPr>
  </p:notesTextViewPr>
  <p:notesViewPr>
    <p:cSldViewPr>
      <p:cViewPr varScale="1">
        <p:scale>
          <a:sx n="104" d="100"/>
          <a:sy n="104" d="100"/>
        </p:scale>
        <p:origin x="708" y="84"/>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Hyeonmi\My%20Documents\Dropbox\Research\responce\06212013\CASE%20Study\CPLEX_data.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Woon's%20stuff\paper_2013\with_hmkim\TRB%20paper\graph_draft.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D:\Woon's%20stuff\paper_2013\with_hmkim\TRB%20paper\graph_draft.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D:\Woon's%20stuff\dissertation\postwork\worksheets-presenta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Sheet2!$H$4:$H$29</c:f>
              <c:strCache>
                <c:ptCount val="26"/>
                <c:pt idx="0">
                  <c:v>35&amp;42</c:v>
                </c:pt>
                <c:pt idx="1">
                  <c:v>42&amp;48</c:v>
                </c:pt>
                <c:pt idx="2">
                  <c:v>48&amp;49</c:v>
                </c:pt>
                <c:pt idx="3">
                  <c:v>49&amp;52</c:v>
                </c:pt>
                <c:pt idx="4">
                  <c:v>52&amp;53</c:v>
                </c:pt>
                <c:pt idx="5">
                  <c:v>53&amp;54</c:v>
                </c:pt>
                <c:pt idx="6">
                  <c:v>54&amp;55</c:v>
                </c:pt>
                <c:pt idx="7">
                  <c:v>55&amp;56</c:v>
                </c:pt>
                <c:pt idx="8">
                  <c:v>56&amp;59</c:v>
                </c:pt>
                <c:pt idx="9">
                  <c:v>59&amp;62</c:v>
                </c:pt>
                <c:pt idx="10">
                  <c:v>62&amp;68</c:v>
                </c:pt>
                <c:pt idx="11">
                  <c:v>68&amp;73</c:v>
                </c:pt>
                <c:pt idx="12">
                  <c:v>73&amp;83</c:v>
                </c:pt>
                <c:pt idx="13">
                  <c:v>83&amp;87</c:v>
                </c:pt>
                <c:pt idx="14">
                  <c:v>87&amp;91</c:v>
                </c:pt>
                <c:pt idx="15">
                  <c:v>18&amp;22</c:v>
                </c:pt>
                <c:pt idx="16">
                  <c:v>22&amp;26</c:v>
                </c:pt>
                <c:pt idx="17">
                  <c:v>26&amp;31</c:v>
                </c:pt>
                <c:pt idx="18">
                  <c:v>31&amp;32</c:v>
                </c:pt>
                <c:pt idx="19">
                  <c:v>10&amp;11</c:v>
                </c:pt>
                <c:pt idx="20">
                  <c:v>11&amp;12</c:v>
                </c:pt>
                <c:pt idx="21">
                  <c:v>12&amp;13</c:v>
                </c:pt>
                <c:pt idx="22">
                  <c:v>13&amp;14</c:v>
                </c:pt>
                <c:pt idx="23">
                  <c:v>14&amp;15</c:v>
                </c:pt>
                <c:pt idx="24">
                  <c:v>15&amp;16</c:v>
                </c:pt>
                <c:pt idx="25">
                  <c:v>16&amp;17</c:v>
                </c:pt>
              </c:strCache>
            </c:strRef>
          </c:cat>
          <c:val>
            <c:numRef>
              <c:f>Sheet2!$I$4:$I$29</c:f>
              <c:numCache>
                <c:formatCode>General</c:formatCode>
                <c:ptCount val="26"/>
                <c:pt idx="0">
                  <c:v>5</c:v>
                </c:pt>
                <c:pt idx="1">
                  <c:v>20</c:v>
                </c:pt>
                <c:pt idx="2">
                  <c:v>5</c:v>
                </c:pt>
                <c:pt idx="3">
                  <c:v>7</c:v>
                </c:pt>
                <c:pt idx="4">
                  <c:v>4</c:v>
                </c:pt>
                <c:pt idx="5">
                  <c:v>8</c:v>
                </c:pt>
                <c:pt idx="6">
                  <c:v>4</c:v>
                </c:pt>
                <c:pt idx="7">
                  <c:v>6</c:v>
                </c:pt>
                <c:pt idx="8">
                  <c:v>7</c:v>
                </c:pt>
                <c:pt idx="9">
                  <c:v>13</c:v>
                </c:pt>
                <c:pt idx="10">
                  <c:v>10</c:v>
                </c:pt>
                <c:pt idx="11">
                  <c:v>4</c:v>
                </c:pt>
                <c:pt idx="12">
                  <c:v>4</c:v>
                </c:pt>
                <c:pt idx="13">
                  <c:v>3</c:v>
                </c:pt>
                <c:pt idx="14">
                  <c:v>1</c:v>
                </c:pt>
                <c:pt idx="15">
                  <c:v>1</c:v>
                </c:pt>
                <c:pt idx="16">
                  <c:v>26</c:v>
                </c:pt>
                <c:pt idx="17">
                  <c:v>27</c:v>
                </c:pt>
                <c:pt idx="18">
                  <c:v>2</c:v>
                </c:pt>
                <c:pt idx="19">
                  <c:v>4</c:v>
                </c:pt>
                <c:pt idx="20">
                  <c:v>5</c:v>
                </c:pt>
                <c:pt idx="21">
                  <c:v>13</c:v>
                </c:pt>
                <c:pt idx="22">
                  <c:v>6</c:v>
                </c:pt>
                <c:pt idx="23">
                  <c:v>6</c:v>
                </c:pt>
                <c:pt idx="24">
                  <c:v>3</c:v>
                </c:pt>
                <c:pt idx="25">
                  <c:v>13</c:v>
                </c:pt>
              </c:numCache>
            </c:numRef>
          </c:val>
        </c:ser>
        <c:dLbls>
          <c:showLegendKey val="0"/>
          <c:showVal val="0"/>
          <c:showCatName val="0"/>
          <c:showSerName val="0"/>
          <c:showPercent val="0"/>
          <c:showBubbleSize val="0"/>
        </c:dLbls>
        <c:gapWidth val="150"/>
        <c:axId val="107664840"/>
        <c:axId val="151856856"/>
      </c:barChart>
      <c:catAx>
        <c:axId val="10766484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51856856"/>
        <c:crosses val="autoZero"/>
        <c:auto val="1"/>
        <c:lblAlgn val="ctr"/>
        <c:lblOffset val="100"/>
        <c:noMultiLvlLbl val="0"/>
      </c:catAx>
      <c:valAx>
        <c:axId val="151856856"/>
        <c:scaling>
          <c:orientation val="minMax"/>
        </c:scaling>
        <c:delete val="0"/>
        <c:axPos val="l"/>
        <c:majorGridlines/>
        <c:title>
          <c:tx>
            <c:rich>
              <a:bodyPr rot="-5400000" vert="horz"/>
              <a:lstStyle/>
              <a:p>
                <a:pPr>
                  <a:defRPr sz="1100"/>
                </a:pPr>
                <a:r>
                  <a:rPr lang="en-US" sz="1100"/>
                  <a:t>incident frequency</a:t>
                </a:r>
              </a:p>
            </c:rich>
          </c:tx>
          <c:layout/>
          <c:overlay val="0"/>
        </c:title>
        <c:numFmt formatCode="General" sourceLinked="1"/>
        <c:majorTickMark val="out"/>
        <c:minorTickMark val="none"/>
        <c:tickLblPos val="nextTo"/>
        <c:txPr>
          <a:bodyPr/>
          <a:lstStyle/>
          <a:p>
            <a:pPr>
              <a:defRPr sz="1100"/>
            </a:pPr>
            <a:endParaRPr lang="en-US"/>
          </a:p>
        </c:txPr>
        <c:crossAx val="10766484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25025999108591"/>
          <c:y val="3.2306799508866675E-2"/>
          <c:w val="0.73790408017179698"/>
          <c:h val="0.60424759405074369"/>
        </c:manualLayout>
      </c:layout>
      <c:lineChart>
        <c:grouping val="standard"/>
        <c:varyColors val="0"/>
        <c:ser>
          <c:idx val="0"/>
          <c:order val="0"/>
          <c:tx>
            <c:strRef>
              <c:f>'avgRT_total delay'!$B$1</c:f>
              <c:strCache>
                <c:ptCount val="1"/>
                <c:pt idx="0">
                  <c:v>min.avg. response time</c:v>
                </c:pt>
              </c:strCache>
            </c:strRef>
          </c:tx>
          <c:spPr>
            <a:ln w="38100" cap="rnd" cmpd="sng" algn="ctr">
              <a:solidFill>
                <a:schemeClr val="bg2">
                  <a:lumMod val="50000"/>
                </a:schemeClr>
              </a:solidFill>
              <a:prstDash val="solid"/>
              <a:round/>
            </a:ln>
            <a:effectLst/>
          </c:spPr>
          <c:marker>
            <c:spPr>
              <a:solidFill>
                <a:schemeClr val="bg2">
                  <a:lumMod val="50000"/>
                </a:schemeClr>
              </a:solidFill>
              <a:ln w="38100" cap="flat" cmpd="sng" algn="ctr">
                <a:solidFill>
                  <a:schemeClr val="bg2">
                    <a:lumMod val="50000"/>
                  </a:schemeClr>
                </a:solidFill>
                <a:prstDash val="solid"/>
                <a:round/>
              </a:ln>
              <a:effectLst/>
            </c:spPr>
          </c:marker>
          <c:cat>
            <c:strRef>
              <c:f>'avgRT_total delay'!$A$2:$A$7</c:f>
              <c:strCache>
                <c:ptCount val="6"/>
                <c:pt idx="0">
                  <c:v>fleet size 2</c:v>
                </c:pt>
                <c:pt idx="1">
                  <c:v>fleet size 3</c:v>
                </c:pt>
                <c:pt idx="2">
                  <c:v>fleet size 4</c:v>
                </c:pt>
                <c:pt idx="3">
                  <c:v>fleet size 5</c:v>
                </c:pt>
                <c:pt idx="4">
                  <c:v>fleet size 6</c:v>
                </c:pt>
                <c:pt idx="5">
                  <c:v>fleet size 7</c:v>
                </c:pt>
              </c:strCache>
            </c:strRef>
          </c:cat>
          <c:val>
            <c:numRef>
              <c:f>'avgRT_total delay'!$B$2:$B$7</c:f>
              <c:numCache>
                <c:formatCode>0.00</c:formatCode>
                <c:ptCount val="6"/>
                <c:pt idx="0">
                  <c:v>7.8758026412946416</c:v>
                </c:pt>
                <c:pt idx="1">
                  <c:v>6.9038161975446419</c:v>
                </c:pt>
                <c:pt idx="2">
                  <c:v>6.2234604877232114</c:v>
                </c:pt>
                <c:pt idx="3">
                  <c:v>5.894302887276778</c:v>
                </c:pt>
                <c:pt idx="4">
                  <c:v>5.601976137276778</c:v>
                </c:pt>
                <c:pt idx="5">
                  <c:v>5.3966513962053497</c:v>
                </c:pt>
              </c:numCache>
            </c:numRef>
          </c:val>
          <c:smooth val="0"/>
        </c:ser>
        <c:ser>
          <c:idx val="1"/>
          <c:order val="1"/>
          <c:tx>
            <c:strRef>
              <c:f>'avgRT_total delay'!$D$1</c:f>
              <c:strCache>
                <c:ptCount val="1"/>
                <c:pt idx="0">
                  <c:v>min. total delay</c:v>
                </c:pt>
              </c:strCache>
            </c:strRef>
          </c:tx>
          <c:spPr>
            <a:ln w="38100" cap="rnd" cmpd="sng" algn="ctr">
              <a:solidFill>
                <a:srgbClr val="C00000"/>
              </a:solidFill>
              <a:prstDash val="solid"/>
              <a:round/>
            </a:ln>
            <a:effectLst/>
          </c:spPr>
          <c:marker>
            <c:spPr>
              <a:solidFill>
                <a:schemeClr val="accent6">
                  <a:lumMod val="75000"/>
                </a:schemeClr>
              </a:solidFill>
              <a:ln w="38100" cap="flat" cmpd="sng" algn="ctr">
                <a:solidFill>
                  <a:srgbClr val="C00000"/>
                </a:solidFill>
                <a:prstDash val="solid"/>
                <a:round/>
              </a:ln>
              <a:effectLst/>
            </c:spPr>
          </c:marker>
          <c:cat>
            <c:strRef>
              <c:f>'avgRT_total delay'!$A$2:$A$7</c:f>
              <c:strCache>
                <c:ptCount val="6"/>
                <c:pt idx="0">
                  <c:v>fleet size 2</c:v>
                </c:pt>
                <c:pt idx="1">
                  <c:v>fleet size 3</c:v>
                </c:pt>
                <c:pt idx="2">
                  <c:v>fleet size 4</c:v>
                </c:pt>
                <c:pt idx="3">
                  <c:v>fleet size 5</c:v>
                </c:pt>
                <c:pt idx="4">
                  <c:v>fleet size 6</c:v>
                </c:pt>
                <c:pt idx="5">
                  <c:v>fleet size 7</c:v>
                </c:pt>
              </c:strCache>
            </c:strRef>
          </c:cat>
          <c:val>
            <c:numRef>
              <c:f>'avgRT_total delay'!$D$2:$D$7</c:f>
              <c:numCache>
                <c:formatCode>0.00</c:formatCode>
                <c:ptCount val="6"/>
                <c:pt idx="0">
                  <c:v>8.3847643935267797</c:v>
                </c:pt>
                <c:pt idx="1">
                  <c:v>7.5119602399553482</c:v>
                </c:pt>
                <c:pt idx="2">
                  <c:v>6.2234604877232114</c:v>
                </c:pt>
                <c:pt idx="3">
                  <c:v>5.9387899145089316</c:v>
                </c:pt>
                <c:pt idx="4">
                  <c:v>5.8343875037946402</c:v>
                </c:pt>
                <c:pt idx="5">
                  <c:v>5.5623612225446415</c:v>
                </c:pt>
              </c:numCache>
            </c:numRef>
          </c:val>
          <c:smooth val="0"/>
        </c:ser>
        <c:dLbls>
          <c:showLegendKey val="0"/>
          <c:showVal val="0"/>
          <c:showCatName val="0"/>
          <c:showSerName val="0"/>
          <c:showPercent val="0"/>
          <c:showBubbleSize val="0"/>
        </c:dLbls>
        <c:marker val="1"/>
        <c:smooth val="0"/>
        <c:axId val="151515904"/>
        <c:axId val="151814128"/>
      </c:lineChart>
      <c:catAx>
        <c:axId val="15151590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Times New Roman" pitchFamily="18" charset="0"/>
              </a:defRPr>
            </a:pPr>
            <a:endParaRPr lang="en-US"/>
          </a:p>
        </c:txPr>
        <c:crossAx val="151814128"/>
        <c:crosses val="autoZero"/>
        <c:auto val="1"/>
        <c:lblAlgn val="ctr"/>
        <c:lblOffset val="100"/>
        <c:noMultiLvlLbl val="0"/>
      </c:catAx>
      <c:valAx>
        <c:axId val="151814128"/>
        <c:scaling>
          <c:orientation val="minMax"/>
          <c:max val="9"/>
          <c:min val="5"/>
        </c:scaling>
        <c:delete val="0"/>
        <c:axPos val="l"/>
        <c:majorGridlines>
          <c:spPr>
            <a:ln w="9525" cap="flat" cmpd="sng" algn="ctr">
              <a:solidFill>
                <a:schemeClr val="bg1">
                  <a:lumMod val="75000"/>
                </a:schemeClr>
              </a:solidFill>
              <a:prstDash val="solid"/>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Times New Roman" pitchFamily="18" charset="0"/>
                  </a:defRPr>
                </a:pPr>
                <a:r>
                  <a:rPr lang="en-US" sz="1400"/>
                  <a:t>Minutes</a:t>
                </a:r>
              </a:p>
            </c:rich>
          </c:tx>
          <c:layout>
            <c:manualLayout>
              <c:xMode val="edge"/>
              <c:yMode val="edge"/>
              <c:x val="0.10132160789683899"/>
              <c:y val="0.3033957573854938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Times New Roman" pitchFamily="18" charset="0"/>
                </a:defRPr>
              </a:pPr>
              <a:endParaRPr lang="en-US"/>
            </a:p>
          </c:txPr>
        </c:title>
        <c:numFmt formatCode="0.00"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Times New Roman" pitchFamily="18" charset="0"/>
              </a:defRPr>
            </a:pPr>
            <a:endParaRPr lang="en-US"/>
          </a:p>
        </c:txPr>
        <c:crossAx val="151515904"/>
        <c:crosses val="autoZero"/>
        <c:crossBetween val="between"/>
        <c:majorUnit val="1"/>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1300" b="0" i="0" u="none" strike="noStrike" kern="1200" baseline="0">
                <a:solidFill>
                  <a:schemeClr val="tx1"/>
                </a:solidFill>
                <a:latin typeface="+mn-lt"/>
                <a:ea typeface="+mn-ea"/>
                <a:cs typeface="Times New Roman" pitchFamily="18" charset="0"/>
              </a:defRPr>
            </a:pPr>
            <a:endParaRPr lang="en-US"/>
          </a:p>
        </c:txPr>
      </c:dTable>
      <c:spPr>
        <a:noFill/>
        <a:ln>
          <a:noFill/>
        </a:ln>
        <a:effectLst/>
      </c:spPr>
    </c:plotArea>
    <c:plotVisOnly val="1"/>
    <c:dispBlanksAs val="gap"/>
    <c:showDLblsOverMax val="0"/>
  </c:chart>
  <c:spPr>
    <a:noFill/>
    <a:ln w="9525" cap="flat" cmpd="sng" algn="ctr">
      <a:noFill/>
      <a:prstDash val="solid"/>
    </a:ln>
    <a:effectLst/>
  </c:spPr>
  <c:txPr>
    <a:bodyPr/>
    <a:lstStyle/>
    <a:p>
      <a:pPr>
        <a:defRPr>
          <a:latin typeface="+mn-lt"/>
          <a:cs typeface="Times New Roman"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'avgRT_total delay'!$B$1</c:f>
              <c:strCache>
                <c:ptCount val="1"/>
                <c:pt idx="0">
                  <c:v>min.avg. response time</c:v>
                </c:pt>
              </c:strCache>
            </c:strRef>
          </c:tx>
          <c:spPr>
            <a:ln w="38100">
              <a:solidFill>
                <a:schemeClr val="bg2">
                  <a:lumMod val="50000"/>
                </a:schemeClr>
              </a:solidFill>
            </a:ln>
          </c:spPr>
          <c:marker>
            <c:spPr>
              <a:solidFill>
                <a:schemeClr val="bg2">
                  <a:lumMod val="50000"/>
                </a:schemeClr>
              </a:solidFill>
              <a:ln w="38100">
                <a:solidFill>
                  <a:schemeClr val="bg2">
                    <a:lumMod val="50000"/>
                  </a:schemeClr>
                </a:solidFill>
              </a:ln>
            </c:spPr>
          </c:marker>
          <c:cat>
            <c:strRef>
              <c:f>'avgRT_total delay'!$A$2:$A$7</c:f>
              <c:strCache>
                <c:ptCount val="6"/>
                <c:pt idx="0">
                  <c:v>fleet size 2</c:v>
                </c:pt>
                <c:pt idx="1">
                  <c:v>fleet size 3</c:v>
                </c:pt>
                <c:pt idx="2">
                  <c:v>fleet size 4</c:v>
                </c:pt>
                <c:pt idx="3">
                  <c:v>fleet size 5</c:v>
                </c:pt>
                <c:pt idx="4">
                  <c:v>fleet size 6</c:v>
                </c:pt>
                <c:pt idx="5">
                  <c:v>fleet size 7</c:v>
                </c:pt>
              </c:strCache>
            </c:strRef>
          </c:cat>
          <c:val>
            <c:numRef>
              <c:f>'avgRT_total delay'!$C$2:$C$7</c:f>
              <c:numCache>
                <c:formatCode>_(* #,##0_);_(* \(#,##0\);_(* "-"??_);_(@_)</c:formatCode>
                <c:ptCount val="6"/>
                <c:pt idx="0">
                  <c:v>4829997.8998031979</c:v>
                </c:pt>
                <c:pt idx="1">
                  <c:v>4729356.2831640607</c:v>
                </c:pt>
                <c:pt idx="2">
                  <c:v>4584707.4673022516</c:v>
                </c:pt>
                <c:pt idx="3">
                  <c:v>4567920.4225615524</c:v>
                </c:pt>
                <c:pt idx="4">
                  <c:v>4551094.9129113303</c:v>
                </c:pt>
                <c:pt idx="5">
                  <c:v>4541785.2142317193</c:v>
                </c:pt>
              </c:numCache>
            </c:numRef>
          </c:val>
          <c:smooth val="0"/>
        </c:ser>
        <c:ser>
          <c:idx val="1"/>
          <c:order val="1"/>
          <c:tx>
            <c:strRef>
              <c:f>'avgRT_total delay'!$D$1</c:f>
              <c:strCache>
                <c:ptCount val="1"/>
                <c:pt idx="0">
                  <c:v>min. total delay</c:v>
                </c:pt>
              </c:strCache>
            </c:strRef>
          </c:tx>
          <c:spPr>
            <a:ln w="38100">
              <a:solidFill>
                <a:srgbClr val="C00000"/>
              </a:solidFill>
            </a:ln>
          </c:spPr>
          <c:marker>
            <c:spPr>
              <a:solidFill>
                <a:srgbClr val="C00000"/>
              </a:solidFill>
              <a:ln w="38100">
                <a:solidFill>
                  <a:srgbClr val="C00000"/>
                </a:solidFill>
              </a:ln>
            </c:spPr>
          </c:marker>
          <c:cat>
            <c:strRef>
              <c:f>'avgRT_total delay'!$A$2:$A$7</c:f>
              <c:strCache>
                <c:ptCount val="6"/>
                <c:pt idx="0">
                  <c:v>fleet size 2</c:v>
                </c:pt>
                <c:pt idx="1">
                  <c:v>fleet size 3</c:v>
                </c:pt>
                <c:pt idx="2">
                  <c:v>fleet size 4</c:v>
                </c:pt>
                <c:pt idx="3">
                  <c:v>fleet size 5</c:v>
                </c:pt>
                <c:pt idx="4">
                  <c:v>fleet size 6</c:v>
                </c:pt>
                <c:pt idx="5">
                  <c:v>fleet size 7</c:v>
                </c:pt>
              </c:strCache>
            </c:strRef>
          </c:cat>
          <c:val>
            <c:numRef>
              <c:f>'avgRT_total delay'!$E$2:$E$7</c:f>
              <c:numCache>
                <c:formatCode>_(* #,##0_);_(* \(#,##0\);_(* "-"??_);_(@_)</c:formatCode>
                <c:ptCount val="6"/>
                <c:pt idx="0">
                  <c:v>4749141.2280113399</c:v>
                </c:pt>
                <c:pt idx="1">
                  <c:v>4659966.5332391281</c:v>
                </c:pt>
                <c:pt idx="2">
                  <c:v>4584707.4673022516</c:v>
                </c:pt>
                <c:pt idx="3">
                  <c:v>4566630.0794550404</c:v>
                </c:pt>
                <c:pt idx="4">
                  <c:v>4549113.5702716</c:v>
                </c:pt>
                <c:pt idx="5">
                  <c:v>4532456.5726667522</c:v>
                </c:pt>
              </c:numCache>
            </c:numRef>
          </c:val>
          <c:smooth val="0"/>
        </c:ser>
        <c:dLbls>
          <c:showLegendKey val="0"/>
          <c:showVal val="0"/>
          <c:showCatName val="0"/>
          <c:showSerName val="0"/>
          <c:showPercent val="0"/>
          <c:showBubbleSize val="0"/>
        </c:dLbls>
        <c:marker val="1"/>
        <c:smooth val="0"/>
        <c:axId val="151511840"/>
        <c:axId val="151612688"/>
      </c:lineChart>
      <c:catAx>
        <c:axId val="151511840"/>
        <c:scaling>
          <c:orientation val="minMax"/>
        </c:scaling>
        <c:delete val="0"/>
        <c:axPos val="b"/>
        <c:numFmt formatCode="General" sourceLinked="1"/>
        <c:majorTickMark val="none"/>
        <c:minorTickMark val="none"/>
        <c:tickLblPos val="nextTo"/>
        <c:crossAx val="151612688"/>
        <c:crosses val="autoZero"/>
        <c:auto val="1"/>
        <c:lblAlgn val="ctr"/>
        <c:lblOffset val="100"/>
        <c:noMultiLvlLbl val="0"/>
      </c:catAx>
      <c:valAx>
        <c:axId val="151612688"/>
        <c:scaling>
          <c:orientation val="minMax"/>
          <c:max val="4850000"/>
          <c:min val="4500000"/>
        </c:scaling>
        <c:delete val="0"/>
        <c:axPos val="l"/>
        <c:majorGridlines>
          <c:spPr>
            <a:ln>
              <a:solidFill>
                <a:schemeClr val="bg1">
                  <a:lumMod val="75000"/>
                </a:schemeClr>
              </a:solidFill>
            </a:ln>
          </c:spPr>
        </c:majorGridlines>
        <c:title>
          <c:tx>
            <c:rich>
              <a:bodyPr/>
              <a:lstStyle/>
              <a:p>
                <a:pPr>
                  <a:defRPr sz="1400"/>
                </a:pPr>
                <a:r>
                  <a:rPr lang="en-US" sz="1400"/>
                  <a:t>Vehicle-hour</a:t>
                </a:r>
              </a:p>
            </c:rich>
          </c:tx>
          <c:layout>
            <c:manualLayout>
              <c:xMode val="edge"/>
              <c:yMode val="edge"/>
              <c:x val="3.7601474058166995E-2"/>
              <c:y val="0.25835764836586306"/>
            </c:manualLayout>
          </c:layout>
          <c:overlay val="0"/>
        </c:title>
        <c:numFmt formatCode="_(* #,##0_);_(* \(#,##0\);_(* &quot;-&quot;??_);_(@_)" sourceLinked="1"/>
        <c:majorTickMark val="none"/>
        <c:minorTickMark val="none"/>
        <c:tickLblPos val="nextTo"/>
        <c:txPr>
          <a:bodyPr/>
          <a:lstStyle/>
          <a:p>
            <a:pPr>
              <a:defRPr sz="1400"/>
            </a:pPr>
            <a:endParaRPr lang="en-US"/>
          </a:p>
        </c:txPr>
        <c:crossAx val="151511840"/>
        <c:crosses val="autoZero"/>
        <c:crossBetween val="between"/>
      </c:valAx>
      <c:dTable>
        <c:showHorzBorder val="1"/>
        <c:showVertBorder val="1"/>
        <c:showOutline val="1"/>
        <c:showKeys val="1"/>
        <c:txPr>
          <a:bodyPr/>
          <a:lstStyle/>
          <a:p>
            <a:pPr rtl="0">
              <a:defRPr sz="1400"/>
            </a:pPr>
            <a:endParaRPr lang="en-US"/>
          </a:p>
        </c:txPr>
      </c:dTable>
    </c:plotArea>
    <c:plotVisOnly val="1"/>
    <c:dispBlanksAs val="gap"/>
    <c:showDLblsOverMax val="0"/>
  </c:chart>
  <c:spPr>
    <a:ln>
      <a:noFill/>
    </a:ln>
  </c:spPr>
  <c:txPr>
    <a:bodyPr/>
    <a:lstStyle/>
    <a:p>
      <a:pPr>
        <a:defRPr>
          <a:latin typeface="+mn-lt"/>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Sheet1!$O$5:$O$25</c:f>
              <c:strCache>
                <c:ptCount val="21"/>
                <c:pt idx="0">
                  <c:v>&lt;10</c:v>
                </c:pt>
                <c:pt idx="1">
                  <c:v>(10,20]</c:v>
                </c:pt>
                <c:pt idx="2">
                  <c:v>(20,30]</c:v>
                </c:pt>
                <c:pt idx="3">
                  <c:v>(30,40]</c:v>
                </c:pt>
                <c:pt idx="4">
                  <c:v>(40,50]</c:v>
                </c:pt>
                <c:pt idx="5">
                  <c:v>(50,60]</c:v>
                </c:pt>
                <c:pt idx="6">
                  <c:v>(60,70]</c:v>
                </c:pt>
                <c:pt idx="7">
                  <c:v>(70,80]</c:v>
                </c:pt>
                <c:pt idx="8">
                  <c:v>(80,90]</c:v>
                </c:pt>
                <c:pt idx="9">
                  <c:v>(90,100]</c:v>
                </c:pt>
                <c:pt idx="10">
                  <c:v>(100,110]</c:v>
                </c:pt>
                <c:pt idx="11">
                  <c:v>(110,120]</c:v>
                </c:pt>
                <c:pt idx="12">
                  <c:v>(120,130]</c:v>
                </c:pt>
                <c:pt idx="13">
                  <c:v>(130,140]</c:v>
                </c:pt>
                <c:pt idx="14">
                  <c:v>(140,150]</c:v>
                </c:pt>
                <c:pt idx="15">
                  <c:v>(150,160]</c:v>
                </c:pt>
                <c:pt idx="16">
                  <c:v>(160,170]</c:v>
                </c:pt>
                <c:pt idx="17">
                  <c:v>(170,180]</c:v>
                </c:pt>
                <c:pt idx="18">
                  <c:v>(180,190]</c:v>
                </c:pt>
                <c:pt idx="19">
                  <c:v>(190,200]</c:v>
                </c:pt>
                <c:pt idx="20">
                  <c:v>&gt;200</c:v>
                </c:pt>
              </c:strCache>
            </c:strRef>
          </c:cat>
          <c:val>
            <c:numRef>
              <c:f>Sheet1!$P$5:$P$25</c:f>
              <c:numCache>
                <c:formatCode>General</c:formatCode>
                <c:ptCount val="21"/>
                <c:pt idx="0">
                  <c:v>1610</c:v>
                </c:pt>
                <c:pt idx="1">
                  <c:v>1401</c:v>
                </c:pt>
                <c:pt idx="2">
                  <c:v>859</c:v>
                </c:pt>
                <c:pt idx="3">
                  <c:v>540</c:v>
                </c:pt>
                <c:pt idx="4">
                  <c:v>391</c:v>
                </c:pt>
                <c:pt idx="5">
                  <c:v>245</c:v>
                </c:pt>
                <c:pt idx="6">
                  <c:v>187</c:v>
                </c:pt>
                <c:pt idx="7">
                  <c:v>124</c:v>
                </c:pt>
                <c:pt idx="8">
                  <c:v>86</c:v>
                </c:pt>
                <c:pt idx="9">
                  <c:v>55</c:v>
                </c:pt>
                <c:pt idx="10">
                  <c:v>49</c:v>
                </c:pt>
                <c:pt idx="11">
                  <c:v>34</c:v>
                </c:pt>
                <c:pt idx="12">
                  <c:v>42</c:v>
                </c:pt>
                <c:pt idx="13">
                  <c:v>33</c:v>
                </c:pt>
                <c:pt idx="14">
                  <c:v>28</c:v>
                </c:pt>
                <c:pt idx="15">
                  <c:v>24</c:v>
                </c:pt>
                <c:pt idx="16">
                  <c:v>19</c:v>
                </c:pt>
                <c:pt idx="17">
                  <c:v>19</c:v>
                </c:pt>
                <c:pt idx="18">
                  <c:v>18</c:v>
                </c:pt>
                <c:pt idx="19">
                  <c:v>9</c:v>
                </c:pt>
                <c:pt idx="20">
                  <c:v>152</c:v>
                </c:pt>
              </c:numCache>
            </c:numRef>
          </c:val>
        </c:ser>
        <c:dLbls>
          <c:showLegendKey val="0"/>
          <c:showVal val="0"/>
          <c:showCatName val="0"/>
          <c:showSerName val="0"/>
          <c:showPercent val="0"/>
          <c:showBubbleSize val="0"/>
        </c:dLbls>
        <c:gapWidth val="100"/>
        <c:overlap val="-24"/>
        <c:axId val="151613864"/>
        <c:axId val="151614256"/>
      </c:barChart>
      <c:catAx>
        <c:axId val="15161386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Clearance Time</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1614256"/>
        <c:crosses val="autoZero"/>
        <c:auto val="1"/>
        <c:lblAlgn val="ctr"/>
        <c:lblOffset val="100"/>
        <c:noMultiLvlLbl val="0"/>
      </c:catAx>
      <c:valAx>
        <c:axId val="15161425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Frequency</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161386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B0423-6DD4-4FC1-A3CD-BE3EF19F0430}"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en-US"/>
        </a:p>
      </dgm:t>
    </dgm:pt>
    <dgm:pt modelId="{AAA832EE-1CDB-407B-9B2E-FB9D11968222}">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dirty="0" smtClean="0">
              <a:effectLst>
                <a:outerShdw blurRad="38100" dist="38100" dir="2700000" algn="tl">
                  <a:srgbClr val="000000">
                    <a:alpha val="43137"/>
                  </a:srgbClr>
                </a:outerShdw>
              </a:effectLst>
            </a:rPr>
            <a:t>Scenario 1</a:t>
          </a:r>
          <a:endParaRPr lang="en-US" sz="2000" dirty="0">
            <a:effectLst>
              <a:outerShdw blurRad="38100" dist="38100" dir="2700000" algn="tl">
                <a:srgbClr val="000000">
                  <a:alpha val="43137"/>
                </a:srgbClr>
              </a:outerShdw>
            </a:effectLst>
          </a:endParaRPr>
        </a:p>
      </dgm:t>
    </dgm:pt>
    <dgm:pt modelId="{63C3A892-29F5-4E0F-BFB4-FBA8A7ACA0E1}" type="parTrans" cxnId="{D2F7F95A-4B90-4DFE-96E5-957D429E1D0B}">
      <dgm:prSet/>
      <dgm:spPr/>
      <dgm:t>
        <a:bodyPr/>
        <a:lstStyle/>
        <a:p>
          <a:endParaRPr lang="en-US"/>
        </a:p>
      </dgm:t>
    </dgm:pt>
    <dgm:pt modelId="{4C6F0E33-CFAC-4603-94C9-E85031DB6E6B}" type="sibTrans" cxnId="{D2F7F95A-4B90-4DFE-96E5-957D429E1D0B}">
      <dgm:prSet/>
      <dgm:spPr/>
      <dgm:t>
        <a:bodyPr/>
        <a:lstStyle/>
        <a:p>
          <a:endParaRPr lang="en-US"/>
        </a:p>
      </dgm:t>
    </dgm:pt>
    <dgm:pt modelId="{1EEA270D-0712-4B70-AE2B-F252C1FF1337}">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dirty="0" smtClean="0"/>
            <a:t>A Full Road Closure (3/3)</a:t>
          </a:r>
          <a:endParaRPr lang="en-US" sz="1800" dirty="0"/>
        </a:p>
      </dgm:t>
    </dgm:pt>
    <dgm:pt modelId="{E9B09EB9-DE7B-4E63-A8E5-E1BCA0182F7D}" type="parTrans" cxnId="{CEFFBBB8-CA97-43C5-90F2-AE55FF926D61}">
      <dgm:prSet/>
      <dgm:spPr/>
      <dgm:t>
        <a:bodyPr/>
        <a:lstStyle/>
        <a:p>
          <a:endParaRPr lang="en-US"/>
        </a:p>
      </dgm:t>
    </dgm:pt>
    <dgm:pt modelId="{22054C25-ACB5-41D0-8360-212CBCBF8E67}" type="sibTrans" cxnId="{CEFFBBB8-CA97-43C5-90F2-AE55FF926D61}">
      <dgm:prSet/>
      <dgm:spPr/>
      <dgm:t>
        <a:bodyPr/>
        <a:lstStyle/>
        <a:p>
          <a:endParaRPr lang="en-US"/>
        </a:p>
      </dgm:t>
    </dgm:pt>
    <dgm:pt modelId="{1F861FF8-FFF7-41B1-813B-1A85658E6539}">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dirty="0" smtClean="0">
              <a:effectLst>
                <a:outerShdw blurRad="38100" dist="38100" dir="2700000" algn="tl">
                  <a:srgbClr val="000000">
                    <a:alpha val="43137"/>
                  </a:srgbClr>
                </a:outerShdw>
              </a:effectLst>
            </a:rPr>
            <a:t>Scenario 2</a:t>
          </a:r>
          <a:endParaRPr lang="en-US" sz="2000" dirty="0">
            <a:effectLst>
              <a:outerShdw blurRad="38100" dist="38100" dir="2700000" algn="tl">
                <a:srgbClr val="000000">
                  <a:alpha val="43137"/>
                </a:srgbClr>
              </a:outerShdw>
            </a:effectLst>
          </a:endParaRPr>
        </a:p>
      </dgm:t>
    </dgm:pt>
    <dgm:pt modelId="{30B4CC11-F62F-40AD-A652-3EBB3A5E57D4}" type="parTrans" cxnId="{6B3F1533-A02E-4683-9D37-2EF0D5C36EF1}">
      <dgm:prSet/>
      <dgm:spPr/>
      <dgm:t>
        <a:bodyPr/>
        <a:lstStyle/>
        <a:p>
          <a:endParaRPr lang="en-US"/>
        </a:p>
      </dgm:t>
    </dgm:pt>
    <dgm:pt modelId="{479553B8-FA65-4C1B-BD3C-A728C05BADD7}" type="sibTrans" cxnId="{6B3F1533-A02E-4683-9D37-2EF0D5C36EF1}">
      <dgm:prSet/>
      <dgm:spPr/>
      <dgm:t>
        <a:bodyPr/>
        <a:lstStyle/>
        <a:p>
          <a:endParaRPr lang="en-US"/>
        </a:p>
      </dgm:t>
    </dgm:pt>
    <dgm:pt modelId="{CF438C10-8B3F-45FD-BE16-A344CF109F32}">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dirty="0" smtClean="0"/>
            <a:t>A Full Road Closure (3/3)</a:t>
          </a:r>
          <a:endParaRPr lang="en-US" sz="1800" dirty="0"/>
        </a:p>
      </dgm:t>
    </dgm:pt>
    <dgm:pt modelId="{BCADE66B-485F-48F3-991C-337CDC06F61D}" type="parTrans" cxnId="{1D8BCC3D-A64F-4B41-80B7-859A076B6C51}">
      <dgm:prSet/>
      <dgm:spPr/>
      <dgm:t>
        <a:bodyPr/>
        <a:lstStyle/>
        <a:p>
          <a:endParaRPr lang="en-US"/>
        </a:p>
      </dgm:t>
    </dgm:pt>
    <dgm:pt modelId="{62804426-8E62-433A-A5B9-2C45149713C4}" type="sibTrans" cxnId="{1D8BCC3D-A64F-4B41-80B7-859A076B6C51}">
      <dgm:prSet/>
      <dgm:spPr/>
      <dgm:t>
        <a:bodyPr/>
        <a:lstStyle/>
        <a:p>
          <a:endParaRPr lang="en-US"/>
        </a:p>
      </dgm:t>
    </dgm:pt>
    <dgm:pt modelId="{547FAC8C-1ABC-4985-9628-4D8E86FA1FE2}">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dirty="0" smtClean="0"/>
            <a:t>90 minute-incident duration</a:t>
          </a:r>
          <a:endParaRPr lang="en-US" sz="1800" dirty="0"/>
        </a:p>
      </dgm:t>
    </dgm:pt>
    <dgm:pt modelId="{D862A6DE-ADFD-409D-BB90-9A033AEE2268}" type="parTrans" cxnId="{830BB750-E021-4C5D-B5B9-61E59D053CD6}">
      <dgm:prSet/>
      <dgm:spPr/>
      <dgm:t>
        <a:bodyPr/>
        <a:lstStyle/>
        <a:p>
          <a:endParaRPr lang="en-US"/>
        </a:p>
      </dgm:t>
    </dgm:pt>
    <dgm:pt modelId="{7EAFED5E-9BE7-4C78-A3B0-71FAEB62E4A1}" type="sibTrans" cxnId="{830BB750-E021-4C5D-B5B9-61E59D053CD6}">
      <dgm:prSet/>
      <dgm:spPr/>
      <dgm:t>
        <a:bodyPr/>
        <a:lstStyle/>
        <a:p>
          <a:endParaRPr lang="en-US"/>
        </a:p>
      </dgm:t>
    </dgm:pt>
    <dgm:pt modelId="{5BF107B4-7CAF-48A4-BE9F-2CA24765A27F}">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dirty="0" smtClean="0"/>
            <a:t>System Recommendation: </a:t>
          </a:r>
          <a:r>
            <a:rPr lang="en-US" sz="1800" b="1" dirty="0" smtClean="0">
              <a:solidFill>
                <a:srgbClr val="0000FF"/>
              </a:solidFill>
            </a:rPr>
            <a:t>Detour operations are </a:t>
          </a:r>
          <a:r>
            <a:rPr lang="en-US" sz="1800" b="1" dirty="0" smtClean="0">
              <a:solidFill>
                <a:srgbClr val="0000FF"/>
              </a:solidFill>
            </a:rPr>
            <a:t>NOT beneficial </a:t>
          </a:r>
          <a:r>
            <a:rPr lang="en-US" sz="1800" dirty="0" smtClean="0"/>
            <a:t>(</a:t>
          </a:r>
          <a:r>
            <a:rPr lang="en-US" sz="1800" dirty="0" smtClean="0"/>
            <a:t>recommended) with 62% confidence.</a:t>
          </a:r>
          <a:endParaRPr lang="en-US" sz="1800" dirty="0"/>
        </a:p>
      </dgm:t>
    </dgm:pt>
    <dgm:pt modelId="{A24E22C3-08CA-4478-9D33-DD9819DA7975}" type="parTrans" cxnId="{82B85917-ECC0-4C65-B574-2FDC8FAB2292}">
      <dgm:prSet/>
      <dgm:spPr/>
      <dgm:t>
        <a:bodyPr/>
        <a:lstStyle/>
        <a:p>
          <a:endParaRPr lang="en-US"/>
        </a:p>
      </dgm:t>
    </dgm:pt>
    <dgm:pt modelId="{A53F5414-16D1-41BB-9AAB-AEB6B20EED08}" type="sibTrans" cxnId="{82B85917-ECC0-4C65-B574-2FDC8FAB2292}">
      <dgm:prSet/>
      <dgm:spPr/>
      <dgm:t>
        <a:bodyPr/>
        <a:lstStyle/>
        <a:p>
          <a:endParaRPr lang="en-US"/>
        </a:p>
      </dgm:t>
    </dgm:pt>
    <dgm:pt modelId="{E9B0A8A1-95CD-4BEC-BC20-6EAD499E1202}">
      <dgm:prSet custT="1"/>
      <dgm:spPr/>
      <dgm:t>
        <a:bodyPr/>
        <a:lstStyle/>
        <a:p>
          <a:r>
            <a:rPr lang="en-US" sz="1800" dirty="0" smtClean="0"/>
            <a:t>60 minute-incident duration</a:t>
          </a:r>
          <a:endParaRPr lang="en-US" sz="1800" dirty="0"/>
        </a:p>
      </dgm:t>
    </dgm:pt>
    <dgm:pt modelId="{B3A8D0BD-1BE8-4732-BAA4-A5A0C3604441}" type="parTrans" cxnId="{142EF025-A242-4CBF-AC3F-31ABCBB5B06B}">
      <dgm:prSet/>
      <dgm:spPr/>
      <dgm:t>
        <a:bodyPr/>
        <a:lstStyle/>
        <a:p>
          <a:endParaRPr lang="en-US"/>
        </a:p>
      </dgm:t>
    </dgm:pt>
    <dgm:pt modelId="{30480B83-88C6-4A51-BACD-78B0627D01C8}" type="sibTrans" cxnId="{142EF025-A242-4CBF-AC3F-31ABCBB5B06B}">
      <dgm:prSet/>
      <dgm:spPr/>
      <dgm:t>
        <a:bodyPr/>
        <a:lstStyle/>
        <a:p>
          <a:endParaRPr lang="en-US"/>
        </a:p>
      </dgm:t>
    </dgm:pt>
    <dgm:pt modelId="{3EFD5AA9-5DFB-43F6-A3FC-9F77221667AB}">
      <dgm:prSet custT="1"/>
      <dgm:spPr/>
      <dgm:t>
        <a:bodyPr/>
        <a:lstStyle/>
        <a:p>
          <a:r>
            <a:rPr lang="en-US" sz="1800" dirty="0" smtClean="0"/>
            <a:t>System Recommendation: </a:t>
          </a:r>
          <a:r>
            <a:rPr lang="en-US" sz="1800" b="1" dirty="0" smtClean="0">
              <a:solidFill>
                <a:srgbClr val="0000FF"/>
              </a:solidFill>
            </a:rPr>
            <a:t>Detour operations are beneficial </a:t>
          </a:r>
          <a:r>
            <a:rPr lang="en-US" sz="1800" dirty="0" smtClean="0"/>
            <a:t>(recommended) with 60% confidence.</a:t>
          </a:r>
          <a:endParaRPr lang="en-US" sz="1800" dirty="0"/>
        </a:p>
      </dgm:t>
    </dgm:pt>
    <dgm:pt modelId="{6FEABB7B-12B8-4DD8-85AB-6582766477F0}" type="parTrans" cxnId="{D5A1F695-4272-4BB8-91AC-B877C85B7F50}">
      <dgm:prSet/>
      <dgm:spPr/>
      <dgm:t>
        <a:bodyPr/>
        <a:lstStyle/>
        <a:p>
          <a:endParaRPr lang="en-US"/>
        </a:p>
      </dgm:t>
    </dgm:pt>
    <dgm:pt modelId="{574EBC36-B4B5-43BD-9F72-0EF5FDB5B325}" type="sibTrans" cxnId="{D5A1F695-4272-4BB8-91AC-B877C85B7F50}">
      <dgm:prSet/>
      <dgm:spPr/>
      <dgm:t>
        <a:bodyPr/>
        <a:lstStyle/>
        <a:p>
          <a:endParaRPr lang="en-US"/>
        </a:p>
      </dgm:t>
    </dgm:pt>
    <dgm:pt modelId="{854552ED-1F45-4962-A428-D982ED10DEE8}">
      <dgm:prSet custT="1"/>
      <dgm:spPr/>
      <dgm:t>
        <a:bodyPr/>
        <a:lstStyle/>
        <a:p>
          <a:endParaRPr lang="en-US" sz="1800" dirty="0"/>
        </a:p>
      </dgm:t>
    </dgm:pt>
    <dgm:pt modelId="{8E179E06-C8F1-4B9D-86A5-037F520EF755}" type="parTrans" cxnId="{13FE06FC-CC59-4A93-AC63-690E63136B0A}">
      <dgm:prSet/>
      <dgm:spPr/>
      <dgm:t>
        <a:bodyPr/>
        <a:lstStyle/>
        <a:p>
          <a:endParaRPr lang="en-US"/>
        </a:p>
      </dgm:t>
    </dgm:pt>
    <dgm:pt modelId="{4D68DD61-0715-4B40-9FFA-F2DC7305BFF6}" type="sibTrans" cxnId="{13FE06FC-CC59-4A93-AC63-690E63136B0A}">
      <dgm:prSet/>
      <dgm:spPr/>
      <dgm:t>
        <a:bodyPr/>
        <a:lstStyle/>
        <a:p>
          <a:endParaRPr lang="en-US"/>
        </a:p>
      </dgm:t>
    </dgm:pt>
    <dgm:pt modelId="{8FA1B08B-F56B-45BC-9115-1D7EAA9FA51F}">
      <dgm:prSet custT="1"/>
      <dgm:spPr/>
      <dgm:t>
        <a:bodyPr/>
        <a:lstStyle/>
        <a:p>
          <a:endParaRPr lang="en-US" sz="1800" dirty="0"/>
        </a:p>
      </dgm:t>
    </dgm:pt>
    <dgm:pt modelId="{B6208414-5556-4379-A1F0-F6C9D641A2D4}" type="parTrans" cxnId="{3A8A1F3F-AC3B-4E1E-9983-40E91C754C8C}">
      <dgm:prSet/>
      <dgm:spPr/>
      <dgm:t>
        <a:bodyPr/>
        <a:lstStyle/>
        <a:p>
          <a:endParaRPr lang="en-US"/>
        </a:p>
      </dgm:t>
    </dgm:pt>
    <dgm:pt modelId="{7ECB8062-3049-4319-A7F3-D6D956E27820}" type="sibTrans" cxnId="{3A8A1F3F-AC3B-4E1E-9983-40E91C754C8C}">
      <dgm:prSet/>
      <dgm:spPr/>
      <dgm:t>
        <a:bodyPr/>
        <a:lstStyle/>
        <a:p>
          <a:endParaRPr lang="en-US"/>
        </a:p>
      </dgm:t>
    </dgm:pt>
    <dgm:pt modelId="{C699CA6C-89B8-40AF-8ED9-6BDBC80113C7}">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800" dirty="0"/>
        </a:p>
      </dgm:t>
    </dgm:pt>
    <dgm:pt modelId="{D30C1CB8-4EAB-469B-A41E-89396C1230FE}" type="parTrans" cxnId="{B75950D9-804A-4DF1-9821-BB08707D454E}">
      <dgm:prSet/>
      <dgm:spPr/>
      <dgm:t>
        <a:bodyPr/>
        <a:lstStyle/>
        <a:p>
          <a:endParaRPr lang="en-US"/>
        </a:p>
      </dgm:t>
    </dgm:pt>
    <dgm:pt modelId="{2AE7CF83-735F-41E9-BFCB-74E254A6F0F7}" type="sibTrans" cxnId="{B75950D9-804A-4DF1-9821-BB08707D454E}">
      <dgm:prSet/>
      <dgm:spPr/>
      <dgm:t>
        <a:bodyPr/>
        <a:lstStyle/>
        <a:p>
          <a:endParaRPr lang="en-US"/>
        </a:p>
      </dgm:t>
    </dgm:pt>
    <dgm:pt modelId="{3FC2E359-824A-4827-9EC4-0300502DC0B8}">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800" dirty="0"/>
        </a:p>
      </dgm:t>
    </dgm:pt>
    <dgm:pt modelId="{7CE48FD0-0071-49A4-B0A5-2A9521D0AC86}" type="parTrans" cxnId="{EC66756C-9CA5-4BE8-88C3-505C7DC167A1}">
      <dgm:prSet/>
      <dgm:spPr/>
      <dgm:t>
        <a:bodyPr/>
        <a:lstStyle/>
        <a:p>
          <a:endParaRPr lang="en-US"/>
        </a:p>
      </dgm:t>
    </dgm:pt>
    <dgm:pt modelId="{4A21686F-DC80-44C1-AF56-2AAAB8311E47}" type="sibTrans" cxnId="{EC66756C-9CA5-4BE8-88C3-505C7DC167A1}">
      <dgm:prSet/>
      <dgm:spPr/>
      <dgm:t>
        <a:bodyPr/>
        <a:lstStyle/>
        <a:p>
          <a:endParaRPr lang="en-US"/>
        </a:p>
      </dgm:t>
    </dgm:pt>
    <dgm:pt modelId="{632AA628-E312-4663-8075-8AD4F24B7A60}" type="pres">
      <dgm:prSet presAssocID="{4B0B0423-6DD4-4FC1-A3CD-BE3EF19F0430}" presName="Name0" presStyleCnt="0">
        <dgm:presLayoutVars>
          <dgm:dir/>
          <dgm:animLvl val="lvl"/>
          <dgm:resizeHandles val="exact"/>
        </dgm:presLayoutVars>
      </dgm:prSet>
      <dgm:spPr/>
      <dgm:t>
        <a:bodyPr/>
        <a:lstStyle/>
        <a:p>
          <a:endParaRPr lang="en-US"/>
        </a:p>
      </dgm:t>
    </dgm:pt>
    <dgm:pt modelId="{30E10DBD-6AC7-44F2-A43E-42178BB44C26}" type="pres">
      <dgm:prSet presAssocID="{AAA832EE-1CDB-407B-9B2E-FB9D11968222}" presName="linNode" presStyleCnt="0"/>
      <dgm:spPr/>
      <dgm:t>
        <a:bodyPr/>
        <a:lstStyle/>
        <a:p>
          <a:endParaRPr lang="en-US"/>
        </a:p>
      </dgm:t>
    </dgm:pt>
    <dgm:pt modelId="{B1D27ACD-8620-4C47-9538-1976CC2CB169}" type="pres">
      <dgm:prSet presAssocID="{AAA832EE-1CDB-407B-9B2E-FB9D11968222}" presName="parentText" presStyleLbl="node1" presStyleIdx="0" presStyleCnt="2" custScaleX="51537" custScaleY="82318" custLinFactNeighborY="0">
        <dgm:presLayoutVars>
          <dgm:chMax val="1"/>
          <dgm:bulletEnabled val="1"/>
        </dgm:presLayoutVars>
      </dgm:prSet>
      <dgm:spPr/>
      <dgm:t>
        <a:bodyPr/>
        <a:lstStyle/>
        <a:p>
          <a:endParaRPr lang="en-US"/>
        </a:p>
      </dgm:t>
    </dgm:pt>
    <dgm:pt modelId="{B0C08EEA-168A-4938-AB4D-3EB2B083A4E3}" type="pres">
      <dgm:prSet presAssocID="{AAA832EE-1CDB-407B-9B2E-FB9D11968222}" presName="descendantText" presStyleLbl="alignAccFollowNode1" presStyleIdx="0" presStyleCnt="2" custScaleX="123936" custScaleY="104240" custLinFactNeighborY="2415">
        <dgm:presLayoutVars>
          <dgm:bulletEnabled val="1"/>
        </dgm:presLayoutVars>
      </dgm:prSet>
      <dgm:spPr/>
      <dgm:t>
        <a:bodyPr/>
        <a:lstStyle/>
        <a:p>
          <a:endParaRPr lang="en-US"/>
        </a:p>
      </dgm:t>
    </dgm:pt>
    <dgm:pt modelId="{52112598-9B2B-400E-9BC3-2048133E40DD}" type="pres">
      <dgm:prSet presAssocID="{4C6F0E33-CFAC-4603-94C9-E85031DB6E6B}" presName="sp" presStyleCnt="0"/>
      <dgm:spPr/>
      <dgm:t>
        <a:bodyPr/>
        <a:lstStyle/>
        <a:p>
          <a:endParaRPr lang="en-US"/>
        </a:p>
      </dgm:t>
    </dgm:pt>
    <dgm:pt modelId="{EA6B3328-9FF0-4D1B-BB8E-8D88021F5C8F}" type="pres">
      <dgm:prSet presAssocID="{1F861FF8-FFF7-41B1-813B-1A85658E6539}" presName="linNode" presStyleCnt="0"/>
      <dgm:spPr/>
      <dgm:t>
        <a:bodyPr/>
        <a:lstStyle/>
        <a:p>
          <a:endParaRPr lang="en-US"/>
        </a:p>
      </dgm:t>
    </dgm:pt>
    <dgm:pt modelId="{4B95BAFF-DB84-43E9-BA73-AAC73330E683}" type="pres">
      <dgm:prSet presAssocID="{1F861FF8-FFF7-41B1-813B-1A85658E6539}" presName="parentText" presStyleLbl="node1" presStyleIdx="1" presStyleCnt="2" custScaleX="51537" custScaleY="83307" custLinFactNeighborY="-905">
        <dgm:presLayoutVars>
          <dgm:chMax val="1"/>
          <dgm:bulletEnabled val="1"/>
        </dgm:presLayoutVars>
      </dgm:prSet>
      <dgm:spPr/>
      <dgm:t>
        <a:bodyPr/>
        <a:lstStyle/>
        <a:p>
          <a:endParaRPr lang="en-US"/>
        </a:p>
      </dgm:t>
    </dgm:pt>
    <dgm:pt modelId="{EE0440AA-8CD6-450B-90D0-441574D05875}" type="pres">
      <dgm:prSet presAssocID="{1F861FF8-FFF7-41B1-813B-1A85658E6539}" presName="descendantText" presStyleLbl="alignAccFollowNode1" presStyleIdx="1" presStyleCnt="2" custScaleX="123936" custScaleY="104240" custLinFactNeighborX="903" custLinFactNeighborY="-491">
        <dgm:presLayoutVars>
          <dgm:bulletEnabled val="1"/>
        </dgm:presLayoutVars>
      </dgm:prSet>
      <dgm:spPr/>
      <dgm:t>
        <a:bodyPr/>
        <a:lstStyle/>
        <a:p>
          <a:endParaRPr lang="en-US"/>
        </a:p>
      </dgm:t>
    </dgm:pt>
  </dgm:ptLst>
  <dgm:cxnLst>
    <dgm:cxn modelId="{1D8BCC3D-A64F-4B41-80B7-859A076B6C51}" srcId="{1F861FF8-FFF7-41B1-813B-1A85658E6539}" destId="{CF438C10-8B3F-45FD-BE16-A344CF109F32}" srcOrd="0" destOrd="0" parTransId="{BCADE66B-485F-48F3-991C-337CDC06F61D}" sibTransId="{62804426-8E62-433A-A5B9-2C45149713C4}"/>
    <dgm:cxn modelId="{3A8A1F3F-AC3B-4E1E-9983-40E91C754C8C}" srcId="{AAA832EE-1CDB-407B-9B2E-FB9D11968222}" destId="{8FA1B08B-F56B-45BC-9115-1D7EAA9FA51F}" srcOrd="3" destOrd="0" parTransId="{B6208414-5556-4379-A1F0-F6C9D641A2D4}" sibTransId="{7ECB8062-3049-4319-A7F3-D6D956E27820}"/>
    <dgm:cxn modelId="{142EF025-A242-4CBF-AC3F-31ABCBB5B06B}" srcId="{AAA832EE-1CDB-407B-9B2E-FB9D11968222}" destId="{E9B0A8A1-95CD-4BEC-BC20-6EAD499E1202}" srcOrd="1" destOrd="0" parTransId="{B3A8D0BD-1BE8-4732-BAA4-A5A0C3604441}" sibTransId="{30480B83-88C6-4A51-BACD-78B0627D01C8}"/>
    <dgm:cxn modelId="{840921C0-2950-47D0-AE51-725AF8891C18}" type="presOf" srcId="{4B0B0423-6DD4-4FC1-A3CD-BE3EF19F0430}" destId="{632AA628-E312-4663-8075-8AD4F24B7A60}" srcOrd="0" destOrd="0" presId="urn:microsoft.com/office/officeart/2005/8/layout/vList5"/>
    <dgm:cxn modelId="{D8A93533-6483-4619-A990-92D882197B76}" type="presOf" srcId="{854552ED-1F45-4962-A428-D982ED10DEE8}" destId="{B0C08EEA-168A-4938-AB4D-3EB2B083A4E3}" srcOrd="0" destOrd="4" presId="urn:microsoft.com/office/officeart/2005/8/layout/vList5"/>
    <dgm:cxn modelId="{A029BF2C-92A8-48BF-89AF-51B98A194774}" type="presOf" srcId="{CF438C10-8B3F-45FD-BE16-A344CF109F32}" destId="{EE0440AA-8CD6-450B-90D0-441574D05875}" srcOrd="0" destOrd="0" presId="urn:microsoft.com/office/officeart/2005/8/layout/vList5"/>
    <dgm:cxn modelId="{D5A1F695-4272-4BB8-91AC-B877C85B7F50}" srcId="{AAA832EE-1CDB-407B-9B2E-FB9D11968222}" destId="{3EFD5AA9-5DFB-43F6-A3FC-9F77221667AB}" srcOrd="2" destOrd="0" parTransId="{6FEABB7B-12B8-4DD8-85AB-6582766477F0}" sibTransId="{574EBC36-B4B5-43BD-9F72-0EF5FDB5B325}"/>
    <dgm:cxn modelId="{830BB750-E021-4C5D-B5B9-61E59D053CD6}" srcId="{1F861FF8-FFF7-41B1-813B-1A85658E6539}" destId="{547FAC8C-1ABC-4985-9628-4D8E86FA1FE2}" srcOrd="1" destOrd="0" parTransId="{D862A6DE-ADFD-409D-BB90-9A033AEE2268}" sibTransId="{7EAFED5E-9BE7-4C78-A3B0-71FAEB62E4A1}"/>
    <dgm:cxn modelId="{E313A80B-D5FD-4BF7-978C-35EDCC1BBAB9}" type="presOf" srcId="{C699CA6C-89B8-40AF-8ED9-6BDBC80113C7}" destId="{EE0440AA-8CD6-450B-90D0-441574D05875}" srcOrd="0" destOrd="4" presId="urn:microsoft.com/office/officeart/2005/8/layout/vList5"/>
    <dgm:cxn modelId="{B75950D9-804A-4DF1-9821-BB08707D454E}" srcId="{1F861FF8-FFF7-41B1-813B-1A85658E6539}" destId="{C699CA6C-89B8-40AF-8ED9-6BDBC80113C7}" srcOrd="4" destOrd="0" parTransId="{D30C1CB8-4EAB-469B-A41E-89396C1230FE}" sibTransId="{2AE7CF83-735F-41E9-BFCB-74E254A6F0F7}"/>
    <dgm:cxn modelId="{D2F7F95A-4B90-4DFE-96E5-957D429E1D0B}" srcId="{4B0B0423-6DD4-4FC1-A3CD-BE3EF19F0430}" destId="{AAA832EE-1CDB-407B-9B2E-FB9D11968222}" srcOrd="0" destOrd="0" parTransId="{63C3A892-29F5-4E0F-BFB4-FBA8A7ACA0E1}" sibTransId="{4C6F0E33-CFAC-4603-94C9-E85031DB6E6B}"/>
    <dgm:cxn modelId="{82B85917-ECC0-4C65-B574-2FDC8FAB2292}" srcId="{1F861FF8-FFF7-41B1-813B-1A85658E6539}" destId="{5BF107B4-7CAF-48A4-BE9F-2CA24765A27F}" srcOrd="2" destOrd="0" parTransId="{A24E22C3-08CA-4478-9D33-DD9819DA7975}" sibTransId="{A53F5414-16D1-41BB-9AAB-AEB6B20EED08}"/>
    <dgm:cxn modelId="{68D39F4E-28A6-4E00-A276-076DD25294A7}" type="presOf" srcId="{1EEA270D-0712-4B70-AE2B-F252C1FF1337}" destId="{B0C08EEA-168A-4938-AB4D-3EB2B083A4E3}" srcOrd="0" destOrd="0" presId="urn:microsoft.com/office/officeart/2005/8/layout/vList5"/>
    <dgm:cxn modelId="{01B290F8-AAD8-4AB5-AB1E-E559D23CE284}" type="presOf" srcId="{3EFD5AA9-5DFB-43F6-A3FC-9F77221667AB}" destId="{B0C08EEA-168A-4938-AB4D-3EB2B083A4E3}" srcOrd="0" destOrd="2" presId="urn:microsoft.com/office/officeart/2005/8/layout/vList5"/>
    <dgm:cxn modelId="{DC1C63BF-2BFC-46CF-8755-AD800EACB650}" type="presOf" srcId="{3FC2E359-824A-4827-9EC4-0300502DC0B8}" destId="{EE0440AA-8CD6-450B-90D0-441574D05875}" srcOrd="0" destOrd="3" presId="urn:microsoft.com/office/officeart/2005/8/layout/vList5"/>
    <dgm:cxn modelId="{13FE06FC-CC59-4A93-AC63-690E63136B0A}" srcId="{AAA832EE-1CDB-407B-9B2E-FB9D11968222}" destId="{854552ED-1F45-4962-A428-D982ED10DEE8}" srcOrd="4" destOrd="0" parTransId="{8E179E06-C8F1-4B9D-86A5-037F520EF755}" sibTransId="{4D68DD61-0715-4B40-9FFA-F2DC7305BFF6}"/>
    <dgm:cxn modelId="{D0D566E9-5FA2-46D4-BDAD-BA7844BC686B}" type="presOf" srcId="{AAA832EE-1CDB-407B-9B2E-FB9D11968222}" destId="{B1D27ACD-8620-4C47-9538-1976CC2CB169}" srcOrd="0" destOrd="0" presId="urn:microsoft.com/office/officeart/2005/8/layout/vList5"/>
    <dgm:cxn modelId="{B64DACF1-0E51-4686-840C-8BBC803D5DD5}" type="presOf" srcId="{547FAC8C-1ABC-4985-9628-4D8E86FA1FE2}" destId="{EE0440AA-8CD6-450B-90D0-441574D05875}" srcOrd="0" destOrd="1" presId="urn:microsoft.com/office/officeart/2005/8/layout/vList5"/>
    <dgm:cxn modelId="{5FD00A0A-5F0A-489A-AE73-F84E2CAF9711}" type="presOf" srcId="{5BF107B4-7CAF-48A4-BE9F-2CA24765A27F}" destId="{EE0440AA-8CD6-450B-90D0-441574D05875}" srcOrd="0" destOrd="2" presId="urn:microsoft.com/office/officeart/2005/8/layout/vList5"/>
    <dgm:cxn modelId="{0475B1A5-5507-4943-91E6-A1C7B82317D4}" type="presOf" srcId="{8FA1B08B-F56B-45BC-9115-1D7EAA9FA51F}" destId="{B0C08EEA-168A-4938-AB4D-3EB2B083A4E3}" srcOrd="0" destOrd="3" presId="urn:microsoft.com/office/officeart/2005/8/layout/vList5"/>
    <dgm:cxn modelId="{499D8AB9-0DDF-48B0-9952-8165266173A4}" type="presOf" srcId="{E9B0A8A1-95CD-4BEC-BC20-6EAD499E1202}" destId="{B0C08EEA-168A-4938-AB4D-3EB2B083A4E3}" srcOrd="0" destOrd="1" presId="urn:microsoft.com/office/officeart/2005/8/layout/vList5"/>
    <dgm:cxn modelId="{6B3F1533-A02E-4683-9D37-2EF0D5C36EF1}" srcId="{4B0B0423-6DD4-4FC1-A3CD-BE3EF19F0430}" destId="{1F861FF8-FFF7-41B1-813B-1A85658E6539}" srcOrd="1" destOrd="0" parTransId="{30B4CC11-F62F-40AD-A652-3EBB3A5E57D4}" sibTransId="{479553B8-FA65-4C1B-BD3C-A728C05BADD7}"/>
    <dgm:cxn modelId="{EC66756C-9CA5-4BE8-88C3-505C7DC167A1}" srcId="{1F861FF8-FFF7-41B1-813B-1A85658E6539}" destId="{3FC2E359-824A-4827-9EC4-0300502DC0B8}" srcOrd="3" destOrd="0" parTransId="{7CE48FD0-0071-49A4-B0A5-2A9521D0AC86}" sibTransId="{4A21686F-DC80-44C1-AF56-2AAAB8311E47}"/>
    <dgm:cxn modelId="{02D56BA5-0CBE-459B-B3E7-E2E25FBE374B}" type="presOf" srcId="{1F861FF8-FFF7-41B1-813B-1A85658E6539}" destId="{4B95BAFF-DB84-43E9-BA73-AAC73330E683}" srcOrd="0" destOrd="0" presId="urn:microsoft.com/office/officeart/2005/8/layout/vList5"/>
    <dgm:cxn modelId="{CEFFBBB8-CA97-43C5-90F2-AE55FF926D61}" srcId="{AAA832EE-1CDB-407B-9B2E-FB9D11968222}" destId="{1EEA270D-0712-4B70-AE2B-F252C1FF1337}" srcOrd="0" destOrd="0" parTransId="{E9B09EB9-DE7B-4E63-A8E5-E1BCA0182F7D}" sibTransId="{22054C25-ACB5-41D0-8360-212CBCBF8E67}"/>
    <dgm:cxn modelId="{77EB8CD6-0ED4-41C8-B262-FE9E803291DA}" type="presParOf" srcId="{632AA628-E312-4663-8075-8AD4F24B7A60}" destId="{30E10DBD-6AC7-44F2-A43E-42178BB44C26}" srcOrd="0" destOrd="0" presId="urn:microsoft.com/office/officeart/2005/8/layout/vList5"/>
    <dgm:cxn modelId="{1FF68518-F688-49FC-8421-53A1E6AB4D85}" type="presParOf" srcId="{30E10DBD-6AC7-44F2-A43E-42178BB44C26}" destId="{B1D27ACD-8620-4C47-9538-1976CC2CB169}" srcOrd="0" destOrd="0" presId="urn:microsoft.com/office/officeart/2005/8/layout/vList5"/>
    <dgm:cxn modelId="{E0BA39D4-487E-4F4C-8164-4E201638F171}" type="presParOf" srcId="{30E10DBD-6AC7-44F2-A43E-42178BB44C26}" destId="{B0C08EEA-168A-4938-AB4D-3EB2B083A4E3}" srcOrd="1" destOrd="0" presId="urn:microsoft.com/office/officeart/2005/8/layout/vList5"/>
    <dgm:cxn modelId="{73EB1F52-013B-4E14-B22F-4D0C55C2A86F}" type="presParOf" srcId="{632AA628-E312-4663-8075-8AD4F24B7A60}" destId="{52112598-9B2B-400E-9BC3-2048133E40DD}" srcOrd="1" destOrd="0" presId="urn:microsoft.com/office/officeart/2005/8/layout/vList5"/>
    <dgm:cxn modelId="{8D4B8B0D-AA11-4527-921F-3EE6CD9D3FA5}" type="presParOf" srcId="{632AA628-E312-4663-8075-8AD4F24B7A60}" destId="{EA6B3328-9FF0-4D1B-BB8E-8D88021F5C8F}" srcOrd="2" destOrd="0" presId="urn:microsoft.com/office/officeart/2005/8/layout/vList5"/>
    <dgm:cxn modelId="{92E6D984-1124-4D07-B21A-D96119DF0F72}" type="presParOf" srcId="{EA6B3328-9FF0-4D1B-BB8E-8D88021F5C8F}" destId="{4B95BAFF-DB84-43E9-BA73-AAC73330E683}" srcOrd="0" destOrd="0" presId="urn:microsoft.com/office/officeart/2005/8/layout/vList5"/>
    <dgm:cxn modelId="{BC7AE430-3358-4B44-9A8D-66D1C2121B42}" type="presParOf" srcId="{EA6B3328-9FF0-4D1B-BB8E-8D88021F5C8F}" destId="{EE0440AA-8CD6-450B-90D0-441574D0587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5DBAAE-36F8-42A7-A5A2-FE2C7AA7564A}"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20A22F51-01A8-44C1-AA7A-049EE752D9E9}">
      <dgm:prSet phldrT="[Text]" custT="1"/>
      <dgm:spPr>
        <a:scene3d>
          <a:camera prst="orthographicFront">
            <a:rot lat="0" lon="0" rev="0"/>
          </a:camera>
          <a:lightRig rig="brightRoom" dir="t">
            <a:rot lat="0" lon="0" rev="600000"/>
          </a:lightRig>
        </a:scene3d>
        <a:sp3d prstMaterial="metal">
          <a:bevelT w="38100" h="57150" prst="angle"/>
        </a:sp3d>
      </dgm:spPr>
      <dgm:t>
        <a:bodyPr/>
        <a:lstStyle/>
        <a:p>
          <a:r>
            <a:rPr lang="en-US" sz="2000" smtClean="0">
              <a:effectLst>
                <a:outerShdw blurRad="38100" dist="38100" dir="2700000" algn="tl">
                  <a:srgbClr val="000000">
                    <a:alpha val="43137"/>
                  </a:srgbClr>
                </a:outerShdw>
              </a:effectLst>
            </a:rPr>
            <a:t>Case A</a:t>
          </a:r>
          <a:endParaRPr lang="en-US" sz="2000" dirty="0">
            <a:effectLst>
              <a:outerShdw blurRad="38100" dist="38100" dir="2700000" algn="tl">
                <a:srgbClr val="000000">
                  <a:alpha val="43137"/>
                </a:srgbClr>
              </a:outerShdw>
            </a:effectLst>
          </a:endParaRPr>
        </a:p>
      </dgm:t>
    </dgm:pt>
    <dgm:pt modelId="{A2686222-9265-4DA8-95B2-766C5D146D3A}" type="parTrans" cxnId="{CD935C02-367D-421C-80AE-37AF533A2CC5}">
      <dgm:prSet/>
      <dgm:spPr/>
      <dgm:t>
        <a:bodyPr/>
        <a:lstStyle/>
        <a:p>
          <a:endParaRPr lang="en-US"/>
        </a:p>
      </dgm:t>
    </dgm:pt>
    <dgm:pt modelId="{4CD34D67-8862-4189-81CF-2A55DF4D2E11}" type="sibTrans" cxnId="{CD935C02-367D-421C-80AE-37AF533A2CC5}">
      <dgm:prSet/>
      <dgm:spPr/>
      <dgm:t>
        <a:bodyPr/>
        <a:lstStyle/>
        <a:p>
          <a:endParaRPr lang="en-US"/>
        </a:p>
      </dgm:t>
    </dgm:pt>
    <dgm:pt modelId="{76DAB065-327D-4D84-838B-767FBF072AAD}">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dirty="0" smtClean="0"/>
            <a:t>Higher weights on </a:t>
          </a:r>
          <a:r>
            <a:rPr lang="en-US" sz="1800" b="1" dirty="0" smtClean="0"/>
            <a:t>B/C </a:t>
          </a:r>
          <a:r>
            <a:rPr lang="en-US" sz="1800" dirty="0" smtClean="0"/>
            <a:t>and </a:t>
          </a:r>
          <a:r>
            <a:rPr lang="en-US" sz="1800" b="1" dirty="0" smtClean="0"/>
            <a:t>safety and reliability </a:t>
          </a:r>
          <a:endParaRPr lang="en-US" sz="1800" b="1" dirty="0"/>
        </a:p>
      </dgm:t>
    </dgm:pt>
    <dgm:pt modelId="{A3BF1E84-8E40-4DEE-A239-5D4117986CF6}" type="parTrans" cxnId="{37B90902-8226-4BEF-AD32-A7403382FE55}">
      <dgm:prSet/>
      <dgm:spPr/>
      <dgm:t>
        <a:bodyPr/>
        <a:lstStyle/>
        <a:p>
          <a:endParaRPr lang="en-US"/>
        </a:p>
      </dgm:t>
    </dgm:pt>
    <dgm:pt modelId="{CCCB30DE-3EA2-444A-B8ED-79A9C9A1F3D1}" type="sibTrans" cxnId="{37B90902-8226-4BEF-AD32-A7403382FE55}">
      <dgm:prSet/>
      <dgm:spPr/>
      <dgm:t>
        <a:bodyPr/>
        <a:lstStyle/>
        <a:p>
          <a:endParaRPr lang="en-US"/>
        </a:p>
      </dgm:t>
    </dgm:pt>
    <dgm:pt modelId="{55616C49-C630-443F-85D6-B7E9A7E93026}">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b="0" i="1" dirty="0" smtClean="0"/>
            <a:t>Detour operations are </a:t>
          </a:r>
          <a:r>
            <a:rPr lang="en-US" sz="1800" b="1" i="1" dirty="0" smtClean="0">
              <a:solidFill>
                <a:srgbClr val="0000FF"/>
              </a:solidFill>
            </a:rPr>
            <a:t>recommended</a:t>
          </a:r>
          <a:r>
            <a:rPr lang="en-US" sz="1800" b="0" i="1" dirty="0" smtClean="0"/>
            <a:t> with </a:t>
          </a:r>
          <a:r>
            <a:rPr lang="en-US" sz="1800" b="1" i="1" dirty="0" smtClean="0">
              <a:solidFill>
                <a:srgbClr val="0000FF"/>
              </a:solidFill>
            </a:rPr>
            <a:t>58% confidence</a:t>
          </a:r>
          <a:r>
            <a:rPr lang="en-US" sz="1800" b="0" i="1" dirty="0" smtClean="0"/>
            <a:t>.</a:t>
          </a:r>
          <a:endParaRPr lang="en-US" sz="1800" b="0" dirty="0"/>
        </a:p>
      </dgm:t>
    </dgm:pt>
    <dgm:pt modelId="{75FEFDA8-63A9-42BF-80D5-FB15DFCC0EA2}" type="parTrans" cxnId="{7681E5AF-1062-429F-A7C4-9BE1A3E4F0D4}">
      <dgm:prSet/>
      <dgm:spPr/>
      <dgm:t>
        <a:bodyPr/>
        <a:lstStyle/>
        <a:p>
          <a:endParaRPr lang="en-US"/>
        </a:p>
      </dgm:t>
    </dgm:pt>
    <dgm:pt modelId="{64DAE962-F014-47D0-88B3-E5E1C696B6BE}" type="sibTrans" cxnId="{7681E5AF-1062-429F-A7C4-9BE1A3E4F0D4}">
      <dgm:prSet/>
      <dgm:spPr/>
      <dgm:t>
        <a:bodyPr/>
        <a:lstStyle/>
        <a:p>
          <a:endParaRPr lang="en-US"/>
        </a:p>
      </dgm:t>
    </dgm:pt>
    <dgm:pt modelId="{E6F48BF1-2F26-4698-9BE3-829E2C3D6FCF}">
      <dgm:prSet phldrT="[Text]" custT="1"/>
      <dgm:spPr>
        <a:scene3d>
          <a:camera prst="orthographicFront">
            <a:rot lat="0" lon="0" rev="0"/>
          </a:camera>
          <a:lightRig rig="brightRoom" dir="t">
            <a:rot lat="0" lon="0" rev="600000"/>
          </a:lightRig>
        </a:scene3d>
        <a:sp3d prstMaterial="metal">
          <a:bevelT w="38100" h="57150" prst="angle"/>
        </a:sp3d>
      </dgm:spPr>
      <dgm:t>
        <a:bodyPr/>
        <a:lstStyle/>
        <a:p>
          <a:r>
            <a:rPr lang="en-US" sz="2000" smtClean="0">
              <a:effectLst>
                <a:outerShdw blurRad="38100" dist="38100" dir="2700000" algn="tl">
                  <a:srgbClr val="000000">
                    <a:alpha val="43137"/>
                  </a:srgbClr>
                </a:outerShdw>
              </a:effectLst>
            </a:rPr>
            <a:t>Case B</a:t>
          </a:r>
          <a:endParaRPr lang="en-US" sz="2000" dirty="0">
            <a:effectLst>
              <a:outerShdw blurRad="38100" dist="38100" dir="2700000" algn="tl">
                <a:srgbClr val="000000">
                  <a:alpha val="43137"/>
                </a:srgbClr>
              </a:outerShdw>
            </a:effectLst>
          </a:endParaRPr>
        </a:p>
      </dgm:t>
    </dgm:pt>
    <dgm:pt modelId="{C31B2B89-F444-4D7A-B052-F874D857666E}" type="parTrans" cxnId="{7CAACCAE-A4E9-4386-A4CF-008D1E7A9E0B}">
      <dgm:prSet/>
      <dgm:spPr/>
      <dgm:t>
        <a:bodyPr/>
        <a:lstStyle/>
        <a:p>
          <a:endParaRPr lang="en-US"/>
        </a:p>
      </dgm:t>
    </dgm:pt>
    <dgm:pt modelId="{B005F6D5-BCB0-4904-89C4-B764E4C13CC2}" type="sibTrans" cxnId="{7CAACCAE-A4E9-4386-A4CF-008D1E7A9E0B}">
      <dgm:prSet/>
      <dgm:spPr/>
      <dgm:t>
        <a:bodyPr/>
        <a:lstStyle/>
        <a:p>
          <a:endParaRPr lang="en-US"/>
        </a:p>
      </dgm:t>
    </dgm:pt>
    <dgm:pt modelId="{085C0C1C-EF5B-4673-AE84-5D1C3BB0E901}">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dirty="0" smtClean="0"/>
            <a:t>Higher weights on </a:t>
          </a:r>
          <a:r>
            <a:rPr lang="en-US" sz="1800" b="1" dirty="0" smtClean="0"/>
            <a:t>accessibility</a:t>
          </a:r>
          <a:r>
            <a:rPr lang="en-US" sz="1800" dirty="0" smtClean="0"/>
            <a:t> and </a:t>
          </a:r>
          <a:r>
            <a:rPr lang="en-US" sz="1800" b="1" dirty="0" smtClean="0"/>
            <a:t>acceptability </a:t>
          </a:r>
          <a:endParaRPr lang="en-US" sz="1800" dirty="0"/>
        </a:p>
      </dgm:t>
    </dgm:pt>
    <dgm:pt modelId="{E2884C3B-C4AA-49E7-B192-61700F20A5F1}" type="parTrans" cxnId="{D91F7A5A-3C6F-4FC9-B2DA-B474393C0B55}">
      <dgm:prSet/>
      <dgm:spPr/>
      <dgm:t>
        <a:bodyPr/>
        <a:lstStyle/>
        <a:p>
          <a:endParaRPr lang="en-US"/>
        </a:p>
      </dgm:t>
    </dgm:pt>
    <dgm:pt modelId="{5746C507-52C8-4C69-AD54-B79F1F212D6D}" type="sibTrans" cxnId="{D91F7A5A-3C6F-4FC9-B2DA-B474393C0B55}">
      <dgm:prSet/>
      <dgm:spPr/>
      <dgm:t>
        <a:bodyPr/>
        <a:lstStyle/>
        <a:p>
          <a:endParaRPr lang="en-US"/>
        </a:p>
      </dgm:t>
    </dgm:pt>
    <dgm:pt modelId="{C52C0865-889D-4BE6-9566-0A6611BCF335}">
      <dgm:prSet phldrT="[Text]" custT="1"/>
      <dgm:spPr>
        <a:scene3d>
          <a:camera prst="orthographicFront">
            <a:rot lat="0" lon="0" rev="0"/>
          </a:camera>
          <a:lightRig rig="brightRoom" dir="t">
            <a:rot lat="0" lon="0" rev="600000"/>
          </a:lightRig>
        </a:scene3d>
        <a:sp3d prstMaterial="metal">
          <a:bevelT w="38100" h="57150" prst="angle"/>
        </a:sp3d>
      </dgm:spPr>
      <dgm:t>
        <a:bodyPr/>
        <a:lstStyle/>
        <a:p>
          <a:r>
            <a:rPr lang="en-US" sz="2000" smtClean="0">
              <a:effectLst>
                <a:outerShdw blurRad="38100" dist="38100" dir="2700000" algn="tl">
                  <a:srgbClr val="000000">
                    <a:alpha val="43137"/>
                  </a:srgbClr>
                </a:outerShdw>
              </a:effectLst>
            </a:rPr>
            <a:t>Case C</a:t>
          </a:r>
          <a:endParaRPr lang="en-US" sz="2000" dirty="0">
            <a:effectLst>
              <a:outerShdw blurRad="38100" dist="38100" dir="2700000" algn="tl">
                <a:srgbClr val="000000">
                  <a:alpha val="43137"/>
                </a:srgbClr>
              </a:outerShdw>
            </a:effectLst>
          </a:endParaRPr>
        </a:p>
      </dgm:t>
    </dgm:pt>
    <dgm:pt modelId="{8CF8B9C8-A06B-4434-BA86-4B606CE6C5A6}" type="parTrans" cxnId="{30CD67D8-5392-4F8F-9017-439657BA8B90}">
      <dgm:prSet/>
      <dgm:spPr/>
      <dgm:t>
        <a:bodyPr/>
        <a:lstStyle/>
        <a:p>
          <a:endParaRPr lang="en-US"/>
        </a:p>
      </dgm:t>
    </dgm:pt>
    <dgm:pt modelId="{1403D64F-3104-4EC9-937F-6DEEB1D203D0}" type="sibTrans" cxnId="{30CD67D8-5392-4F8F-9017-439657BA8B90}">
      <dgm:prSet/>
      <dgm:spPr/>
      <dgm:t>
        <a:bodyPr/>
        <a:lstStyle/>
        <a:p>
          <a:endParaRPr lang="en-US"/>
        </a:p>
      </dgm:t>
    </dgm:pt>
    <dgm:pt modelId="{8DCAA96D-C49B-41F0-A9D9-D441C1DC9B5D}">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b="1" dirty="0" smtClean="0"/>
            <a:t>Equal</a:t>
          </a:r>
          <a:r>
            <a:rPr lang="en-US" sz="1800" dirty="0" smtClean="0"/>
            <a:t> weights on all factors </a:t>
          </a:r>
          <a:endParaRPr lang="en-US" sz="1800" dirty="0"/>
        </a:p>
      </dgm:t>
    </dgm:pt>
    <dgm:pt modelId="{09F1A50E-E449-4950-A3F3-E8D23715D7B9}" type="parTrans" cxnId="{B3CEA892-2367-4A4B-9499-467F52236EDE}">
      <dgm:prSet/>
      <dgm:spPr/>
      <dgm:t>
        <a:bodyPr/>
        <a:lstStyle/>
        <a:p>
          <a:endParaRPr lang="en-US"/>
        </a:p>
      </dgm:t>
    </dgm:pt>
    <dgm:pt modelId="{52100D32-EAE3-4889-847C-E9C233D0D2F4}" type="sibTrans" cxnId="{B3CEA892-2367-4A4B-9499-467F52236EDE}">
      <dgm:prSet/>
      <dgm:spPr/>
      <dgm:t>
        <a:bodyPr/>
        <a:lstStyle/>
        <a:p>
          <a:endParaRPr lang="en-US"/>
        </a:p>
      </dgm:t>
    </dgm:pt>
    <dgm:pt modelId="{72450929-980C-4348-A6DC-4E3657E95FCD}">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b="0" i="1" dirty="0" smtClean="0"/>
            <a:t>Detour operations are </a:t>
          </a:r>
          <a:r>
            <a:rPr lang="en-US" sz="1800" b="1" i="1" dirty="0" smtClean="0">
              <a:solidFill>
                <a:srgbClr val="0000FF"/>
              </a:solidFill>
            </a:rPr>
            <a:t>Not</a:t>
          </a:r>
          <a:r>
            <a:rPr lang="en-US" sz="1800" b="1" i="1" dirty="0" smtClean="0"/>
            <a:t> </a:t>
          </a:r>
          <a:r>
            <a:rPr lang="en-US" sz="1800" b="1" i="1" dirty="0" smtClean="0">
              <a:solidFill>
                <a:srgbClr val="0000FF"/>
              </a:solidFill>
            </a:rPr>
            <a:t>recommended</a:t>
          </a:r>
          <a:r>
            <a:rPr lang="en-US" sz="1800" b="1" i="1" dirty="0" smtClean="0"/>
            <a:t> </a:t>
          </a:r>
          <a:r>
            <a:rPr lang="en-US" sz="1800" b="0" i="1" dirty="0" smtClean="0"/>
            <a:t>with</a:t>
          </a:r>
          <a:r>
            <a:rPr lang="en-US" sz="1800" i="1" dirty="0" smtClean="0"/>
            <a:t> </a:t>
          </a:r>
          <a:r>
            <a:rPr lang="en-US" sz="1800" b="1" i="1" dirty="0" smtClean="0">
              <a:solidFill>
                <a:srgbClr val="0000FF"/>
              </a:solidFill>
            </a:rPr>
            <a:t>53% confidence</a:t>
          </a:r>
          <a:r>
            <a:rPr lang="en-US" sz="1800" b="1" i="1" dirty="0" smtClean="0"/>
            <a:t>.</a:t>
          </a:r>
          <a:endParaRPr lang="en-US" sz="1800" dirty="0"/>
        </a:p>
      </dgm:t>
    </dgm:pt>
    <dgm:pt modelId="{4FB3C793-97C4-4385-A2B6-963439EE9CB8}" type="parTrans" cxnId="{F35F7ECF-BBBD-4878-BEEF-30F94EE92E9E}">
      <dgm:prSet/>
      <dgm:spPr/>
      <dgm:t>
        <a:bodyPr/>
        <a:lstStyle/>
        <a:p>
          <a:endParaRPr lang="en-US"/>
        </a:p>
      </dgm:t>
    </dgm:pt>
    <dgm:pt modelId="{B138DC1D-005B-4EB0-88ED-A41C3346D709}" type="sibTrans" cxnId="{F35F7ECF-BBBD-4878-BEEF-30F94EE92E9E}">
      <dgm:prSet/>
      <dgm:spPr/>
      <dgm:t>
        <a:bodyPr/>
        <a:lstStyle/>
        <a:p>
          <a:endParaRPr lang="en-US"/>
        </a:p>
      </dgm:t>
    </dgm:pt>
    <dgm:pt modelId="{217D2911-7591-40E9-A694-CC3ED654B494}">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b="0" i="1" dirty="0" smtClean="0"/>
            <a:t>Detour operations are </a:t>
          </a:r>
          <a:r>
            <a:rPr lang="en-US" sz="1800" b="1" i="1" dirty="0" smtClean="0">
              <a:solidFill>
                <a:srgbClr val="0000FF"/>
              </a:solidFill>
            </a:rPr>
            <a:t>recommended</a:t>
          </a:r>
          <a:r>
            <a:rPr lang="en-US" sz="1800" b="1" i="1" dirty="0" smtClean="0"/>
            <a:t> </a:t>
          </a:r>
          <a:r>
            <a:rPr lang="en-US" sz="1800" b="0" i="1" dirty="0" smtClean="0"/>
            <a:t>with</a:t>
          </a:r>
          <a:r>
            <a:rPr lang="en-US" sz="1800" i="1" dirty="0" smtClean="0"/>
            <a:t> </a:t>
          </a:r>
          <a:r>
            <a:rPr lang="en-US" sz="1800" b="1" i="1" dirty="0" smtClean="0">
              <a:solidFill>
                <a:srgbClr val="0000FF"/>
              </a:solidFill>
            </a:rPr>
            <a:t>53% confidence</a:t>
          </a:r>
          <a:r>
            <a:rPr lang="en-US" sz="1800" b="1" i="1" dirty="0" smtClean="0"/>
            <a:t>.</a:t>
          </a:r>
          <a:endParaRPr lang="en-US" sz="1800" dirty="0"/>
        </a:p>
      </dgm:t>
    </dgm:pt>
    <dgm:pt modelId="{58B9DAE6-1207-437F-ACBA-6623ECF7AD6D}" type="parTrans" cxnId="{247190E9-F41F-4D42-83B6-2BBB2EBCF7DC}">
      <dgm:prSet/>
      <dgm:spPr/>
      <dgm:t>
        <a:bodyPr/>
        <a:lstStyle/>
        <a:p>
          <a:endParaRPr lang="en-US"/>
        </a:p>
      </dgm:t>
    </dgm:pt>
    <dgm:pt modelId="{FA9E538D-260A-4C9F-9CF0-0DABBBC2D214}" type="sibTrans" cxnId="{247190E9-F41F-4D42-83B6-2BBB2EBCF7DC}">
      <dgm:prSet/>
      <dgm:spPr/>
      <dgm:t>
        <a:bodyPr/>
        <a:lstStyle/>
        <a:p>
          <a:endParaRPr lang="en-US"/>
        </a:p>
      </dgm:t>
    </dgm:pt>
    <dgm:pt modelId="{5FEF966E-8FC9-410A-8101-A4DAB9EC65EE}" type="pres">
      <dgm:prSet presAssocID="{E85DBAAE-36F8-42A7-A5A2-FE2C7AA7564A}" presName="Name0" presStyleCnt="0">
        <dgm:presLayoutVars>
          <dgm:dir/>
          <dgm:animLvl val="lvl"/>
          <dgm:resizeHandles val="exact"/>
        </dgm:presLayoutVars>
      </dgm:prSet>
      <dgm:spPr/>
      <dgm:t>
        <a:bodyPr/>
        <a:lstStyle/>
        <a:p>
          <a:endParaRPr lang="en-US"/>
        </a:p>
      </dgm:t>
    </dgm:pt>
    <dgm:pt modelId="{76FF477E-92AE-4401-9EEF-5AF0327C8675}" type="pres">
      <dgm:prSet presAssocID="{20A22F51-01A8-44C1-AA7A-049EE752D9E9}" presName="linNode" presStyleCnt="0"/>
      <dgm:spPr/>
      <dgm:t>
        <a:bodyPr/>
        <a:lstStyle/>
        <a:p>
          <a:endParaRPr lang="en-US"/>
        </a:p>
      </dgm:t>
    </dgm:pt>
    <dgm:pt modelId="{02CFA0CE-3E60-49B3-8026-3FAD23A6387B}" type="pres">
      <dgm:prSet presAssocID="{20A22F51-01A8-44C1-AA7A-049EE752D9E9}" presName="parentText" presStyleLbl="node1" presStyleIdx="0" presStyleCnt="3" custScaleX="62556">
        <dgm:presLayoutVars>
          <dgm:chMax val="1"/>
          <dgm:bulletEnabled val="1"/>
        </dgm:presLayoutVars>
      </dgm:prSet>
      <dgm:spPr/>
      <dgm:t>
        <a:bodyPr/>
        <a:lstStyle/>
        <a:p>
          <a:endParaRPr lang="en-US"/>
        </a:p>
      </dgm:t>
    </dgm:pt>
    <dgm:pt modelId="{B51D7062-8901-4140-91E4-A19D88BAF63F}" type="pres">
      <dgm:prSet presAssocID="{20A22F51-01A8-44C1-AA7A-049EE752D9E9}" presName="descendantText" presStyleLbl="alignAccFollowNode1" presStyleIdx="0" presStyleCnt="3" custScaleX="129293">
        <dgm:presLayoutVars>
          <dgm:bulletEnabled val="1"/>
        </dgm:presLayoutVars>
      </dgm:prSet>
      <dgm:spPr/>
      <dgm:t>
        <a:bodyPr/>
        <a:lstStyle/>
        <a:p>
          <a:endParaRPr lang="en-US"/>
        </a:p>
      </dgm:t>
    </dgm:pt>
    <dgm:pt modelId="{619CEFE0-50BB-4DD4-A7B7-3503B65EFC39}" type="pres">
      <dgm:prSet presAssocID="{4CD34D67-8862-4189-81CF-2A55DF4D2E11}" presName="sp" presStyleCnt="0"/>
      <dgm:spPr/>
      <dgm:t>
        <a:bodyPr/>
        <a:lstStyle/>
        <a:p>
          <a:endParaRPr lang="en-US"/>
        </a:p>
      </dgm:t>
    </dgm:pt>
    <dgm:pt modelId="{D9134376-B106-4789-87ED-104A3D4B4B5C}" type="pres">
      <dgm:prSet presAssocID="{E6F48BF1-2F26-4698-9BE3-829E2C3D6FCF}" presName="linNode" presStyleCnt="0"/>
      <dgm:spPr/>
      <dgm:t>
        <a:bodyPr/>
        <a:lstStyle/>
        <a:p>
          <a:endParaRPr lang="en-US"/>
        </a:p>
      </dgm:t>
    </dgm:pt>
    <dgm:pt modelId="{F4B0C4AC-C983-4FA6-B981-CC0C86C12DC2}" type="pres">
      <dgm:prSet presAssocID="{E6F48BF1-2F26-4698-9BE3-829E2C3D6FCF}" presName="parentText" presStyleLbl="node1" presStyleIdx="1" presStyleCnt="3" custScaleX="62556">
        <dgm:presLayoutVars>
          <dgm:chMax val="1"/>
          <dgm:bulletEnabled val="1"/>
        </dgm:presLayoutVars>
      </dgm:prSet>
      <dgm:spPr/>
      <dgm:t>
        <a:bodyPr/>
        <a:lstStyle/>
        <a:p>
          <a:endParaRPr lang="en-US"/>
        </a:p>
      </dgm:t>
    </dgm:pt>
    <dgm:pt modelId="{74922976-D4DF-4671-8B49-D476E1CBE8A4}" type="pres">
      <dgm:prSet presAssocID="{E6F48BF1-2F26-4698-9BE3-829E2C3D6FCF}" presName="descendantText" presStyleLbl="alignAccFollowNode1" presStyleIdx="1" presStyleCnt="3" custScaleX="129293">
        <dgm:presLayoutVars>
          <dgm:bulletEnabled val="1"/>
        </dgm:presLayoutVars>
      </dgm:prSet>
      <dgm:spPr/>
      <dgm:t>
        <a:bodyPr/>
        <a:lstStyle/>
        <a:p>
          <a:endParaRPr lang="en-US"/>
        </a:p>
      </dgm:t>
    </dgm:pt>
    <dgm:pt modelId="{DC96A229-ABE7-448B-8EA5-5ADA9624708F}" type="pres">
      <dgm:prSet presAssocID="{B005F6D5-BCB0-4904-89C4-B764E4C13CC2}" presName="sp" presStyleCnt="0"/>
      <dgm:spPr/>
      <dgm:t>
        <a:bodyPr/>
        <a:lstStyle/>
        <a:p>
          <a:endParaRPr lang="en-US"/>
        </a:p>
      </dgm:t>
    </dgm:pt>
    <dgm:pt modelId="{FE1CC11C-C3B5-4993-836A-BE20EA1956E5}" type="pres">
      <dgm:prSet presAssocID="{C52C0865-889D-4BE6-9566-0A6611BCF335}" presName="linNode" presStyleCnt="0"/>
      <dgm:spPr/>
      <dgm:t>
        <a:bodyPr/>
        <a:lstStyle/>
        <a:p>
          <a:endParaRPr lang="en-US"/>
        </a:p>
      </dgm:t>
    </dgm:pt>
    <dgm:pt modelId="{EA6456DE-2802-48FA-A5FB-00EEDC0CA661}" type="pres">
      <dgm:prSet presAssocID="{C52C0865-889D-4BE6-9566-0A6611BCF335}" presName="parentText" presStyleLbl="node1" presStyleIdx="2" presStyleCnt="3" custScaleX="62556">
        <dgm:presLayoutVars>
          <dgm:chMax val="1"/>
          <dgm:bulletEnabled val="1"/>
        </dgm:presLayoutVars>
      </dgm:prSet>
      <dgm:spPr/>
      <dgm:t>
        <a:bodyPr/>
        <a:lstStyle/>
        <a:p>
          <a:endParaRPr lang="en-US"/>
        </a:p>
      </dgm:t>
    </dgm:pt>
    <dgm:pt modelId="{BC59BA37-C7C7-4506-BCAF-D5AF19897DCB}" type="pres">
      <dgm:prSet presAssocID="{C52C0865-889D-4BE6-9566-0A6611BCF335}" presName="descendantText" presStyleLbl="alignAccFollowNode1" presStyleIdx="2" presStyleCnt="3" custScaleX="129293">
        <dgm:presLayoutVars>
          <dgm:bulletEnabled val="1"/>
        </dgm:presLayoutVars>
      </dgm:prSet>
      <dgm:spPr/>
      <dgm:t>
        <a:bodyPr/>
        <a:lstStyle/>
        <a:p>
          <a:endParaRPr lang="en-US"/>
        </a:p>
      </dgm:t>
    </dgm:pt>
  </dgm:ptLst>
  <dgm:cxnLst>
    <dgm:cxn modelId="{0774A7EA-82A6-4D33-A17F-233DC4F23B6C}" type="presOf" srcId="{085C0C1C-EF5B-4673-AE84-5D1C3BB0E901}" destId="{74922976-D4DF-4671-8B49-D476E1CBE8A4}" srcOrd="0" destOrd="0" presId="urn:microsoft.com/office/officeart/2005/8/layout/vList5"/>
    <dgm:cxn modelId="{F35F7ECF-BBBD-4878-BEEF-30F94EE92E9E}" srcId="{E6F48BF1-2F26-4698-9BE3-829E2C3D6FCF}" destId="{72450929-980C-4348-A6DC-4E3657E95FCD}" srcOrd="1" destOrd="0" parTransId="{4FB3C793-97C4-4385-A2B6-963439EE9CB8}" sibTransId="{B138DC1D-005B-4EB0-88ED-A41C3346D709}"/>
    <dgm:cxn modelId="{B7049F7B-A98A-4E72-A2A7-7413F0F004DC}" type="presOf" srcId="{E6F48BF1-2F26-4698-9BE3-829E2C3D6FCF}" destId="{F4B0C4AC-C983-4FA6-B981-CC0C86C12DC2}" srcOrd="0" destOrd="0" presId="urn:microsoft.com/office/officeart/2005/8/layout/vList5"/>
    <dgm:cxn modelId="{D02A1B91-D732-4D6C-AE7C-D5B1EFB3002C}" type="presOf" srcId="{217D2911-7591-40E9-A694-CC3ED654B494}" destId="{BC59BA37-C7C7-4506-BCAF-D5AF19897DCB}" srcOrd="0" destOrd="1" presId="urn:microsoft.com/office/officeart/2005/8/layout/vList5"/>
    <dgm:cxn modelId="{5536CED2-7BF9-485C-8C56-F091CB5AF834}" type="presOf" srcId="{8DCAA96D-C49B-41F0-A9D9-D441C1DC9B5D}" destId="{BC59BA37-C7C7-4506-BCAF-D5AF19897DCB}" srcOrd="0" destOrd="0" presId="urn:microsoft.com/office/officeart/2005/8/layout/vList5"/>
    <dgm:cxn modelId="{CD935C02-367D-421C-80AE-37AF533A2CC5}" srcId="{E85DBAAE-36F8-42A7-A5A2-FE2C7AA7564A}" destId="{20A22F51-01A8-44C1-AA7A-049EE752D9E9}" srcOrd="0" destOrd="0" parTransId="{A2686222-9265-4DA8-95B2-766C5D146D3A}" sibTransId="{4CD34D67-8862-4189-81CF-2A55DF4D2E11}"/>
    <dgm:cxn modelId="{BD75F669-677E-4353-B553-D3DD65D90A36}" type="presOf" srcId="{E85DBAAE-36F8-42A7-A5A2-FE2C7AA7564A}" destId="{5FEF966E-8FC9-410A-8101-A4DAB9EC65EE}" srcOrd="0" destOrd="0" presId="urn:microsoft.com/office/officeart/2005/8/layout/vList5"/>
    <dgm:cxn modelId="{31C6A244-8F16-469F-9A21-3503E5077E68}" type="presOf" srcId="{20A22F51-01A8-44C1-AA7A-049EE752D9E9}" destId="{02CFA0CE-3E60-49B3-8026-3FAD23A6387B}" srcOrd="0" destOrd="0" presId="urn:microsoft.com/office/officeart/2005/8/layout/vList5"/>
    <dgm:cxn modelId="{247190E9-F41F-4D42-83B6-2BBB2EBCF7DC}" srcId="{C52C0865-889D-4BE6-9566-0A6611BCF335}" destId="{217D2911-7591-40E9-A694-CC3ED654B494}" srcOrd="1" destOrd="0" parTransId="{58B9DAE6-1207-437F-ACBA-6623ECF7AD6D}" sibTransId="{FA9E538D-260A-4C9F-9CF0-0DABBBC2D214}"/>
    <dgm:cxn modelId="{7681E5AF-1062-429F-A7C4-9BE1A3E4F0D4}" srcId="{20A22F51-01A8-44C1-AA7A-049EE752D9E9}" destId="{55616C49-C630-443F-85D6-B7E9A7E93026}" srcOrd="1" destOrd="0" parTransId="{75FEFDA8-63A9-42BF-80D5-FB15DFCC0EA2}" sibTransId="{64DAE962-F014-47D0-88B3-E5E1C696B6BE}"/>
    <dgm:cxn modelId="{D733A214-D875-4D76-B50B-179D6EF27F76}" type="presOf" srcId="{76DAB065-327D-4D84-838B-767FBF072AAD}" destId="{B51D7062-8901-4140-91E4-A19D88BAF63F}" srcOrd="0" destOrd="0" presId="urn:microsoft.com/office/officeart/2005/8/layout/vList5"/>
    <dgm:cxn modelId="{D91F7A5A-3C6F-4FC9-B2DA-B474393C0B55}" srcId="{E6F48BF1-2F26-4698-9BE3-829E2C3D6FCF}" destId="{085C0C1C-EF5B-4673-AE84-5D1C3BB0E901}" srcOrd="0" destOrd="0" parTransId="{E2884C3B-C4AA-49E7-B192-61700F20A5F1}" sibTransId="{5746C507-52C8-4C69-AD54-B79F1F212D6D}"/>
    <dgm:cxn modelId="{9FB553A3-88CD-4B98-BDA6-0EFB142E7AA6}" type="presOf" srcId="{C52C0865-889D-4BE6-9566-0A6611BCF335}" destId="{EA6456DE-2802-48FA-A5FB-00EEDC0CA661}" srcOrd="0" destOrd="0" presId="urn:microsoft.com/office/officeart/2005/8/layout/vList5"/>
    <dgm:cxn modelId="{D5E00637-B6C9-4FA9-AB93-66A90AF5A75C}" type="presOf" srcId="{72450929-980C-4348-A6DC-4E3657E95FCD}" destId="{74922976-D4DF-4671-8B49-D476E1CBE8A4}" srcOrd="0" destOrd="1" presId="urn:microsoft.com/office/officeart/2005/8/layout/vList5"/>
    <dgm:cxn modelId="{98F30AF7-165F-4746-8E71-73E0A18865F5}" type="presOf" srcId="{55616C49-C630-443F-85D6-B7E9A7E93026}" destId="{B51D7062-8901-4140-91E4-A19D88BAF63F}" srcOrd="0" destOrd="1" presId="urn:microsoft.com/office/officeart/2005/8/layout/vList5"/>
    <dgm:cxn modelId="{30CD67D8-5392-4F8F-9017-439657BA8B90}" srcId="{E85DBAAE-36F8-42A7-A5A2-FE2C7AA7564A}" destId="{C52C0865-889D-4BE6-9566-0A6611BCF335}" srcOrd="2" destOrd="0" parTransId="{8CF8B9C8-A06B-4434-BA86-4B606CE6C5A6}" sibTransId="{1403D64F-3104-4EC9-937F-6DEEB1D203D0}"/>
    <dgm:cxn modelId="{37B90902-8226-4BEF-AD32-A7403382FE55}" srcId="{20A22F51-01A8-44C1-AA7A-049EE752D9E9}" destId="{76DAB065-327D-4D84-838B-767FBF072AAD}" srcOrd="0" destOrd="0" parTransId="{A3BF1E84-8E40-4DEE-A239-5D4117986CF6}" sibTransId="{CCCB30DE-3EA2-444A-B8ED-79A9C9A1F3D1}"/>
    <dgm:cxn modelId="{7CAACCAE-A4E9-4386-A4CF-008D1E7A9E0B}" srcId="{E85DBAAE-36F8-42A7-A5A2-FE2C7AA7564A}" destId="{E6F48BF1-2F26-4698-9BE3-829E2C3D6FCF}" srcOrd="1" destOrd="0" parTransId="{C31B2B89-F444-4D7A-B052-F874D857666E}" sibTransId="{B005F6D5-BCB0-4904-89C4-B764E4C13CC2}"/>
    <dgm:cxn modelId="{B3CEA892-2367-4A4B-9499-467F52236EDE}" srcId="{C52C0865-889D-4BE6-9566-0A6611BCF335}" destId="{8DCAA96D-C49B-41F0-A9D9-D441C1DC9B5D}" srcOrd="0" destOrd="0" parTransId="{09F1A50E-E449-4950-A3F3-E8D23715D7B9}" sibTransId="{52100D32-EAE3-4889-847C-E9C233D0D2F4}"/>
    <dgm:cxn modelId="{B229D8A8-6FE9-4103-94F7-1E4C8FC4F231}" type="presParOf" srcId="{5FEF966E-8FC9-410A-8101-A4DAB9EC65EE}" destId="{76FF477E-92AE-4401-9EEF-5AF0327C8675}" srcOrd="0" destOrd="0" presId="urn:microsoft.com/office/officeart/2005/8/layout/vList5"/>
    <dgm:cxn modelId="{4915C993-9ED8-4393-B351-0FDD65E4A614}" type="presParOf" srcId="{76FF477E-92AE-4401-9EEF-5AF0327C8675}" destId="{02CFA0CE-3E60-49B3-8026-3FAD23A6387B}" srcOrd="0" destOrd="0" presId="urn:microsoft.com/office/officeart/2005/8/layout/vList5"/>
    <dgm:cxn modelId="{10653258-022A-402F-AA05-C483A59F50CD}" type="presParOf" srcId="{76FF477E-92AE-4401-9EEF-5AF0327C8675}" destId="{B51D7062-8901-4140-91E4-A19D88BAF63F}" srcOrd="1" destOrd="0" presId="urn:microsoft.com/office/officeart/2005/8/layout/vList5"/>
    <dgm:cxn modelId="{116E2724-7467-4DAC-BBC0-E7EA6943EDD9}" type="presParOf" srcId="{5FEF966E-8FC9-410A-8101-A4DAB9EC65EE}" destId="{619CEFE0-50BB-4DD4-A7B7-3503B65EFC39}" srcOrd="1" destOrd="0" presId="urn:microsoft.com/office/officeart/2005/8/layout/vList5"/>
    <dgm:cxn modelId="{94815CDD-9BEA-44DC-B9CF-02BB03580EC0}" type="presParOf" srcId="{5FEF966E-8FC9-410A-8101-A4DAB9EC65EE}" destId="{D9134376-B106-4789-87ED-104A3D4B4B5C}" srcOrd="2" destOrd="0" presId="urn:microsoft.com/office/officeart/2005/8/layout/vList5"/>
    <dgm:cxn modelId="{8CD8C371-2C35-4B18-962F-F824EB1644BF}" type="presParOf" srcId="{D9134376-B106-4789-87ED-104A3D4B4B5C}" destId="{F4B0C4AC-C983-4FA6-B981-CC0C86C12DC2}" srcOrd="0" destOrd="0" presId="urn:microsoft.com/office/officeart/2005/8/layout/vList5"/>
    <dgm:cxn modelId="{30F27FF7-B32D-4468-A47F-DF02FE496BDA}" type="presParOf" srcId="{D9134376-B106-4789-87ED-104A3D4B4B5C}" destId="{74922976-D4DF-4671-8B49-D476E1CBE8A4}" srcOrd="1" destOrd="0" presId="urn:microsoft.com/office/officeart/2005/8/layout/vList5"/>
    <dgm:cxn modelId="{996BF163-88C3-4169-A32E-909BECD9BB4D}" type="presParOf" srcId="{5FEF966E-8FC9-410A-8101-A4DAB9EC65EE}" destId="{DC96A229-ABE7-448B-8EA5-5ADA9624708F}" srcOrd="3" destOrd="0" presId="urn:microsoft.com/office/officeart/2005/8/layout/vList5"/>
    <dgm:cxn modelId="{11E0CF0B-AED5-436B-AA86-8A4754E51CA6}" type="presParOf" srcId="{5FEF966E-8FC9-410A-8101-A4DAB9EC65EE}" destId="{FE1CC11C-C3B5-4993-836A-BE20EA1956E5}" srcOrd="4" destOrd="0" presId="urn:microsoft.com/office/officeart/2005/8/layout/vList5"/>
    <dgm:cxn modelId="{9853773E-0DC1-4B6A-A783-015CE62811AA}" type="presParOf" srcId="{FE1CC11C-C3B5-4993-836A-BE20EA1956E5}" destId="{EA6456DE-2802-48FA-A5FB-00EEDC0CA661}" srcOrd="0" destOrd="0" presId="urn:microsoft.com/office/officeart/2005/8/layout/vList5"/>
    <dgm:cxn modelId="{3AEA21A9-097B-46D9-8922-54FF046C8C56}" type="presParOf" srcId="{FE1CC11C-C3B5-4993-836A-BE20EA1956E5}" destId="{BC59BA37-C7C7-4506-BCAF-D5AF19897DC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08EEA-168A-4938-AB4D-3EB2B083A4E3}">
      <dsp:nvSpPr>
        <dsp:cNvPr id="0" name=""/>
        <dsp:cNvSpPr/>
      </dsp:nvSpPr>
      <dsp:spPr>
        <a:xfrm rot="5400000">
          <a:off x="3507977" y="-1949007"/>
          <a:ext cx="2108145" cy="6104551"/>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 Full Road Closure (3/3)</a:t>
          </a:r>
          <a:endParaRPr lang="en-US" sz="1800" kern="1200" dirty="0"/>
        </a:p>
        <a:p>
          <a:pPr marL="171450" lvl="1" indent="-171450" algn="l" defTabSz="800100">
            <a:lnSpc>
              <a:spcPct val="90000"/>
            </a:lnSpc>
            <a:spcBef>
              <a:spcPct val="0"/>
            </a:spcBef>
            <a:spcAft>
              <a:spcPct val="15000"/>
            </a:spcAft>
            <a:buChar char="••"/>
          </a:pPr>
          <a:r>
            <a:rPr lang="en-US" sz="1800" kern="1200" dirty="0" smtClean="0"/>
            <a:t>60 minute-incident duration</a:t>
          </a:r>
          <a:endParaRPr lang="en-US" sz="1800" kern="1200" dirty="0"/>
        </a:p>
        <a:p>
          <a:pPr marL="171450" lvl="1" indent="-171450" algn="l" defTabSz="800100">
            <a:lnSpc>
              <a:spcPct val="90000"/>
            </a:lnSpc>
            <a:spcBef>
              <a:spcPct val="0"/>
            </a:spcBef>
            <a:spcAft>
              <a:spcPct val="15000"/>
            </a:spcAft>
            <a:buChar char="••"/>
          </a:pPr>
          <a:r>
            <a:rPr lang="en-US" sz="1800" kern="1200" dirty="0" smtClean="0"/>
            <a:t>System Recommendation: </a:t>
          </a:r>
          <a:r>
            <a:rPr lang="en-US" sz="1800" b="1" kern="1200" dirty="0" smtClean="0">
              <a:solidFill>
                <a:srgbClr val="0000FF"/>
              </a:solidFill>
            </a:rPr>
            <a:t>Detour operations are beneficial </a:t>
          </a:r>
          <a:r>
            <a:rPr lang="en-US" sz="1800" kern="1200" dirty="0" smtClean="0"/>
            <a:t>(recommended) with 60% confidence.</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rot="-5400000">
        <a:off x="1509775" y="152106"/>
        <a:ext cx="6001640" cy="1902323"/>
      </dsp:txXfrm>
    </dsp:sp>
    <dsp:sp modelId="{B1D27ACD-8620-4C47-9538-1976CC2CB169}">
      <dsp:nvSpPr>
        <dsp:cNvPr id="0" name=""/>
        <dsp:cNvSpPr/>
      </dsp:nvSpPr>
      <dsp:spPr>
        <a:xfrm>
          <a:off x="81873" y="13930"/>
          <a:ext cx="1427900" cy="208099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Scenario 1</a:t>
          </a:r>
          <a:endParaRPr lang="en-US" sz="2000" kern="1200" dirty="0">
            <a:effectLst>
              <a:outerShdw blurRad="38100" dist="38100" dir="2700000" algn="tl">
                <a:srgbClr val="000000">
                  <a:alpha val="43137"/>
                </a:srgbClr>
              </a:outerShdw>
            </a:effectLst>
          </a:endParaRPr>
        </a:p>
      </dsp:txBody>
      <dsp:txXfrm>
        <a:off x="151577" y="83634"/>
        <a:ext cx="1288492" cy="1941586"/>
      </dsp:txXfrm>
    </dsp:sp>
    <dsp:sp modelId="{EE0440AA-8CD6-450B-90D0-441574D05875}">
      <dsp:nvSpPr>
        <dsp:cNvPr id="0" name=""/>
        <dsp:cNvSpPr/>
      </dsp:nvSpPr>
      <dsp:spPr>
        <a:xfrm rot="5400000">
          <a:off x="3532996" y="226766"/>
          <a:ext cx="2108145" cy="6104551"/>
        </a:xfrm>
        <a:prstGeom prst="round2SameRect">
          <a:avLst/>
        </a:prstGeom>
        <a:solidFill>
          <a:schemeClr val="accent4">
            <a:tint val="40000"/>
            <a:alpha val="90000"/>
            <a:hueOff val="-8704081"/>
            <a:satOff val="57049"/>
            <a:lumOff val="2439"/>
            <a:alphaOff val="0"/>
          </a:schemeClr>
        </a:solidFill>
        <a:ln w="9525" cap="flat" cmpd="sng" algn="ctr">
          <a:solidFill>
            <a:schemeClr val="accent4">
              <a:tint val="40000"/>
              <a:alpha val="90000"/>
              <a:hueOff val="-8704081"/>
              <a:satOff val="57049"/>
              <a:lumOff val="2439"/>
              <a:alphaOff val="0"/>
            </a:schemeClr>
          </a:solidFill>
          <a:prstDash val="solid"/>
        </a:ln>
        <a:effectLst>
          <a:outerShdw blurRad="40000" dist="23000" dir="5400000" rotWithShape="0">
            <a:srgbClr val="000000">
              <a:alpha val="35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 Full Road Closure (3/3)</a:t>
          </a:r>
          <a:endParaRPr lang="en-US" sz="1800" kern="1200" dirty="0"/>
        </a:p>
        <a:p>
          <a:pPr marL="171450" lvl="1" indent="-171450" algn="l" defTabSz="800100">
            <a:lnSpc>
              <a:spcPct val="90000"/>
            </a:lnSpc>
            <a:spcBef>
              <a:spcPct val="0"/>
            </a:spcBef>
            <a:spcAft>
              <a:spcPct val="15000"/>
            </a:spcAft>
            <a:buChar char="••"/>
          </a:pPr>
          <a:r>
            <a:rPr lang="en-US" sz="1800" kern="1200" dirty="0" smtClean="0"/>
            <a:t>90 minute-incident duration</a:t>
          </a:r>
          <a:endParaRPr lang="en-US" sz="1800" kern="1200" dirty="0"/>
        </a:p>
        <a:p>
          <a:pPr marL="171450" lvl="1" indent="-171450" algn="l" defTabSz="800100">
            <a:lnSpc>
              <a:spcPct val="90000"/>
            </a:lnSpc>
            <a:spcBef>
              <a:spcPct val="0"/>
            </a:spcBef>
            <a:spcAft>
              <a:spcPct val="15000"/>
            </a:spcAft>
            <a:buChar char="••"/>
          </a:pPr>
          <a:r>
            <a:rPr lang="en-US" sz="1800" kern="1200" dirty="0" smtClean="0"/>
            <a:t>System Recommendation: </a:t>
          </a:r>
          <a:r>
            <a:rPr lang="en-US" sz="1800" b="1" kern="1200" dirty="0" smtClean="0">
              <a:solidFill>
                <a:srgbClr val="0000FF"/>
              </a:solidFill>
            </a:rPr>
            <a:t>Detour operations are </a:t>
          </a:r>
          <a:r>
            <a:rPr lang="en-US" sz="1800" b="1" kern="1200" dirty="0" smtClean="0">
              <a:solidFill>
                <a:srgbClr val="0000FF"/>
              </a:solidFill>
            </a:rPr>
            <a:t>NOT beneficial </a:t>
          </a:r>
          <a:r>
            <a:rPr lang="en-US" sz="1800" kern="1200" dirty="0" smtClean="0"/>
            <a:t>(</a:t>
          </a:r>
          <a:r>
            <a:rPr lang="en-US" sz="1800" kern="1200" dirty="0" smtClean="0"/>
            <a:t>recommended) with 62% confidence.</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rot="-5400000">
        <a:off x="1534794" y="2327880"/>
        <a:ext cx="6001640" cy="1902323"/>
      </dsp:txXfrm>
    </dsp:sp>
    <dsp:sp modelId="{4B95BAFF-DB84-43E9-BA73-AAC73330E683}">
      <dsp:nvSpPr>
        <dsp:cNvPr id="0" name=""/>
        <dsp:cNvSpPr/>
      </dsp:nvSpPr>
      <dsp:spPr>
        <a:xfrm>
          <a:off x="81873" y="2213095"/>
          <a:ext cx="1427900" cy="2105996"/>
        </a:xfrm>
        <a:prstGeom prst="roundRect">
          <a:avLst/>
        </a:prstGeom>
        <a:gradFill rotWithShape="0">
          <a:gsLst>
            <a:gs pos="0">
              <a:schemeClr val="accent4">
                <a:hueOff val="-8271860"/>
                <a:satOff val="46445"/>
                <a:lumOff val="-2156"/>
                <a:alphaOff val="0"/>
                <a:shade val="51000"/>
                <a:satMod val="130000"/>
              </a:schemeClr>
            </a:gs>
            <a:gs pos="80000">
              <a:schemeClr val="accent4">
                <a:hueOff val="-8271860"/>
                <a:satOff val="46445"/>
                <a:lumOff val="-2156"/>
                <a:alphaOff val="0"/>
                <a:shade val="93000"/>
                <a:satMod val="130000"/>
              </a:schemeClr>
            </a:gs>
            <a:gs pos="100000">
              <a:schemeClr val="accent4">
                <a:hueOff val="-8271860"/>
                <a:satOff val="46445"/>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Scenario 2</a:t>
          </a:r>
          <a:endParaRPr lang="en-US" sz="2000" kern="1200" dirty="0">
            <a:effectLst>
              <a:outerShdw blurRad="38100" dist="38100" dir="2700000" algn="tl">
                <a:srgbClr val="000000">
                  <a:alpha val="43137"/>
                </a:srgbClr>
              </a:outerShdw>
            </a:effectLst>
          </a:endParaRPr>
        </a:p>
      </dsp:txBody>
      <dsp:txXfrm>
        <a:off x="151577" y="2282799"/>
        <a:ext cx="1288492" cy="1966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D7062-8901-4140-91E4-A19D88BAF63F}">
      <dsp:nvSpPr>
        <dsp:cNvPr id="0" name=""/>
        <dsp:cNvSpPr/>
      </dsp:nvSpPr>
      <dsp:spPr>
        <a:xfrm rot="5400000">
          <a:off x="3776860" y="-2126274"/>
          <a:ext cx="1047750" cy="5566205"/>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Higher weights on </a:t>
          </a:r>
          <a:r>
            <a:rPr lang="en-US" sz="1800" b="1" kern="1200" dirty="0" smtClean="0"/>
            <a:t>B/C </a:t>
          </a:r>
          <a:r>
            <a:rPr lang="en-US" sz="1800" kern="1200" dirty="0" smtClean="0"/>
            <a:t>and </a:t>
          </a:r>
          <a:r>
            <a:rPr lang="en-US" sz="1800" b="1" kern="1200" dirty="0" smtClean="0"/>
            <a:t>safety and reliability </a:t>
          </a:r>
          <a:endParaRPr lang="en-US" sz="1800" b="1" kern="1200" dirty="0"/>
        </a:p>
        <a:p>
          <a:pPr marL="171450" lvl="1" indent="-171450" algn="l" defTabSz="800100">
            <a:lnSpc>
              <a:spcPct val="90000"/>
            </a:lnSpc>
            <a:spcBef>
              <a:spcPct val="0"/>
            </a:spcBef>
            <a:spcAft>
              <a:spcPct val="15000"/>
            </a:spcAft>
            <a:buChar char="••"/>
          </a:pPr>
          <a:r>
            <a:rPr lang="en-US" sz="1800" b="0" i="1" kern="1200" dirty="0" smtClean="0"/>
            <a:t>Detour operations are </a:t>
          </a:r>
          <a:r>
            <a:rPr lang="en-US" sz="1800" b="1" i="1" kern="1200" dirty="0" smtClean="0">
              <a:solidFill>
                <a:srgbClr val="0000FF"/>
              </a:solidFill>
            </a:rPr>
            <a:t>recommended</a:t>
          </a:r>
          <a:r>
            <a:rPr lang="en-US" sz="1800" b="0" i="1" kern="1200" dirty="0" smtClean="0"/>
            <a:t> with </a:t>
          </a:r>
          <a:r>
            <a:rPr lang="en-US" sz="1800" b="1" i="1" kern="1200" dirty="0" smtClean="0">
              <a:solidFill>
                <a:srgbClr val="0000FF"/>
              </a:solidFill>
            </a:rPr>
            <a:t>58% confidence</a:t>
          </a:r>
          <a:r>
            <a:rPr lang="en-US" sz="1800" b="0" i="1" kern="1200" dirty="0" smtClean="0"/>
            <a:t>.</a:t>
          </a:r>
          <a:endParaRPr lang="en-US" sz="1800" b="0" kern="1200" dirty="0"/>
        </a:p>
      </dsp:txBody>
      <dsp:txXfrm rot="-5400000">
        <a:off x="1517633" y="184100"/>
        <a:ext cx="5515058" cy="945456"/>
      </dsp:txXfrm>
    </dsp:sp>
    <dsp:sp modelId="{02CFA0CE-3E60-49B3-8026-3FAD23A6387B}">
      <dsp:nvSpPr>
        <dsp:cNvPr id="0" name=""/>
        <dsp:cNvSpPr/>
      </dsp:nvSpPr>
      <dsp:spPr>
        <a:xfrm>
          <a:off x="2761" y="1984"/>
          <a:ext cx="1514871" cy="13096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smtClean="0">
              <a:effectLst>
                <a:outerShdw blurRad="38100" dist="38100" dir="2700000" algn="tl">
                  <a:srgbClr val="000000">
                    <a:alpha val="43137"/>
                  </a:srgbClr>
                </a:outerShdw>
              </a:effectLst>
            </a:rPr>
            <a:t>Case A</a:t>
          </a:r>
          <a:endParaRPr lang="en-US" sz="2000" kern="1200" dirty="0">
            <a:effectLst>
              <a:outerShdw blurRad="38100" dist="38100" dir="2700000" algn="tl">
                <a:srgbClr val="000000">
                  <a:alpha val="43137"/>
                </a:srgbClr>
              </a:outerShdw>
            </a:effectLst>
          </a:endParaRPr>
        </a:p>
      </dsp:txBody>
      <dsp:txXfrm>
        <a:off x="66695" y="65918"/>
        <a:ext cx="1387003" cy="1181819"/>
      </dsp:txXfrm>
    </dsp:sp>
    <dsp:sp modelId="{74922976-D4DF-4671-8B49-D476E1CBE8A4}">
      <dsp:nvSpPr>
        <dsp:cNvPr id="0" name=""/>
        <dsp:cNvSpPr/>
      </dsp:nvSpPr>
      <dsp:spPr>
        <a:xfrm rot="5400000">
          <a:off x="3776860" y="-751102"/>
          <a:ext cx="1047750" cy="5566205"/>
        </a:xfrm>
        <a:prstGeom prst="round2SameRect">
          <a:avLst/>
        </a:prstGeom>
        <a:solidFill>
          <a:schemeClr val="accent4">
            <a:tint val="40000"/>
            <a:alpha val="90000"/>
            <a:hueOff val="-4352041"/>
            <a:satOff val="28525"/>
            <a:lumOff val="1219"/>
            <a:alphaOff val="0"/>
          </a:schemeClr>
        </a:solidFill>
        <a:ln w="25400" cap="flat" cmpd="sng" algn="ctr">
          <a:solidFill>
            <a:schemeClr val="accent4">
              <a:tint val="40000"/>
              <a:alpha val="90000"/>
              <a:hueOff val="-4352041"/>
              <a:satOff val="28525"/>
              <a:lumOff val="1219"/>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Higher weights on </a:t>
          </a:r>
          <a:r>
            <a:rPr lang="en-US" sz="1800" b="1" kern="1200" dirty="0" smtClean="0"/>
            <a:t>accessibility</a:t>
          </a:r>
          <a:r>
            <a:rPr lang="en-US" sz="1800" kern="1200" dirty="0" smtClean="0"/>
            <a:t> and </a:t>
          </a:r>
          <a:r>
            <a:rPr lang="en-US" sz="1800" b="1" kern="1200" dirty="0" smtClean="0"/>
            <a:t>acceptability </a:t>
          </a:r>
          <a:endParaRPr lang="en-US" sz="1800" kern="1200" dirty="0"/>
        </a:p>
        <a:p>
          <a:pPr marL="171450" lvl="1" indent="-171450" algn="l" defTabSz="800100">
            <a:lnSpc>
              <a:spcPct val="90000"/>
            </a:lnSpc>
            <a:spcBef>
              <a:spcPct val="0"/>
            </a:spcBef>
            <a:spcAft>
              <a:spcPct val="15000"/>
            </a:spcAft>
            <a:buChar char="••"/>
          </a:pPr>
          <a:r>
            <a:rPr lang="en-US" sz="1800" b="0" i="1" kern="1200" dirty="0" smtClean="0"/>
            <a:t>Detour operations are </a:t>
          </a:r>
          <a:r>
            <a:rPr lang="en-US" sz="1800" b="1" i="1" kern="1200" dirty="0" smtClean="0">
              <a:solidFill>
                <a:srgbClr val="0000FF"/>
              </a:solidFill>
            </a:rPr>
            <a:t>Not</a:t>
          </a:r>
          <a:r>
            <a:rPr lang="en-US" sz="1800" b="1" i="1" kern="1200" dirty="0" smtClean="0"/>
            <a:t> </a:t>
          </a:r>
          <a:r>
            <a:rPr lang="en-US" sz="1800" b="1" i="1" kern="1200" dirty="0" smtClean="0">
              <a:solidFill>
                <a:srgbClr val="0000FF"/>
              </a:solidFill>
            </a:rPr>
            <a:t>recommended</a:t>
          </a:r>
          <a:r>
            <a:rPr lang="en-US" sz="1800" b="1" i="1" kern="1200" dirty="0" smtClean="0"/>
            <a:t> </a:t>
          </a:r>
          <a:r>
            <a:rPr lang="en-US" sz="1800" b="0" i="1" kern="1200" dirty="0" smtClean="0"/>
            <a:t>with</a:t>
          </a:r>
          <a:r>
            <a:rPr lang="en-US" sz="1800" i="1" kern="1200" dirty="0" smtClean="0"/>
            <a:t> </a:t>
          </a:r>
          <a:r>
            <a:rPr lang="en-US" sz="1800" b="1" i="1" kern="1200" dirty="0" smtClean="0">
              <a:solidFill>
                <a:srgbClr val="0000FF"/>
              </a:solidFill>
            </a:rPr>
            <a:t>53% confidence</a:t>
          </a:r>
          <a:r>
            <a:rPr lang="en-US" sz="1800" b="1" i="1" kern="1200" dirty="0" smtClean="0"/>
            <a:t>.</a:t>
          </a:r>
          <a:endParaRPr lang="en-US" sz="1800" kern="1200" dirty="0"/>
        </a:p>
      </dsp:txBody>
      <dsp:txXfrm rot="-5400000">
        <a:off x="1517633" y="1559272"/>
        <a:ext cx="5515058" cy="945456"/>
      </dsp:txXfrm>
    </dsp:sp>
    <dsp:sp modelId="{F4B0C4AC-C983-4FA6-B981-CC0C86C12DC2}">
      <dsp:nvSpPr>
        <dsp:cNvPr id="0" name=""/>
        <dsp:cNvSpPr/>
      </dsp:nvSpPr>
      <dsp:spPr>
        <a:xfrm>
          <a:off x="2761" y="1377156"/>
          <a:ext cx="1514871" cy="1309687"/>
        </a:xfrm>
        <a:prstGeom prst="roundRect">
          <a:avLst/>
        </a:prstGeom>
        <a:solidFill>
          <a:schemeClr val="accent4">
            <a:hueOff val="-4135930"/>
            <a:satOff val="23223"/>
            <a:lumOff val="-1078"/>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smtClean="0">
              <a:effectLst>
                <a:outerShdw blurRad="38100" dist="38100" dir="2700000" algn="tl">
                  <a:srgbClr val="000000">
                    <a:alpha val="43137"/>
                  </a:srgbClr>
                </a:outerShdw>
              </a:effectLst>
            </a:rPr>
            <a:t>Case B</a:t>
          </a:r>
          <a:endParaRPr lang="en-US" sz="2000" kern="1200" dirty="0">
            <a:effectLst>
              <a:outerShdw blurRad="38100" dist="38100" dir="2700000" algn="tl">
                <a:srgbClr val="000000">
                  <a:alpha val="43137"/>
                </a:srgbClr>
              </a:outerShdw>
            </a:effectLst>
          </a:endParaRPr>
        </a:p>
      </dsp:txBody>
      <dsp:txXfrm>
        <a:off x="66695" y="1441090"/>
        <a:ext cx="1387003" cy="1181819"/>
      </dsp:txXfrm>
    </dsp:sp>
    <dsp:sp modelId="{BC59BA37-C7C7-4506-BCAF-D5AF19897DCB}">
      <dsp:nvSpPr>
        <dsp:cNvPr id="0" name=""/>
        <dsp:cNvSpPr/>
      </dsp:nvSpPr>
      <dsp:spPr>
        <a:xfrm rot="5400000">
          <a:off x="3776860" y="624069"/>
          <a:ext cx="1047750" cy="5566205"/>
        </a:xfrm>
        <a:prstGeom prst="round2SameRect">
          <a:avLst/>
        </a:prstGeom>
        <a:solidFill>
          <a:schemeClr val="accent4">
            <a:tint val="40000"/>
            <a:alpha val="90000"/>
            <a:hueOff val="-8704081"/>
            <a:satOff val="57049"/>
            <a:lumOff val="2439"/>
            <a:alphaOff val="0"/>
          </a:schemeClr>
        </a:solidFill>
        <a:ln w="25400" cap="flat" cmpd="sng" algn="ctr">
          <a:solidFill>
            <a:schemeClr val="accent4">
              <a:tint val="40000"/>
              <a:alpha val="90000"/>
              <a:hueOff val="-8704081"/>
              <a:satOff val="57049"/>
              <a:lumOff val="2439"/>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Equal</a:t>
          </a:r>
          <a:r>
            <a:rPr lang="en-US" sz="1800" kern="1200" dirty="0" smtClean="0"/>
            <a:t> weights on all factors </a:t>
          </a:r>
          <a:endParaRPr lang="en-US" sz="1800" kern="1200" dirty="0"/>
        </a:p>
        <a:p>
          <a:pPr marL="171450" lvl="1" indent="-171450" algn="l" defTabSz="800100">
            <a:lnSpc>
              <a:spcPct val="90000"/>
            </a:lnSpc>
            <a:spcBef>
              <a:spcPct val="0"/>
            </a:spcBef>
            <a:spcAft>
              <a:spcPct val="15000"/>
            </a:spcAft>
            <a:buChar char="••"/>
          </a:pPr>
          <a:r>
            <a:rPr lang="en-US" sz="1800" b="0" i="1" kern="1200" dirty="0" smtClean="0"/>
            <a:t>Detour operations are </a:t>
          </a:r>
          <a:r>
            <a:rPr lang="en-US" sz="1800" b="1" i="1" kern="1200" dirty="0" smtClean="0">
              <a:solidFill>
                <a:srgbClr val="0000FF"/>
              </a:solidFill>
            </a:rPr>
            <a:t>recommended</a:t>
          </a:r>
          <a:r>
            <a:rPr lang="en-US" sz="1800" b="1" i="1" kern="1200" dirty="0" smtClean="0"/>
            <a:t> </a:t>
          </a:r>
          <a:r>
            <a:rPr lang="en-US" sz="1800" b="0" i="1" kern="1200" dirty="0" smtClean="0"/>
            <a:t>with</a:t>
          </a:r>
          <a:r>
            <a:rPr lang="en-US" sz="1800" i="1" kern="1200" dirty="0" smtClean="0"/>
            <a:t> </a:t>
          </a:r>
          <a:r>
            <a:rPr lang="en-US" sz="1800" b="1" i="1" kern="1200" dirty="0" smtClean="0">
              <a:solidFill>
                <a:srgbClr val="0000FF"/>
              </a:solidFill>
            </a:rPr>
            <a:t>53% confidence</a:t>
          </a:r>
          <a:r>
            <a:rPr lang="en-US" sz="1800" b="1" i="1" kern="1200" dirty="0" smtClean="0"/>
            <a:t>.</a:t>
          </a:r>
          <a:endParaRPr lang="en-US" sz="1800" kern="1200" dirty="0"/>
        </a:p>
      </dsp:txBody>
      <dsp:txXfrm rot="-5400000">
        <a:off x="1517633" y="2934444"/>
        <a:ext cx="5515058" cy="945456"/>
      </dsp:txXfrm>
    </dsp:sp>
    <dsp:sp modelId="{EA6456DE-2802-48FA-A5FB-00EEDC0CA661}">
      <dsp:nvSpPr>
        <dsp:cNvPr id="0" name=""/>
        <dsp:cNvSpPr/>
      </dsp:nvSpPr>
      <dsp:spPr>
        <a:xfrm>
          <a:off x="2761" y="2752328"/>
          <a:ext cx="1514871" cy="1309687"/>
        </a:xfrm>
        <a:prstGeom prst="roundRect">
          <a:avLst/>
        </a:prstGeom>
        <a:solidFill>
          <a:schemeClr val="accent4">
            <a:hueOff val="-8271860"/>
            <a:satOff val="46445"/>
            <a:lumOff val="-2156"/>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smtClean="0">
              <a:effectLst>
                <a:outerShdw blurRad="38100" dist="38100" dir="2700000" algn="tl">
                  <a:srgbClr val="000000">
                    <a:alpha val="43137"/>
                  </a:srgbClr>
                </a:outerShdw>
              </a:effectLst>
            </a:rPr>
            <a:t>Case C</a:t>
          </a:r>
          <a:endParaRPr lang="en-US" sz="2000" kern="1200" dirty="0">
            <a:effectLst>
              <a:outerShdw blurRad="38100" dist="38100" dir="2700000" algn="tl">
                <a:srgbClr val="000000">
                  <a:alpha val="43137"/>
                </a:srgbClr>
              </a:outerShdw>
            </a:effectLst>
          </a:endParaRPr>
        </a:p>
      </dsp:txBody>
      <dsp:txXfrm>
        <a:off x="66695" y="2816262"/>
        <a:ext cx="1387003" cy="118181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1440" tIns="45720" rIns="91440" bIns="45720" rtlCol="0"/>
          <a:lstStyle>
            <a:lvl1pPr algn="l">
              <a:defRPr sz="1200"/>
            </a:lvl1pPr>
          </a:lstStyle>
          <a:p>
            <a:r>
              <a:rPr lang="en-US" dirty="0" smtClean="0"/>
              <a:t>Dissertation Defense</a:t>
            </a:r>
            <a:endParaRPr lang="en-US" dirty="0"/>
          </a:p>
        </p:txBody>
      </p:sp>
      <p:sp>
        <p:nvSpPr>
          <p:cNvPr id="3" name="Date Placeholder 2"/>
          <p:cNvSpPr>
            <a:spLocks noGrp="1"/>
          </p:cNvSpPr>
          <p:nvPr>
            <p:ph type="dt" sz="quarter" idx="1"/>
          </p:nvPr>
        </p:nvSpPr>
        <p:spPr>
          <a:xfrm>
            <a:off x="5231639" y="0"/>
            <a:ext cx="4002299" cy="350520"/>
          </a:xfrm>
          <a:prstGeom prst="rect">
            <a:avLst/>
          </a:prstGeom>
        </p:spPr>
        <p:txBody>
          <a:bodyPr vert="horz" lIns="91440" tIns="45720" rIns="91440" bIns="45720" rtlCol="0"/>
          <a:lstStyle>
            <a:lvl1pPr algn="r">
              <a:defRPr sz="1200"/>
            </a:lvl1pPr>
          </a:lstStyle>
          <a:p>
            <a:r>
              <a:rPr lang="en-US" dirty="0" smtClean="0"/>
              <a:t>Woon Kim</a:t>
            </a:r>
            <a:endParaRPr lang="en-US" dirty="0"/>
          </a:p>
        </p:txBody>
      </p:sp>
      <p:sp>
        <p:nvSpPr>
          <p:cNvPr id="4" name="Footer Placeholder 3"/>
          <p:cNvSpPr>
            <a:spLocks noGrp="1"/>
          </p:cNvSpPr>
          <p:nvPr>
            <p:ph type="ftr" sz="quarter" idx="2"/>
          </p:nvPr>
        </p:nvSpPr>
        <p:spPr>
          <a:xfrm>
            <a:off x="0" y="6658664"/>
            <a:ext cx="4002299" cy="3505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1440" tIns="45720" rIns="91440" bIns="45720" rtlCol="0" anchor="b"/>
          <a:lstStyle>
            <a:lvl1pPr algn="r">
              <a:defRPr sz="1200"/>
            </a:lvl1pPr>
          </a:lstStyle>
          <a:p>
            <a:fld id="{F30523B9-707E-4389-AC9F-DEAF479DBAE3}" type="slidenum">
              <a:rPr lang="en-US" smtClean="0"/>
              <a:pPr/>
              <a:t>‹#›</a:t>
            </a:fld>
            <a:endParaRPr lang="en-US"/>
          </a:p>
        </p:txBody>
      </p:sp>
    </p:spTree>
    <p:extLst>
      <p:ext uri="{BB962C8B-B14F-4D97-AF65-F5344CB8AC3E}">
        <p14:creationId xmlns:p14="http://schemas.microsoft.com/office/powerpoint/2010/main" val="3358271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639" y="0"/>
            <a:ext cx="4002299" cy="350520"/>
          </a:xfrm>
          <a:prstGeom prst="rect">
            <a:avLst/>
          </a:prstGeom>
        </p:spPr>
        <p:txBody>
          <a:bodyPr vert="horz" lIns="91440" tIns="45720" rIns="91440" bIns="45720" rtlCol="0"/>
          <a:lstStyle>
            <a:lvl1pPr algn="r">
              <a:defRPr sz="1200"/>
            </a:lvl1pPr>
          </a:lstStyle>
          <a:p>
            <a:fld id="{30EFC6C8-B142-4B9A-BFB7-5B661867D5DF}" type="datetimeFigureOut">
              <a:rPr lang="en-US" smtClean="0"/>
              <a:pPr/>
              <a:t>2/28/2014</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05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0520"/>
          </a:xfrm>
          <a:prstGeom prst="rect">
            <a:avLst/>
          </a:prstGeom>
        </p:spPr>
        <p:txBody>
          <a:bodyPr vert="horz" lIns="91440" tIns="45720" rIns="91440" bIns="45720" rtlCol="0" anchor="b"/>
          <a:lstStyle>
            <a:lvl1pPr algn="r">
              <a:defRPr sz="1200"/>
            </a:lvl1pPr>
          </a:lstStyle>
          <a:p>
            <a:fld id="{A9224ABD-FBA0-4D69-A22C-06BE75304E65}" type="slidenum">
              <a:rPr lang="en-US" smtClean="0"/>
              <a:pPr/>
              <a:t>‹#›</a:t>
            </a:fld>
            <a:endParaRPr lang="en-US"/>
          </a:p>
        </p:txBody>
      </p:sp>
    </p:spTree>
    <p:extLst>
      <p:ext uri="{BB962C8B-B14F-4D97-AF65-F5344CB8AC3E}">
        <p14:creationId xmlns:p14="http://schemas.microsoft.com/office/powerpoint/2010/main" val="272476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 am going to present my dissertation work, which is a development of a Traffic Incident Management System for </a:t>
            </a:r>
            <a:br>
              <a:rPr lang="en-US" baseline="0" dirty="0" smtClean="0"/>
            </a:br>
            <a:r>
              <a:rPr lang="en-US" baseline="0" dirty="0" smtClean="0"/>
              <a:t>Contending with Non-recurrent Highway Congestion.</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1</a:t>
            </a:fld>
            <a:endParaRPr lang="en-US"/>
          </a:p>
        </p:txBody>
      </p:sp>
    </p:spTree>
    <p:extLst>
      <p:ext uri="{BB962C8B-B14F-4D97-AF65-F5344CB8AC3E}">
        <p14:creationId xmlns:p14="http://schemas.microsoft.com/office/powerpoint/2010/main" val="2821232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incident data documented by CHART, I was able</a:t>
            </a:r>
            <a:r>
              <a:rPr lang="en-US" baseline="0" dirty="0" smtClean="0"/>
              <a:t> to find the effectiveness of a well-operated incident management program.</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10</a:t>
            </a:fld>
            <a:endParaRPr lang="en-US"/>
          </a:p>
        </p:txBody>
      </p:sp>
    </p:spTree>
    <p:extLst>
      <p:ext uri="{BB962C8B-B14F-4D97-AF65-F5344CB8AC3E}">
        <p14:creationId xmlns:p14="http://schemas.microsoft.com/office/powerpoint/2010/main" val="188786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Based on the data CHART contributed to reducing the avg. clearance time by 27%. When CHART was a primary responder, the avg. clearance time was further reduced by 45%.</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11</a:t>
            </a:fld>
            <a:endParaRPr lang="en-US"/>
          </a:p>
        </p:txBody>
      </p:sp>
    </p:spTree>
    <p:extLst>
      <p:ext uri="{BB962C8B-B14F-4D97-AF65-F5344CB8AC3E}">
        <p14:creationId xmlns:p14="http://schemas.microsoft.com/office/powerpoint/2010/main" val="3043925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 result</a:t>
            </a:r>
            <a:r>
              <a:rPr lang="en-US" baseline="0" dirty="0" smtClean="0"/>
              <a:t> we can know that </a:t>
            </a:r>
            <a:r>
              <a:rPr lang="en-US" sz="1200" dirty="0" smtClean="0"/>
              <a:t>CHART can contribute to the reduction </a:t>
            </a:r>
            <a:r>
              <a:rPr lang="en-US" sz="1200" b="1" dirty="0" smtClean="0"/>
              <a:t>in both response time and the clearance time. </a:t>
            </a:r>
            <a:r>
              <a:rPr lang="en-US" sz="1200" dirty="0" smtClean="0"/>
              <a:t>However, not all incidents can be promptly responded by CHART due to their </a:t>
            </a:r>
            <a:r>
              <a:rPr lang="en-US" sz="1200" dirty="0" smtClean="0">
                <a:solidFill>
                  <a:srgbClr val="FF0000"/>
                </a:solidFill>
              </a:rPr>
              <a:t>limited resources.</a:t>
            </a:r>
          </a:p>
          <a:p>
            <a:r>
              <a:rPr lang="en-US" sz="1200" dirty="0" smtClean="0"/>
              <a:t>Thus, it is critical to develop a strategy to </a:t>
            </a:r>
            <a:r>
              <a:rPr lang="en-US" sz="1200" b="1" dirty="0" smtClean="0"/>
              <a:t>optimally deploy available response units </a:t>
            </a:r>
            <a:r>
              <a:rPr lang="en-US" sz="1200" dirty="0" smtClean="0">
                <a:solidFill>
                  <a:srgbClr val="FF0000"/>
                </a:solidFill>
              </a:rPr>
              <a:t>so as to maximize their contributions</a:t>
            </a:r>
          </a:p>
          <a:p>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12</a:t>
            </a:fld>
            <a:endParaRPr lang="en-US"/>
          </a:p>
        </p:txBody>
      </p:sp>
    </p:spTree>
    <p:extLst>
      <p:ext uri="{BB962C8B-B14F-4D97-AF65-F5344CB8AC3E}">
        <p14:creationId xmlns:p14="http://schemas.microsoft.com/office/powerpoint/2010/main" val="1358073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deal with this problem, I developed</a:t>
            </a:r>
            <a:r>
              <a:rPr lang="en-US" baseline="0" dirty="0" smtClean="0"/>
              <a:t> an integer program. The objective function is to minimize the total delay caused by incidents under three constraints. The outputs of this model are assigned station and service coverage for each unit. </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13</a:t>
            </a:fld>
            <a:endParaRPr lang="en-US"/>
          </a:p>
        </p:txBody>
      </p:sp>
    </p:spTree>
    <p:extLst>
      <p:ext uri="{BB962C8B-B14F-4D97-AF65-F5344CB8AC3E}">
        <p14:creationId xmlns:p14="http://schemas.microsoft.com/office/powerpoint/2010/main" val="3157541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formulate the objective function, I used the relation between an incident duration and the corresponding total delay. This triangular shape represents the incident-induced delay based on the given incident duration from here to here. By effective incident responses, the delay can be reduced by area A and B (v). Since only data for estimating area A are available in this study (v), this study used this area (v) as the incident-induced delay and formulated it using incident duration, reduced capacity, capacity, and traffic volume.</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14</a:t>
            </a:fld>
            <a:endParaRPr lang="en-US"/>
          </a:p>
        </p:txBody>
      </p:sp>
    </p:spTree>
    <p:extLst>
      <p:ext uri="{BB962C8B-B14F-4D97-AF65-F5344CB8AC3E}">
        <p14:creationId xmlns:p14="http://schemas.microsoft.com/office/powerpoint/2010/main" val="2495719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 function was formulated to minimize total delay for responded</a:t>
            </a:r>
            <a:r>
              <a:rPr lang="en-US" baseline="0" dirty="0" smtClean="0"/>
              <a:t> incident. Here, </a:t>
            </a:r>
            <a:r>
              <a:rPr lang="en-US" baseline="0" dirty="0" err="1" smtClean="0"/>
              <a:t>xij</a:t>
            </a:r>
            <a:r>
              <a:rPr lang="en-US" baseline="0" dirty="0" smtClean="0"/>
              <a:t> is one of decision variables indicating if an incident at node j is responded by a response unit at </a:t>
            </a:r>
            <a:r>
              <a:rPr lang="en-US" baseline="0" dirty="0" err="1" smtClean="0"/>
              <a:t>i</a:t>
            </a:r>
            <a:r>
              <a:rPr lang="en-US" baseline="0" dirty="0" smtClean="0"/>
              <a:t> or not. </a:t>
            </a:r>
            <a:r>
              <a:rPr lang="en-US" baseline="0" dirty="0" err="1" smtClean="0"/>
              <a:t>Fj</a:t>
            </a:r>
            <a:r>
              <a:rPr lang="en-US" baseline="0" dirty="0" smtClean="0"/>
              <a:t> </a:t>
            </a:r>
            <a:r>
              <a:rPr lang="en-US" baseline="0" dirty="0" err="1" smtClean="0"/>
              <a:t>repsetns</a:t>
            </a:r>
            <a:r>
              <a:rPr lang="en-US" baseline="0" dirty="0" smtClean="0"/>
              <a:t> probability that an incident occurs at node j.</a:t>
            </a:r>
          </a:p>
          <a:p>
            <a:r>
              <a:rPr lang="en-US" baseline="0" dirty="0" err="1" smtClean="0"/>
              <a:t>Dj</a:t>
            </a:r>
            <a:r>
              <a:rPr lang="en-US" baseline="0" dirty="0" smtClean="0"/>
              <a:t> represents delay induced by incidents, and this can be expressed like this using incident duration, traffic volume, reduced capacity, and capacity as I mentioned earlier. </a:t>
            </a:r>
          </a:p>
          <a:p>
            <a:r>
              <a:rPr lang="en-US" baseline="0" dirty="0" smtClean="0"/>
              <a:t>Incident durations were estimated from historical data. To reflect the stochastic nature of clearance time, mean and variance were used.</a:t>
            </a:r>
            <a:endParaRPr lang="en-US" dirty="0"/>
          </a:p>
        </p:txBody>
      </p:sp>
      <p:sp>
        <p:nvSpPr>
          <p:cNvPr id="4" name="Slide Number Placeholder 3"/>
          <p:cNvSpPr>
            <a:spLocks noGrp="1"/>
          </p:cNvSpPr>
          <p:nvPr>
            <p:ph type="sldNum" sz="quarter" idx="10"/>
          </p:nvPr>
        </p:nvSpPr>
        <p:spPr/>
        <p:txBody>
          <a:bodyPr/>
          <a:lstStyle/>
          <a:p>
            <a:fld id="{EF60736B-8A1F-417D-A446-FB53821C1098}" type="slidenum">
              <a:rPr lang="en-US" smtClean="0"/>
              <a:pPr/>
              <a:t>15</a:t>
            </a:fld>
            <a:endParaRPr lang="en-US"/>
          </a:p>
        </p:txBody>
      </p:sp>
    </p:spTree>
    <p:extLst>
      <p:ext uri="{BB962C8B-B14F-4D97-AF65-F5344CB8AC3E}">
        <p14:creationId xmlns:p14="http://schemas.microsoft.com/office/powerpoint/2010/main" val="1240850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constraints can be formulated like these.</a:t>
            </a:r>
            <a:endParaRPr lang="en-US" dirty="0"/>
          </a:p>
        </p:txBody>
      </p:sp>
      <p:sp>
        <p:nvSpPr>
          <p:cNvPr id="4" name="Slide Number Placeholder 3"/>
          <p:cNvSpPr>
            <a:spLocks noGrp="1"/>
          </p:cNvSpPr>
          <p:nvPr>
            <p:ph type="sldNum" sz="quarter" idx="10"/>
          </p:nvPr>
        </p:nvSpPr>
        <p:spPr/>
        <p:txBody>
          <a:bodyPr/>
          <a:lstStyle/>
          <a:p>
            <a:fld id="{EF60736B-8A1F-417D-A446-FB53821C1098}" type="slidenum">
              <a:rPr lang="en-US" smtClean="0"/>
              <a:pPr/>
              <a:t>16</a:t>
            </a:fld>
            <a:endParaRPr lang="en-US"/>
          </a:p>
        </p:txBody>
      </p:sp>
    </p:spTree>
    <p:extLst>
      <p:ext uri="{BB962C8B-B14F-4D97-AF65-F5344CB8AC3E}">
        <p14:creationId xmlns:p14="http://schemas.microsoft.com/office/powerpoint/2010/main" val="2085524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developed model was</a:t>
            </a:r>
            <a:r>
              <a:rPr lang="en-US" baseline="0" dirty="0" smtClean="0"/>
              <a:t> applied to District 7 in MD for evaluation.</a:t>
            </a:r>
          </a:p>
          <a:p>
            <a:r>
              <a:rPr lang="en-US" baseline="0" dirty="0" smtClean="0"/>
              <a:t>This figure shows the network. It covers three counties. </a:t>
            </a:r>
          </a:p>
          <a:p>
            <a:r>
              <a:rPr lang="en-US" baseline="0" dirty="0" smtClean="0"/>
              <a:t>Currently three CHART units are operated during AM peak period.</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17</a:t>
            </a:fld>
            <a:endParaRPr lang="en-US"/>
          </a:p>
        </p:txBody>
      </p:sp>
    </p:spTree>
    <p:extLst>
      <p:ext uri="{BB962C8B-B14F-4D97-AF65-F5344CB8AC3E}">
        <p14:creationId xmlns:p14="http://schemas.microsoft.com/office/powerpoint/2010/main" val="3999725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that incident frequencies fluctuate over the network, which indicates</a:t>
            </a:r>
            <a:r>
              <a:rPr lang="en-US" baseline="0" dirty="0" smtClean="0"/>
              <a:t> the need of the optimal use of the limited resources.</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18</a:t>
            </a:fld>
            <a:endParaRPr lang="en-US"/>
          </a:p>
        </p:txBody>
      </p:sp>
    </p:spTree>
    <p:extLst>
      <p:ext uri="{BB962C8B-B14F-4D97-AF65-F5344CB8AC3E}">
        <p14:creationId xmlns:p14="http://schemas.microsoft.com/office/powerpoint/2010/main" val="2579247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evaluate the proposed model </a:t>
            </a:r>
            <a:r>
              <a:rPr lang="en-US" dirty="0" err="1" smtClean="0"/>
              <a:t>avg</a:t>
            </a:r>
            <a:r>
              <a:rPr lang="en-US" dirty="0" smtClean="0"/>
              <a:t> travel time and total delay from the proposed model have been compared with those</a:t>
            </a:r>
            <a:r>
              <a:rPr lang="en-US" baseline="0" dirty="0" smtClean="0"/>
              <a:t> from a traditional model and current CHART practice. Since the traditional model aims to minimize total response times, it showed smaller travel time by response units than the proposed model and the current CHART’s practice (v).</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19</a:t>
            </a:fld>
            <a:endParaRPr lang="en-US"/>
          </a:p>
        </p:txBody>
      </p:sp>
    </p:spTree>
    <p:extLst>
      <p:ext uri="{BB962C8B-B14F-4D97-AF65-F5344CB8AC3E}">
        <p14:creationId xmlns:p14="http://schemas.microsoft.com/office/powerpoint/2010/main" val="191809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consists</a:t>
            </a:r>
            <a:r>
              <a:rPr lang="en-US" baseline="0" dirty="0" smtClean="0"/>
              <a:t> of introduction and some details for three main models.</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2</a:t>
            </a:fld>
            <a:endParaRPr lang="en-US"/>
          </a:p>
        </p:txBody>
      </p:sp>
    </p:spTree>
    <p:extLst>
      <p:ext uri="{BB962C8B-B14F-4D97-AF65-F5344CB8AC3E}">
        <p14:creationId xmlns:p14="http://schemas.microsoft.com/office/powerpoint/2010/main" val="760445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proposed model</a:t>
            </a:r>
            <a:r>
              <a:rPr lang="en-US" baseline="0" dirty="0" smtClean="0"/>
              <a:t> showed better performance than the traditional model and the CHART’s practice (v) in terms of total delay. The estimated total delay from the proposed model is about one million </a:t>
            </a:r>
            <a:r>
              <a:rPr lang="en-US" baseline="0" dirty="0" err="1" smtClean="0"/>
              <a:t>veh-hr</a:t>
            </a:r>
            <a:r>
              <a:rPr lang="en-US" baseline="0" dirty="0" smtClean="0"/>
              <a:t> smaller than the CHART’s practice.</a:t>
            </a:r>
            <a:endParaRPr lang="en-US" dirty="0" smtClean="0"/>
          </a:p>
          <a:p>
            <a:endParaRPr lang="en-US" dirty="0" smtClean="0"/>
          </a:p>
          <a:p>
            <a:endParaRPr lang="en-US" dirty="0" smtClean="0"/>
          </a:p>
          <a:p>
            <a:r>
              <a:rPr lang="en-US" dirty="0" smtClean="0"/>
              <a:t>Almost</a:t>
            </a:r>
            <a:r>
              <a:rPr lang="en-US" baseline="0" dirty="0" smtClean="0"/>
              <a:t> 70,000 </a:t>
            </a:r>
            <a:r>
              <a:rPr lang="en-US" baseline="0" dirty="0" err="1" smtClean="0"/>
              <a:t>veh-hr</a:t>
            </a:r>
            <a:r>
              <a:rPr lang="en-US" baseline="0" dirty="0" smtClean="0"/>
              <a:t> </a:t>
            </a:r>
            <a:r>
              <a:rPr lang="en-US" baseline="0" dirty="0" smtClean="0">
                <a:sym typeface="Wingdings" panose="05000000000000000000" pitchFamily="2" charset="2"/>
              </a:rPr>
              <a:t> think about how much we can save from this number considering fuel consumptions and emissions.</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20</a:t>
            </a:fld>
            <a:endParaRPr lang="en-US"/>
          </a:p>
        </p:txBody>
      </p:sp>
    </p:spTree>
    <p:extLst>
      <p:ext uri="{BB962C8B-B14F-4D97-AF65-F5344CB8AC3E}">
        <p14:creationId xmlns:p14="http://schemas.microsoft.com/office/powerpoint/2010/main" val="3719167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let’s move to the second component,</a:t>
            </a:r>
            <a:r>
              <a:rPr lang="en-US" baseline="0" dirty="0" smtClean="0"/>
              <a:t> a prediction model for clearance durations.</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21</a:t>
            </a:fld>
            <a:endParaRPr lang="en-US"/>
          </a:p>
        </p:txBody>
      </p:sp>
    </p:spTree>
    <p:extLst>
      <p:ext uri="{BB962C8B-B14F-4D97-AF65-F5344CB8AC3E}">
        <p14:creationId xmlns:p14="http://schemas.microsoft.com/office/powerpoint/2010/main" val="539387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24ABD-FBA0-4D69-A22C-06BE75304E65}" type="slidenum">
              <a:rPr lang="en-US" smtClean="0"/>
              <a:pPr/>
              <a:t>22</a:t>
            </a:fld>
            <a:endParaRPr lang="en-US"/>
          </a:p>
        </p:txBody>
      </p:sp>
    </p:spTree>
    <p:extLst>
      <p:ext uri="{BB962C8B-B14F-4D97-AF65-F5344CB8AC3E}">
        <p14:creationId xmlns:p14="http://schemas.microsoft.com/office/powerpoint/2010/main" val="1943288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estimated clearance</a:t>
            </a:r>
            <a:r>
              <a:rPr lang="en-US" baseline="0" dirty="0" smtClean="0"/>
              <a:t> time is one of key inputs for other primary components embedded in an incident management system, analyzing such as detour feasibility, queue, delay, and travel time.</a:t>
            </a:r>
          </a:p>
          <a:p>
            <a:r>
              <a:rPr lang="en-US" baseline="0" dirty="0" smtClean="0"/>
              <a:t>However, it is very difficult to reliably predict clearance times in advance, because … (next)</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23</a:t>
            </a:fld>
            <a:endParaRPr lang="en-US"/>
          </a:p>
        </p:txBody>
      </p:sp>
    </p:spTree>
    <p:extLst>
      <p:ext uri="{BB962C8B-B14F-4D97-AF65-F5344CB8AC3E}">
        <p14:creationId xmlns:p14="http://schemas.microsoft.com/office/powerpoint/2010/main" val="2217700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i="0" kern="1200" baseline="0" dirty="0" smtClean="0">
                <a:solidFill>
                  <a:schemeClr val="tx1"/>
                </a:solidFill>
                <a:effectLst/>
                <a:latin typeface="+mn-lt"/>
                <a:ea typeface="+mn-ea"/>
                <a:cs typeface="+mn-cs"/>
              </a:rPr>
              <a:t>the distribution of clearance times is highly right-skewed in a wide range. So it is difficult to fit in any continuous or discrete distribution. For this reason, most statistical models cannot perform well, but most previous studies on this subject used statistical approaches such as … (next)</a:t>
            </a:r>
            <a:endParaRPr lang="en-US" dirty="0" smtClean="0"/>
          </a:p>
          <a:p>
            <a:pPr marL="0" indent="0">
              <a:buFont typeface="Wingdings" panose="05000000000000000000" pitchFamily="2" charset="2"/>
              <a:buNone/>
            </a:pPr>
            <a:endParaRPr lang="en-US" sz="1200" b="0" i="0" kern="1200" dirty="0" smtClean="0">
              <a:solidFill>
                <a:schemeClr val="tx1"/>
              </a:solidFill>
              <a:effectLst/>
              <a:latin typeface="+mn-lt"/>
              <a:ea typeface="+mn-ea"/>
              <a:cs typeface="+mn-cs"/>
            </a:endParaRPr>
          </a:p>
          <a:p>
            <a:pPr marL="171450" indent="-171450">
              <a:buFont typeface="Wingdings" panose="05000000000000000000" pitchFamily="2" charset="2"/>
              <a:buChar char="Ø"/>
            </a:pPr>
            <a:r>
              <a:rPr lang="en-US" sz="1200" b="0" i="0" kern="1200" dirty="0" smtClean="0">
                <a:solidFill>
                  <a:schemeClr val="tx1"/>
                </a:solidFill>
                <a:effectLst/>
                <a:latin typeface="+mn-lt"/>
                <a:ea typeface="+mn-ea"/>
                <a:cs typeface="+mn-cs"/>
              </a:rPr>
              <a:t>summary(</a:t>
            </a:r>
            <a:r>
              <a:rPr lang="en-US" sz="1200" b="0" i="0" kern="1200" dirty="0" err="1" smtClean="0">
                <a:solidFill>
                  <a:schemeClr val="tx1"/>
                </a:solidFill>
                <a:effectLst/>
                <a:latin typeface="+mn-lt"/>
                <a:ea typeface="+mn-ea"/>
                <a:cs typeface="+mn-cs"/>
              </a:rPr>
              <a:t>database$CLEARANSE_TIME_min</a:t>
            </a:r>
            <a:r>
              <a:rPr lang="en-US" sz="1200" b="0" i="0" kern="1200" dirty="0" smtClean="0">
                <a:solidFill>
                  <a:schemeClr val="tx1"/>
                </a:solidFill>
                <a:effectLst/>
                <a:latin typeface="+mn-lt"/>
                <a:ea typeface="+mn-ea"/>
                <a:cs typeface="+mn-cs"/>
              </a:rPr>
              <a:t>) </a:t>
            </a:r>
          </a:p>
          <a:p>
            <a:pPr marL="171450" indent="-171450">
              <a:buFont typeface="Wingdings" panose="05000000000000000000" pitchFamily="2" charset="2"/>
              <a:buChar char="Ø"/>
            </a:pPr>
            <a:r>
              <a:rPr lang="en-US" sz="1200" b="0" i="0" kern="1200" dirty="0" smtClean="0">
                <a:solidFill>
                  <a:schemeClr val="tx1"/>
                </a:solidFill>
                <a:effectLst/>
                <a:latin typeface="+mn-lt"/>
                <a:ea typeface="+mn-ea"/>
                <a:cs typeface="+mn-cs"/>
              </a:rPr>
              <a:t>Min. 1st Qu. Median Mean 3rd Qu. Max. </a:t>
            </a:r>
          </a:p>
          <a:p>
            <a:pPr marL="171450" indent="-171450">
              <a:buFont typeface="Wingdings" panose="05000000000000000000" pitchFamily="2" charset="2"/>
              <a:buChar char="Ø"/>
            </a:pPr>
            <a:r>
              <a:rPr lang="en-US" sz="1200" b="0" i="0" kern="1200" dirty="0" smtClean="0">
                <a:solidFill>
                  <a:schemeClr val="tx1"/>
                </a:solidFill>
                <a:effectLst/>
                <a:latin typeface="+mn-lt"/>
                <a:ea typeface="+mn-ea"/>
                <a:cs typeface="+mn-cs"/>
              </a:rPr>
              <a:t>1.01 9.30 19.60 37.40 40.68 918.10</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24</a:t>
            </a:fld>
            <a:endParaRPr lang="en-US"/>
          </a:p>
        </p:txBody>
      </p:sp>
    </p:spTree>
    <p:extLst>
      <p:ext uri="{BB962C8B-B14F-4D97-AF65-F5344CB8AC3E}">
        <p14:creationId xmlns:p14="http://schemas.microsoft.com/office/powerpoint/2010/main" val="3023716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Conditional probability</a:t>
            </a:r>
            <a:r>
              <a:rPr lang="en-US" baseline="0" dirty="0" smtClean="0"/>
              <a:t> models, regression models, discrete choice models, and so 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most literature used limited scale data to develop a model and no validation has been conducted in most previous studies.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Therefore, this study aims to develop a reliable and robust model based on incident data collected during several years in the entire Maryland.</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25</a:t>
            </a:fld>
            <a:endParaRPr lang="en-US"/>
          </a:p>
        </p:txBody>
      </p:sp>
    </p:spTree>
    <p:extLst>
      <p:ext uri="{BB962C8B-B14F-4D97-AF65-F5344CB8AC3E}">
        <p14:creationId xmlns:p14="http://schemas.microsoft.com/office/powerpoint/2010/main" val="478849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proposed model was developed</a:t>
            </a:r>
            <a:r>
              <a:rPr lang="en-US" baseline="0" dirty="0" smtClean="0"/>
              <a:t> in this sequence. </a:t>
            </a:r>
          </a:p>
          <a:p>
            <a:r>
              <a:rPr lang="en-US" baseline="0" dirty="0" smtClean="0"/>
              <a:t>First, I filtered out some outliers, then used association rules technique to build a sequential classifier named as SCAR. This technique does not require any assumption for distributions. Then supplemental models were developed for a dataset that SCAR cannot handle. </a:t>
            </a:r>
          </a:p>
          <a:p>
            <a:r>
              <a:rPr lang="en-US" baseline="0" dirty="0" smtClean="0"/>
              <a:t>The final product is an integrated system consisting of models from phases 2 and 3.</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26</a:t>
            </a:fld>
            <a:endParaRPr lang="en-US"/>
          </a:p>
        </p:txBody>
      </p:sp>
    </p:spTree>
    <p:extLst>
      <p:ext uri="{BB962C8B-B14F-4D97-AF65-F5344CB8AC3E}">
        <p14:creationId xmlns:p14="http://schemas.microsoft.com/office/powerpoint/2010/main" val="3348516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PAM is a</a:t>
            </a:r>
            <a:r>
              <a:rPr lang="en-US" baseline="0" dirty="0" smtClean="0"/>
              <a:t> method to split a dataset into a target number of clusters based on </a:t>
            </a:r>
            <a:r>
              <a:rPr lang="en-US" baseline="0" dirty="0" err="1" smtClean="0"/>
              <a:t>Medoid</a:t>
            </a:r>
            <a:r>
              <a:rPr lang="en-US" baseline="0" dirty="0" smtClean="0"/>
              <a:t> of each cluster. Here, </a:t>
            </a:r>
            <a:r>
              <a:rPr lang="en-US" baseline="0" dirty="0" err="1" smtClean="0"/>
              <a:t>Medoids</a:t>
            </a:r>
            <a:r>
              <a:rPr lang="en-US" baseline="0" dirty="0" smtClean="0"/>
              <a:t> are most centrally located elements. Using this method I was able to find a number of clusters including a small number of elements., and there were considered as outliers and excluded in this study.</a:t>
            </a:r>
          </a:p>
          <a:p>
            <a:endParaRPr lang="en-US" baseline="0" dirty="0" smtClean="0"/>
          </a:p>
          <a:p>
            <a:r>
              <a:rPr lang="en-US" baseline="0" dirty="0" smtClean="0"/>
              <a:t>Additionally, I excluded some data which show unreasonable or limited information. </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27</a:t>
            </a:fld>
            <a:endParaRPr lang="en-US"/>
          </a:p>
        </p:txBody>
      </p:sp>
    </p:spTree>
    <p:extLst>
      <p:ext uri="{BB962C8B-B14F-4D97-AF65-F5344CB8AC3E}">
        <p14:creationId xmlns:p14="http://schemas.microsoft.com/office/powerpoint/2010/main" val="2671277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let’s move to the next Phase (v)</a:t>
            </a:r>
            <a:r>
              <a:rPr lang="en-US" baseline="0" dirty="0" smtClean="0"/>
              <a:t>. In this phase, I developed a sequential classifier using association rules to classify incidents into three categories (v) – minor, intermediate, and major.</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28</a:t>
            </a:fld>
            <a:endParaRPr lang="en-US"/>
          </a:p>
        </p:txBody>
      </p:sp>
    </p:spTree>
    <p:extLst>
      <p:ext uri="{BB962C8B-B14F-4D97-AF65-F5344CB8AC3E}">
        <p14:creationId xmlns:p14="http://schemas.microsoft.com/office/powerpoint/2010/main" val="639521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used association</a:t>
            </a:r>
            <a:r>
              <a:rPr lang="en-US" baseline="0" dirty="0" smtClean="0"/>
              <a:t> rules </a:t>
            </a:r>
            <a:r>
              <a:rPr lang="en-US" dirty="0" smtClean="0"/>
              <a:t>technique to discover interesting relations between clearance times</a:t>
            </a:r>
            <a:r>
              <a:rPr lang="en-US" baseline="0" dirty="0" smtClean="0"/>
              <a:t> and associated factors in a format of rules. For example, incidents causing personal injury on rainy day can be classified as an intermediate incident which take about 30 to 120 minutes to clear it. Here this term is called “antecedent”, LHS, or X, while this term is called “consequent”, RHS, or Y. If 6 incidents have this characters and three of them show this consequent in the study data set, then we can say the support of LHS is 6, the support of this rule is 3 and the confidence of this </a:t>
            </a:r>
            <a:r>
              <a:rPr lang="en-US" baseline="0" dirty="0" err="1" smtClean="0"/>
              <a:t>rul</a:t>
            </a:r>
            <a:r>
              <a:rPr lang="en-US" baseline="0" dirty="0" smtClean="0"/>
              <a:t> is 3/6 equal to 0.5.</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29</a:t>
            </a:fld>
            <a:endParaRPr lang="en-US"/>
          </a:p>
        </p:txBody>
      </p:sp>
    </p:spTree>
    <p:extLst>
      <p:ext uri="{BB962C8B-B14F-4D97-AF65-F5344CB8AC3E}">
        <p14:creationId xmlns:p14="http://schemas.microsoft.com/office/powerpoint/2010/main" val="186589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Many studies have been conducted for the traffic</a:t>
            </a:r>
            <a:r>
              <a:rPr lang="en-US" sz="1200" baseline="0" dirty="0" smtClean="0"/>
              <a:t> incident and the resulting</a:t>
            </a:r>
            <a:r>
              <a:rPr lang="en-US" sz="1200" dirty="0" smtClean="0"/>
              <a:t> impacts.</a:t>
            </a:r>
            <a:r>
              <a:rPr lang="en-US" sz="1200" baseline="0" dirty="0" smtClean="0"/>
              <a:t> O</a:t>
            </a:r>
            <a:r>
              <a:rPr lang="en-US" sz="1200" dirty="0" smtClean="0"/>
              <a:t>ne</a:t>
            </a:r>
            <a:r>
              <a:rPr lang="en-US" sz="1200" baseline="0" dirty="0" smtClean="0"/>
              <a:t> of studies showed that about 25 percent of congestion in the U.S. is incident-related. The problem is that the cause of the non-recurrent congestion, that is an incident, is random in occurrence and duration. Thus, it is very difficult to predict when and where it will occur in advance. So, the best way to minimize the incident-induced impact is its fast detection, prompt response, and clearance once it occurs. For this sake, the efficient, and effective incident management system is critical.</a:t>
            </a:r>
            <a:endParaRPr lang="en-US" sz="1200"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3</a:t>
            </a:fld>
            <a:endParaRPr lang="en-US"/>
          </a:p>
        </p:txBody>
      </p:sp>
    </p:spTree>
    <p:extLst>
      <p:ext uri="{BB962C8B-B14F-4D97-AF65-F5344CB8AC3E}">
        <p14:creationId xmlns:p14="http://schemas.microsoft.com/office/powerpoint/2010/main" val="2452490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extracted association rules are examined if they are significant with high confidence. The selected significant rules are used to build a classifier, and then exclude the classified data. Additional rules are mined using the remained data and repeat the procedure until no significant rules are found. </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30</a:t>
            </a:fld>
            <a:endParaRPr lang="en-US"/>
          </a:p>
        </p:txBody>
      </p:sp>
    </p:spTree>
    <p:extLst>
      <p:ext uri="{BB962C8B-B14F-4D97-AF65-F5344CB8AC3E}">
        <p14:creationId xmlns:p14="http://schemas.microsoft.com/office/powerpoint/2010/main" val="1702689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illustrates</a:t>
            </a:r>
            <a:r>
              <a:rPr lang="en-US" baseline="0" dirty="0" smtClean="0"/>
              <a:t> the developed SCAR system. For example, first three significant rules were found and combined them to form the first classifier. Since majority of data satisfying this classifier show short clearance time less than 30 minutes, I classified them as “short”. After excluding them using the remained data two significant rules are mined to form a second classifier. The clearance time was determined as short and this process is continued. Once an incident is detected, the collected incident information will be input to the system and assess if it satisfies any rule consisting of the first classifier. If yes, it will predict the clearance time of the incident as short, otherwise it is sent to the next classifier and continue searching for the matching rule.</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31</a:t>
            </a:fld>
            <a:endParaRPr lang="en-US"/>
          </a:p>
        </p:txBody>
      </p:sp>
    </p:spTree>
    <p:extLst>
      <p:ext uri="{BB962C8B-B14F-4D97-AF65-F5344CB8AC3E}">
        <p14:creationId xmlns:p14="http://schemas.microsoft.com/office/powerpoint/2010/main" val="2035407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developed scar system includes 44 classifiers and performs</a:t>
            </a:r>
            <a:r>
              <a:rPr lang="en-US" baseline="0" dirty="0" smtClean="0"/>
              <a:t> well for predicting all categories of clearance times. But it </a:t>
            </a:r>
            <a:r>
              <a:rPr lang="en-US" dirty="0" smtClean="0"/>
              <a:t>can classify</a:t>
            </a:r>
            <a:r>
              <a:rPr lang="en-US" baseline="0" dirty="0" smtClean="0"/>
              <a:t> </a:t>
            </a:r>
            <a:r>
              <a:rPr lang="en-US" dirty="0" smtClean="0"/>
              <a:t>about 72% of the study data, since some incidents</a:t>
            </a:r>
            <a:r>
              <a:rPr lang="en-US" baseline="0" dirty="0" smtClean="0"/>
              <a:t> can be involved with unobservable factors or too complex interrelations of associated factors. Therefore, … (next)</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32</a:t>
            </a:fld>
            <a:endParaRPr lang="en-US"/>
          </a:p>
        </p:txBody>
      </p:sp>
    </p:spTree>
    <p:extLst>
      <p:ext uri="{BB962C8B-B14F-4D97-AF65-F5344CB8AC3E}">
        <p14:creationId xmlns:p14="http://schemas.microsoft.com/office/powerpoint/2010/main" val="2888253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developed a supplemental model</a:t>
            </a:r>
            <a:r>
              <a:rPr lang="en-US" baseline="0" dirty="0" smtClean="0"/>
              <a:t> for incidents that cannot be handled by SCAR. Do you remember that intermediate incidents classified by SCAR has a quite wide range from 30 to 120 minutes as predicted clearance times. To classify them into shorter intervals, I developed another supplemental model.</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33</a:t>
            </a:fld>
            <a:endParaRPr lang="en-US"/>
          </a:p>
        </p:txBody>
      </p:sp>
    </p:spTree>
    <p:extLst>
      <p:ext uri="{BB962C8B-B14F-4D97-AF65-F5344CB8AC3E}">
        <p14:creationId xmlns:p14="http://schemas.microsoft.com/office/powerpoint/2010/main" val="3024382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supplemental model for incidents that cannot be classified by SCAR can determine clearance times as one of these categories,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a:t>
            </a:r>
            <a:r>
              <a:rPr lang="en-US" baseline="0" dirty="0" smtClean="0"/>
              <a:t> the supplemental model for intermediate incidents can further determine clearance times as one of these categories which is a shorter range.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develop these models, I applied two state of the art machine learning algorithms that are support vector machine and random forests.</a:t>
            </a:r>
          </a:p>
          <a:p>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34</a:t>
            </a:fld>
            <a:endParaRPr lang="en-US"/>
          </a:p>
        </p:txBody>
      </p:sp>
    </p:spTree>
    <p:extLst>
      <p:ext uri="{BB962C8B-B14F-4D97-AF65-F5344CB8AC3E}">
        <p14:creationId xmlns:p14="http://schemas.microsoft.com/office/powerpoint/2010/main" val="214400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a:t>
            </a:r>
            <a:r>
              <a:rPr lang="en-US" baseline="0" dirty="0" smtClean="0"/>
              <a:t> how developed models are integrated to constitute the system for predicting incident clearance times. The incident information input by users are sent to SCAR first. If SCAR cannot categorize it, then supplemental model 1 is used to classify its clearance times. If SCAR classifies it as an intermediate incident, then supplemental model 2 is used to classify it into one of these categories. Otherwise the system predicts the clearance time of the incident as either less than 30 minutes or over 2 hours.   </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35</a:t>
            </a:fld>
            <a:endParaRPr lang="en-US"/>
          </a:p>
        </p:txBody>
      </p:sp>
    </p:spTree>
    <p:extLst>
      <p:ext uri="{BB962C8B-B14F-4D97-AF65-F5344CB8AC3E}">
        <p14:creationId xmlns:p14="http://schemas.microsoft.com/office/powerpoint/2010/main" val="3143393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evaluate this system’s performance, I used two MOEs,</a:t>
            </a:r>
            <a:r>
              <a:rPr lang="en-US" baseline="0" dirty="0" smtClean="0"/>
              <a:t> accuracy and acceptability. Accuracy is defined as the ratio of correctly predicted cases to the total number of cases, so in this contingency table the diagonal cells (v) are used. </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36</a:t>
            </a:fld>
            <a:endParaRPr lang="en-US"/>
          </a:p>
        </p:txBody>
      </p:sp>
    </p:spTree>
    <p:extLst>
      <p:ext uri="{BB962C8B-B14F-4D97-AF65-F5344CB8AC3E}">
        <p14:creationId xmlns:p14="http://schemas.microsoft.com/office/powerpoint/2010/main" val="815781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the other hand, acceptability includes the cases predicted longer than the observations, since these results are acceptable in an operational perspective.  Thus, in this contingency table, the cells in the lower triangle (v) are used. To give some penalties to cases that are predicted far off from observations, different degree of partial credits are assigned as shown in this table (v) and acceptability is computed in this way.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37</a:t>
            </a:fld>
            <a:endParaRPr lang="en-US"/>
          </a:p>
        </p:txBody>
      </p:sp>
    </p:spTree>
    <p:extLst>
      <p:ext uri="{BB962C8B-B14F-4D97-AF65-F5344CB8AC3E}">
        <p14:creationId xmlns:p14="http://schemas.microsoft.com/office/powerpoint/2010/main" val="3082508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table shows that the overall accuracy and acceptability for the proposed system are fairly good. This system was also compared with five comparable models developed using support vector regression, random forests, and multiple linear regression, and the proposed system outperformed them in terms of both accuracy and acceptability. </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38</a:t>
            </a:fld>
            <a:endParaRPr lang="en-US"/>
          </a:p>
        </p:txBody>
      </p:sp>
    </p:spTree>
    <p:extLst>
      <p:ext uri="{BB962C8B-B14F-4D97-AF65-F5344CB8AC3E}">
        <p14:creationId xmlns:p14="http://schemas.microsoft.com/office/powerpoint/2010/main" val="1105086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let’s see</a:t>
            </a:r>
            <a:r>
              <a:rPr lang="en-US" baseline="0" dirty="0" smtClean="0"/>
              <a:t> some detail for the last component, detour decision support system.</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39</a:t>
            </a:fld>
            <a:endParaRPr lang="en-US"/>
          </a:p>
        </p:txBody>
      </p:sp>
    </p:spTree>
    <p:extLst>
      <p:ext uri="{BB962C8B-B14F-4D97-AF65-F5344CB8AC3E}">
        <p14:creationId xmlns:p14="http://schemas.microsoft.com/office/powerpoint/2010/main" val="242592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proposed incident</a:t>
            </a:r>
            <a:r>
              <a:rPr lang="en-US" baseline="0" dirty="0" smtClean="0"/>
              <a:t> management system includes these five key tasks. Among them, this study has been focuses on these three subjects.</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4</a:t>
            </a:fld>
            <a:endParaRPr lang="en-US"/>
          </a:p>
        </p:txBody>
      </p:sp>
    </p:spTree>
    <p:extLst>
      <p:ext uri="{BB962C8B-B14F-4D97-AF65-F5344CB8AC3E}">
        <p14:creationId xmlns:p14="http://schemas.microsoft.com/office/powerpoint/2010/main" val="200516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40</a:t>
            </a:fld>
            <a:endParaRPr lang="en-US"/>
          </a:p>
        </p:txBody>
      </p:sp>
    </p:spTree>
    <p:extLst>
      <p:ext uri="{BB962C8B-B14F-4D97-AF65-F5344CB8AC3E}">
        <p14:creationId xmlns:p14="http://schemas.microsoft.com/office/powerpoint/2010/main" val="1763082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effective ways to mitigate</a:t>
            </a:r>
            <a:r>
              <a:rPr lang="en-US" baseline="0" dirty="0" smtClean="0"/>
              <a:t> congestion is diverting traffic to less congested routes. But increased traffic volume on detour routes may cause excessive delay and additional incidents on those routes. As a result, detour operation could be less beneficial in the nation-wide socioeconomic and environmental perspectives. Therefore, a decision for whether a detour operation be implemented or not should be made after assessing various related factors. However, most states considers only two factors, if incident duration is long or a road is completely closed. For this reason, this study aims to develop a technical tool to support the decision for the detour implementation (v) after reviewing numerous critical factors including traffic volumes, safety, benefit, cost, and travel times.   </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41</a:t>
            </a:fld>
            <a:endParaRPr lang="en-US"/>
          </a:p>
        </p:txBody>
      </p:sp>
    </p:spTree>
    <p:extLst>
      <p:ext uri="{BB962C8B-B14F-4D97-AF65-F5344CB8AC3E}">
        <p14:creationId xmlns:p14="http://schemas.microsoft.com/office/powerpoint/2010/main" val="2539493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developed system is integrated with</a:t>
            </a:r>
            <a:r>
              <a:rPr lang="en-US" baseline="0" dirty="0" smtClean="0"/>
              <a:t> AHP (analytical hierarchical process) to examine a number of criteria at the same time with different priorities. The goal of this system is to answer the question that “Is detouring truly beneficial?”. At the first step, the system takes inputs from users about incident-related info, traffic conditions, and pre-determined detour plans. Then it will go through the initial assessment to guarantee if the detour will be beneficial in the roadway operational perspective. For this assessment, I used a simulation developed by our research group to … (next)</a:t>
            </a:r>
          </a:p>
        </p:txBody>
      </p:sp>
      <p:sp>
        <p:nvSpPr>
          <p:cNvPr id="4" name="Slide Number Placeholder 3"/>
          <p:cNvSpPr>
            <a:spLocks noGrp="1"/>
          </p:cNvSpPr>
          <p:nvPr>
            <p:ph type="sldNum" sz="quarter" idx="10"/>
          </p:nvPr>
        </p:nvSpPr>
        <p:spPr/>
        <p:txBody>
          <a:bodyPr/>
          <a:lstStyle/>
          <a:p>
            <a:fld id="{A9224ABD-FBA0-4D69-A22C-06BE75304E65}" type="slidenum">
              <a:rPr lang="en-US" smtClean="0"/>
              <a:pPr/>
              <a:t>42</a:t>
            </a:fld>
            <a:endParaRPr lang="en-US"/>
          </a:p>
        </p:txBody>
      </p:sp>
    </p:spTree>
    <p:extLst>
      <p:ext uri="{BB962C8B-B14F-4D97-AF65-F5344CB8AC3E}">
        <p14:creationId xmlns:p14="http://schemas.microsoft.com/office/powerpoint/2010/main" val="3849995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to estimate</a:t>
            </a:r>
            <a:r>
              <a:rPr lang="en-US" baseline="0" dirty="0" smtClean="0"/>
              <a:t> the optimal diversion rate.  This simulation concurrently adjusts signal timings at the arterial intersections to best accommodate the detour traffic objecting to two objective functions – max total throughput of the freeway corridor and Min total time of detour travelers on  the detour route under two constraints for min green time and max diverging rate.</a:t>
            </a:r>
          </a:p>
          <a:p>
            <a:endParaRPr lang="en-US" baseline="0" dirty="0" smtClean="0"/>
          </a:p>
        </p:txBody>
      </p:sp>
      <p:sp>
        <p:nvSpPr>
          <p:cNvPr id="4" name="Slide Number Placeholder 3"/>
          <p:cNvSpPr>
            <a:spLocks noGrp="1"/>
          </p:cNvSpPr>
          <p:nvPr>
            <p:ph type="sldNum" sz="quarter" idx="10"/>
          </p:nvPr>
        </p:nvSpPr>
        <p:spPr/>
        <p:txBody>
          <a:bodyPr/>
          <a:lstStyle/>
          <a:p>
            <a:fld id="{A9224ABD-FBA0-4D69-A22C-06BE75304E65}" type="slidenum">
              <a:rPr lang="en-US" smtClean="0"/>
              <a:pPr/>
              <a:t>43</a:t>
            </a:fld>
            <a:endParaRPr lang="en-US"/>
          </a:p>
        </p:txBody>
      </p:sp>
    </p:spTree>
    <p:extLst>
      <p:ext uri="{BB962C8B-B14F-4D97-AF65-F5344CB8AC3E}">
        <p14:creationId xmlns:p14="http://schemas.microsoft.com/office/powerpoint/2010/main" val="1957719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estimated optimal detour</a:t>
            </a:r>
            <a:r>
              <a:rPr lang="en-US" baseline="0" dirty="0" smtClean="0"/>
              <a:t> rate is positive, the system conducts the second assessment with several factors to ensure the detour will be beneficial in various aspects. </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44</a:t>
            </a:fld>
            <a:endParaRPr lang="en-US"/>
          </a:p>
        </p:txBody>
      </p:sp>
    </p:spTree>
    <p:extLst>
      <p:ext uri="{BB962C8B-B14F-4D97-AF65-F5344CB8AC3E}">
        <p14:creationId xmlns:p14="http://schemas.microsoft.com/office/powerpoint/2010/main" val="39729442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the benefit,</a:t>
            </a:r>
            <a:r>
              <a:rPr lang="en-US" baseline="0" dirty="0" smtClean="0"/>
              <a:t> cost analysis. Based on incident and traffic information benefits and costs from the detour operation will be estimated to compute the benefit-cost ratio.</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45</a:t>
            </a:fld>
            <a:endParaRPr lang="en-US"/>
          </a:p>
        </p:txBody>
      </p:sp>
    </p:spTree>
    <p:extLst>
      <p:ext uri="{BB962C8B-B14F-4D97-AF65-F5344CB8AC3E}">
        <p14:creationId xmlns:p14="http://schemas.microsoft.com/office/powerpoint/2010/main" val="3651127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criterion is safety and reliability to reflect potential</a:t>
            </a:r>
            <a:r>
              <a:rPr lang="en-US" baseline="0" dirty="0" smtClean="0"/>
              <a:t> secondary incidents</a:t>
            </a:r>
            <a:r>
              <a:rPr lang="en-US" dirty="0" smtClean="0"/>
              <a:t>,</a:t>
            </a:r>
            <a:r>
              <a:rPr lang="en-US" baseline="0" dirty="0" smtClean="0"/>
              <a:t> and I used a multiple linear regression model developed by our research group for estimating the max queue length to represent this factor.  </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46</a:t>
            </a:fld>
            <a:endParaRPr lang="en-US"/>
          </a:p>
        </p:txBody>
      </p:sp>
    </p:spTree>
    <p:extLst>
      <p:ext uri="{BB962C8B-B14F-4D97-AF65-F5344CB8AC3E}">
        <p14:creationId xmlns:p14="http://schemas.microsoft.com/office/powerpoint/2010/main" val="1168615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Accessibility is measured by travel time to reflect</a:t>
            </a:r>
            <a:r>
              <a:rPr lang="en-US" baseline="0" dirty="0" smtClean="0"/>
              <a:t> the travel conditions on the detour route, while acceptability is measured by the expected compliance rate to reflect the characteristics of driving populations and the attractiveness of the suggested detour route.</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47</a:t>
            </a:fld>
            <a:endParaRPr lang="en-US"/>
          </a:p>
        </p:txBody>
      </p:sp>
    </p:spTree>
    <p:extLst>
      <p:ext uri="{BB962C8B-B14F-4D97-AF65-F5344CB8AC3E}">
        <p14:creationId xmlns:p14="http://schemas.microsoft.com/office/powerpoint/2010/main" val="173877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reviewing all these</a:t>
            </a:r>
            <a:r>
              <a:rPr lang="en-US" baseline="0" dirty="0" smtClean="0"/>
              <a:t> factors, the system makes a final decision.</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48</a:t>
            </a:fld>
            <a:endParaRPr lang="en-US"/>
          </a:p>
        </p:txBody>
      </p:sp>
    </p:spTree>
    <p:extLst>
      <p:ext uri="{BB962C8B-B14F-4D97-AF65-F5344CB8AC3E}">
        <p14:creationId xmlns:p14="http://schemas.microsoft.com/office/powerpoint/2010/main" val="1311024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over</a:t>
            </a:r>
            <a:r>
              <a:rPr lang="en-US" baseline="0" dirty="0" smtClean="0"/>
              <a:t> a case study to see how the proposed system works. </a:t>
            </a:r>
          </a:p>
          <a:p>
            <a:r>
              <a:rPr lang="en-US" baseline="0" dirty="0" smtClean="0"/>
              <a:t>Here are two scenarios. They seem similar since both incidents made complete road closure during quite long time – 60 </a:t>
            </a:r>
            <a:r>
              <a:rPr lang="en-US" baseline="0" dirty="0" err="1" smtClean="0"/>
              <a:t>mins</a:t>
            </a:r>
            <a:r>
              <a:rPr lang="en-US" baseline="0" dirty="0" smtClean="0"/>
              <a:t> for the first one and 90 </a:t>
            </a:r>
            <a:r>
              <a:rPr lang="en-US" baseline="0" dirty="0" err="1" smtClean="0"/>
              <a:t>mins</a:t>
            </a:r>
            <a:r>
              <a:rPr lang="en-US" baseline="0" dirty="0" smtClean="0"/>
              <a:t> for the second one. But the system provided a positive decision for detour operations for the first scenario, while the system provided a negative decision for the second scenario. What would make this difference? If we see the travel conditions on the detour route, scenario 1 has less number of signals and higher speed limit than scenario 2. These make diverting traffic in scenario 1 travel faster than those in scenario 2. </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49</a:t>
            </a:fld>
            <a:endParaRPr lang="en-US"/>
          </a:p>
        </p:txBody>
      </p:sp>
    </p:spTree>
    <p:extLst>
      <p:ext uri="{BB962C8B-B14F-4D97-AF65-F5344CB8AC3E}">
        <p14:creationId xmlns:p14="http://schemas.microsoft.com/office/powerpoint/2010/main" val="220085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let’s see how those</a:t>
            </a:r>
            <a:r>
              <a:rPr lang="en-US" baseline="0" dirty="0" smtClean="0"/>
              <a:t> tasks support the proposed system. Once an incident is detected, an emergency response unit will be dispatched based on the optimal deployment strategies (v). Arrived response crews start clearing the incident and report related information to the control center. Based on those data and the developed model (v), the clearance duration of the detected incident will be predicted. The predicted clearance time along with other relevant information will be input into the detour feasibility analysis system to assess the necessity of a detour operation based on the developed detour decision support system (v). If it produces a positive decision, then the optimized detour plan will be implemented and the relevant outputs such as estimated delay, max queue, and travel time will be provided to users.</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5</a:t>
            </a:fld>
            <a:endParaRPr lang="en-US"/>
          </a:p>
        </p:txBody>
      </p:sp>
    </p:spTree>
    <p:extLst>
      <p:ext uri="{BB962C8B-B14F-4D97-AF65-F5344CB8AC3E}">
        <p14:creationId xmlns:p14="http://schemas.microsoft.com/office/powerpoint/2010/main" val="17674377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let’s compare with other states’ practice. Since they use only two factors – lane blockage and incident duration, most states make same decision, yes for implementing detour operations. If we further observe for each criterion assessed by the system, detour operations will reduce total travel times of all vehicles for both scenarios, but the reduced travel time for scenario 2 is relatively small, therefore the benefit cost ratio with detour will be less than 1 for scenario 2. </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50</a:t>
            </a:fld>
            <a:endParaRPr lang="en-US"/>
          </a:p>
        </p:txBody>
      </p:sp>
    </p:spTree>
    <p:extLst>
      <p:ext uri="{BB962C8B-B14F-4D97-AF65-F5344CB8AC3E}">
        <p14:creationId xmlns:p14="http://schemas.microsoft.com/office/powerpoint/2010/main" val="883740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advantage of this system is flexibility. Depending on which factor would be more important to users, the system produces different decisions for the same scenario.</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51</a:t>
            </a:fld>
            <a:endParaRPr lang="en-US"/>
          </a:p>
        </p:txBody>
      </p:sp>
    </p:spTree>
    <p:extLst>
      <p:ext uri="{BB962C8B-B14F-4D97-AF65-F5344CB8AC3E}">
        <p14:creationId xmlns:p14="http://schemas.microsoft.com/office/powerpoint/2010/main" val="2372632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24ABD-FBA0-4D69-A22C-06BE75304E65}" type="slidenum">
              <a:rPr lang="en-US" smtClean="0"/>
              <a:pPr/>
              <a:t>52</a:t>
            </a:fld>
            <a:endParaRPr lang="en-US"/>
          </a:p>
        </p:txBody>
      </p:sp>
    </p:spTree>
    <p:extLst>
      <p:ext uri="{BB962C8B-B14F-4D97-AF65-F5344CB8AC3E}">
        <p14:creationId xmlns:p14="http://schemas.microsoft.com/office/powerpoint/2010/main" val="38095532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 up, this study investigated</a:t>
            </a:r>
            <a:r>
              <a:rPr lang="en-US" baseline="0" dirty="0" smtClean="0"/>
              <a:t> the </a:t>
            </a:r>
            <a:r>
              <a:rPr lang="en-US" b="1" dirty="0" smtClean="0">
                <a:solidFill>
                  <a:srgbClr val="FF0000"/>
                </a:solidFill>
              </a:rPr>
              <a:t>effectiveness </a:t>
            </a:r>
            <a:r>
              <a:rPr lang="en-US" dirty="0" smtClean="0"/>
              <a:t>of an incident response program and found out that an efficient response operation can reduce both response time</a:t>
            </a:r>
            <a:r>
              <a:rPr lang="en-US" baseline="0" dirty="0" smtClean="0"/>
              <a:t> and</a:t>
            </a:r>
            <a:r>
              <a:rPr lang="en-US" dirty="0" smtClean="0"/>
              <a:t> clearance duration.</a:t>
            </a:r>
          </a:p>
          <a:p>
            <a:r>
              <a:rPr lang="en-US" dirty="0" smtClean="0"/>
              <a:t>Based</a:t>
            </a:r>
            <a:r>
              <a:rPr lang="en-US" baseline="0" dirty="0" smtClean="0"/>
              <a:t> on this finding this study developed an allocation model</a:t>
            </a:r>
            <a:r>
              <a:rPr lang="en-US" dirty="0" smtClean="0"/>
              <a:t> for</a:t>
            </a:r>
            <a:r>
              <a:rPr lang="en-US" baseline="0" dirty="0" smtClean="0"/>
              <a:t> available response units from a new perspective of minimizing the total delay.</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53</a:t>
            </a:fld>
            <a:endParaRPr lang="en-US"/>
          </a:p>
        </p:txBody>
      </p:sp>
    </p:spTree>
    <p:extLst>
      <p:ext uri="{BB962C8B-B14F-4D97-AF65-F5344CB8AC3E}">
        <p14:creationId xmlns:p14="http://schemas.microsoft.com/office/powerpoint/2010/main" val="9276431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a:t>
            </a:r>
            <a:r>
              <a:rPr lang="en-US" baseline="0" dirty="0" smtClean="0"/>
              <a:t>, this study proposed a reliable model to predict incident clearance times and provided some insightful information </a:t>
            </a:r>
            <a:r>
              <a:rPr lang="en-US" sz="1200" dirty="0" smtClean="0"/>
              <a:t>on the interrelationships between key factors and clearance</a:t>
            </a:r>
            <a:r>
              <a:rPr lang="en-US" sz="1200" baseline="0" dirty="0" smtClean="0"/>
              <a:t> times which will be useful </a:t>
            </a:r>
            <a:r>
              <a:rPr lang="en-US" dirty="0" smtClean="0"/>
              <a:t>for traffic agencies to plan and improve their incident management programs.</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54</a:t>
            </a:fld>
            <a:endParaRPr lang="en-US"/>
          </a:p>
        </p:txBody>
      </p:sp>
    </p:spTree>
    <p:extLst>
      <p:ext uri="{BB962C8B-B14F-4D97-AF65-F5344CB8AC3E}">
        <p14:creationId xmlns:p14="http://schemas.microsoft.com/office/powerpoint/2010/main" val="6123882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24ABD-FBA0-4D69-A22C-06BE75304E65}" type="slidenum">
              <a:rPr lang="en-US" smtClean="0"/>
              <a:pPr/>
              <a:t>55</a:t>
            </a:fld>
            <a:endParaRPr lang="en-US"/>
          </a:p>
        </p:txBody>
      </p:sp>
    </p:spTree>
    <p:extLst>
      <p:ext uri="{BB962C8B-B14F-4D97-AF65-F5344CB8AC3E}">
        <p14:creationId xmlns:p14="http://schemas.microsoft.com/office/powerpoint/2010/main" val="10923806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spite of </a:t>
            </a:r>
            <a:r>
              <a:rPr lang="en-US" baseline="0" dirty="0" smtClean="0"/>
              <a:t>the </a:t>
            </a:r>
            <a:r>
              <a:rPr lang="en-US" baseline="0" dirty="0" smtClean="0"/>
              <a:t>progress on this </a:t>
            </a:r>
            <a:r>
              <a:rPr lang="en-US" baseline="0" dirty="0" smtClean="0"/>
              <a:t>study, </a:t>
            </a:r>
            <a:r>
              <a:rPr lang="en-US" baseline="0" dirty="0" smtClean="0"/>
              <a:t>much still remains to enhance the model. For example, the likelihood of having multiple incidents and the stochastic nature of incident pattern should be incorporated into the </a:t>
            </a:r>
            <a:r>
              <a:rPr lang="en-US" baseline="0" dirty="0" smtClean="0"/>
              <a:t>allocation model for response units </a:t>
            </a:r>
            <a:r>
              <a:rPr lang="en-US" baseline="0" dirty="0" smtClean="0"/>
              <a:t>to make it more reliable.</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56</a:t>
            </a:fld>
            <a:endParaRPr lang="en-US"/>
          </a:p>
        </p:txBody>
      </p:sp>
    </p:spTree>
    <p:extLst>
      <p:ext uri="{BB962C8B-B14F-4D97-AF65-F5344CB8AC3E}">
        <p14:creationId xmlns:p14="http://schemas.microsoft.com/office/powerpoint/2010/main" val="26864935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the develop</a:t>
            </a:r>
            <a:r>
              <a:rPr lang="en-US" baseline="0" dirty="0" smtClean="0"/>
              <a:t>ed decision support system for detour operations can be further improved by replacing the simulation model with a mathematical or statistical model to enhance the computational efficiency for real-time operations.</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57</a:t>
            </a:fld>
            <a:endParaRPr lang="en-US"/>
          </a:p>
        </p:txBody>
      </p:sp>
    </p:spTree>
    <p:extLst>
      <p:ext uri="{BB962C8B-B14F-4D97-AF65-F5344CB8AC3E}">
        <p14:creationId xmlns:p14="http://schemas.microsoft.com/office/powerpoint/2010/main" val="4746149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field experimental study has confirmed the need of an efficient and effective incident management system for </a:t>
            </a:r>
            <a:r>
              <a:rPr lang="en-US" baseline="0" dirty="0" smtClean="0"/>
              <a:t>optimal </a:t>
            </a:r>
            <a:r>
              <a:rPr lang="en-US" baseline="0" dirty="0" smtClean="0"/>
              <a:t>use of </a:t>
            </a:r>
            <a:r>
              <a:rPr lang="en-US" baseline="0" dirty="0" smtClean="0"/>
              <a:t>available </a:t>
            </a:r>
            <a:r>
              <a:rPr lang="en-US" baseline="0" dirty="0" smtClean="0"/>
              <a:t>resources and best coordination of responsible agencies.  </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58</a:t>
            </a:fld>
            <a:endParaRPr lang="en-US"/>
          </a:p>
        </p:txBody>
      </p:sp>
    </p:spTree>
    <p:extLst>
      <p:ext uri="{BB962C8B-B14F-4D97-AF65-F5344CB8AC3E}">
        <p14:creationId xmlns:p14="http://schemas.microsoft.com/office/powerpoint/2010/main" val="12666281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this need, this study enhanced </a:t>
            </a:r>
            <a:r>
              <a:rPr lang="en-US" b="1" dirty="0" smtClean="0">
                <a:solidFill>
                  <a:srgbClr val="0000FF"/>
                </a:solidFill>
              </a:rPr>
              <a:t>the efficiency and effectiveness </a:t>
            </a:r>
            <a:r>
              <a:rPr lang="en-US" dirty="0" smtClean="0"/>
              <a:t>of the current traffic incident management system in Maryland by developing more reliable models embedded in the system. </a:t>
            </a:r>
            <a:r>
              <a:rPr lang="en-US" dirty="0" smtClean="0"/>
              <a:t>The proposed </a:t>
            </a:r>
            <a:r>
              <a:rPr lang="en-US" dirty="0" smtClean="0"/>
              <a:t>system can substantially </a:t>
            </a:r>
            <a:r>
              <a:rPr lang="en-US" dirty="0" smtClean="0">
                <a:solidFill>
                  <a:srgbClr val="0000FF"/>
                </a:solidFill>
              </a:rPr>
              <a:t>reduce</a:t>
            </a:r>
            <a:r>
              <a:rPr lang="en-US" dirty="0" smtClean="0"/>
              <a:t> </a:t>
            </a:r>
            <a:r>
              <a:rPr lang="en-US" dirty="0" smtClean="0">
                <a:solidFill>
                  <a:srgbClr val="0000FF"/>
                </a:solidFill>
              </a:rPr>
              <a:t>the</a:t>
            </a:r>
            <a:r>
              <a:rPr lang="en-US" dirty="0" smtClean="0"/>
              <a:t> </a:t>
            </a:r>
            <a:r>
              <a:rPr lang="en-US" dirty="0" smtClean="0">
                <a:solidFill>
                  <a:srgbClr val="0000FF"/>
                </a:solidFill>
              </a:rPr>
              <a:t>delay, fuel</a:t>
            </a:r>
            <a:r>
              <a:rPr lang="en-US" dirty="0" smtClean="0"/>
              <a:t> </a:t>
            </a:r>
            <a:r>
              <a:rPr lang="en-US" dirty="0" smtClean="0">
                <a:solidFill>
                  <a:srgbClr val="0000FF"/>
                </a:solidFill>
              </a:rPr>
              <a:t>consumption</a:t>
            </a:r>
            <a:r>
              <a:rPr lang="en-US" dirty="0" smtClean="0"/>
              <a:t>, and </a:t>
            </a:r>
            <a:r>
              <a:rPr lang="en-US" dirty="0" smtClean="0">
                <a:solidFill>
                  <a:srgbClr val="0000FF"/>
                </a:solidFill>
              </a:rPr>
              <a:t>emission</a:t>
            </a:r>
            <a:r>
              <a:rPr lang="en-US" b="1" dirty="0" smtClean="0"/>
              <a:t> </a:t>
            </a:r>
            <a:r>
              <a:rPr lang="en-US" dirty="0" smtClean="0"/>
              <a:t>caused by incidents,</a:t>
            </a:r>
            <a:r>
              <a:rPr lang="en-US" baseline="0" dirty="0" smtClean="0"/>
              <a:t> and </a:t>
            </a:r>
            <a:r>
              <a:rPr lang="en-US" dirty="0" smtClean="0">
                <a:solidFill>
                  <a:srgbClr val="0000FF"/>
                </a:solidFill>
              </a:rPr>
              <a:t>improve the quality and efficiency of </a:t>
            </a:r>
            <a:r>
              <a:rPr lang="en-US" dirty="0" smtClean="0">
                <a:solidFill>
                  <a:srgbClr val="0000FF"/>
                </a:solidFill>
              </a:rPr>
              <a:t>motorist </a:t>
            </a:r>
            <a:r>
              <a:rPr lang="en-US" dirty="0" smtClean="0"/>
              <a:t>by </a:t>
            </a:r>
            <a:r>
              <a:rPr lang="en-US" dirty="0" smtClean="0"/>
              <a:t>providing proper travelers’ information.</a:t>
            </a:r>
          </a:p>
          <a:p>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59</a:t>
            </a:fld>
            <a:endParaRPr lang="en-US"/>
          </a:p>
        </p:txBody>
      </p:sp>
    </p:spTree>
    <p:extLst>
      <p:ext uri="{BB962C8B-B14F-4D97-AF65-F5344CB8AC3E}">
        <p14:creationId xmlns:p14="http://schemas.microsoft.com/office/powerpoint/2010/main" val="1048116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do we need those components in such a system?</a:t>
            </a:r>
          </a:p>
          <a:p>
            <a:r>
              <a:rPr lang="en-US" dirty="0" smtClean="0"/>
              <a:t>The first</a:t>
            </a:r>
            <a:r>
              <a:rPr lang="en-US" baseline="0" dirty="0" smtClean="0"/>
              <a:t> component is needed because the available resources are so limited compared with demands.</a:t>
            </a:r>
          </a:p>
          <a:p>
            <a:r>
              <a:rPr lang="en-US" baseline="0" dirty="0" smtClean="0"/>
              <a:t>Second, a prediction model for CT can reduce the stochastic nature of CT so as to max the operational reliability of the system.</a:t>
            </a:r>
          </a:p>
          <a:p>
            <a:r>
              <a:rPr lang="en-US" baseline="0" dirty="0" smtClean="0"/>
              <a:t>Third, a decision support system for detour operations can facilitate responsible agencies to make more reliable decisions for real-time operations.</a:t>
            </a:r>
          </a:p>
          <a:p>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6</a:t>
            </a:fld>
            <a:endParaRPr lang="en-US"/>
          </a:p>
        </p:txBody>
      </p:sp>
    </p:spTree>
    <p:extLst>
      <p:ext uri="{BB962C8B-B14F-4D97-AF65-F5344CB8AC3E}">
        <p14:creationId xmlns:p14="http://schemas.microsoft.com/office/powerpoint/2010/main" val="1023144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a:t>
            </a:r>
            <a:r>
              <a:rPr lang="en-US" baseline="0" dirty="0" smtClean="0"/>
              <a:t> each component has the following objectives.</a:t>
            </a:r>
          </a:p>
          <a:p>
            <a:r>
              <a:rPr lang="en-US" baseline="0" dirty="0" smtClean="0"/>
              <a:t>The first component aims to develop an optimal deployment strategy for response units to min the total delay induced by incidents, while the second component intends to develop a reliable model to predict clearance times.</a:t>
            </a:r>
          </a:p>
          <a:p>
            <a:r>
              <a:rPr lang="en-US" baseline="0" dirty="0" smtClean="0"/>
              <a:t>The third one pursues to develop a technical tool to determine the necessity of detouring.</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7</a:t>
            </a:fld>
            <a:endParaRPr lang="en-US"/>
          </a:p>
        </p:txBody>
      </p:sp>
    </p:spTree>
    <p:extLst>
      <p:ext uri="{BB962C8B-B14F-4D97-AF65-F5344CB8AC3E}">
        <p14:creationId xmlns:p14="http://schemas.microsoft.com/office/powerpoint/2010/main" val="2376302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let’s go over some details for</a:t>
            </a:r>
            <a:r>
              <a:rPr lang="en-US" baseline="0" dirty="0" smtClean="0"/>
              <a:t> the first component.</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8</a:t>
            </a:fld>
            <a:endParaRPr lang="en-US"/>
          </a:p>
        </p:txBody>
      </p:sp>
    </p:spTree>
    <p:extLst>
      <p:ext uri="{BB962C8B-B14F-4D97-AF65-F5344CB8AC3E}">
        <p14:creationId xmlns:p14="http://schemas.microsoft.com/office/powerpoint/2010/main" val="258853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Traditionally, this subject has been known as “facility location problem” to solve</a:t>
            </a:r>
            <a:r>
              <a:rPr lang="en-US" baseline="0" dirty="0" smtClean="0"/>
              <a:t> how many facilities are needed and where they should be located under the given constrains. The literature related to allocating response units usually focused on determining optimal stations for available units to minimize average response times or operational costs, based on the fact that prompt incident responses contribute to reducing response times. However, this study has been approached from a different perspective to solve the problem.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9224ABD-FBA0-4D69-A22C-06BE75304E65}" type="slidenum">
              <a:rPr lang="en-US" smtClean="0"/>
              <a:pPr/>
              <a:t>9</a:t>
            </a:fld>
            <a:endParaRPr lang="en-US"/>
          </a:p>
        </p:txBody>
      </p:sp>
    </p:spTree>
    <p:extLst>
      <p:ext uri="{BB962C8B-B14F-4D97-AF65-F5344CB8AC3E}">
        <p14:creationId xmlns:p14="http://schemas.microsoft.com/office/powerpoint/2010/main" val="301346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0" name="Rectangle 28"/>
          <p:cNvSpPr>
            <a:spLocks noChangeArrowheads="1"/>
          </p:cNvSpPr>
          <p:nvPr/>
        </p:nvSpPr>
        <p:spPr bwMode="gray">
          <a:xfrm>
            <a:off x="0" y="2362200"/>
            <a:ext cx="7086600" cy="457200"/>
          </a:xfrm>
          <a:prstGeom prst="rect">
            <a:avLst/>
          </a:prstGeom>
          <a:solidFill>
            <a:schemeClr val="tx1">
              <a:lumMod val="75000"/>
              <a:lumOff val="25000"/>
            </a:schemeClr>
          </a:solidFill>
          <a:ln w="9525">
            <a:noFill/>
            <a:miter lim="800000"/>
            <a:headEnd/>
            <a:tailEnd/>
          </a:ln>
          <a:effectLst/>
        </p:spPr>
        <p:txBody>
          <a:bodyPr wrap="none" anchor="ctr"/>
          <a:lstStyle/>
          <a:p>
            <a:endParaRPr lang="en-US"/>
          </a:p>
        </p:txBody>
      </p:sp>
      <p:sp>
        <p:nvSpPr>
          <p:cNvPr id="3101" name="Rectangle 29"/>
          <p:cNvSpPr>
            <a:spLocks noChangeArrowheads="1"/>
          </p:cNvSpPr>
          <p:nvPr/>
        </p:nvSpPr>
        <p:spPr bwMode="ltGray">
          <a:xfrm>
            <a:off x="6629400" y="2362200"/>
            <a:ext cx="2514600" cy="457200"/>
          </a:xfrm>
          <a:prstGeom prst="rect">
            <a:avLst/>
          </a:prstGeom>
          <a:solidFill>
            <a:schemeClr val="tx2">
              <a:lumMod val="75000"/>
            </a:schemeClr>
          </a:solidFill>
          <a:ln w="9525">
            <a:noFill/>
            <a:miter lim="800000"/>
            <a:headEnd/>
            <a:tailEnd/>
          </a:ln>
          <a:effectLst/>
        </p:spPr>
        <p:txBody>
          <a:bodyPr wrap="none" anchor="ctr"/>
          <a:lstStyle/>
          <a:p>
            <a:endParaRPr lang="en-US"/>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dirty="0"/>
          </a:p>
        </p:txBody>
      </p:sp>
      <p:sp>
        <p:nvSpPr>
          <p:cNvPr id="3074" name="Rectangle 2"/>
          <p:cNvSpPr>
            <a:spLocks noGrp="1" noChangeArrowheads="1"/>
          </p:cNvSpPr>
          <p:nvPr>
            <p:ph type="ctrTitle"/>
          </p:nvPr>
        </p:nvSpPr>
        <p:spPr bwMode="black">
          <a:xfrm>
            <a:off x="1143000" y="1066800"/>
            <a:ext cx="6172200" cy="1241425"/>
          </a:xfrm>
        </p:spPr>
        <p:txBody>
          <a:bodyPr/>
          <a:lstStyle>
            <a:lvl1pPr>
              <a:defRPr sz="4400">
                <a:solidFill>
                  <a:schemeClr val="tx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1524000" y="2362200"/>
            <a:ext cx="5410200" cy="381000"/>
          </a:xfrm>
        </p:spPr>
        <p:txBody>
          <a:bodyPr/>
          <a:lstStyle>
            <a:lvl1pPr marL="0" indent="0" algn="ctr">
              <a:buFont typeface="Wingdings" pitchFamily="2" charset="2"/>
              <a:buNone/>
              <a:defRPr sz="2000">
                <a:solidFill>
                  <a:schemeClr val="bg1"/>
                </a:solidFill>
              </a:defRPr>
            </a:lvl1pPr>
          </a:lstStyle>
          <a:p>
            <a:r>
              <a:rPr lang="en-US" dirty="0" smtClean="0"/>
              <a:t>Click to edit Master subtitle style</a:t>
            </a:r>
            <a:endParaRPr lang="en-US" dirty="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829" t="2967" r="8841" b="5767"/>
          <a:stretch/>
        </p:blipFill>
        <p:spPr>
          <a:xfrm>
            <a:off x="5666936" y="2819400"/>
            <a:ext cx="3477064" cy="1990725"/>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4722" y="2819401"/>
            <a:ext cx="3021354" cy="1994094"/>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819401"/>
            <a:ext cx="2694722" cy="1994094"/>
          </a:xfrm>
          <a:prstGeom prst="rect">
            <a:avLst/>
          </a:prstGeom>
        </p:spPr>
      </p:pic>
      <p:sp>
        <p:nvSpPr>
          <p:cNvPr id="11" name="Rectangle 28"/>
          <p:cNvSpPr>
            <a:spLocks noChangeArrowheads="1"/>
          </p:cNvSpPr>
          <p:nvPr userDrawn="1"/>
        </p:nvSpPr>
        <p:spPr bwMode="gray">
          <a:xfrm>
            <a:off x="-8793" y="4806462"/>
            <a:ext cx="7086600" cy="457200"/>
          </a:xfrm>
          <a:prstGeom prst="rect">
            <a:avLst/>
          </a:prstGeom>
          <a:solidFill>
            <a:schemeClr val="tx1"/>
          </a:solidFill>
          <a:ln w="9525">
            <a:noFill/>
            <a:miter lim="800000"/>
            <a:headEnd/>
            <a:tailEnd/>
          </a:ln>
          <a:effectLst/>
        </p:spPr>
        <p:txBody>
          <a:bodyPr wrap="none" anchor="ctr"/>
          <a:lstStyle/>
          <a:p>
            <a:endParaRPr lang="en-US"/>
          </a:p>
        </p:txBody>
      </p:sp>
      <p:sp>
        <p:nvSpPr>
          <p:cNvPr id="12" name="Rectangle 29"/>
          <p:cNvSpPr>
            <a:spLocks noChangeArrowheads="1"/>
          </p:cNvSpPr>
          <p:nvPr userDrawn="1"/>
        </p:nvSpPr>
        <p:spPr bwMode="ltGray">
          <a:xfrm>
            <a:off x="6629399" y="4806462"/>
            <a:ext cx="2514600" cy="457200"/>
          </a:xfrm>
          <a:prstGeom prst="rect">
            <a:avLst/>
          </a:prstGeom>
          <a:solidFill>
            <a:schemeClr val="tx2"/>
          </a:solidFill>
          <a:ln w="9525">
            <a:noFill/>
            <a:miter lim="800000"/>
            <a:headEnd/>
            <a:tailEnd/>
          </a:ln>
          <a:effec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0837E95-2712-4371-B35E-216D497776DB}"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6D139B6-B3C7-49D0-9AEF-B20FE4E0F315}"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23C2FAA-0F59-42A7-9A94-F7DDFBCA2CCE}"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330E8F-9EB3-4C57-924E-85471F892C9C}"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ED6985-E645-40AC-B37F-C0F821CCC4ED}"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79E916-D26F-4B65-B7B1-BA0F46321D88}"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90550"/>
            <a:ext cx="2057400" cy="5734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90550"/>
            <a:ext cx="6019800" cy="5734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DB4426-52CE-4D5E-8627-7148CB2BA639}"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85950" y="590550"/>
            <a:ext cx="59436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50292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75956E80-E5AB-4DD9-8A42-52C7E54497E5}"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3100" name="Rectangle 28"/>
          <p:cNvSpPr>
            <a:spLocks noChangeArrowheads="1"/>
          </p:cNvSpPr>
          <p:nvPr/>
        </p:nvSpPr>
        <p:spPr bwMode="gray">
          <a:xfrm>
            <a:off x="0" y="2971799"/>
            <a:ext cx="7086600" cy="901505"/>
          </a:xfrm>
          <a:prstGeom prst="rect">
            <a:avLst/>
          </a:prstGeom>
          <a:solidFill>
            <a:schemeClr val="tx1"/>
          </a:solidFill>
          <a:ln w="9525">
            <a:noFill/>
            <a:miter lim="800000"/>
            <a:headEnd/>
            <a:tailEnd/>
          </a:ln>
          <a:effectLst/>
        </p:spPr>
        <p:txBody>
          <a:bodyPr wrap="none" anchor="ctr"/>
          <a:lstStyle/>
          <a:p>
            <a:endParaRPr lang="en-US"/>
          </a:p>
        </p:txBody>
      </p:sp>
      <p:sp>
        <p:nvSpPr>
          <p:cNvPr id="3101" name="Rectangle 29"/>
          <p:cNvSpPr>
            <a:spLocks noChangeArrowheads="1"/>
          </p:cNvSpPr>
          <p:nvPr/>
        </p:nvSpPr>
        <p:spPr bwMode="ltGray">
          <a:xfrm>
            <a:off x="6629400" y="2971799"/>
            <a:ext cx="2514600" cy="901505"/>
          </a:xfrm>
          <a:prstGeom prst="rect">
            <a:avLst/>
          </a:prstGeom>
          <a:solidFill>
            <a:schemeClr val="tx2"/>
          </a:solidFill>
          <a:ln w="9525">
            <a:noFill/>
            <a:miter lim="800000"/>
            <a:headEnd/>
            <a:tailEnd/>
          </a:ln>
          <a:effectLst/>
        </p:spPr>
        <p:txBody>
          <a:bodyPr wrap="none" anchor="ctr"/>
          <a:lstStyle/>
          <a:p>
            <a:endParaRPr lang="en-US"/>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dirty="0"/>
          </a:p>
        </p:txBody>
      </p:sp>
      <p:sp>
        <p:nvSpPr>
          <p:cNvPr id="3074" name="Rectangle 2"/>
          <p:cNvSpPr>
            <a:spLocks noGrp="1" noChangeArrowheads="1"/>
          </p:cNvSpPr>
          <p:nvPr>
            <p:ph type="ctrTitle"/>
          </p:nvPr>
        </p:nvSpPr>
        <p:spPr bwMode="black">
          <a:xfrm>
            <a:off x="1143000" y="1066800"/>
            <a:ext cx="6172200" cy="1241425"/>
          </a:xfrm>
        </p:spPr>
        <p:txBody>
          <a:bodyPr/>
          <a:lstStyle>
            <a:lvl1pPr>
              <a:defRPr sz="4400">
                <a:solidFill>
                  <a:schemeClr val="tx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1524000" y="2971800"/>
            <a:ext cx="5410200" cy="381000"/>
          </a:xfrm>
        </p:spPr>
        <p:txBody>
          <a:bodyPr/>
          <a:lstStyle>
            <a:lvl1pPr marL="0" indent="0" algn="ctr">
              <a:buFont typeface="Wingdings" pitchFamily="2" charset="2"/>
              <a:buNone/>
              <a:defRPr sz="2000">
                <a:solidFill>
                  <a:schemeClr val="bg1"/>
                </a:solidFill>
              </a:defRPr>
            </a:lvl1pPr>
          </a:lstStyle>
          <a:p>
            <a:r>
              <a:rPr lang="en-US" smtClean="0"/>
              <a:t>Click to edit Master subtitle style</a:t>
            </a:r>
            <a:endParaRPr lang="en-US"/>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829" t="2967" r="8841" b="5767"/>
          <a:stretch/>
        </p:blipFill>
        <p:spPr>
          <a:xfrm>
            <a:off x="5666936" y="3873305"/>
            <a:ext cx="3477064" cy="1990725"/>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4722" y="3873306"/>
            <a:ext cx="3021354" cy="1994094"/>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873306"/>
            <a:ext cx="2694722" cy="1994094"/>
          </a:xfrm>
          <a:prstGeom prst="rect">
            <a:avLst/>
          </a:prstGeom>
        </p:spPr>
      </p:pic>
      <p:sp>
        <p:nvSpPr>
          <p:cNvPr id="12" name="AutoShape 34"/>
          <p:cNvSpPr>
            <a:spLocks noChangeArrowheads="1"/>
          </p:cNvSpPr>
          <p:nvPr userDrawn="1"/>
        </p:nvSpPr>
        <p:spPr bwMode="gray">
          <a:xfrm rot="5400000">
            <a:off x="163513" y="3070225"/>
            <a:ext cx="381000" cy="228600"/>
          </a:xfrm>
          <a:prstGeom prst="triangle">
            <a:avLst>
              <a:gd name="adj" fmla="val 50000"/>
            </a:avLst>
          </a:prstGeom>
          <a:solidFill>
            <a:schemeClr val="bg2"/>
          </a:solidFill>
          <a:ln w="9525">
            <a:noFill/>
            <a:miter lim="800000"/>
            <a:headEnd/>
            <a:tailEnd/>
          </a:ln>
          <a:effectLst/>
        </p:spPr>
        <p:txBody>
          <a:bodyPr wrap="none" anchor="ctr"/>
          <a:lstStyle/>
          <a:p>
            <a:endParaRPr lang="en-US"/>
          </a:p>
        </p:txBody>
      </p:sp>
      <p:sp>
        <p:nvSpPr>
          <p:cNvPr id="13" name="AutoShape 35"/>
          <p:cNvSpPr>
            <a:spLocks noChangeArrowheads="1"/>
          </p:cNvSpPr>
          <p:nvPr userDrawn="1"/>
        </p:nvSpPr>
        <p:spPr bwMode="gray">
          <a:xfrm rot="5400000">
            <a:off x="468313" y="3070225"/>
            <a:ext cx="381000" cy="228600"/>
          </a:xfrm>
          <a:prstGeom prst="triangle">
            <a:avLst>
              <a:gd name="adj" fmla="val 50000"/>
            </a:avLst>
          </a:prstGeom>
          <a:solidFill>
            <a:schemeClr val="bg2">
              <a:alpha val="84000"/>
            </a:schemeClr>
          </a:solidFill>
          <a:ln w="9525">
            <a:noFill/>
            <a:miter lim="800000"/>
            <a:headEnd/>
            <a:tailEnd/>
          </a:ln>
          <a:effectLst/>
        </p:spPr>
        <p:txBody>
          <a:bodyPr wrap="none" anchor="ctr"/>
          <a:lstStyle/>
          <a:p>
            <a:endParaRPr lang="en-US"/>
          </a:p>
        </p:txBody>
      </p:sp>
      <p:sp>
        <p:nvSpPr>
          <p:cNvPr id="14" name="AutoShape 36"/>
          <p:cNvSpPr>
            <a:spLocks noChangeArrowheads="1"/>
          </p:cNvSpPr>
          <p:nvPr userDrawn="1"/>
        </p:nvSpPr>
        <p:spPr bwMode="gray">
          <a:xfrm rot="5400000">
            <a:off x="773113" y="3070225"/>
            <a:ext cx="381000" cy="228600"/>
          </a:xfrm>
          <a:prstGeom prst="triangle">
            <a:avLst>
              <a:gd name="adj" fmla="val 50000"/>
            </a:avLst>
          </a:prstGeom>
          <a:solidFill>
            <a:schemeClr val="bg2">
              <a:alpha val="56000"/>
            </a:schemeClr>
          </a:solidFill>
          <a:ln w="9525">
            <a:noFill/>
            <a:miter lim="800000"/>
            <a:headEnd/>
            <a:tailEnd/>
          </a:ln>
          <a:effectLst/>
        </p:spPr>
        <p:txBody>
          <a:bodyPr wrap="none" anchor="ctr"/>
          <a:lstStyle/>
          <a:p>
            <a:endParaRPr lang="en-US"/>
          </a:p>
        </p:txBody>
      </p:sp>
      <p:sp>
        <p:nvSpPr>
          <p:cNvPr id="15" name="AutoShape 37"/>
          <p:cNvSpPr>
            <a:spLocks noChangeArrowheads="1"/>
          </p:cNvSpPr>
          <p:nvPr userDrawn="1"/>
        </p:nvSpPr>
        <p:spPr bwMode="gray">
          <a:xfrm rot="5400000">
            <a:off x="1077913" y="3070225"/>
            <a:ext cx="381000" cy="228600"/>
          </a:xfrm>
          <a:prstGeom prst="triangle">
            <a:avLst>
              <a:gd name="adj" fmla="val 50000"/>
            </a:avLst>
          </a:prstGeom>
          <a:solidFill>
            <a:schemeClr val="bg2">
              <a:alpha val="27000"/>
            </a:schemeClr>
          </a:solid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148464612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100" name="Rectangle 28"/>
          <p:cNvSpPr>
            <a:spLocks noChangeArrowheads="1"/>
          </p:cNvSpPr>
          <p:nvPr/>
        </p:nvSpPr>
        <p:spPr bwMode="gray">
          <a:xfrm>
            <a:off x="0" y="2362200"/>
            <a:ext cx="7086600" cy="914400"/>
          </a:xfrm>
          <a:prstGeom prst="rect">
            <a:avLst/>
          </a:prstGeom>
          <a:solidFill>
            <a:schemeClr val="tx1"/>
          </a:solidFill>
          <a:ln w="9525">
            <a:noFill/>
            <a:miter lim="800000"/>
            <a:headEnd/>
            <a:tailEnd/>
          </a:ln>
          <a:effectLst/>
        </p:spPr>
        <p:txBody>
          <a:bodyPr wrap="none" anchor="ctr"/>
          <a:lstStyle/>
          <a:p>
            <a:endParaRPr lang="en-US"/>
          </a:p>
        </p:txBody>
      </p:sp>
      <p:sp>
        <p:nvSpPr>
          <p:cNvPr id="3101" name="Rectangle 29"/>
          <p:cNvSpPr>
            <a:spLocks noChangeArrowheads="1"/>
          </p:cNvSpPr>
          <p:nvPr/>
        </p:nvSpPr>
        <p:spPr bwMode="ltGray">
          <a:xfrm>
            <a:off x="7086600" y="2362200"/>
            <a:ext cx="2057400" cy="914400"/>
          </a:xfrm>
          <a:prstGeom prst="rect">
            <a:avLst/>
          </a:prstGeom>
          <a:solidFill>
            <a:schemeClr val="tx2"/>
          </a:solidFill>
          <a:ln w="9525">
            <a:noFill/>
            <a:miter lim="800000"/>
            <a:headEnd/>
            <a:tailEnd/>
          </a:ln>
          <a:effectLst/>
        </p:spPr>
        <p:txBody>
          <a:bodyPr wrap="none" anchor="ctr"/>
          <a:lstStyle/>
          <a:p>
            <a:endParaRPr lang="en-US"/>
          </a:p>
        </p:txBody>
      </p:sp>
      <p:sp>
        <p:nvSpPr>
          <p:cNvPr id="3106" name="AutoShape 34"/>
          <p:cNvSpPr>
            <a:spLocks noChangeArrowheads="1"/>
          </p:cNvSpPr>
          <p:nvPr/>
        </p:nvSpPr>
        <p:spPr bwMode="gray">
          <a:xfrm rot="5400000">
            <a:off x="163513" y="2460625"/>
            <a:ext cx="381000" cy="228600"/>
          </a:xfrm>
          <a:prstGeom prst="triangle">
            <a:avLst>
              <a:gd name="adj" fmla="val 50000"/>
            </a:avLst>
          </a:prstGeom>
          <a:solidFill>
            <a:schemeClr val="bg2"/>
          </a:solidFill>
          <a:ln w="9525">
            <a:noFill/>
            <a:miter lim="800000"/>
            <a:headEnd/>
            <a:tailEnd/>
          </a:ln>
          <a:effectLst/>
        </p:spPr>
        <p:txBody>
          <a:bodyPr wrap="none" anchor="ctr"/>
          <a:lstStyle/>
          <a:p>
            <a:endParaRPr lang="en-US"/>
          </a:p>
        </p:txBody>
      </p:sp>
      <p:sp>
        <p:nvSpPr>
          <p:cNvPr id="3107" name="AutoShape 35"/>
          <p:cNvSpPr>
            <a:spLocks noChangeArrowheads="1"/>
          </p:cNvSpPr>
          <p:nvPr/>
        </p:nvSpPr>
        <p:spPr bwMode="gray">
          <a:xfrm rot="5400000">
            <a:off x="468313" y="2460625"/>
            <a:ext cx="381000" cy="228600"/>
          </a:xfrm>
          <a:prstGeom prst="triangle">
            <a:avLst>
              <a:gd name="adj" fmla="val 50000"/>
            </a:avLst>
          </a:prstGeom>
          <a:solidFill>
            <a:schemeClr val="bg2">
              <a:alpha val="84000"/>
            </a:schemeClr>
          </a:solidFill>
          <a:ln w="9525">
            <a:noFill/>
            <a:miter lim="800000"/>
            <a:headEnd/>
            <a:tailEnd/>
          </a:ln>
          <a:effectLst/>
        </p:spPr>
        <p:txBody>
          <a:bodyPr wrap="none" anchor="ctr"/>
          <a:lstStyle/>
          <a:p>
            <a:endParaRPr lang="en-US"/>
          </a:p>
        </p:txBody>
      </p:sp>
      <p:sp>
        <p:nvSpPr>
          <p:cNvPr id="3108" name="AutoShape 36"/>
          <p:cNvSpPr>
            <a:spLocks noChangeArrowheads="1"/>
          </p:cNvSpPr>
          <p:nvPr/>
        </p:nvSpPr>
        <p:spPr bwMode="gray">
          <a:xfrm rot="5400000">
            <a:off x="773113" y="2460625"/>
            <a:ext cx="381000" cy="228600"/>
          </a:xfrm>
          <a:prstGeom prst="triangle">
            <a:avLst>
              <a:gd name="adj" fmla="val 50000"/>
            </a:avLst>
          </a:prstGeom>
          <a:solidFill>
            <a:schemeClr val="bg2">
              <a:alpha val="56000"/>
            </a:schemeClr>
          </a:solidFill>
          <a:ln w="9525">
            <a:noFill/>
            <a:miter lim="800000"/>
            <a:headEnd/>
            <a:tailEnd/>
          </a:ln>
          <a:effectLst/>
        </p:spPr>
        <p:txBody>
          <a:bodyPr wrap="none" anchor="ctr"/>
          <a:lstStyle/>
          <a:p>
            <a:endParaRPr lang="en-US"/>
          </a:p>
        </p:txBody>
      </p:sp>
      <p:sp>
        <p:nvSpPr>
          <p:cNvPr id="3109" name="AutoShape 37"/>
          <p:cNvSpPr>
            <a:spLocks noChangeArrowheads="1"/>
          </p:cNvSpPr>
          <p:nvPr/>
        </p:nvSpPr>
        <p:spPr bwMode="gray">
          <a:xfrm rot="5400000">
            <a:off x="1077913" y="2460625"/>
            <a:ext cx="381000" cy="228600"/>
          </a:xfrm>
          <a:prstGeom prst="triangle">
            <a:avLst>
              <a:gd name="adj" fmla="val 50000"/>
            </a:avLst>
          </a:prstGeom>
          <a:solidFill>
            <a:schemeClr val="bg2">
              <a:alpha val="27000"/>
            </a:schemeClr>
          </a:solidFill>
          <a:ln w="9525">
            <a:noFill/>
            <a:miter lim="800000"/>
            <a:headEnd/>
            <a:tailEnd/>
          </a:ln>
          <a:effectLst/>
        </p:spPr>
        <p:txBody>
          <a:bodyPr wrap="none" anchor="ctr"/>
          <a:lstStyle/>
          <a:p>
            <a:endParaRPr lang="en-US"/>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p>
        </p:txBody>
      </p:sp>
      <p:sp>
        <p:nvSpPr>
          <p:cNvPr id="3074" name="Rectangle 2"/>
          <p:cNvSpPr>
            <a:spLocks noGrp="1" noChangeArrowheads="1"/>
          </p:cNvSpPr>
          <p:nvPr>
            <p:ph type="ctrTitle"/>
          </p:nvPr>
        </p:nvSpPr>
        <p:spPr bwMode="black">
          <a:xfrm>
            <a:off x="1143000" y="1066800"/>
            <a:ext cx="6172200" cy="1241425"/>
          </a:xfrm>
        </p:spPr>
        <p:txBody>
          <a:bodyPr/>
          <a:lstStyle>
            <a:lvl1pPr>
              <a:defRPr sz="4400">
                <a:solidFill>
                  <a:schemeClr val="tx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1524000" y="2362200"/>
            <a:ext cx="5410200" cy="381000"/>
          </a:xfrm>
        </p:spPr>
        <p:txBody>
          <a:bodyPr/>
          <a:lstStyle>
            <a:lvl1pPr marL="457200" indent="-457200" algn="l">
              <a:buFont typeface="+mj-lt"/>
              <a:buAutoNum type="arabicPeriod"/>
              <a:defRPr sz="2000">
                <a:solidFill>
                  <a:schemeClr val="bg1"/>
                </a:solidFill>
              </a:defRPr>
            </a:lvl1pPr>
          </a:lstStyle>
          <a:p>
            <a:r>
              <a:rPr lang="en-US" smtClean="0"/>
              <a:t>Click to edit Master subtitle style</a:t>
            </a:r>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grpSp>
        <p:nvGrpSpPr>
          <p:cNvPr id="3" name="Group 2"/>
          <p:cNvGrpSpPr/>
          <p:nvPr userDrawn="1"/>
        </p:nvGrpSpPr>
        <p:grpSpPr>
          <a:xfrm>
            <a:off x="239713" y="1927225"/>
            <a:ext cx="1143000" cy="381000"/>
            <a:chOff x="239713" y="2384425"/>
            <a:chExt cx="1143000" cy="381000"/>
          </a:xfrm>
        </p:grpSpPr>
        <p:sp>
          <p:nvSpPr>
            <p:cNvPr id="3106" name="AutoShape 34"/>
            <p:cNvSpPr>
              <a:spLocks noChangeArrowheads="1"/>
            </p:cNvSpPr>
            <p:nvPr/>
          </p:nvSpPr>
          <p:spPr bwMode="gray">
            <a:xfrm rot="5400000">
              <a:off x="163513" y="2460625"/>
              <a:ext cx="381000" cy="228600"/>
            </a:xfrm>
            <a:prstGeom prst="triangle">
              <a:avLst>
                <a:gd name="adj" fmla="val 50000"/>
              </a:avLst>
            </a:prstGeom>
            <a:solidFill>
              <a:schemeClr val="bg2"/>
            </a:solidFill>
            <a:ln w="9525">
              <a:noFill/>
              <a:miter lim="800000"/>
              <a:headEnd/>
              <a:tailEnd/>
            </a:ln>
            <a:effectLst/>
          </p:spPr>
          <p:txBody>
            <a:bodyPr wrap="none" anchor="ctr"/>
            <a:lstStyle/>
            <a:p>
              <a:endParaRPr lang="en-US"/>
            </a:p>
          </p:txBody>
        </p:sp>
        <p:sp>
          <p:nvSpPr>
            <p:cNvPr id="3107" name="AutoShape 35"/>
            <p:cNvSpPr>
              <a:spLocks noChangeArrowheads="1"/>
            </p:cNvSpPr>
            <p:nvPr/>
          </p:nvSpPr>
          <p:spPr bwMode="gray">
            <a:xfrm rot="5400000">
              <a:off x="468313" y="2460625"/>
              <a:ext cx="381000" cy="228600"/>
            </a:xfrm>
            <a:prstGeom prst="triangle">
              <a:avLst>
                <a:gd name="adj" fmla="val 50000"/>
              </a:avLst>
            </a:prstGeom>
            <a:solidFill>
              <a:schemeClr val="bg2">
                <a:alpha val="84000"/>
              </a:schemeClr>
            </a:solidFill>
            <a:ln w="9525">
              <a:noFill/>
              <a:miter lim="800000"/>
              <a:headEnd/>
              <a:tailEnd/>
            </a:ln>
            <a:effectLst/>
          </p:spPr>
          <p:txBody>
            <a:bodyPr wrap="none" anchor="ctr"/>
            <a:lstStyle/>
            <a:p>
              <a:endParaRPr lang="en-US"/>
            </a:p>
          </p:txBody>
        </p:sp>
        <p:sp>
          <p:nvSpPr>
            <p:cNvPr id="3108" name="AutoShape 36"/>
            <p:cNvSpPr>
              <a:spLocks noChangeArrowheads="1"/>
            </p:cNvSpPr>
            <p:nvPr/>
          </p:nvSpPr>
          <p:spPr bwMode="gray">
            <a:xfrm rot="5400000">
              <a:off x="773113" y="2460625"/>
              <a:ext cx="381000" cy="228600"/>
            </a:xfrm>
            <a:prstGeom prst="triangle">
              <a:avLst>
                <a:gd name="adj" fmla="val 50000"/>
              </a:avLst>
            </a:prstGeom>
            <a:solidFill>
              <a:schemeClr val="bg2">
                <a:alpha val="56000"/>
              </a:schemeClr>
            </a:solidFill>
            <a:ln w="9525">
              <a:noFill/>
              <a:miter lim="800000"/>
              <a:headEnd/>
              <a:tailEnd/>
            </a:ln>
            <a:effectLst/>
          </p:spPr>
          <p:txBody>
            <a:bodyPr wrap="none" anchor="ctr"/>
            <a:lstStyle/>
            <a:p>
              <a:endParaRPr lang="en-US"/>
            </a:p>
          </p:txBody>
        </p:sp>
        <p:sp>
          <p:nvSpPr>
            <p:cNvPr id="3109" name="AutoShape 37"/>
            <p:cNvSpPr>
              <a:spLocks noChangeArrowheads="1"/>
            </p:cNvSpPr>
            <p:nvPr/>
          </p:nvSpPr>
          <p:spPr bwMode="gray">
            <a:xfrm rot="5400000">
              <a:off x="1077913" y="2460625"/>
              <a:ext cx="381000" cy="228600"/>
            </a:xfrm>
            <a:prstGeom prst="triangle">
              <a:avLst>
                <a:gd name="adj" fmla="val 50000"/>
              </a:avLst>
            </a:prstGeom>
            <a:solidFill>
              <a:schemeClr val="bg2">
                <a:alpha val="27000"/>
              </a:schemeClr>
            </a:solidFill>
            <a:ln w="9525">
              <a:noFill/>
              <a:miter lim="800000"/>
              <a:headEnd/>
              <a:tailEnd/>
            </a:ln>
            <a:effectLst/>
          </p:spPr>
          <p:txBody>
            <a:bodyPr wrap="none" anchor="ctr"/>
            <a:lstStyle/>
            <a:p>
              <a:endParaRPr lang="en-US"/>
            </a:p>
          </p:txBody>
        </p:sp>
      </p:gr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p>
        </p:txBody>
      </p:sp>
      <p:sp>
        <p:nvSpPr>
          <p:cNvPr id="3074" name="Rectangle 2"/>
          <p:cNvSpPr>
            <a:spLocks noGrp="1" noChangeArrowheads="1"/>
          </p:cNvSpPr>
          <p:nvPr>
            <p:ph type="ctrTitle"/>
          </p:nvPr>
        </p:nvSpPr>
        <p:spPr bwMode="black">
          <a:xfrm>
            <a:off x="1143000" y="762000"/>
            <a:ext cx="6172200" cy="1241425"/>
          </a:xfrm>
        </p:spPr>
        <p:txBody>
          <a:bodyPr/>
          <a:lstStyle>
            <a:lvl1pPr>
              <a:defRPr sz="4400">
                <a:solidFill>
                  <a:schemeClr val="tx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1524000" y="1905000"/>
            <a:ext cx="5410200" cy="381000"/>
          </a:xfrm>
        </p:spPr>
        <p:txBody>
          <a:bodyPr/>
          <a:lstStyle>
            <a:lvl1pPr marL="457200" indent="-457200" algn="l">
              <a:buFont typeface="+mj-lt"/>
              <a:buAutoNum type="arabicPeriod"/>
              <a:defRPr sz="2000">
                <a:solidFill>
                  <a:schemeClr val="bg1"/>
                </a:solidFill>
              </a:defRPr>
            </a:lvl1pPr>
          </a:lstStyle>
          <a:p>
            <a:r>
              <a:rPr lang="en-US" smtClean="0"/>
              <a:t>Click to edit Master subtitle style</a:t>
            </a:r>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3100" name="Rectangle 28"/>
          <p:cNvSpPr>
            <a:spLocks noChangeArrowheads="1"/>
          </p:cNvSpPr>
          <p:nvPr/>
        </p:nvSpPr>
        <p:spPr bwMode="gray">
          <a:xfrm>
            <a:off x="0" y="2362200"/>
            <a:ext cx="7086600" cy="1295400"/>
          </a:xfrm>
          <a:prstGeom prst="rect">
            <a:avLst/>
          </a:prstGeom>
          <a:solidFill>
            <a:schemeClr val="tx1"/>
          </a:solidFill>
          <a:ln w="9525">
            <a:noFill/>
            <a:miter lim="800000"/>
            <a:headEnd/>
            <a:tailEnd/>
          </a:ln>
          <a:effectLst/>
        </p:spPr>
        <p:txBody>
          <a:bodyPr wrap="none" anchor="ctr"/>
          <a:lstStyle/>
          <a:p>
            <a:endParaRPr lang="en-US"/>
          </a:p>
        </p:txBody>
      </p:sp>
      <p:sp>
        <p:nvSpPr>
          <p:cNvPr id="3101" name="Rectangle 29"/>
          <p:cNvSpPr>
            <a:spLocks noChangeArrowheads="1"/>
          </p:cNvSpPr>
          <p:nvPr/>
        </p:nvSpPr>
        <p:spPr bwMode="ltGray">
          <a:xfrm>
            <a:off x="7086600" y="2362200"/>
            <a:ext cx="2057400" cy="1295400"/>
          </a:xfrm>
          <a:prstGeom prst="rect">
            <a:avLst/>
          </a:prstGeom>
          <a:solidFill>
            <a:schemeClr val="tx2"/>
          </a:solidFill>
          <a:ln w="9525">
            <a:noFill/>
            <a:miter lim="800000"/>
            <a:headEnd/>
            <a:tailEnd/>
          </a:ln>
          <a:effectLst/>
        </p:spPr>
        <p:txBody>
          <a:bodyPr wrap="none" anchor="ctr"/>
          <a:lstStyle/>
          <a:p>
            <a:endParaRPr lang="en-US"/>
          </a:p>
        </p:txBody>
      </p:sp>
      <p:sp>
        <p:nvSpPr>
          <p:cNvPr id="3106" name="AutoShape 34"/>
          <p:cNvSpPr>
            <a:spLocks noChangeArrowheads="1"/>
          </p:cNvSpPr>
          <p:nvPr/>
        </p:nvSpPr>
        <p:spPr bwMode="gray">
          <a:xfrm rot="5400000">
            <a:off x="163513" y="2460625"/>
            <a:ext cx="381000" cy="228600"/>
          </a:xfrm>
          <a:prstGeom prst="triangle">
            <a:avLst>
              <a:gd name="adj" fmla="val 50000"/>
            </a:avLst>
          </a:prstGeom>
          <a:solidFill>
            <a:schemeClr val="bg2"/>
          </a:solidFill>
          <a:ln w="9525">
            <a:noFill/>
            <a:miter lim="800000"/>
            <a:headEnd/>
            <a:tailEnd/>
          </a:ln>
          <a:effectLst/>
        </p:spPr>
        <p:txBody>
          <a:bodyPr wrap="none" anchor="ctr"/>
          <a:lstStyle/>
          <a:p>
            <a:endParaRPr lang="en-US"/>
          </a:p>
        </p:txBody>
      </p:sp>
      <p:sp>
        <p:nvSpPr>
          <p:cNvPr id="3107" name="AutoShape 35"/>
          <p:cNvSpPr>
            <a:spLocks noChangeArrowheads="1"/>
          </p:cNvSpPr>
          <p:nvPr/>
        </p:nvSpPr>
        <p:spPr bwMode="gray">
          <a:xfrm rot="5400000">
            <a:off x="468313" y="2460625"/>
            <a:ext cx="381000" cy="228600"/>
          </a:xfrm>
          <a:prstGeom prst="triangle">
            <a:avLst>
              <a:gd name="adj" fmla="val 50000"/>
            </a:avLst>
          </a:prstGeom>
          <a:solidFill>
            <a:schemeClr val="bg2">
              <a:alpha val="84000"/>
            </a:schemeClr>
          </a:solidFill>
          <a:ln w="9525">
            <a:noFill/>
            <a:miter lim="800000"/>
            <a:headEnd/>
            <a:tailEnd/>
          </a:ln>
          <a:effectLst/>
        </p:spPr>
        <p:txBody>
          <a:bodyPr wrap="none" anchor="ctr"/>
          <a:lstStyle/>
          <a:p>
            <a:endParaRPr lang="en-US"/>
          </a:p>
        </p:txBody>
      </p:sp>
      <p:sp>
        <p:nvSpPr>
          <p:cNvPr id="3108" name="AutoShape 36"/>
          <p:cNvSpPr>
            <a:spLocks noChangeArrowheads="1"/>
          </p:cNvSpPr>
          <p:nvPr/>
        </p:nvSpPr>
        <p:spPr bwMode="gray">
          <a:xfrm rot="5400000">
            <a:off x="773113" y="2460625"/>
            <a:ext cx="381000" cy="228600"/>
          </a:xfrm>
          <a:prstGeom prst="triangle">
            <a:avLst>
              <a:gd name="adj" fmla="val 50000"/>
            </a:avLst>
          </a:prstGeom>
          <a:solidFill>
            <a:schemeClr val="bg2">
              <a:alpha val="56000"/>
            </a:schemeClr>
          </a:solidFill>
          <a:ln w="9525">
            <a:noFill/>
            <a:miter lim="800000"/>
            <a:headEnd/>
            <a:tailEnd/>
          </a:ln>
          <a:effectLst/>
        </p:spPr>
        <p:txBody>
          <a:bodyPr wrap="none" anchor="ctr"/>
          <a:lstStyle/>
          <a:p>
            <a:endParaRPr lang="en-US"/>
          </a:p>
        </p:txBody>
      </p:sp>
      <p:sp>
        <p:nvSpPr>
          <p:cNvPr id="3109" name="AutoShape 37"/>
          <p:cNvSpPr>
            <a:spLocks noChangeArrowheads="1"/>
          </p:cNvSpPr>
          <p:nvPr/>
        </p:nvSpPr>
        <p:spPr bwMode="gray">
          <a:xfrm rot="5400000">
            <a:off x="1077913" y="2460625"/>
            <a:ext cx="381000" cy="228600"/>
          </a:xfrm>
          <a:prstGeom prst="triangle">
            <a:avLst>
              <a:gd name="adj" fmla="val 50000"/>
            </a:avLst>
          </a:prstGeom>
          <a:solidFill>
            <a:schemeClr val="bg2">
              <a:alpha val="27000"/>
            </a:schemeClr>
          </a:solidFill>
          <a:ln w="9525">
            <a:noFill/>
            <a:miter lim="800000"/>
            <a:headEnd/>
            <a:tailEnd/>
          </a:ln>
          <a:effectLst/>
        </p:spPr>
        <p:txBody>
          <a:bodyPr wrap="none" anchor="ctr"/>
          <a:lstStyle/>
          <a:p>
            <a:endParaRPr lang="en-US"/>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p>
        </p:txBody>
      </p:sp>
      <p:sp>
        <p:nvSpPr>
          <p:cNvPr id="3074" name="Rectangle 2"/>
          <p:cNvSpPr>
            <a:spLocks noGrp="1" noChangeArrowheads="1"/>
          </p:cNvSpPr>
          <p:nvPr>
            <p:ph type="ctrTitle"/>
          </p:nvPr>
        </p:nvSpPr>
        <p:spPr bwMode="black">
          <a:xfrm>
            <a:off x="1143000" y="1066800"/>
            <a:ext cx="6172200" cy="1241425"/>
          </a:xfrm>
        </p:spPr>
        <p:txBody>
          <a:bodyPr/>
          <a:lstStyle>
            <a:lvl1pPr>
              <a:defRPr sz="4400">
                <a:solidFill>
                  <a:schemeClr val="tx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1524000" y="2362200"/>
            <a:ext cx="5410200" cy="381000"/>
          </a:xfrm>
        </p:spPr>
        <p:txBody>
          <a:bodyPr/>
          <a:lstStyle>
            <a:lvl1pPr marL="457200" indent="-457200" algn="l">
              <a:buFont typeface="+mj-lt"/>
              <a:buAutoNum type="arabicPeriod"/>
              <a:defRPr sz="2000">
                <a:solidFill>
                  <a:schemeClr val="bg1"/>
                </a:solidFill>
              </a:defRPr>
            </a:lvl1pPr>
          </a:lstStyle>
          <a:p>
            <a:r>
              <a:rPr lang="en-US" smtClean="0"/>
              <a:t>Click to edit Master subtitle style</a:t>
            </a:r>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lumMod val="20000"/>
            <a:lumOff val="8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590550"/>
            <a:ext cx="7467600" cy="563563"/>
          </a:xfrm>
        </p:spPr>
        <p:txBody>
          <a:bodyPr/>
          <a:lstStyle>
            <a:lvl1pPr algn="l">
              <a:defRPr>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50292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buClr>
                <a:srgbClr val="33CC33"/>
              </a:buClr>
              <a:defRPr>
                <a:latin typeface="Calibri" pitchFamily="34" charset="0"/>
                <a:cs typeface="Calibri" pitchFamily="34" charset="0"/>
              </a:defRPr>
            </a:lvl3pPr>
            <a:lvl4pPr marL="1600200" indent="-228600">
              <a:buSzPct val="85000"/>
              <a:buFontTx/>
              <a:buBlip>
                <a:blip r:embed="rId2"/>
              </a:buBlip>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76124AF-11D4-48F9-91D2-89338E3AB207}" type="slidenum">
              <a:rPr lang="en-US"/>
              <a:pPr/>
              <a:t>‹#›</a:t>
            </a:fld>
            <a:endParaRPr lang="en-US"/>
          </a:p>
        </p:txBody>
      </p:sp>
      <p:sp>
        <p:nvSpPr>
          <p:cNvPr id="8" name="Rectangle 7"/>
          <p:cNvSpPr/>
          <p:nvPr userDrawn="1"/>
        </p:nvSpPr>
        <p:spPr>
          <a:xfrm>
            <a:off x="152400" y="1364566"/>
            <a:ext cx="8839200" cy="5334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Documents and Settings\churchil\Desktop\umd logo 2.pn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461420" y="13855"/>
            <a:ext cx="530180" cy="52281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userDrawn="1"/>
        </p:nvSpPr>
        <p:spPr>
          <a:xfrm>
            <a:off x="152400" y="1371600"/>
            <a:ext cx="8839200" cy="5334000"/>
          </a:xfrm>
          <a:prstGeom prst="rect">
            <a:avLst/>
          </a:prstGeom>
          <a:solidFill>
            <a:srgbClr val="FFFF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5029200"/>
          </a:xfrm>
        </p:spPr>
        <p:txBody>
          <a:bodyPr/>
          <a:lstStyle>
            <a:lvl1pPr>
              <a:defRPr sz="2600">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6124AF-11D4-48F9-91D2-89338E3AB207}" type="slidenum">
              <a:rPr lang="en-US"/>
              <a:pPr/>
              <a:t>‹#›</a:t>
            </a:fld>
            <a:endParaRPr lang="en-US"/>
          </a:p>
        </p:txBody>
      </p:sp>
      <p:sp>
        <p:nvSpPr>
          <p:cNvPr id="7" name="Rectangle 6"/>
          <p:cNvSpPr/>
          <p:nvPr userDrawn="1"/>
        </p:nvSpPr>
        <p:spPr>
          <a:xfrm>
            <a:off x="0" y="0"/>
            <a:ext cx="1371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6CD1F0-D213-4338-A0A4-4D3BE25B31C3}"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36A90B-B5BD-4256-99BD-852B5329D22C}"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Rectangle 15"/>
          <p:cNvSpPr/>
          <p:nvPr userDrawn="1"/>
        </p:nvSpPr>
        <p:spPr>
          <a:xfrm>
            <a:off x="152400" y="1364566"/>
            <a:ext cx="8839200" cy="5334000"/>
          </a:xfrm>
          <a:prstGeom prst="rect">
            <a:avLst/>
          </a:prstGeom>
          <a:solidFill>
            <a:srgbClr val="FFFF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29"/>
          <p:cNvSpPr>
            <a:spLocks noChangeArrowheads="1"/>
          </p:cNvSpPr>
          <p:nvPr/>
        </p:nvSpPr>
        <p:spPr bwMode="gray">
          <a:xfrm>
            <a:off x="762000" y="561975"/>
            <a:ext cx="8382000" cy="64611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54" name="Rectangle 30"/>
          <p:cNvSpPr>
            <a:spLocks noChangeArrowheads="1"/>
          </p:cNvSpPr>
          <p:nvPr/>
        </p:nvSpPr>
        <p:spPr bwMode="ltGray">
          <a:xfrm>
            <a:off x="0" y="558800"/>
            <a:ext cx="762000" cy="660400"/>
          </a:xfrm>
          <a:prstGeom prst="rect">
            <a:avLst/>
          </a:prstGeom>
          <a:solidFill>
            <a:schemeClr val="accent6">
              <a:lumMod val="50000"/>
            </a:schemeClr>
          </a:solidFill>
          <a:ln w="9525">
            <a:noFill/>
            <a:miter lim="800000"/>
            <a:headEnd/>
            <a:tailEnd/>
          </a:ln>
          <a:effectLst/>
        </p:spPr>
        <p:txBody>
          <a:bodyPr wrap="none" anchor="ctr"/>
          <a:lstStyle/>
          <a:p>
            <a:endParaRPr lang="en-US"/>
          </a:p>
        </p:txBody>
      </p:sp>
      <p:sp>
        <p:nvSpPr>
          <p:cNvPr id="1056" name="AutoShape 32"/>
          <p:cNvSpPr>
            <a:spLocks noChangeArrowheads="1"/>
          </p:cNvSpPr>
          <p:nvPr userDrawn="1"/>
        </p:nvSpPr>
        <p:spPr bwMode="gray">
          <a:xfrm rot="-37800000">
            <a:off x="838201" y="185738"/>
            <a:ext cx="381000" cy="228600"/>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a:p>
        </p:txBody>
      </p:sp>
      <p:sp>
        <p:nvSpPr>
          <p:cNvPr id="1057" name="AutoShape 33"/>
          <p:cNvSpPr>
            <a:spLocks noChangeArrowheads="1"/>
          </p:cNvSpPr>
          <p:nvPr/>
        </p:nvSpPr>
        <p:spPr bwMode="gray">
          <a:xfrm rot="-37800000">
            <a:off x="544513" y="185738"/>
            <a:ext cx="381000" cy="228600"/>
          </a:xfrm>
          <a:prstGeom prst="triangle">
            <a:avLst>
              <a:gd name="adj" fmla="val 50000"/>
            </a:avLst>
          </a:prstGeom>
          <a:solidFill>
            <a:schemeClr val="bg1">
              <a:lumMod val="65000"/>
              <a:alpha val="84000"/>
            </a:schemeClr>
          </a:solidFill>
          <a:ln w="9525">
            <a:noFill/>
            <a:miter lim="800000"/>
            <a:headEnd/>
            <a:tailEnd/>
          </a:ln>
          <a:effectLst/>
        </p:spPr>
        <p:txBody>
          <a:bodyPr wrap="none" anchor="ctr"/>
          <a:lstStyle/>
          <a:p>
            <a:endParaRPr lang="en-US"/>
          </a:p>
        </p:txBody>
      </p:sp>
      <p:sp>
        <p:nvSpPr>
          <p:cNvPr id="1058" name="AutoShape 34"/>
          <p:cNvSpPr>
            <a:spLocks noChangeArrowheads="1"/>
          </p:cNvSpPr>
          <p:nvPr/>
        </p:nvSpPr>
        <p:spPr bwMode="gray">
          <a:xfrm rot="-37800000">
            <a:off x="228599" y="185738"/>
            <a:ext cx="381000" cy="228600"/>
          </a:xfrm>
          <a:prstGeom prst="triangle">
            <a:avLst>
              <a:gd name="adj" fmla="val 50000"/>
            </a:avLst>
          </a:prstGeom>
          <a:solidFill>
            <a:schemeClr val="bg1">
              <a:lumMod val="75000"/>
              <a:alpha val="56000"/>
            </a:schemeClr>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934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38C6965-5B5A-4CE0-9392-D37FD3733BC3}" type="slidenum">
              <a:rPr lang="en-US"/>
              <a:pPr/>
              <a:t>‹#›</a:t>
            </a:fld>
            <a:endParaRPr lang="en-US"/>
          </a:p>
        </p:txBody>
      </p:sp>
      <p:sp>
        <p:nvSpPr>
          <p:cNvPr id="1026" name="Rectangle 2"/>
          <p:cNvSpPr>
            <a:spLocks noGrp="1" noChangeArrowheads="1"/>
          </p:cNvSpPr>
          <p:nvPr>
            <p:ph type="title"/>
          </p:nvPr>
        </p:nvSpPr>
        <p:spPr bwMode="white">
          <a:xfrm>
            <a:off x="849313" y="590550"/>
            <a:ext cx="6980237"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61" r:id="rId3"/>
    <p:sldLayoutId id="2147483662" r:id="rId4"/>
    <p:sldLayoutId id="2147483663" r:id="rId5"/>
    <p:sldLayoutId id="2147483650" r:id="rId6"/>
    <p:sldLayoutId id="2147483665"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rgbClr val="0000FF"/>
        </a:buClr>
        <a:buFont typeface="Wingdings" pitchFamily="2" charset="2"/>
        <a:buChar char="v"/>
        <a:defRPr sz="2600">
          <a:solidFill>
            <a:schemeClr val="tx1"/>
          </a:solidFill>
          <a:latin typeface="+mn-lt"/>
          <a:ea typeface="+mn-ea"/>
          <a:cs typeface="+mn-cs"/>
        </a:defRPr>
      </a:lvl1pPr>
      <a:lvl2pPr marL="742950" indent="-285750" algn="l" rtl="0" eaLnBrk="1" fontAlgn="base" hangingPunct="1">
        <a:spcBef>
          <a:spcPct val="20000"/>
        </a:spcBef>
        <a:spcAft>
          <a:spcPct val="0"/>
        </a:spcAft>
        <a:buClr>
          <a:srgbClr val="990099"/>
        </a:buClr>
        <a:buSzPct val="115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bg2">
            <a:lumMod val="50000"/>
          </a:schemeClr>
        </a:buClr>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00.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892175"/>
            <a:ext cx="8991600" cy="1241425"/>
          </a:xfrm>
        </p:spPr>
        <p:txBody>
          <a:bodyPr/>
          <a:lstStyle/>
          <a:p>
            <a:pPr algn="ctr"/>
            <a:r>
              <a:rPr lang="en-US" sz="2800" spc="-150" dirty="0" smtClean="0">
                <a:solidFill>
                  <a:srgbClr val="0000FF"/>
                </a:solidFill>
                <a:effectLst>
                  <a:outerShdw blurRad="38100" dist="38100" dir="2700000" algn="tl">
                    <a:srgbClr val="000000">
                      <a:alpha val="43137"/>
                    </a:srgbClr>
                  </a:outerShdw>
                </a:effectLst>
              </a:rPr>
              <a:t>Development of </a:t>
            </a:r>
            <a:r>
              <a:rPr lang="en-US" sz="2800" spc="-150" dirty="0">
                <a:solidFill>
                  <a:srgbClr val="0000FF"/>
                </a:solidFill>
                <a:effectLst>
                  <a:outerShdw blurRad="38100" dist="38100" dir="2700000" algn="tl">
                    <a:srgbClr val="000000">
                      <a:alpha val="43137"/>
                    </a:srgbClr>
                  </a:outerShdw>
                </a:effectLst>
              </a:rPr>
              <a:t>a</a:t>
            </a:r>
            <a:r>
              <a:rPr lang="en-US" sz="2800" spc="-150" dirty="0" smtClean="0">
                <a:solidFill>
                  <a:srgbClr val="0000FF"/>
                </a:solidFill>
                <a:effectLst>
                  <a:outerShdw blurRad="38100" dist="38100" dir="2700000" algn="tl">
                    <a:srgbClr val="000000">
                      <a:alpha val="43137"/>
                    </a:srgbClr>
                  </a:outerShdw>
                </a:effectLst>
              </a:rPr>
              <a:t> Traffic Incident Management System </a:t>
            </a:r>
            <a:r>
              <a:rPr lang="en-US" sz="2800" spc="-150" dirty="0" smtClean="0">
                <a:solidFill>
                  <a:srgbClr val="0000FF"/>
                </a:solidFill>
                <a:effectLst>
                  <a:outerShdw blurRad="38100" dist="38100" dir="2700000" algn="tl">
                    <a:srgbClr val="000000">
                      <a:alpha val="43137"/>
                    </a:srgbClr>
                  </a:outerShdw>
                </a:effectLst>
              </a:rPr>
              <a:t>for </a:t>
            </a:r>
            <a:br>
              <a:rPr lang="en-US" sz="2800" spc="-150" dirty="0" smtClean="0">
                <a:solidFill>
                  <a:srgbClr val="0000FF"/>
                </a:solidFill>
                <a:effectLst>
                  <a:outerShdw blurRad="38100" dist="38100" dir="2700000" algn="tl">
                    <a:srgbClr val="000000">
                      <a:alpha val="43137"/>
                    </a:srgbClr>
                  </a:outerShdw>
                </a:effectLst>
              </a:rPr>
            </a:br>
            <a:r>
              <a:rPr lang="en-US" sz="2800" spc="-150" dirty="0" smtClean="0">
                <a:solidFill>
                  <a:srgbClr val="7030A0"/>
                </a:solidFill>
                <a:effectLst>
                  <a:outerShdw blurRad="38100" dist="38100" dir="2700000" algn="tl">
                    <a:srgbClr val="000000">
                      <a:alpha val="43137"/>
                    </a:srgbClr>
                  </a:outerShdw>
                </a:effectLst>
              </a:rPr>
              <a:t>Contending </a:t>
            </a:r>
            <a:r>
              <a:rPr lang="en-US" sz="2800" spc="-150" dirty="0" smtClean="0">
                <a:solidFill>
                  <a:srgbClr val="7030A0"/>
                </a:solidFill>
                <a:effectLst>
                  <a:outerShdw blurRad="38100" dist="38100" dir="2700000" algn="tl">
                    <a:srgbClr val="000000">
                      <a:alpha val="43137"/>
                    </a:srgbClr>
                  </a:outerShdw>
                </a:effectLst>
              </a:rPr>
              <a:t>with Non-recurrent Highway Congestion </a:t>
            </a:r>
            <a:endParaRPr lang="en-US" sz="3600" spc="-150" dirty="0">
              <a:solidFill>
                <a:srgbClr val="7030A0"/>
              </a:solidFill>
            </a:endParaRPr>
          </a:p>
        </p:txBody>
      </p:sp>
      <p:sp>
        <p:nvSpPr>
          <p:cNvPr id="2051" name="Rectangle 3"/>
          <p:cNvSpPr>
            <a:spLocks noGrp="1" noChangeArrowheads="1"/>
          </p:cNvSpPr>
          <p:nvPr>
            <p:ph type="subTitle" idx="1"/>
          </p:nvPr>
        </p:nvSpPr>
        <p:spPr>
          <a:xfrm>
            <a:off x="685800" y="4864962"/>
            <a:ext cx="5943600" cy="381000"/>
          </a:xfrm>
        </p:spPr>
        <p:txBody>
          <a:bodyPr/>
          <a:lstStyle/>
          <a:p>
            <a:pPr lvl="0" algn="r">
              <a:defRPr/>
            </a:pPr>
            <a:r>
              <a:rPr lang="en-US" sz="1800" b="1" dirty="0" smtClean="0">
                <a:latin typeface="Arial" pitchFamily="34" charset="0"/>
                <a:cs typeface="Arial" pitchFamily="34" charset="0"/>
              </a:rPr>
              <a:t>Woon </a:t>
            </a:r>
            <a:r>
              <a:rPr lang="en-US" sz="1800" b="1" dirty="0" smtClean="0">
                <a:latin typeface="Arial" pitchFamily="34" charset="0"/>
                <a:cs typeface="Arial" pitchFamily="34" charset="0"/>
              </a:rPr>
              <a:t>Kim,   Directed by Dr. Gang-Len Chang</a:t>
            </a:r>
            <a:endParaRPr lang="en-US" sz="1800" b="1" dirty="0">
              <a:latin typeface="Arial" pitchFamily="34" charset="0"/>
              <a:cs typeface="Arial" pitchFamily="34" charset="0"/>
            </a:endParaRPr>
          </a:p>
        </p:txBody>
      </p:sp>
      <p:sp>
        <p:nvSpPr>
          <p:cNvPr id="12" name="Rectangle 3"/>
          <p:cNvSpPr txBox="1">
            <a:spLocks noChangeArrowheads="1"/>
          </p:cNvSpPr>
          <p:nvPr/>
        </p:nvSpPr>
        <p:spPr bwMode="white">
          <a:xfrm>
            <a:off x="6638923" y="4858512"/>
            <a:ext cx="2505075"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140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March 11, 2014</a:t>
            </a:r>
            <a:endParaRPr kumimoji="0" lang="en-US" sz="140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grpSp>
        <p:nvGrpSpPr>
          <p:cNvPr id="3" name="Group 2"/>
          <p:cNvGrpSpPr/>
          <p:nvPr/>
        </p:nvGrpSpPr>
        <p:grpSpPr>
          <a:xfrm>
            <a:off x="2743200" y="5660718"/>
            <a:ext cx="4092315" cy="762000"/>
            <a:chOff x="533400" y="5644673"/>
            <a:chExt cx="4092315" cy="762000"/>
          </a:xfrm>
        </p:grpSpPr>
        <p:pic>
          <p:nvPicPr>
            <p:cNvPr id="7" name="Picture 2" descr="C:\Documents and Settings\churchil\Desktop\umd logo 2.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400" y="5649965"/>
              <a:ext cx="762000" cy="751417"/>
            </a:xfrm>
            <a:prstGeom prst="rect">
              <a:avLst/>
            </a:prstGeom>
            <a:noFill/>
            <a:ln w="9525">
              <a:noFill/>
              <a:miter lim="800000"/>
              <a:headEnd/>
              <a:tailEnd/>
            </a:ln>
          </p:spPr>
        </p:pic>
        <p:sp>
          <p:nvSpPr>
            <p:cNvPr id="8" name="Rectangle 5"/>
            <p:cNvSpPr txBox="1">
              <a:spLocks noChangeArrowheads="1"/>
            </p:cNvSpPr>
            <p:nvPr/>
          </p:nvSpPr>
          <p:spPr bwMode="white">
            <a:xfrm>
              <a:off x="1143000" y="5644673"/>
              <a:ext cx="3482715" cy="762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lang="en-US" sz="1100" b="1" kern="0" dirty="0" smtClean="0">
                  <a:latin typeface="Arial" pitchFamily="34" charset="0"/>
                  <a:cs typeface="Arial" pitchFamily="34" charset="0"/>
                </a:rPr>
                <a:t>Dept. of Civil and Environmental Engineering</a:t>
              </a:r>
              <a:endParaRPr kumimoji="0" lang="en-US" sz="1100" b="1" i="0" u="none" strike="noStrike" kern="0" cap="none" spc="0" normalizeH="0" baseline="0" noProof="0" dirty="0" smtClean="0">
                <a:ln>
                  <a:noFill/>
                </a:ln>
                <a:effectLst/>
                <a:uLnTx/>
                <a:uFillTx/>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1100" b="1" i="0" u="none" strike="noStrike" kern="0" cap="none" spc="0" normalizeH="0" baseline="0" noProof="0" dirty="0" smtClean="0">
                  <a:ln>
                    <a:noFill/>
                  </a:ln>
                  <a:effectLst/>
                  <a:uLnTx/>
                  <a:uFillTx/>
                  <a:latin typeface="Arial" pitchFamily="34" charset="0"/>
                  <a:cs typeface="Arial" pitchFamily="34" charset="0"/>
                </a:rPr>
                <a:t>University</a:t>
              </a:r>
              <a:r>
                <a:rPr kumimoji="0" lang="en-US" sz="1100" b="1" i="0" u="none" strike="noStrike" kern="0" cap="none" spc="0" normalizeH="0" noProof="0" dirty="0" smtClean="0">
                  <a:ln>
                    <a:noFill/>
                  </a:ln>
                  <a:effectLst/>
                  <a:uLnTx/>
                  <a:uFillTx/>
                  <a:latin typeface="Arial" pitchFamily="34" charset="0"/>
                  <a:cs typeface="Arial" pitchFamily="34" charset="0"/>
                </a:rPr>
                <a:t> of </a:t>
              </a:r>
              <a:r>
                <a:rPr kumimoji="0" lang="en-US" sz="1100" b="1" i="0" u="none" strike="noStrike" kern="0" cap="none" spc="0" normalizeH="0" baseline="0" noProof="0" dirty="0" smtClean="0">
                  <a:ln>
                    <a:noFill/>
                  </a:ln>
                  <a:effectLst/>
                  <a:uLnTx/>
                  <a:uFillTx/>
                  <a:latin typeface="Arial" pitchFamily="34" charset="0"/>
                  <a:cs typeface="Arial" pitchFamily="34" charset="0"/>
                </a:rPr>
                <a:t>Maryland, College</a:t>
              </a:r>
              <a:r>
                <a:rPr kumimoji="0" lang="en-US" sz="1100" b="1" i="0" u="none" strike="noStrike" kern="0" cap="none" spc="0" normalizeH="0" noProof="0" dirty="0" smtClean="0">
                  <a:ln>
                    <a:noFill/>
                  </a:ln>
                  <a:effectLst/>
                  <a:uLnTx/>
                  <a:uFillTx/>
                  <a:latin typeface="Arial" pitchFamily="34" charset="0"/>
                  <a:cs typeface="Arial" pitchFamily="34" charset="0"/>
                </a:rPr>
                <a:t> Park</a:t>
              </a:r>
              <a:endParaRPr kumimoji="0" lang="en-US" sz="1100" b="0" i="0" u="none" strike="noStrike" kern="0" cap="none" spc="0" normalizeH="0" baseline="0" noProof="0" dirty="0">
                <a:ln>
                  <a:noFill/>
                </a:ln>
                <a:effectLst/>
                <a:uLnTx/>
                <a:uFillTx/>
                <a:latin typeface="+mn-lt"/>
              </a:endParaRPr>
            </a:p>
          </p:txBody>
        </p:sp>
      </p:grpSp>
      <p:sp>
        <p:nvSpPr>
          <p:cNvPr id="4" name="Slide Number Placeholder 3"/>
          <p:cNvSpPr>
            <a:spLocks noGrp="1"/>
          </p:cNvSpPr>
          <p:nvPr>
            <p:ph type="sldNum" sz="quarter" idx="4294967295"/>
          </p:nvPr>
        </p:nvSpPr>
        <p:spPr>
          <a:xfrm>
            <a:off x="6553200" y="6477000"/>
            <a:ext cx="2133600" cy="244475"/>
          </a:xfrm>
        </p:spPr>
        <p:txBody>
          <a:bodyPr/>
          <a:lstStyle/>
          <a:p>
            <a:fld id="{B9ECDFF3-1990-44C9-A7A1-D3780BD0DECB}" type="slidenum">
              <a:rPr lang="en-US" smtClean="0"/>
              <a:pPr/>
              <a:t>1</a:t>
            </a:fld>
            <a:endParaRPr lang="en-US" dirty="0"/>
          </a:p>
        </p:txBody>
      </p:sp>
    </p:spTree>
    <p:extLst>
      <p:ext uri="{BB962C8B-B14F-4D97-AF65-F5344CB8AC3E}">
        <p14:creationId xmlns:p14="http://schemas.microsoft.com/office/powerpoint/2010/main" val="255094753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Incident management </a:t>
            </a:r>
            <a:r>
              <a:rPr lang="en-US" dirty="0"/>
              <a:t>p</a:t>
            </a:r>
            <a:r>
              <a:rPr lang="en-US" dirty="0" smtClean="0"/>
              <a:t>rogram operated by Maryland state highway administration (MDSHA)</a:t>
            </a:r>
          </a:p>
          <a:p>
            <a:pPr lvl="1"/>
            <a:r>
              <a:rPr lang="en-US" u="sng" dirty="0" smtClean="0"/>
              <a:t>C</a:t>
            </a:r>
            <a:r>
              <a:rPr lang="en-US" dirty="0" smtClean="0"/>
              <a:t>oordinated </a:t>
            </a:r>
            <a:r>
              <a:rPr lang="en-US" u="sng" dirty="0" smtClean="0"/>
              <a:t>H</a:t>
            </a:r>
            <a:r>
              <a:rPr lang="en-US" dirty="0" smtClean="0"/>
              <a:t>ighways </a:t>
            </a:r>
            <a:r>
              <a:rPr lang="en-US" u="sng" dirty="0"/>
              <a:t>A</a:t>
            </a:r>
            <a:r>
              <a:rPr lang="en-US" dirty="0"/>
              <a:t>ction </a:t>
            </a:r>
            <a:r>
              <a:rPr lang="en-US" u="sng" dirty="0"/>
              <a:t>R</a:t>
            </a:r>
            <a:r>
              <a:rPr lang="en-US" dirty="0"/>
              <a:t>esponse </a:t>
            </a:r>
            <a:r>
              <a:rPr lang="en-US" u="sng" dirty="0"/>
              <a:t>T</a:t>
            </a:r>
            <a:r>
              <a:rPr lang="en-US" dirty="0"/>
              <a:t>eam (CHART</a:t>
            </a:r>
            <a:r>
              <a:rPr lang="en-US" dirty="0" smtClean="0"/>
              <a:t>)</a:t>
            </a:r>
          </a:p>
          <a:p>
            <a:pPr lvl="2"/>
            <a:r>
              <a:rPr lang="en-US" dirty="0" smtClean="0"/>
              <a:t>Has documented incident-related information over the past two decades</a:t>
            </a:r>
          </a:p>
          <a:p>
            <a:pPr lvl="2"/>
            <a:r>
              <a:rPr lang="en-US" dirty="0" smtClean="0"/>
              <a:t>Date/time, location, nature, involved vehicles, lane closure…</a:t>
            </a:r>
          </a:p>
          <a:p>
            <a:pPr marL="914400" lvl="2" indent="0">
              <a:buNone/>
            </a:pPr>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10</a:t>
            </a:fld>
            <a:endParaRPr lang="en-US"/>
          </a:p>
        </p:txBody>
      </p:sp>
      <p:sp>
        <p:nvSpPr>
          <p:cNvPr id="5" name="Title 1"/>
          <p:cNvSpPr>
            <a:spLocks noGrp="1"/>
          </p:cNvSpPr>
          <p:nvPr>
            <p:ph type="title"/>
          </p:nvPr>
        </p:nvSpPr>
        <p:spPr>
          <a:xfrm>
            <a:off x="838200" y="590550"/>
            <a:ext cx="6991350" cy="563563"/>
          </a:xfrm>
        </p:spPr>
        <p:txBody>
          <a:bodyPr/>
          <a:lstStyle/>
          <a:p>
            <a:r>
              <a:rPr lang="en-US" dirty="0" smtClean="0"/>
              <a:t>Data Sources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959" y="4025900"/>
            <a:ext cx="2900641" cy="2374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3978994"/>
            <a:ext cx="3352800" cy="25115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1219200" y="121170"/>
            <a:ext cx="6934200" cy="400110"/>
          </a:xfrm>
          <a:prstGeom prst="rect">
            <a:avLst/>
          </a:prstGeom>
          <a:noFill/>
        </p:spPr>
        <p:txBody>
          <a:bodyPr wrap="square" rtlCol="0">
            <a:spAutoFit/>
          </a:bodyPr>
          <a:lstStyle/>
          <a:p>
            <a:r>
              <a:rPr lang="en-US" sz="2000" i="1" dirty="0" smtClean="0"/>
              <a:t>1. Incident Response Management </a:t>
            </a:r>
            <a:r>
              <a:rPr lang="en-US" sz="2000" i="1" dirty="0"/>
              <a:t>Strategies</a:t>
            </a:r>
          </a:p>
        </p:txBody>
      </p:sp>
    </p:spTree>
    <p:extLst>
      <p:ext uri="{BB962C8B-B14F-4D97-AF65-F5344CB8AC3E}">
        <p14:creationId xmlns:p14="http://schemas.microsoft.com/office/powerpoint/2010/main" val="41977197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Effectiveness of CHART</a:t>
            </a:r>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11</a:t>
            </a:fld>
            <a:endParaRPr lang="en-US"/>
          </a:p>
        </p:txBody>
      </p:sp>
      <p:sp>
        <p:nvSpPr>
          <p:cNvPr id="5" name="TextBox 4"/>
          <p:cNvSpPr txBox="1"/>
          <p:nvPr/>
        </p:nvSpPr>
        <p:spPr>
          <a:xfrm>
            <a:off x="1219200" y="121170"/>
            <a:ext cx="6934200" cy="400110"/>
          </a:xfrm>
          <a:prstGeom prst="rect">
            <a:avLst/>
          </a:prstGeom>
          <a:noFill/>
        </p:spPr>
        <p:txBody>
          <a:bodyPr wrap="square" rtlCol="0">
            <a:spAutoFit/>
          </a:bodyPr>
          <a:lstStyle/>
          <a:p>
            <a:r>
              <a:rPr lang="en-US" sz="2000" i="1" dirty="0" smtClean="0"/>
              <a:t>1. Incident Response Management </a:t>
            </a:r>
            <a:r>
              <a:rPr lang="en-US" sz="2000" i="1" dirty="0"/>
              <a:t>Strategies</a:t>
            </a:r>
          </a:p>
        </p:txBody>
      </p:sp>
      <p:sp>
        <p:nvSpPr>
          <p:cNvPr id="7" name="TextBox 6"/>
          <p:cNvSpPr txBox="1"/>
          <p:nvPr/>
        </p:nvSpPr>
        <p:spPr>
          <a:xfrm>
            <a:off x="990600" y="1531203"/>
            <a:ext cx="7162800" cy="830997"/>
          </a:xfrm>
          <a:prstGeom prst="rect">
            <a:avLst/>
          </a:prstGeom>
          <a:solidFill>
            <a:schemeClr val="bg2">
              <a:lumMod val="90000"/>
              <a:alpha val="36078"/>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a:t>CHART responded approximately </a:t>
            </a:r>
            <a:r>
              <a:rPr lang="en-US" sz="2400" b="1" dirty="0" smtClean="0">
                <a:solidFill>
                  <a:srgbClr val="FF0000"/>
                </a:solidFill>
              </a:rPr>
              <a:t>81 % (22,796/28,345) </a:t>
            </a:r>
            <a:r>
              <a:rPr lang="en-US" sz="2400" dirty="0" smtClean="0"/>
              <a:t>of </a:t>
            </a:r>
            <a:r>
              <a:rPr lang="en-US" sz="2400" dirty="0"/>
              <a:t>incidents during last two years</a:t>
            </a:r>
          </a:p>
        </p:txBody>
      </p:sp>
      <p:sp>
        <p:nvSpPr>
          <p:cNvPr id="8" name="TextBox 7"/>
          <p:cNvSpPr txBox="1"/>
          <p:nvPr/>
        </p:nvSpPr>
        <p:spPr>
          <a:xfrm>
            <a:off x="1011382" y="2888040"/>
            <a:ext cx="7162800" cy="1569660"/>
          </a:xfrm>
          <a:prstGeom prst="rect">
            <a:avLst/>
          </a:prstGeom>
          <a:solidFill>
            <a:schemeClr val="bg2">
              <a:lumMod val="90000"/>
              <a:alpha val="36078"/>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sz="2400" dirty="0" smtClean="0"/>
          </a:p>
          <a:p>
            <a:pPr algn="ctr"/>
            <a:endParaRPr lang="en-US" sz="2400" dirty="0"/>
          </a:p>
          <a:p>
            <a:pPr algn="ctr"/>
            <a:endParaRPr lang="en-US" sz="2400" dirty="0" smtClean="0"/>
          </a:p>
          <a:p>
            <a:pPr algn="ctr"/>
            <a:endParaRPr lang="en-US" sz="2400" dirty="0"/>
          </a:p>
        </p:txBody>
      </p:sp>
      <p:sp>
        <p:nvSpPr>
          <p:cNvPr id="15" name="TextBox 14"/>
          <p:cNvSpPr txBox="1"/>
          <p:nvPr/>
        </p:nvSpPr>
        <p:spPr>
          <a:xfrm>
            <a:off x="5657850" y="3062499"/>
            <a:ext cx="2495550" cy="1200329"/>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mn-lt"/>
              </a:rPr>
              <a:t>CHART </a:t>
            </a:r>
            <a:r>
              <a:rPr lang="en-US" sz="2400" dirty="0" smtClean="0">
                <a:solidFill>
                  <a:srgbClr val="FF0000"/>
                </a:solidFill>
                <a:effectLst>
                  <a:outerShdw blurRad="38100" dist="38100" dir="2700000" algn="tl">
                    <a:srgbClr val="000000">
                      <a:alpha val="43137"/>
                    </a:srgbClr>
                  </a:outerShdw>
                </a:effectLst>
                <a:latin typeface="+mn-lt"/>
              </a:rPr>
              <a:t>reduced</a:t>
            </a:r>
            <a:r>
              <a:rPr lang="en-US" sz="2400" dirty="0" smtClean="0">
                <a:effectLst>
                  <a:outerShdw blurRad="38100" dist="38100" dir="2700000" algn="tl">
                    <a:srgbClr val="000000">
                      <a:alpha val="43137"/>
                    </a:srgbClr>
                  </a:outerShdw>
                </a:effectLst>
                <a:latin typeface="+mn-lt"/>
              </a:rPr>
              <a:t> the avg. clearance time </a:t>
            </a:r>
            <a:r>
              <a:rPr lang="en-US" sz="2400" dirty="0" smtClean="0">
                <a:solidFill>
                  <a:srgbClr val="FF0000"/>
                </a:solidFill>
                <a:effectLst>
                  <a:outerShdw blurRad="38100" dist="38100" dir="2700000" algn="tl">
                    <a:srgbClr val="000000">
                      <a:alpha val="43137"/>
                    </a:srgbClr>
                  </a:outerShdw>
                </a:effectLst>
                <a:latin typeface="+mn-lt"/>
              </a:rPr>
              <a:t>by 27 %</a:t>
            </a:r>
            <a:endParaRPr lang="en-US" sz="2400" dirty="0">
              <a:solidFill>
                <a:srgbClr val="FF0000"/>
              </a:solidFill>
              <a:effectLst>
                <a:outerShdw blurRad="38100" dist="38100" dir="2700000" algn="tl">
                  <a:srgbClr val="000000">
                    <a:alpha val="43137"/>
                  </a:srgbClr>
                </a:outerShdw>
              </a:effectLst>
              <a:latin typeface="+mn-lt"/>
            </a:endParaRPr>
          </a:p>
        </p:txBody>
      </p:sp>
      <p:grpSp>
        <p:nvGrpSpPr>
          <p:cNvPr id="24" name="Group 23"/>
          <p:cNvGrpSpPr/>
          <p:nvPr/>
        </p:nvGrpSpPr>
        <p:grpSpPr>
          <a:xfrm>
            <a:off x="3429000" y="2438400"/>
            <a:ext cx="5127170" cy="377812"/>
            <a:chOff x="3429000" y="2438400"/>
            <a:chExt cx="5127170" cy="377812"/>
          </a:xfrm>
        </p:grpSpPr>
        <p:sp>
          <p:nvSpPr>
            <p:cNvPr id="11" name="Down Arrow 10"/>
            <p:cNvSpPr/>
            <p:nvPr/>
          </p:nvSpPr>
          <p:spPr>
            <a:xfrm>
              <a:off x="3429000" y="2438400"/>
              <a:ext cx="457200" cy="377812"/>
            </a:xfrm>
            <a:prstGeom prst="downArrow">
              <a:avLst/>
            </a:prstGeom>
            <a:solidFill>
              <a:schemeClr val="bg1">
                <a:lumMod val="75000"/>
                <a:alpha val="76078"/>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TextBox 17"/>
            <p:cNvSpPr txBox="1"/>
            <p:nvPr/>
          </p:nvSpPr>
          <p:spPr>
            <a:xfrm>
              <a:off x="4114799" y="2438400"/>
              <a:ext cx="4441371" cy="369332"/>
            </a:xfrm>
            <a:prstGeom prst="rect">
              <a:avLst/>
            </a:prstGeom>
            <a:noFill/>
          </p:spPr>
          <p:txBody>
            <a:bodyPr wrap="square" rtlCol="0">
              <a:spAutoFit/>
            </a:bodyPr>
            <a:lstStyle/>
            <a:p>
              <a:r>
                <a:rPr lang="en-US" dirty="0" smtClean="0">
                  <a:solidFill>
                    <a:schemeClr val="tx1">
                      <a:lumMod val="65000"/>
                      <a:lumOff val="35000"/>
                    </a:schemeClr>
                  </a:solidFill>
                </a:rPr>
                <a:t>Does the CHART </a:t>
              </a:r>
              <a:r>
                <a:rPr lang="en-US" b="1" dirty="0" smtClean="0">
                  <a:solidFill>
                    <a:schemeClr val="tx1">
                      <a:lumMod val="65000"/>
                      <a:lumOff val="35000"/>
                    </a:schemeClr>
                  </a:solidFill>
                </a:rPr>
                <a:t>involvement</a:t>
              </a:r>
              <a:r>
                <a:rPr lang="en-US" dirty="0" smtClean="0">
                  <a:solidFill>
                    <a:schemeClr val="tx1">
                      <a:lumMod val="65000"/>
                      <a:lumOff val="35000"/>
                    </a:schemeClr>
                  </a:solidFill>
                </a:rPr>
                <a:t> matter?</a:t>
              </a:r>
              <a:endParaRPr lang="en-US" dirty="0">
                <a:solidFill>
                  <a:schemeClr val="tx1">
                    <a:lumMod val="65000"/>
                    <a:lumOff val="35000"/>
                  </a:schemeClr>
                </a:solidFill>
              </a:endParaRPr>
            </a:p>
          </p:txBody>
        </p:sp>
      </p:grpSp>
      <p:grpSp>
        <p:nvGrpSpPr>
          <p:cNvPr id="25" name="Group 24"/>
          <p:cNvGrpSpPr/>
          <p:nvPr/>
        </p:nvGrpSpPr>
        <p:grpSpPr>
          <a:xfrm>
            <a:off x="3449782" y="4526973"/>
            <a:ext cx="5389418" cy="377812"/>
            <a:chOff x="3449782" y="4526973"/>
            <a:chExt cx="5389418" cy="377812"/>
          </a:xfrm>
        </p:grpSpPr>
        <p:sp>
          <p:nvSpPr>
            <p:cNvPr id="12" name="Down Arrow 11"/>
            <p:cNvSpPr/>
            <p:nvPr/>
          </p:nvSpPr>
          <p:spPr>
            <a:xfrm>
              <a:off x="3449782" y="4526973"/>
              <a:ext cx="457200" cy="377812"/>
            </a:xfrm>
            <a:prstGeom prst="downArrow">
              <a:avLst/>
            </a:prstGeom>
            <a:solidFill>
              <a:schemeClr val="bg1">
                <a:lumMod val="75000"/>
                <a:alpha val="76078"/>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p:cNvSpPr txBox="1"/>
            <p:nvPr/>
          </p:nvSpPr>
          <p:spPr>
            <a:xfrm>
              <a:off x="4038600" y="4533900"/>
              <a:ext cx="4800600" cy="369332"/>
            </a:xfrm>
            <a:prstGeom prst="rect">
              <a:avLst/>
            </a:prstGeom>
            <a:noFill/>
          </p:spPr>
          <p:txBody>
            <a:bodyPr wrap="square" rtlCol="0">
              <a:spAutoFit/>
            </a:bodyPr>
            <a:lstStyle/>
            <a:p>
              <a:r>
                <a:rPr lang="en-US" dirty="0" smtClean="0">
                  <a:solidFill>
                    <a:schemeClr val="tx1">
                      <a:lumMod val="65000"/>
                      <a:lumOff val="35000"/>
                    </a:schemeClr>
                  </a:solidFill>
                </a:rPr>
                <a:t>Does the </a:t>
              </a:r>
              <a:r>
                <a:rPr lang="en-US" b="1" dirty="0" smtClean="0">
                  <a:solidFill>
                    <a:schemeClr val="tx1">
                      <a:lumMod val="65000"/>
                      <a:lumOff val="35000"/>
                    </a:schemeClr>
                  </a:solidFill>
                </a:rPr>
                <a:t>prompt</a:t>
              </a:r>
              <a:r>
                <a:rPr lang="en-US" dirty="0" smtClean="0">
                  <a:solidFill>
                    <a:schemeClr val="tx1">
                      <a:lumMod val="65000"/>
                      <a:lumOff val="35000"/>
                    </a:schemeClr>
                  </a:solidFill>
                </a:rPr>
                <a:t> CHART response matter?</a:t>
              </a:r>
              <a:endParaRPr lang="en-US" dirty="0">
                <a:solidFill>
                  <a:schemeClr val="tx1">
                    <a:lumMod val="65000"/>
                    <a:lumOff val="35000"/>
                  </a:schemeClr>
                </a:solidFill>
              </a:endParaRPr>
            </a:p>
          </p:txBody>
        </p:sp>
      </p:grpSp>
      <p:sp>
        <p:nvSpPr>
          <p:cNvPr id="20" name="TextBox 19"/>
          <p:cNvSpPr txBox="1"/>
          <p:nvPr/>
        </p:nvSpPr>
        <p:spPr>
          <a:xfrm>
            <a:off x="1011382" y="4983540"/>
            <a:ext cx="7162800" cy="1569660"/>
          </a:xfrm>
          <a:prstGeom prst="rect">
            <a:avLst/>
          </a:prstGeom>
          <a:solidFill>
            <a:schemeClr val="bg2">
              <a:lumMod val="90000"/>
              <a:alpha val="36078"/>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sz="2400" dirty="0" smtClean="0"/>
          </a:p>
          <a:p>
            <a:pPr algn="ctr"/>
            <a:endParaRPr lang="en-US" sz="2400" dirty="0"/>
          </a:p>
          <a:p>
            <a:pPr algn="ctr"/>
            <a:endParaRPr lang="en-US" sz="2400" dirty="0" smtClean="0"/>
          </a:p>
          <a:p>
            <a:pPr algn="ctr"/>
            <a:endParaRPr lang="en-US" sz="2400" dirty="0"/>
          </a:p>
        </p:txBody>
      </p:sp>
      <p:sp>
        <p:nvSpPr>
          <p:cNvPr id="22" name="TextBox 21"/>
          <p:cNvSpPr txBox="1"/>
          <p:nvPr/>
        </p:nvSpPr>
        <p:spPr>
          <a:xfrm>
            <a:off x="5657850" y="5157999"/>
            <a:ext cx="2495550" cy="1200329"/>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mn-lt"/>
              </a:rPr>
              <a:t>CHART </a:t>
            </a:r>
            <a:r>
              <a:rPr lang="en-US" sz="2400" dirty="0" smtClean="0">
                <a:solidFill>
                  <a:srgbClr val="FF0000"/>
                </a:solidFill>
                <a:effectLst>
                  <a:outerShdw blurRad="38100" dist="38100" dir="2700000" algn="tl">
                    <a:srgbClr val="000000">
                      <a:alpha val="43137"/>
                    </a:srgbClr>
                  </a:outerShdw>
                </a:effectLst>
                <a:latin typeface="+mn-lt"/>
              </a:rPr>
              <a:t>reduced</a:t>
            </a:r>
            <a:r>
              <a:rPr lang="en-US" sz="2400" dirty="0" smtClean="0">
                <a:effectLst>
                  <a:outerShdw blurRad="38100" dist="38100" dir="2700000" algn="tl">
                    <a:srgbClr val="000000">
                      <a:alpha val="43137"/>
                    </a:srgbClr>
                  </a:outerShdw>
                </a:effectLst>
                <a:latin typeface="+mn-lt"/>
              </a:rPr>
              <a:t> the avg. clearance time </a:t>
            </a:r>
            <a:r>
              <a:rPr lang="en-US" sz="2400" dirty="0" smtClean="0">
                <a:solidFill>
                  <a:srgbClr val="FF0000"/>
                </a:solidFill>
                <a:effectLst>
                  <a:outerShdw blurRad="38100" dist="38100" dir="2700000" algn="tl">
                    <a:srgbClr val="000000">
                      <a:alpha val="43137"/>
                    </a:srgbClr>
                  </a:outerShdw>
                </a:effectLst>
                <a:latin typeface="+mn-lt"/>
              </a:rPr>
              <a:t>by 45 %</a:t>
            </a:r>
            <a:endParaRPr lang="en-US" sz="2400" dirty="0">
              <a:solidFill>
                <a:srgbClr val="FF0000"/>
              </a:solidFill>
              <a:effectLst>
                <a:outerShdw blurRad="38100" dist="38100" dir="2700000" algn="tl">
                  <a:srgbClr val="000000">
                    <a:alpha val="43137"/>
                  </a:srgbClr>
                </a:outerShdw>
              </a:effectLst>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1523405360"/>
              </p:ext>
            </p:extLst>
          </p:nvPr>
        </p:nvGraphicFramePr>
        <p:xfrm>
          <a:off x="1219200" y="3119828"/>
          <a:ext cx="4114800" cy="1010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71600"/>
                <a:gridCol w="1278610"/>
                <a:gridCol w="1464590"/>
              </a:tblGrid>
              <a:tr h="370840">
                <a:tc>
                  <a:txBody>
                    <a:bodyPr/>
                    <a:lstStyle/>
                    <a:p>
                      <a:pPr algn="ctr"/>
                      <a:endParaRPr lang="en-US" dirty="0"/>
                    </a:p>
                  </a:txBody>
                  <a:tcPr anchor="ctr"/>
                </a:tc>
                <a:tc>
                  <a:txBody>
                    <a:bodyPr/>
                    <a:lstStyle/>
                    <a:p>
                      <a:pPr algn="ctr"/>
                      <a:r>
                        <a:rPr lang="en-US" dirty="0" smtClean="0"/>
                        <a:t>w/o CHART</a:t>
                      </a:r>
                      <a:endParaRPr lang="en-US" dirty="0"/>
                    </a:p>
                  </a:txBody>
                  <a:tcPr anchor="ctr"/>
                </a:tc>
                <a:tc>
                  <a:txBody>
                    <a:bodyPr/>
                    <a:lstStyle/>
                    <a:p>
                      <a:pPr algn="ctr"/>
                      <a:r>
                        <a:rPr lang="en-US" dirty="0" smtClean="0"/>
                        <a:t>w/ CHART</a:t>
                      </a:r>
                      <a:endParaRPr lang="en-US" dirty="0"/>
                    </a:p>
                  </a:txBody>
                  <a:tcPr anchor="ctr"/>
                </a:tc>
              </a:tr>
              <a:tr h="370840">
                <a:tc>
                  <a:txBody>
                    <a:bodyPr/>
                    <a:lstStyle/>
                    <a:p>
                      <a:pPr algn="ctr"/>
                      <a:r>
                        <a:rPr lang="en-US" dirty="0" smtClean="0"/>
                        <a:t>Mean on CT</a:t>
                      </a:r>
                    </a:p>
                    <a:p>
                      <a:pPr algn="ctr"/>
                      <a:r>
                        <a:rPr lang="en-US" dirty="0" smtClean="0"/>
                        <a:t>(</a:t>
                      </a:r>
                      <a:r>
                        <a:rPr lang="en-US" dirty="0" err="1" smtClean="0"/>
                        <a:t>mins</a:t>
                      </a:r>
                      <a:r>
                        <a:rPr lang="en-US" dirty="0" smtClean="0"/>
                        <a:t>)</a:t>
                      </a:r>
                      <a:endParaRPr lang="en-US" dirty="0"/>
                    </a:p>
                  </a:txBody>
                  <a:tcPr anchor="ctr"/>
                </a:tc>
                <a:tc>
                  <a:txBody>
                    <a:bodyPr/>
                    <a:lstStyle/>
                    <a:p>
                      <a:pPr algn="ctr"/>
                      <a:r>
                        <a:rPr lang="en-US" sz="2400" dirty="0" smtClean="0"/>
                        <a:t>37.91</a:t>
                      </a:r>
                      <a:endParaRPr lang="en-US" sz="2400" dirty="0"/>
                    </a:p>
                  </a:txBody>
                  <a:tcPr anchor="ctr"/>
                </a:tc>
                <a:tc>
                  <a:txBody>
                    <a:bodyPr/>
                    <a:lstStyle/>
                    <a:p>
                      <a:pPr algn="ctr"/>
                      <a:r>
                        <a:rPr lang="en-US" sz="2400" dirty="0" smtClean="0"/>
                        <a:t>27.51</a:t>
                      </a:r>
                      <a:endParaRPr lang="en-US" sz="2400" dirty="0"/>
                    </a:p>
                  </a:txBody>
                  <a:tcPr anchor="ct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545887769"/>
              </p:ext>
            </p:extLst>
          </p:nvPr>
        </p:nvGraphicFramePr>
        <p:xfrm>
          <a:off x="1219200" y="5148640"/>
          <a:ext cx="4114800" cy="12801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71600"/>
                <a:gridCol w="1278610"/>
                <a:gridCol w="1464590"/>
              </a:tblGrid>
              <a:tr h="370840">
                <a:tc>
                  <a:txBody>
                    <a:bodyPr/>
                    <a:lstStyle/>
                    <a:p>
                      <a:pPr algn="ctr"/>
                      <a:r>
                        <a:rPr lang="en-US" dirty="0" smtClean="0"/>
                        <a:t>First responder</a:t>
                      </a:r>
                      <a:endParaRPr lang="en-US" dirty="0"/>
                    </a:p>
                  </a:txBody>
                  <a:tcPr anchor="ctr"/>
                </a:tc>
                <a:tc>
                  <a:txBody>
                    <a:bodyPr/>
                    <a:lstStyle/>
                    <a:p>
                      <a:pPr algn="ctr"/>
                      <a:r>
                        <a:rPr lang="en-US" dirty="0" smtClean="0"/>
                        <a:t>Others</a:t>
                      </a:r>
                      <a:endParaRPr lang="en-US" dirty="0"/>
                    </a:p>
                  </a:txBody>
                  <a:tcPr anchor="ctr"/>
                </a:tc>
                <a:tc>
                  <a:txBody>
                    <a:bodyPr/>
                    <a:lstStyle/>
                    <a:p>
                      <a:pPr algn="ctr"/>
                      <a:r>
                        <a:rPr lang="en-US" dirty="0" smtClean="0"/>
                        <a:t>CHART</a:t>
                      </a:r>
                      <a:endParaRPr lang="en-US" dirty="0"/>
                    </a:p>
                  </a:txBody>
                  <a:tcPr anchor="ctr"/>
                </a:tc>
              </a:tr>
              <a:tr h="370840">
                <a:tc>
                  <a:txBody>
                    <a:bodyPr/>
                    <a:lstStyle/>
                    <a:p>
                      <a:pPr algn="ctr"/>
                      <a:r>
                        <a:rPr lang="en-US" dirty="0" smtClean="0"/>
                        <a:t>Mean on CT</a:t>
                      </a:r>
                    </a:p>
                    <a:p>
                      <a:pPr algn="ctr"/>
                      <a:r>
                        <a:rPr lang="en-US" dirty="0" smtClean="0"/>
                        <a:t>(</a:t>
                      </a:r>
                      <a:r>
                        <a:rPr lang="en-US" dirty="0" err="1" smtClean="0"/>
                        <a:t>mins</a:t>
                      </a:r>
                      <a:r>
                        <a:rPr lang="en-US" dirty="0" smtClean="0"/>
                        <a:t>)</a:t>
                      </a:r>
                      <a:endParaRPr lang="en-US" dirty="0"/>
                    </a:p>
                  </a:txBody>
                  <a:tcPr anchor="ctr"/>
                </a:tc>
                <a:tc>
                  <a:txBody>
                    <a:bodyPr/>
                    <a:lstStyle/>
                    <a:p>
                      <a:pPr algn="ctr"/>
                      <a:r>
                        <a:rPr lang="en-US" sz="2400" dirty="0" smtClean="0"/>
                        <a:t>39.49</a:t>
                      </a:r>
                      <a:endParaRPr lang="en-US" sz="2400" dirty="0"/>
                    </a:p>
                  </a:txBody>
                  <a:tcPr anchor="ctr"/>
                </a:tc>
                <a:tc>
                  <a:txBody>
                    <a:bodyPr/>
                    <a:lstStyle/>
                    <a:p>
                      <a:pPr algn="ctr"/>
                      <a:r>
                        <a:rPr lang="en-US" sz="2400" dirty="0" smtClean="0"/>
                        <a:t>21.85</a:t>
                      </a:r>
                      <a:endParaRPr lang="en-US" sz="2400" dirty="0"/>
                    </a:p>
                  </a:txBody>
                  <a:tcPr anchor="ctr"/>
                </a:tc>
              </a:tr>
            </a:tbl>
          </a:graphicData>
        </a:graphic>
      </p:graphicFrame>
      <p:cxnSp>
        <p:nvCxnSpPr>
          <p:cNvPr id="17" name="Straight Arrow Connector 16"/>
          <p:cNvCxnSpPr/>
          <p:nvPr/>
        </p:nvCxnSpPr>
        <p:spPr>
          <a:xfrm>
            <a:off x="3746500" y="3810000"/>
            <a:ext cx="304800" cy="0"/>
          </a:xfrm>
          <a:prstGeom prst="straightConnector1">
            <a:avLst/>
          </a:prstGeom>
          <a:ln w="349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746500" y="6121400"/>
            <a:ext cx="304800" cy="0"/>
          </a:xfrm>
          <a:prstGeom prst="straightConnector1">
            <a:avLst/>
          </a:prstGeom>
          <a:ln w="349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17668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grpId="0" nodeType="withEffect">
                                  <p:stCondLst>
                                    <p:cond delay="30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par>
                                <p:cTn id="24" presetID="22" presetClass="entr" presetSubtype="1"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20"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Needs for Research</a:t>
            </a:r>
            <a:endParaRPr lang="en-US" dirty="0"/>
          </a:p>
        </p:txBody>
      </p:sp>
      <p:sp>
        <p:nvSpPr>
          <p:cNvPr id="3" name="Content Placeholder 2"/>
          <p:cNvSpPr>
            <a:spLocks noGrp="1"/>
          </p:cNvSpPr>
          <p:nvPr>
            <p:ph idx="1"/>
          </p:nvPr>
        </p:nvSpPr>
        <p:spPr/>
        <p:txBody>
          <a:bodyPr/>
          <a:lstStyle/>
          <a:p>
            <a:r>
              <a:rPr lang="en-US" sz="2800" dirty="0" smtClean="0"/>
              <a:t>The </a:t>
            </a:r>
            <a:r>
              <a:rPr lang="en-US" sz="2800" dirty="0"/>
              <a:t>efficient response of CHART can contribute to the reduction </a:t>
            </a:r>
            <a:r>
              <a:rPr lang="en-US" sz="2800" b="1" dirty="0"/>
              <a:t>in not only the response time but also the clearance </a:t>
            </a:r>
            <a:r>
              <a:rPr lang="en-US" sz="2800" b="1" dirty="0" smtClean="0"/>
              <a:t>time </a:t>
            </a:r>
            <a:r>
              <a:rPr lang="en-US" sz="2800" b="1" dirty="0" smtClean="0">
                <a:solidFill>
                  <a:srgbClr val="FF0000"/>
                </a:solidFill>
                <a:sym typeface="Wingdings" panose="05000000000000000000" pitchFamily="2" charset="2"/>
              </a:rPr>
              <a:t> reduction in delay</a:t>
            </a:r>
            <a:endParaRPr lang="en-US" sz="2800" b="1" dirty="0" smtClean="0">
              <a:solidFill>
                <a:srgbClr val="FF0000"/>
              </a:solidFill>
            </a:endParaRPr>
          </a:p>
          <a:p>
            <a:r>
              <a:rPr lang="en-US" sz="2800" dirty="0" smtClean="0"/>
              <a:t>However, </a:t>
            </a:r>
            <a:r>
              <a:rPr lang="en-US" sz="2800" dirty="0"/>
              <a:t>not all incidents can be promptly responded by CHART due to their </a:t>
            </a:r>
            <a:r>
              <a:rPr lang="en-US" sz="2800" dirty="0">
                <a:solidFill>
                  <a:srgbClr val="FF0000"/>
                </a:solidFill>
              </a:rPr>
              <a:t>limited </a:t>
            </a:r>
            <a:r>
              <a:rPr lang="en-US" sz="2800" dirty="0" smtClean="0">
                <a:solidFill>
                  <a:srgbClr val="FF0000"/>
                </a:solidFill>
              </a:rPr>
              <a:t>resources</a:t>
            </a:r>
          </a:p>
          <a:p>
            <a:r>
              <a:rPr lang="en-US" sz="2800" dirty="0"/>
              <a:t>Therefore, it is </a:t>
            </a:r>
            <a:r>
              <a:rPr lang="en-US" sz="2800" dirty="0" smtClean="0"/>
              <a:t>critical </a:t>
            </a:r>
            <a:r>
              <a:rPr lang="en-US" sz="2800" dirty="0"/>
              <a:t>to develop a strategy to </a:t>
            </a:r>
            <a:r>
              <a:rPr lang="en-US" sz="2800" b="1" dirty="0"/>
              <a:t>optimally deploy available response units </a:t>
            </a:r>
            <a:r>
              <a:rPr lang="en-US" sz="2800" dirty="0">
                <a:solidFill>
                  <a:srgbClr val="FF0000"/>
                </a:solidFill>
              </a:rPr>
              <a:t>so as to maximize their </a:t>
            </a:r>
            <a:r>
              <a:rPr lang="en-US" sz="2800" dirty="0" smtClean="0">
                <a:solidFill>
                  <a:srgbClr val="FF0000"/>
                </a:solidFill>
              </a:rPr>
              <a:t>contributions</a:t>
            </a:r>
            <a:endParaRPr lang="en-US" sz="2800"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12</a:t>
            </a:fld>
            <a:endParaRPr lang="en-US"/>
          </a:p>
        </p:txBody>
      </p:sp>
      <p:sp>
        <p:nvSpPr>
          <p:cNvPr id="5" name="TextBox 4"/>
          <p:cNvSpPr txBox="1"/>
          <p:nvPr/>
        </p:nvSpPr>
        <p:spPr>
          <a:xfrm>
            <a:off x="1219200" y="121170"/>
            <a:ext cx="6934200" cy="400110"/>
          </a:xfrm>
          <a:prstGeom prst="rect">
            <a:avLst/>
          </a:prstGeom>
          <a:noFill/>
        </p:spPr>
        <p:txBody>
          <a:bodyPr wrap="square" rtlCol="0">
            <a:spAutoFit/>
          </a:bodyPr>
          <a:lstStyle/>
          <a:p>
            <a:r>
              <a:rPr lang="en-US" sz="2000" i="1" dirty="0" smtClean="0"/>
              <a:t>1. Incident Response Management </a:t>
            </a:r>
            <a:r>
              <a:rPr lang="en-US" sz="2000" i="1" dirty="0"/>
              <a:t>Strategies</a:t>
            </a:r>
          </a:p>
        </p:txBody>
      </p:sp>
    </p:spTree>
    <p:extLst>
      <p:ext uri="{BB962C8B-B14F-4D97-AF65-F5344CB8AC3E}">
        <p14:creationId xmlns:p14="http://schemas.microsoft.com/office/powerpoint/2010/main" val="101610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Model Construction</a:t>
            </a:r>
            <a:endParaRPr lang="en-US" dirty="0"/>
          </a:p>
        </p:txBody>
      </p:sp>
      <p:sp>
        <p:nvSpPr>
          <p:cNvPr id="3" name="Content Placeholder 2"/>
          <p:cNvSpPr>
            <a:spLocks noGrp="1"/>
          </p:cNvSpPr>
          <p:nvPr>
            <p:ph idx="1"/>
          </p:nvPr>
        </p:nvSpPr>
        <p:spPr>
          <a:xfrm>
            <a:off x="457200" y="1219200"/>
            <a:ext cx="8610600" cy="5349875"/>
          </a:xfrm>
        </p:spPr>
        <p:txBody>
          <a:bodyPr/>
          <a:lstStyle/>
          <a:p>
            <a:r>
              <a:rPr lang="en-US" b="1" dirty="0" smtClean="0"/>
              <a:t>Inputs</a:t>
            </a:r>
          </a:p>
          <a:p>
            <a:pPr lvl="1"/>
            <a:r>
              <a:rPr lang="en-US" dirty="0" smtClean="0"/>
              <a:t>Incident distribution, incident duration, lane blockage information, </a:t>
            </a:r>
            <a:r>
              <a:rPr lang="en-US" dirty="0" smtClean="0"/>
              <a:t>traffic </a:t>
            </a:r>
            <a:r>
              <a:rPr lang="en-US" dirty="0" smtClean="0"/>
              <a:t>volume, capacity, and available resources</a:t>
            </a:r>
          </a:p>
          <a:p>
            <a:r>
              <a:rPr lang="en-US" b="1" dirty="0" smtClean="0"/>
              <a:t>Objective function</a:t>
            </a:r>
          </a:p>
          <a:p>
            <a:pPr lvl="1"/>
            <a:r>
              <a:rPr lang="en-US" dirty="0" smtClean="0">
                <a:solidFill>
                  <a:srgbClr val="FF0000"/>
                </a:solidFill>
              </a:rPr>
              <a:t>Minimize the total delay </a:t>
            </a:r>
            <a:r>
              <a:rPr lang="en-US" dirty="0" smtClean="0"/>
              <a:t>induced by incidents</a:t>
            </a:r>
          </a:p>
          <a:p>
            <a:r>
              <a:rPr lang="en-US" b="1" dirty="0" smtClean="0"/>
              <a:t>Constraints</a:t>
            </a:r>
          </a:p>
          <a:p>
            <a:pPr lvl="1"/>
            <a:r>
              <a:rPr lang="en-US" dirty="0"/>
              <a:t>Every freeway segment must be </a:t>
            </a:r>
            <a:r>
              <a:rPr lang="en-US" dirty="0" smtClean="0"/>
              <a:t>served by one unit</a:t>
            </a:r>
          </a:p>
          <a:p>
            <a:pPr lvl="1"/>
            <a:r>
              <a:rPr lang="en-US" dirty="0"/>
              <a:t>Response units can only be dispatched from location </a:t>
            </a:r>
            <a:r>
              <a:rPr lang="en-US" i="1" dirty="0" err="1"/>
              <a:t>i</a:t>
            </a:r>
            <a:r>
              <a:rPr lang="en-US" dirty="0"/>
              <a:t> if they are stationed there </a:t>
            </a:r>
            <a:endParaRPr lang="en-US" dirty="0" smtClean="0"/>
          </a:p>
          <a:p>
            <a:pPr lvl="1"/>
            <a:r>
              <a:rPr lang="en-US" dirty="0"/>
              <a:t>The total number of </a:t>
            </a:r>
            <a:r>
              <a:rPr lang="en-US" dirty="0" smtClean="0"/>
              <a:t>response </a:t>
            </a:r>
            <a:r>
              <a:rPr lang="en-US" dirty="0"/>
              <a:t>units is limited by available </a:t>
            </a:r>
            <a:r>
              <a:rPr lang="en-US" dirty="0" smtClean="0"/>
              <a:t>resources</a:t>
            </a:r>
          </a:p>
          <a:p>
            <a:r>
              <a:rPr lang="en-US" b="1" dirty="0" smtClean="0"/>
              <a:t>Outputs</a:t>
            </a:r>
          </a:p>
          <a:p>
            <a:pPr lvl="1"/>
            <a:r>
              <a:rPr lang="en-US" dirty="0"/>
              <a:t>Assigned station and coverage for each </a:t>
            </a:r>
            <a:r>
              <a:rPr lang="en-US" dirty="0" smtClean="0"/>
              <a:t>unit</a:t>
            </a:r>
            <a:endParaRPr lang="en-US" b="1" dirty="0"/>
          </a:p>
          <a:p>
            <a:pPr lvl="1"/>
            <a:endParaRPr lang="en-US" i="1" dirty="0">
              <a:cs typeface="Times New Roman" pitchFamily="18" charset="0"/>
            </a:endParaRPr>
          </a:p>
          <a:p>
            <a:pPr lvl="1"/>
            <a:endParaRPr lang="en-US" dirty="0">
              <a:cs typeface="Times New Roman" pitchFamily="18" charset="0"/>
            </a:endParaRP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13</a:t>
            </a:fld>
            <a:endParaRPr lang="en-US"/>
          </a:p>
        </p:txBody>
      </p:sp>
      <p:sp>
        <p:nvSpPr>
          <p:cNvPr id="5" name="TextBox 4"/>
          <p:cNvSpPr txBox="1"/>
          <p:nvPr/>
        </p:nvSpPr>
        <p:spPr>
          <a:xfrm>
            <a:off x="1219200" y="121170"/>
            <a:ext cx="6934200" cy="400110"/>
          </a:xfrm>
          <a:prstGeom prst="rect">
            <a:avLst/>
          </a:prstGeom>
          <a:noFill/>
        </p:spPr>
        <p:txBody>
          <a:bodyPr wrap="square" rtlCol="0">
            <a:spAutoFit/>
          </a:bodyPr>
          <a:lstStyle/>
          <a:p>
            <a:r>
              <a:rPr lang="en-US" sz="2000" i="1" dirty="0" smtClean="0"/>
              <a:t>1. Incident Response Management </a:t>
            </a:r>
            <a:r>
              <a:rPr lang="en-US" sz="2000" i="1" dirty="0"/>
              <a:t>Strategies</a:t>
            </a:r>
          </a:p>
        </p:txBody>
      </p:sp>
    </p:spTree>
    <p:extLst>
      <p:ext uri="{BB962C8B-B14F-4D97-AF65-F5344CB8AC3E}">
        <p14:creationId xmlns:p14="http://schemas.microsoft.com/office/powerpoint/2010/main" val="403641782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style.color</p:attrName>
                                        </p:attrNameLst>
                                      </p:cBhvr>
                                      <p:to>
                                        <p:clrVal>
                                          <a:srgbClr val="00B050"/>
                                        </p:clrVal>
                                      </p:to>
                                    </p:set>
                                    <p:set>
                                      <p:cBhvr>
                                        <p:cTn id="7" dur="500" fill="hold"/>
                                        <p:tgtEl>
                                          <p:spTgt spid="3">
                                            <p:txEl>
                                              <p:pRg st="3" end="3"/>
                                            </p:txEl>
                                          </p:spTgt>
                                        </p:tgtEl>
                                        <p:attrNameLst>
                                          <p:attrName>fillcolor</p:attrName>
                                        </p:attrNameLst>
                                      </p:cBhvr>
                                      <p:to>
                                        <p:clrVal>
                                          <a:srgbClr val="00B050"/>
                                        </p:clrVal>
                                      </p:to>
                                    </p:set>
                                    <p:set>
                                      <p:cBhvr>
                                        <p:cTn id="8"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838200" y="590550"/>
            <a:ext cx="8229600" cy="563563"/>
          </a:xfrm>
        </p:spPr>
        <p:txBody>
          <a:bodyPr/>
          <a:lstStyle/>
          <a:p>
            <a:r>
              <a:rPr lang="en-US" sz="2800" dirty="0"/>
              <a:t>Relations between Incident Duration and Total </a:t>
            </a:r>
            <a:r>
              <a:rPr lang="en-US" sz="2800" dirty="0" smtClean="0"/>
              <a:t>Delay</a:t>
            </a:r>
            <a:endParaRPr lang="en-US" sz="2800" dirty="0"/>
          </a:p>
        </p:txBody>
      </p:sp>
      <p:sp>
        <p:nvSpPr>
          <p:cNvPr id="4" name="Slide Number Placeholder 3"/>
          <p:cNvSpPr>
            <a:spLocks noGrp="1"/>
          </p:cNvSpPr>
          <p:nvPr>
            <p:ph type="sldNum" sz="quarter" idx="12"/>
          </p:nvPr>
        </p:nvSpPr>
        <p:spPr>
          <a:xfrm>
            <a:off x="6934200" y="6400800"/>
            <a:ext cx="2133600" cy="320675"/>
          </a:xfrm>
        </p:spPr>
        <p:txBody>
          <a:bodyPr/>
          <a:lstStyle/>
          <a:p>
            <a:fld id="{176124AF-11D4-48F9-91D2-89338E3AB207}" type="slidenum">
              <a:rPr lang="en-US" smtClean="0"/>
              <a:pPr/>
              <a:t>14</a:t>
            </a:fld>
            <a:endParaRPr lang="en-US" dirty="0"/>
          </a:p>
        </p:txBody>
      </p:sp>
      <p:sp>
        <p:nvSpPr>
          <p:cNvPr id="15" name="Freeform 14"/>
          <p:cNvSpPr/>
          <p:nvPr/>
        </p:nvSpPr>
        <p:spPr>
          <a:xfrm>
            <a:off x="4356602" y="4114800"/>
            <a:ext cx="1031789" cy="532458"/>
          </a:xfrm>
          <a:custGeom>
            <a:avLst/>
            <a:gdLst>
              <a:gd name="connsiteX0" fmla="*/ 0 w 3486150"/>
              <a:gd name="connsiteY0" fmla="*/ 2667000 h 2667000"/>
              <a:gd name="connsiteX1" fmla="*/ 3486150 w 3486150"/>
              <a:gd name="connsiteY1" fmla="*/ 0 h 2667000"/>
              <a:gd name="connsiteX2" fmla="*/ 3486150 w 3486150"/>
              <a:gd name="connsiteY2" fmla="*/ 0 h 2667000"/>
              <a:gd name="connsiteX0" fmla="*/ 0 w 3486150"/>
              <a:gd name="connsiteY0" fmla="*/ 2667000 h 2667000"/>
              <a:gd name="connsiteX1" fmla="*/ 2162873 w 3486150"/>
              <a:gd name="connsiteY1" fmla="*/ 1697182 h 2667000"/>
              <a:gd name="connsiteX2" fmla="*/ 3486150 w 3486150"/>
              <a:gd name="connsiteY2" fmla="*/ 0 h 2667000"/>
              <a:gd name="connsiteX3" fmla="*/ 3486150 w 3486150"/>
              <a:gd name="connsiteY3" fmla="*/ 0 h 2667000"/>
              <a:gd name="connsiteX0" fmla="*/ 0 w 3579560"/>
              <a:gd name="connsiteY0" fmla="*/ 3525693 h 3525693"/>
              <a:gd name="connsiteX1" fmla="*/ 2162873 w 3579560"/>
              <a:gd name="connsiteY1" fmla="*/ 2555875 h 3525693"/>
              <a:gd name="connsiteX2" fmla="*/ 3486150 w 3579560"/>
              <a:gd name="connsiteY2" fmla="*/ 858693 h 3525693"/>
              <a:gd name="connsiteX3" fmla="*/ 3467898 w 3579560"/>
              <a:gd name="connsiteY3" fmla="*/ 0 h 3525693"/>
              <a:gd name="connsiteX0" fmla="*/ 0 w 3467965"/>
              <a:gd name="connsiteY0" fmla="*/ 3525693 h 3525693"/>
              <a:gd name="connsiteX1" fmla="*/ 2162873 w 3467965"/>
              <a:gd name="connsiteY1" fmla="*/ 2555875 h 3525693"/>
              <a:gd name="connsiteX2" fmla="*/ 2847327 w 3467965"/>
              <a:gd name="connsiteY2" fmla="*/ 1151659 h 3525693"/>
              <a:gd name="connsiteX3" fmla="*/ 3467898 w 3467965"/>
              <a:gd name="connsiteY3" fmla="*/ 0 h 3525693"/>
              <a:gd name="connsiteX0" fmla="*/ 0 w 2847327"/>
              <a:gd name="connsiteY0" fmla="*/ 2374034 h 2374034"/>
              <a:gd name="connsiteX1" fmla="*/ 2162873 w 2847327"/>
              <a:gd name="connsiteY1" fmla="*/ 1404216 h 2374034"/>
              <a:gd name="connsiteX2" fmla="*/ 2847327 w 2847327"/>
              <a:gd name="connsiteY2" fmla="*/ 0 h 2374034"/>
              <a:gd name="connsiteX0" fmla="*/ 0 w 2847327"/>
              <a:gd name="connsiteY0" fmla="*/ 2374034 h 2374034"/>
              <a:gd name="connsiteX1" fmla="*/ 2162873 w 2847327"/>
              <a:gd name="connsiteY1" fmla="*/ 1404216 h 2374034"/>
              <a:gd name="connsiteX2" fmla="*/ 2847327 w 2847327"/>
              <a:gd name="connsiteY2" fmla="*/ 0 h 2374034"/>
              <a:gd name="connsiteX0" fmla="*/ 0 w 2847327"/>
              <a:gd name="connsiteY0" fmla="*/ 2374034 h 2374034"/>
              <a:gd name="connsiteX1" fmla="*/ 2162873 w 2847327"/>
              <a:gd name="connsiteY1" fmla="*/ 1404216 h 2374034"/>
              <a:gd name="connsiteX2" fmla="*/ 2847327 w 2847327"/>
              <a:gd name="connsiteY2" fmla="*/ 0 h 2374034"/>
              <a:gd name="connsiteX0" fmla="*/ 0 w 2874705"/>
              <a:gd name="connsiteY0" fmla="*/ 2429596 h 2429596"/>
              <a:gd name="connsiteX1" fmla="*/ 2162873 w 2874705"/>
              <a:gd name="connsiteY1" fmla="*/ 1459778 h 2429596"/>
              <a:gd name="connsiteX2" fmla="*/ 2874705 w 2874705"/>
              <a:gd name="connsiteY2" fmla="*/ 0 h 2429596"/>
              <a:gd name="connsiteX0" fmla="*/ 0 w 2874705"/>
              <a:gd name="connsiteY0" fmla="*/ 2429596 h 2429596"/>
              <a:gd name="connsiteX1" fmla="*/ 2281512 w 2874705"/>
              <a:gd name="connsiteY1" fmla="*/ 1702232 h 2429596"/>
              <a:gd name="connsiteX2" fmla="*/ 2874705 w 2874705"/>
              <a:gd name="connsiteY2" fmla="*/ 0 h 2429596"/>
              <a:gd name="connsiteX0" fmla="*/ 0 w 2774318"/>
              <a:gd name="connsiteY0" fmla="*/ 2146732 h 2146732"/>
              <a:gd name="connsiteX1" fmla="*/ 2281512 w 2774318"/>
              <a:gd name="connsiteY1" fmla="*/ 1419368 h 2146732"/>
              <a:gd name="connsiteX2" fmla="*/ 2774318 w 2774318"/>
              <a:gd name="connsiteY2" fmla="*/ 0 h 2146732"/>
              <a:gd name="connsiteX0" fmla="*/ 0 w 492806"/>
              <a:gd name="connsiteY0" fmla="*/ 1419368 h 1419369"/>
              <a:gd name="connsiteX1" fmla="*/ 492806 w 492806"/>
              <a:gd name="connsiteY1" fmla="*/ 0 h 1419369"/>
              <a:gd name="connsiteX0" fmla="*/ 0 w 469990"/>
              <a:gd name="connsiteY0" fmla="*/ 1338550 h 1338550"/>
              <a:gd name="connsiteX1" fmla="*/ 469990 w 469990"/>
              <a:gd name="connsiteY1" fmla="*/ 0 h 1338550"/>
              <a:gd name="connsiteX0" fmla="*/ 0 w 527028"/>
              <a:gd name="connsiteY0" fmla="*/ 1490084 h 1490084"/>
              <a:gd name="connsiteX1" fmla="*/ 527028 w 527028"/>
              <a:gd name="connsiteY1" fmla="*/ 0 h 1490084"/>
              <a:gd name="connsiteX0" fmla="*/ 0 w 362759"/>
              <a:gd name="connsiteY0" fmla="*/ 1638251 h 1638251"/>
              <a:gd name="connsiteX1" fmla="*/ 362759 w 362759"/>
              <a:gd name="connsiteY1" fmla="*/ 0 h 1638251"/>
              <a:gd name="connsiteX0" fmla="*/ 0 w 797769"/>
              <a:gd name="connsiteY0" fmla="*/ 1986785 h 1986785"/>
              <a:gd name="connsiteX1" fmla="*/ 797769 w 797769"/>
              <a:gd name="connsiteY1" fmla="*/ 0 h 1986785"/>
              <a:gd name="connsiteX2" fmla="*/ 362759 w 797769"/>
              <a:gd name="connsiteY2" fmla="*/ 348534 h 1986785"/>
              <a:gd name="connsiteX0" fmla="*/ 0 w 797769"/>
              <a:gd name="connsiteY0" fmla="*/ 1986785 h 1986785"/>
              <a:gd name="connsiteX1" fmla="*/ 195449 w 797769"/>
              <a:gd name="connsiteY1" fmla="*/ 1683713 h 1986785"/>
              <a:gd name="connsiteX2" fmla="*/ 797769 w 797769"/>
              <a:gd name="connsiteY2" fmla="*/ 0 h 1986785"/>
              <a:gd name="connsiteX3" fmla="*/ 362759 w 797769"/>
              <a:gd name="connsiteY3" fmla="*/ 348534 h 1986785"/>
              <a:gd name="connsiteX0" fmla="*/ 0 w 949870"/>
              <a:gd name="connsiteY0" fmla="*/ 1825149 h 1862491"/>
              <a:gd name="connsiteX1" fmla="*/ 347550 w 949870"/>
              <a:gd name="connsiteY1" fmla="*/ 1683713 h 1862491"/>
              <a:gd name="connsiteX2" fmla="*/ 949870 w 949870"/>
              <a:gd name="connsiteY2" fmla="*/ 0 h 1862491"/>
              <a:gd name="connsiteX3" fmla="*/ 514860 w 949870"/>
              <a:gd name="connsiteY3" fmla="*/ 348534 h 1862491"/>
              <a:gd name="connsiteX0" fmla="*/ 0 w 949870"/>
              <a:gd name="connsiteY0" fmla="*/ 1825149 h 1825149"/>
              <a:gd name="connsiteX1" fmla="*/ 347550 w 949870"/>
              <a:gd name="connsiteY1" fmla="*/ 1683713 h 1825149"/>
              <a:gd name="connsiteX2" fmla="*/ 949870 w 949870"/>
              <a:gd name="connsiteY2" fmla="*/ 0 h 1825149"/>
              <a:gd name="connsiteX3" fmla="*/ 514860 w 949870"/>
              <a:gd name="connsiteY3" fmla="*/ 348534 h 1825149"/>
              <a:gd name="connsiteX0" fmla="*/ 0 w 949870"/>
              <a:gd name="connsiteY0" fmla="*/ 1825149 h 1825149"/>
              <a:gd name="connsiteX1" fmla="*/ 347550 w 949870"/>
              <a:gd name="connsiteY1" fmla="*/ 1683713 h 1825149"/>
              <a:gd name="connsiteX2" fmla="*/ 949870 w 949870"/>
              <a:gd name="connsiteY2" fmla="*/ 0 h 1825149"/>
              <a:gd name="connsiteX3" fmla="*/ 514860 w 949870"/>
              <a:gd name="connsiteY3" fmla="*/ 348534 h 1825149"/>
              <a:gd name="connsiteX4" fmla="*/ 0 w 949870"/>
              <a:gd name="connsiteY4" fmla="*/ 1825149 h 1825149"/>
              <a:gd name="connsiteX0" fmla="*/ 0 w 1883770"/>
              <a:gd name="connsiteY0" fmla="*/ 1909335 h 1909335"/>
              <a:gd name="connsiteX1" fmla="*/ 1281450 w 1883770"/>
              <a:gd name="connsiteY1" fmla="*/ 1683713 h 1909335"/>
              <a:gd name="connsiteX2" fmla="*/ 1883770 w 1883770"/>
              <a:gd name="connsiteY2" fmla="*/ 0 h 1909335"/>
              <a:gd name="connsiteX3" fmla="*/ 1448760 w 1883770"/>
              <a:gd name="connsiteY3" fmla="*/ 348534 h 1909335"/>
              <a:gd name="connsiteX4" fmla="*/ 0 w 1883770"/>
              <a:gd name="connsiteY4" fmla="*/ 1909335 h 1909335"/>
              <a:gd name="connsiteX0" fmla="*/ 0 w 1883770"/>
              <a:gd name="connsiteY0" fmla="*/ 1909335 h 1909335"/>
              <a:gd name="connsiteX1" fmla="*/ 1281450 w 1883770"/>
              <a:gd name="connsiteY1" fmla="*/ 1683713 h 1909335"/>
              <a:gd name="connsiteX2" fmla="*/ 1883770 w 1883770"/>
              <a:gd name="connsiteY2" fmla="*/ 0 h 1909335"/>
              <a:gd name="connsiteX3" fmla="*/ 882945 w 1883770"/>
              <a:gd name="connsiteY3" fmla="*/ 1395803 h 1909335"/>
              <a:gd name="connsiteX4" fmla="*/ 0 w 1883770"/>
              <a:gd name="connsiteY4" fmla="*/ 1909335 h 1909335"/>
              <a:gd name="connsiteX0" fmla="*/ 0 w 1317891"/>
              <a:gd name="connsiteY0" fmla="*/ 517500 h 517500"/>
              <a:gd name="connsiteX1" fmla="*/ 1281450 w 1317891"/>
              <a:gd name="connsiteY1" fmla="*/ 291878 h 517500"/>
              <a:gd name="connsiteX2" fmla="*/ 882945 w 1317891"/>
              <a:gd name="connsiteY2" fmla="*/ 3968 h 517500"/>
              <a:gd name="connsiteX3" fmla="*/ 0 w 1317891"/>
              <a:gd name="connsiteY3" fmla="*/ 517500 h 517500"/>
              <a:gd name="connsiteX0" fmla="*/ 0 w 988000"/>
              <a:gd name="connsiteY0" fmla="*/ 518064 h 518064"/>
              <a:gd name="connsiteX1" fmla="*/ 794727 w 988000"/>
              <a:gd name="connsiteY1" fmla="*/ 258768 h 518064"/>
              <a:gd name="connsiteX2" fmla="*/ 882945 w 988000"/>
              <a:gd name="connsiteY2" fmla="*/ 4532 h 518064"/>
              <a:gd name="connsiteX3" fmla="*/ 0 w 988000"/>
              <a:gd name="connsiteY3" fmla="*/ 518064 h 518064"/>
              <a:gd name="connsiteX0" fmla="*/ 0 w 882945"/>
              <a:gd name="connsiteY0" fmla="*/ 513532 h 513532"/>
              <a:gd name="connsiteX1" fmla="*/ 794727 w 882945"/>
              <a:gd name="connsiteY1" fmla="*/ 254236 h 513532"/>
              <a:gd name="connsiteX2" fmla="*/ 882945 w 882945"/>
              <a:gd name="connsiteY2" fmla="*/ 0 h 513532"/>
              <a:gd name="connsiteX3" fmla="*/ 0 w 882945"/>
              <a:gd name="connsiteY3" fmla="*/ 513532 h 513532"/>
            </a:gdLst>
            <a:ahLst/>
            <a:cxnLst>
              <a:cxn ang="0">
                <a:pos x="connsiteX0" y="connsiteY0"/>
              </a:cxn>
              <a:cxn ang="0">
                <a:pos x="connsiteX1" y="connsiteY1"/>
              </a:cxn>
              <a:cxn ang="0">
                <a:pos x="connsiteX2" y="connsiteY2"/>
              </a:cxn>
              <a:cxn ang="0">
                <a:pos x="connsiteX3" y="connsiteY3"/>
              </a:cxn>
            </a:cxnLst>
            <a:rect l="l" t="t" r="r" b="b"/>
            <a:pathLst>
              <a:path w="882945" h="513532">
                <a:moveTo>
                  <a:pt x="0" y="513532"/>
                </a:moveTo>
                <a:lnTo>
                  <a:pt x="794727" y="254236"/>
                </a:lnTo>
                <a:lnTo>
                  <a:pt x="882945" y="0"/>
                </a:lnTo>
                <a:lnTo>
                  <a:pt x="0" y="513532"/>
                </a:lnTo>
                <a:close/>
              </a:path>
            </a:pathLst>
          </a:custGeom>
          <a:solidFill>
            <a:srgbClr val="31489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779764" y="5076978"/>
            <a:ext cx="5716168" cy="10475"/>
          </a:xfrm>
          <a:custGeom>
            <a:avLst/>
            <a:gdLst>
              <a:gd name="connsiteX0" fmla="*/ 0 w 5105400"/>
              <a:gd name="connsiteY0" fmla="*/ 0 h 9525"/>
              <a:gd name="connsiteX1" fmla="*/ 5105400 w 5105400"/>
              <a:gd name="connsiteY1" fmla="*/ 9525 h 9525"/>
            </a:gdLst>
            <a:ahLst/>
            <a:cxnLst>
              <a:cxn ang="0">
                <a:pos x="connsiteX0" y="connsiteY0"/>
              </a:cxn>
              <a:cxn ang="0">
                <a:pos x="connsiteX1" y="connsiteY1"/>
              </a:cxn>
            </a:cxnLst>
            <a:rect l="l" t="t" r="r" b="b"/>
            <a:pathLst>
              <a:path w="5105400" h="9525">
                <a:moveTo>
                  <a:pt x="0" y="0"/>
                </a:moveTo>
                <a:lnTo>
                  <a:pt x="5105400" y="9525"/>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027510" y="2102200"/>
            <a:ext cx="3903205" cy="2932880"/>
          </a:xfrm>
          <a:custGeom>
            <a:avLst/>
            <a:gdLst>
              <a:gd name="connsiteX0" fmla="*/ 0 w 3486150"/>
              <a:gd name="connsiteY0" fmla="*/ 2667000 h 2667000"/>
              <a:gd name="connsiteX1" fmla="*/ 3486150 w 3486150"/>
              <a:gd name="connsiteY1" fmla="*/ 0 h 2667000"/>
              <a:gd name="connsiteX2" fmla="*/ 3486150 w 3486150"/>
              <a:gd name="connsiteY2" fmla="*/ 0 h 2667000"/>
            </a:gdLst>
            <a:ahLst/>
            <a:cxnLst>
              <a:cxn ang="0">
                <a:pos x="connsiteX0" y="connsiteY0"/>
              </a:cxn>
              <a:cxn ang="0">
                <a:pos x="connsiteX1" y="connsiteY1"/>
              </a:cxn>
              <a:cxn ang="0">
                <a:pos x="connsiteX2" y="connsiteY2"/>
              </a:cxn>
            </a:cxnLst>
            <a:rect l="l" t="t" r="r" b="b"/>
            <a:pathLst>
              <a:path w="3486150" h="2667000">
                <a:moveTo>
                  <a:pt x="0" y="2667000"/>
                </a:moveTo>
                <a:lnTo>
                  <a:pt x="3486150" y="0"/>
                </a:lnTo>
                <a:lnTo>
                  <a:pt x="3486150" y="0"/>
                </a:lnTo>
              </a:path>
            </a:pathLst>
          </a:cu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027510" y="2515945"/>
            <a:ext cx="3359315" cy="2519134"/>
          </a:xfrm>
          <a:custGeom>
            <a:avLst/>
            <a:gdLst>
              <a:gd name="connsiteX0" fmla="*/ 0 w 3486150"/>
              <a:gd name="connsiteY0" fmla="*/ 2667000 h 2667000"/>
              <a:gd name="connsiteX1" fmla="*/ 3486150 w 3486150"/>
              <a:gd name="connsiteY1" fmla="*/ 0 h 2667000"/>
              <a:gd name="connsiteX2" fmla="*/ 3486150 w 3486150"/>
              <a:gd name="connsiteY2" fmla="*/ 0 h 2667000"/>
              <a:gd name="connsiteX0" fmla="*/ 0 w 3486150"/>
              <a:gd name="connsiteY0" fmla="*/ 2667000 h 2667000"/>
              <a:gd name="connsiteX1" fmla="*/ 2162873 w 3486150"/>
              <a:gd name="connsiteY1" fmla="*/ 1697182 h 2667000"/>
              <a:gd name="connsiteX2" fmla="*/ 3486150 w 3486150"/>
              <a:gd name="connsiteY2" fmla="*/ 0 h 2667000"/>
              <a:gd name="connsiteX3" fmla="*/ 3486150 w 3486150"/>
              <a:gd name="connsiteY3" fmla="*/ 0 h 2667000"/>
              <a:gd name="connsiteX0" fmla="*/ 0 w 3579560"/>
              <a:gd name="connsiteY0" fmla="*/ 3525693 h 3525693"/>
              <a:gd name="connsiteX1" fmla="*/ 2162873 w 3579560"/>
              <a:gd name="connsiteY1" fmla="*/ 2555875 h 3525693"/>
              <a:gd name="connsiteX2" fmla="*/ 3486150 w 3579560"/>
              <a:gd name="connsiteY2" fmla="*/ 858693 h 3525693"/>
              <a:gd name="connsiteX3" fmla="*/ 3467898 w 3579560"/>
              <a:gd name="connsiteY3" fmla="*/ 0 h 3525693"/>
              <a:gd name="connsiteX0" fmla="*/ 0 w 3467965"/>
              <a:gd name="connsiteY0" fmla="*/ 3525693 h 3525693"/>
              <a:gd name="connsiteX1" fmla="*/ 2162873 w 3467965"/>
              <a:gd name="connsiteY1" fmla="*/ 2555875 h 3525693"/>
              <a:gd name="connsiteX2" fmla="*/ 2847327 w 3467965"/>
              <a:gd name="connsiteY2" fmla="*/ 1151659 h 3525693"/>
              <a:gd name="connsiteX3" fmla="*/ 3467898 w 3467965"/>
              <a:gd name="connsiteY3" fmla="*/ 0 h 3525693"/>
              <a:gd name="connsiteX0" fmla="*/ 0 w 2847327"/>
              <a:gd name="connsiteY0" fmla="*/ 2374034 h 2374034"/>
              <a:gd name="connsiteX1" fmla="*/ 2162873 w 2847327"/>
              <a:gd name="connsiteY1" fmla="*/ 1404216 h 2374034"/>
              <a:gd name="connsiteX2" fmla="*/ 2847327 w 2847327"/>
              <a:gd name="connsiteY2" fmla="*/ 0 h 2374034"/>
              <a:gd name="connsiteX0" fmla="*/ 0 w 2847327"/>
              <a:gd name="connsiteY0" fmla="*/ 2374034 h 2374034"/>
              <a:gd name="connsiteX1" fmla="*/ 2162873 w 2847327"/>
              <a:gd name="connsiteY1" fmla="*/ 1404216 h 2374034"/>
              <a:gd name="connsiteX2" fmla="*/ 2847327 w 2847327"/>
              <a:gd name="connsiteY2" fmla="*/ 0 h 2374034"/>
              <a:gd name="connsiteX0" fmla="*/ 0 w 2847327"/>
              <a:gd name="connsiteY0" fmla="*/ 2374034 h 2374034"/>
              <a:gd name="connsiteX1" fmla="*/ 2162873 w 2847327"/>
              <a:gd name="connsiteY1" fmla="*/ 1404216 h 2374034"/>
              <a:gd name="connsiteX2" fmla="*/ 2847327 w 2847327"/>
              <a:gd name="connsiteY2" fmla="*/ 0 h 2374034"/>
              <a:gd name="connsiteX0" fmla="*/ 0 w 2874705"/>
              <a:gd name="connsiteY0" fmla="*/ 2429596 h 2429596"/>
              <a:gd name="connsiteX1" fmla="*/ 2162873 w 2874705"/>
              <a:gd name="connsiteY1" fmla="*/ 1459778 h 2429596"/>
              <a:gd name="connsiteX2" fmla="*/ 2874705 w 2874705"/>
              <a:gd name="connsiteY2" fmla="*/ 0 h 2429596"/>
              <a:gd name="connsiteX0" fmla="*/ 0 w 2874705"/>
              <a:gd name="connsiteY0" fmla="*/ 2429596 h 2429596"/>
              <a:gd name="connsiteX1" fmla="*/ 2281512 w 2874705"/>
              <a:gd name="connsiteY1" fmla="*/ 1702232 h 2429596"/>
              <a:gd name="connsiteX2" fmla="*/ 2874705 w 2874705"/>
              <a:gd name="connsiteY2" fmla="*/ 0 h 2429596"/>
            </a:gdLst>
            <a:ahLst/>
            <a:cxnLst>
              <a:cxn ang="0">
                <a:pos x="connsiteX0" y="connsiteY0"/>
              </a:cxn>
              <a:cxn ang="0">
                <a:pos x="connsiteX1" y="connsiteY1"/>
              </a:cxn>
              <a:cxn ang="0">
                <a:pos x="connsiteX2" y="connsiteY2"/>
              </a:cxn>
            </a:cxnLst>
            <a:rect l="l" t="t" r="r" b="b"/>
            <a:pathLst>
              <a:path w="2874705" h="2429596">
                <a:moveTo>
                  <a:pt x="0" y="2429596"/>
                </a:moveTo>
                <a:lnTo>
                  <a:pt x="2281512" y="1702232"/>
                </a:lnTo>
                <a:lnTo>
                  <a:pt x="287470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743200" y="5076977"/>
            <a:ext cx="622286" cy="307777"/>
          </a:xfrm>
          <a:prstGeom prst="rect">
            <a:avLst/>
          </a:prstGeom>
          <a:noFill/>
        </p:spPr>
        <p:txBody>
          <a:bodyPr wrap="none" rtlCol="0">
            <a:spAutoFit/>
          </a:bodyPr>
          <a:lstStyle/>
          <a:p>
            <a:r>
              <a:rPr lang="en-US" sz="1400" dirty="0"/>
              <a:t>o</a:t>
            </a:r>
            <a:r>
              <a:rPr lang="en-US" sz="1400" dirty="0" smtClean="0"/>
              <a:t>nset</a:t>
            </a:r>
            <a:endParaRPr lang="en-US" sz="1400" dirty="0"/>
          </a:p>
        </p:txBody>
      </p:sp>
      <p:sp>
        <p:nvSpPr>
          <p:cNvPr id="21" name="TextBox 20"/>
          <p:cNvSpPr txBox="1"/>
          <p:nvPr/>
        </p:nvSpPr>
        <p:spPr>
          <a:xfrm>
            <a:off x="3886200" y="5084257"/>
            <a:ext cx="920445" cy="307777"/>
          </a:xfrm>
          <a:prstGeom prst="rect">
            <a:avLst/>
          </a:prstGeom>
          <a:noFill/>
        </p:spPr>
        <p:txBody>
          <a:bodyPr wrap="none" rtlCol="0">
            <a:spAutoFit/>
          </a:bodyPr>
          <a:lstStyle/>
          <a:p>
            <a:r>
              <a:rPr lang="en-US" sz="1400" dirty="0" smtClean="0"/>
              <a:t>response</a:t>
            </a:r>
            <a:endParaRPr lang="en-US" sz="1400" dirty="0"/>
          </a:p>
        </p:txBody>
      </p:sp>
      <p:sp>
        <p:nvSpPr>
          <p:cNvPr id="22" name="TextBox 21"/>
          <p:cNvSpPr txBox="1"/>
          <p:nvPr/>
        </p:nvSpPr>
        <p:spPr>
          <a:xfrm>
            <a:off x="5354010" y="5076981"/>
            <a:ext cx="771365" cy="307777"/>
          </a:xfrm>
          <a:prstGeom prst="rect">
            <a:avLst/>
          </a:prstGeom>
          <a:noFill/>
        </p:spPr>
        <p:txBody>
          <a:bodyPr wrap="none" rtlCol="0">
            <a:spAutoFit/>
          </a:bodyPr>
          <a:lstStyle/>
          <a:p>
            <a:r>
              <a:rPr lang="en-US" sz="1400" dirty="0" smtClean="0"/>
              <a:t>cleared</a:t>
            </a:r>
            <a:endParaRPr lang="en-US" sz="1400" baseline="-25000" dirty="0"/>
          </a:p>
        </p:txBody>
      </p:sp>
      <p:sp>
        <p:nvSpPr>
          <p:cNvPr id="23" name="TextBox 22"/>
          <p:cNvSpPr txBox="1"/>
          <p:nvPr/>
        </p:nvSpPr>
        <p:spPr>
          <a:xfrm>
            <a:off x="6096000" y="5078933"/>
            <a:ext cx="998881" cy="307777"/>
          </a:xfrm>
          <a:prstGeom prst="rect">
            <a:avLst/>
          </a:prstGeom>
          <a:noFill/>
        </p:spPr>
        <p:txBody>
          <a:bodyPr wrap="square" rtlCol="0">
            <a:spAutoFit/>
          </a:bodyPr>
          <a:lstStyle/>
          <a:p>
            <a:r>
              <a:rPr lang="en-US" sz="1400" dirty="0" smtClean="0"/>
              <a:t>recovered</a:t>
            </a:r>
            <a:endParaRPr lang="en-US" sz="1400" dirty="0"/>
          </a:p>
        </p:txBody>
      </p:sp>
      <p:sp>
        <p:nvSpPr>
          <p:cNvPr id="24" name="TextBox 23"/>
          <p:cNvSpPr txBox="1"/>
          <p:nvPr/>
        </p:nvSpPr>
        <p:spPr>
          <a:xfrm>
            <a:off x="1966886" y="3765042"/>
            <a:ext cx="1971274" cy="553251"/>
          </a:xfrm>
          <a:prstGeom prst="rect">
            <a:avLst/>
          </a:prstGeom>
          <a:noFill/>
        </p:spPr>
        <p:txBody>
          <a:bodyPr wrap="square" rtlCol="0">
            <a:spAutoFit/>
          </a:bodyPr>
          <a:lstStyle/>
          <a:p>
            <a:r>
              <a:rPr lang="en-US" sz="1400" dirty="0" smtClean="0"/>
              <a:t>Departure rate, </a:t>
            </a:r>
            <a:r>
              <a:rPr lang="en-US" sz="1400" b="1" i="1" dirty="0" smtClean="0"/>
              <a:t>rc</a:t>
            </a:r>
            <a:r>
              <a:rPr lang="en-US" sz="1400" b="1" i="1" baseline="-25000" dirty="0" smtClean="0"/>
              <a:t>1</a:t>
            </a:r>
            <a:r>
              <a:rPr lang="en-US" sz="1400" dirty="0" smtClean="0"/>
              <a:t> </a:t>
            </a:r>
          </a:p>
          <a:p>
            <a:r>
              <a:rPr lang="en-US" sz="1400" dirty="0" smtClean="0"/>
              <a:t>(</a:t>
            </a:r>
            <a:r>
              <a:rPr lang="en-US" sz="1400" dirty="0"/>
              <a:t>Reduced </a:t>
            </a:r>
            <a:r>
              <a:rPr lang="en-US" sz="1400" dirty="0" smtClean="0"/>
              <a:t>capacity 1)</a:t>
            </a:r>
            <a:endParaRPr lang="en-US" sz="1400" dirty="0"/>
          </a:p>
        </p:txBody>
      </p:sp>
      <p:sp>
        <p:nvSpPr>
          <p:cNvPr id="25" name="TextBox 24"/>
          <p:cNvSpPr txBox="1"/>
          <p:nvPr/>
        </p:nvSpPr>
        <p:spPr>
          <a:xfrm>
            <a:off x="6388543" y="3082619"/>
            <a:ext cx="1536257" cy="325442"/>
          </a:xfrm>
          <a:prstGeom prst="rect">
            <a:avLst/>
          </a:prstGeom>
          <a:noFill/>
        </p:spPr>
        <p:txBody>
          <a:bodyPr wrap="none" rtlCol="0">
            <a:spAutoFit/>
          </a:bodyPr>
          <a:lstStyle/>
          <a:p>
            <a:r>
              <a:rPr lang="en-US" sz="1400" dirty="0" smtClean="0"/>
              <a:t>Departure rate, </a:t>
            </a:r>
            <a:r>
              <a:rPr lang="en-US" sz="1400" b="1" i="1" dirty="0" smtClean="0"/>
              <a:t>c</a:t>
            </a:r>
            <a:endParaRPr lang="en-US" sz="1400" b="1" i="1" dirty="0"/>
          </a:p>
        </p:txBody>
      </p:sp>
      <p:sp>
        <p:nvSpPr>
          <p:cNvPr id="26" name="TextBox 25"/>
          <p:cNvSpPr txBox="1"/>
          <p:nvPr/>
        </p:nvSpPr>
        <p:spPr>
          <a:xfrm>
            <a:off x="6463553" y="1730220"/>
            <a:ext cx="1263314" cy="325442"/>
          </a:xfrm>
          <a:prstGeom prst="rect">
            <a:avLst/>
          </a:prstGeom>
          <a:noFill/>
        </p:spPr>
        <p:txBody>
          <a:bodyPr wrap="none" rtlCol="0">
            <a:spAutoFit/>
          </a:bodyPr>
          <a:lstStyle/>
          <a:p>
            <a:r>
              <a:rPr lang="en-US" sz="1400" dirty="0" smtClean="0"/>
              <a:t>Arrival rate, </a:t>
            </a:r>
            <a:r>
              <a:rPr lang="en-US" sz="1400" b="1" i="1" dirty="0"/>
              <a:t>q</a:t>
            </a:r>
          </a:p>
        </p:txBody>
      </p:sp>
      <p:sp>
        <p:nvSpPr>
          <p:cNvPr id="27" name="TextBox 26"/>
          <p:cNvSpPr txBox="1"/>
          <p:nvPr/>
        </p:nvSpPr>
        <p:spPr>
          <a:xfrm>
            <a:off x="762000" y="1600200"/>
            <a:ext cx="1129604" cy="781061"/>
          </a:xfrm>
          <a:prstGeom prst="rect">
            <a:avLst/>
          </a:prstGeom>
          <a:noFill/>
        </p:spPr>
        <p:txBody>
          <a:bodyPr wrap="none" rtlCol="0">
            <a:spAutoFit/>
          </a:bodyPr>
          <a:lstStyle/>
          <a:p>
            <a:pPr algn="ctr"/>
            <a:r>
              <a:rPr lang="en-US" sz="1400" dirty="0" smtClean="0"/>
              <a:t>Cumulative</a:t>
            </a:r>
            <a:br>
              <a:rPr lang="en-US" sz="1400" dirty="0" smtClean="0"/>
            </a:br>
            <a:r>
              <a:rPr lang="en-US" sz="1400" dirty="0" smtClean="0"/>
              <a:t>Arrivals and</a:t>
            </a:r>
            <a:br>
              <a:rPr lang="en-US" sz="1400" dirty="0" smtClean="0"/>
            </a:br>
            <a:r>
              <a:rPr lang="en-US" sz="1400" dirty="0" smtClean="0"/>
              <a:t>Departures</a:t>
            </a:r>
            <a:endParaRPr lang="en-US" sz="1400" dirty="0"/>
          </a:p>
        </p:txBody>
      </p:sp>
      <p:sp>
        <p:nvSpPr>
          <p:cNvPr id="28" name="Freeform 27"/>
          <p:cNvSpPr/>
          <p:nvPr/>
        </p:nvSpPr>
        <p:spPr>
          <a:xfrm>
            <a:off x="1952842" y="1725114"/>
            <a:ext cx="0" cy="3491831"/>
          </a:xfrm>
          <a:custGeom>
            <a:avLst/>
            <a:gdLst>
              <a:gd name="connsiteX0" fmla="*/ 0 w 0"/>
              <a:gd name="connsiteY0" fmla="*/ 0 h 3175279"/>
              <a:gd name="connsiteX1" fmla="*/ 0 w 0"/>
              <a:gd name="connsiteY1" fmla="*/ 3175279 h 3175279"/>
            </a:gdLst>
            <a:ahLst/>
            <a:cxnLst>
              <a:cxn ang="0">
                <a:pos x="connsiteX0" y="connsiteY0"/>
              </a:cxn>
              <a:cxn ang="0">
                <a:pos x="connsiteX1" y="connsiteY1"/>
              </a:cxn>
            </a:cxnLst>
            <a:rect l="l" t="t" r="r" b="b"/>
            <a:pathLst>
              <a:path h="3175279">
                <a:moveTo>
                  <a:pt x="0" y="0"/>
                </a:moveTo>
                <a:lnTo>
                  <a:pt x="0" y="3175279"/>
                </a:lnTo>
              </a:path>
            </a:pathLst>
          </a:custGeom>
          <a:noFill/>
          <a:ln w="38100">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H="1" flipV="1">
            <a:off x="3286191" y="4318293"/>
            <a:ext cx="628326" cy="470022"/>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202768" y="3138605"/>
            <a:ext cx="238143" cy="9999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567707" y="2048740"/>
            <a:ext cx="111678" cy="30866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880121" y="5375237"/>
            <a:ext cx="771365" cy="425758"/>
          </a:xfrm>
          <a:prstGeom prst="rect">
            <a:avLst/>
          </a:prstGeom>
          <a:noFill/>
        </p:spPr>
        <p:txBody>
          <a:bodyPr wrap="none" rtlCol="0">
            <a:spAutoFit/>
          </a:bodyPr>
          <a:lstStyle/>
          <a:p>
            <a:pPr algn="ctr">
              <a:lnSpc>
                <a:spcPts val="1300"/>
              </a:lnSpc>
            </a:pPr>
            <a:r>
              <a:rPr lang="en-US" sz="1400" dirty="0" smtClean="0"/>
              <a:t>early </a:t>
            </a:r>
          </a:p>
          <a:p>
            <a:pPr algn="ctr">
              <a:lnSpc>
                <a:spcPts val="1300"/>
              </a:lnSpc>
            </a:pPr>
            <a:r>
              <a:rPr lang="en-US" sz="1400" dirty="0" smtClean="0"/>
              <a:t>cleared</a:t>
            </a:r>
            <a:endParaRPr lang="en-US" sz="1400" baseline="-25000" dirty="0"/>
          </a:p>
        </p:txBody>
      </p:sp>
      <p:grpSp>
        <p:nvGrpSpPr>
          <p:cNvPr id="51" name="Group 50"/>
          <p:cNvGrpSpPr/>
          <p:nvPr/>
        </p:nvGrpSpPr>
        <p:grpSpPr>
          <a:xfrm>
            <a:off x="1966886" y="3086914"/>
            <a:ext cx="3387124" cy="1278521"/>
            <a:chOff x="1966886" y="3086914"/>
            <a:chExt cx="3387124" cy="1278521"/>
          </a:xfrm>
        </p:grpSpPr>
        <p:sp>
          <p:nvSpPr>
            <p:cNvPr id="34" name="TextBox 33"/>
            <p:cNvSpPr txBox="1"/>
            <p:nvPr/>
          </p:nvSpPr>
          <p:spPr>
            <a:xfrm>
              <a:off x="1966886" y="3086914"/>
              <a:ext cx="3387124" cy="325442"/>
            </a:xfrm>
            <a:prstGeom prst="rect">
              <a:avLst/>
            </a:prstGeom>
            <a:noFill/>
          </p:spPr>
          <p:txBody>
            <a:bodyPr wrap="square" rtlCol="0">
              <a:spAutoFit/>
            </a:bodyPr>
            <a:lstStyle/>
            <a:p>
              <a:r>
                <a:rPr lang="en-US" sz="1400" dirty="0" smtClean="0"/>
                <a:t>Departure rate, </a:t>
              </a:r>
              <a:r>
                <a:rPr lang="en-US" sz="1400" b="1" i="1" dirty="0" smtClean="0"/>
                <a:t>rc</a:t>
              </a:r>
              <a:r>
                <a:rPr lang="en-US" sz="1400" b="1" i="1" baseline="-25000" dirty="0" smtClean="0"/>
                <a:t>2</a:t>
              </a:r>
              <a:r>
                <a:rPr lang="en-US" sz="1400" dirty="0" smtClean="0"/>
                <a:t> (</a:t>
              </a:r>
              <a:r>
                <a:rPr lang="en-US" sz="1400" dirty="0"/>
                <a:t>Reduced </a:t>
              </a:r>
              <a:r>
                <a:rPr lang="en-US" sz="1400" dirty="0" smtClean="0"/>
                <a:t>capacity 2)</a:t>
              </a:r>
              <a:endParaRPr lang="en-US" sz="1400" dirty="0"/>
            </a:p>
          </p:txBody>
        </p:sp>
        <p:cxnSp>
          <p:nvCxnSpPr>
            <p:cNvPr id="35" name="Straight Arrow Connector 34"/>
            <p:cNvCxnSpPr/>
            <p:nvPr/>
          </p:nvCxnSpPr>
          <p:spPr>
            <a:xfrm flipH="1" flipV="1">
              <a:off x="4031302" y="3408061"/>
              <a:ext cx="888100" cy="95737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279970" y="2514600"/>
            <a:ext cx="1109995" cy="1892411"/>
            <a:chOff x="5279970" y="2514600"/>
            <a:chExt cx="1109995" cy="1892411"/>
          </a:xfrm>
        </p:grpSpPr>
        <p:sp>
          <p:nvSpPr>
            <p:cNvPr id="16" name="Freeform 15"/>
            <p:cNvSpPr/>
            <p:nvPr/>
          </p:nvSpPr>
          <p:spPr>
            <a:xfrm>
              <a:off x="5279970" y="2514600"/>
              <a:ext cx="1109995" cy="1892411"/>
            </a:xfrm>
            <a:custGeom>
              <a:avLst/>
              <a:gdLst>
                <a:gd name="connsiteX0" fmla="*/ 0 w 3486150"/>
                <a:gd name="connsiteY0" fmla="*/ 2667000 h 2667000"/>
                <a:gd name="connsiteX1" fmla="*/ 3486150 w 3486150"/>
                <a:gd name="connsiteY1" fmla="*/ 0 h 2667000"/>
                <a:gd name="connsiteX2" fmla="*/ 3486150 w 3486150"/>
                <a:gd name="connsiteY2" fmla="*/ 0 h 2667000"/>
                <a:gd name="connsiteX0" fmla="*/ 0 w 3486150"/>
                <a:gd name="connsiteY0" fmla="*/ 2667000 h 2667000"/>
                <a:gd name="connsiteX1" fmla="*/ 2162873 w 3486150"/>
                <a:gd name="connsiteY1" fmla="*/ 1697182 h 2667000"/>
                <a:gd name="connsiteX2" fmla="*/ 3486150 w 3486150"/>
                <a:gd name="connsiteY2" fmla="*/ 0 h 2667000"/>
                <a:gd name="connsiteX3" fmla="*/ 3486150 w 3486150"/>
                <a:gd name="connsiteY3" fmla="*/ 0 h 2667000"/>
                <a:gd name="connsiteX0" fmla="*/ 0 w 3579560"/>
                <a:gd name="connsiteY0" fmla="*/ 3525693 h 3525693"/>
                <a:gd name="connsiteX1" fmla="*/ 2162873 w 3579560"/>
                <a:gd name="connsiteY1" fmla="*/ 2555875 h 3525693"/>
                <a:gd name="connsiteX2" fmla="*/ 3486150 w 3579560"/>
                <a:gd name="connsiteY2" fmla="*/ 858693 h 3525693"/>
                <a:gd name="connsiteX3" fmla="*/ 3467898 w 3579560"/>
                <a:gd name="connsiteY3" fmla="*/ 0 h 3525693"/>
                <a:gd name="connsiteX0" fmla="*/ 0 w 3467965"/>
                <a:gd name="connsiteY0" fmla="*/ 3525693 h 3525693"/>
                <a:gd name="connsiteX1" fmla="*/ 2162873 w 3467965"/>
                <a:gd name="connsiteY1" fmla="*/ 2555875 h 3525693"/>
                <a:gd name="connsiteX2" fmla="*/ 2847327 w 3467965"/>
                <a:gd name="connsiteY2" fmla="*/ 1151659 h 3525693"/>
                <a:gd name="connsiteX3" fmla="*/ 3467898 w 3467965"/>
                <a:gd name="connsiteY3" fmla="*/ 0 h 3525693"/>
                <a:gd name="connsiteX0" fmla="*/ 0 w 2847327"/>
                <a:gd name="connsiteY0" fmla="*/ 2374034 h 2374034"/>
                <a:gd name="connsiteX1" fmla="*/ 2162873 w 2847327"/>
                <a:gd name="connsiteY1" fmla="*/ 1404216 h 2374034"/>
                <a:gd name="connsiteX2" fmla="*/ 2847327 w 2847327"/>
                <a:gd name="connsiteY2" fmla="*/ 0 h 2374034"/>
                <a:gd name="connsiteX0" fmla="*/ 0 w 2847327"/>
                <a:gd name="connsiteY0" fmla="*/ 2374034 h 2374034"/>
                <a:gd name="connsiteX1" fmla="*/ 2162873 w 2847327"/>
                <a:gd name="connsiteY1" fmla="*/ 1404216 h 2374034"/>
                <a:gd name="connsiteX2" fmla="*/ 2847327 w 2847327"/>
                <a:gd name="connsiteY2" fmla="*/ 0 h 2374034"/>
                <a:gd name="connsiteX0" fmla="*/ 0 w 2847327"/>
                <a:gd name="connsiteY0" fmla="*/ 2374034 h 2374034"/>
                <a:gd name="connsiteX1" fmla="*/ 2162873 w 2847327"/>
                <a:gd name="connsiteY1" fmla="*/ 1404216 h 2374034"/>
                <a:gd name="connsiteX2" fmla="*/ 2847327 w 2847327"/>
                <a:gd name="connsiteY2" fmla="*/ 0 h 2374034"/>
                <a:gd name="connsiteX0" fmla="*/ 0 w 2874705"/>
                <a:gd name="connsiteY0" fmla="*/ 2429596 h 2429596"/>
                <a:gd name="connsiteX1" fmla="*/ 2162873 w 2874705"/>
                <a:gd name="connsiteY1" fmla="*/ 1459778 h 2429596"/>
                <a:gd name="connsiteX2" fmla="*/ 2874705 w 2874705"/>
                <a:gd name="connsiteY2" fmla="*/ 0 h 2429596"/>
                <a:gd name="connsiteX0" fmla="*/ 0 w 2874705"/>
                <a:gd name="connsiteY0" fmla="*/ 2429596 h 2429596"/>
                <a:gd name="connsiteX1" fmla="*/ 2281512 w 2874705"/>
                <a:gd name="connsiteY1" fmla="*/ 1702232 h 2429596"/>
                <a:gd name="connsiteX2" fmla="*/ 2874705 w 2874705"/>
                <a:gd name="connsiteY2" fmla="*/ 0 h 2429596"/>
                <a:gd name="connsiteX0" fmla="*/ 0 w 2774318"/>
                <a:gd name="connsiteY0" fmla="*/ 2146732 h 2146732"/>
                <a:gd name="connsiteX1" fmla="*/ 2281512 w 2774318"/>
                <a:gd name="connsiteY1" fmla="*/ 1419368 h 2146732"/>
                <a:gd name="connsiteX2" fmla="*/ 2774318 w 2774318"/>
                <a:gd name="connsiteY2" fmla="*/ 0 h 2146732"/>
                <a:gd name="connsiteX0" fmla="*/ 0 w 492806"/>
                <a:gd name="connsiteY0" fmla="*/ 1419368 h 1419369"/>
                <a:gd name="connsiteX1" fmla="*/ 492806 w 492806"/>
                <a:gd name="connsiteY1" fmla="*/ 0 h 1419369"/>
                <a:gd name="connsiteX0" fmla="*/ 0 w 469990"/>
                <a:gd name="connsiteY0" fmla="*/ 1338550 h 1338550"/>
                <a:gd name="connsiteX1" fmla="*/ 469990 w 469990"/>
                <a:gd name="connsiteY1" fmla="*/ 0 h 1338550"/>
                <a:gd name="connsiteX0" fmla="*/ 0 w 527028"/>
                <a:gd name="connsiteY0" fmla="*/ 1490084 h 1490084"/>
                <a:gd name="connsiteX1" fmla="*/ 527028 w 527028"/>
                <a:gd name="connsiteY1" fmla="*/ 0 h 1490084"/>
                <a:gd name="connsiteX0" fmla="*/ 0 w 362759"/>
                <a:gd name="connsiteY0" fmla="*/ 1638251 h 1638251"/>
                <a:gd name="connsiteX1" fmla="*/ 362759 w 362759"/>
                <a:gd name="connsiteY1" fmla="*/ 0 h 1638251"/>
                <a:gd name="connsiteX0" fmla="*/ 0 w 797769"/>
                <a:gd name="connsiteY0" fmla="*/ 1986785 h 1986785"/>
                <a:gd name="connsiteX1" fmla="*/ 797769 w 797769"/>
                <a:gd name="connsiteY1" fmla="*/ 0 h 1986785"/>
                <a:gd name="connsiteX2" fmla="*/ 362759 w 797769"/>
                <a:gd name="connsiteY2" fmla="*/ 348534 h 1986785"/>
                <a:gd name="connsiteX0" fmla="*/ 0 w 797769"/>
                <a:gd name="connsiteY0" fmla="*/ 1986785 h 1986785"/>
                <a:gd name="connsiteX1" fmla="*/ 195449 w 797769"/>
                <a:gd name="connsiteY1" fmla="*/ 1683713 h 1986785"/>
                <a:gd name="connsiteX2" fmla="*/ 797769 w 797769"/>
                <a:gd name="connsiteY2" fmla="*/ 0 h 1986785"/>
                <a:gd name="connsiteX3" fmla="*/ 362759 w 797769"/>
                <a:gd name="connsiteY3" fmla="*/ 348534 h 1986785"/>
                <a:gd name="connsiteX0" fmla="*/ 0 w 949870"/>
                <a:gd name="connsiteY0" fmla="*/ 1825149 h 1862491"/>
                <a:gd name="connsiteX1" fmla="*/ 347550 w 949870"/>
                <a:gd name="connsiteY1" fmla="*/ 1683713 h 1862491"/>
                <a:gd name="connsiteX2" fmla="*/ 949870 w 949870"/>
                <a:gd name="connsiteY2" fmla="*/ 0 h 1862491"/>
                <a:gd name="connsiteX3" fmla="*/ 514860 w 949870"/>
                <a:gd name="connsiteY3" fmla="*/ 348534 h 1862491"/>
                <a:gd name="connsiteX0" fmla="*/ 0 w 949870"/>
                <a:gd name="connsiteY0" fmla="*/ 1825149 h 1825149"/>
                <a:gd name="connsiteX1" fmla="*/ 347550 w 949870"/>
                <a:gd name="connsiteY1" fmla="*/ 1683713 h 1825149"/>
                <a:gd name="connsiteX2" fmla="*/ 949870 w 949870"/>
                <a:gd name="connsiteY2" fmla="*/ 0 h 1825149"/>
                <a:gd name="connsiteX3" fmla="*/ 514860 w 949870"/>
                <a:gd name="connsiteY3" fmla="*/ 348534 h 1825149"/>
                <a:gd name="connsiteX0" fmla="*/ 0 w 949870"/>
                <a:gd name="connsiteY0" fmla="*/ 1825149 h 1825149"/>
                <a:gd name="connsiteX1" fmla="*/ 347550 w 949870"/>
                <a:gd name="connsiteY1" fmla="*/ 1683713 h 1825149"/>
                <a:gd name="connsiteX2" fmla="*/ 949870 w 949870"/>
                <a:gd name="connsiteY2" fmla="*/ 0 h 1825149"/>
                <a:gd name="connsiteX3" fmla="*/ 514860 w 949870"/>
                <a:gd name="connsiteY3" fmla="*/ 348534 h 1825149"/>
                <a:gd name="connsiteX4" fmla="*/ 0 w 949870"/>
                <a:gd name="connsiteY4" fmla="*/ 1825149 h 182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870" h="1825149">
                  <a:moveTo>
                    <a:pt x="0" y="1825149"/>
                  </a:moveTo>
                  <a:lnTo>
                    <a:pt x="347550" y="1683713"/>
                  </a:lnTo>
                  <a:cubicBezTo>
                    <a:pt x="480511" y="1352582"/>
                    <a:pt x="908803" y="222530"/>
                    <a:pt x="949870" y="0"/>
                  </a:cubicBezTo>
                  <a:lnTo>
                    <a:pt x="514860" y="348534"/>
                  </a:lnTo>
                  <a:lnTo>
                    <a:pt x="0" y="1825149"/>
                  </a:lnTo>
                  <a:close/>
                </a:path>
              </a:pathLst>
            </a:cu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668328" y="3452614"/>
              <a:ext cx="236410" cy="232052"/>
            </a:xfrm>
            <a:prstGeom prst="flowChartConnecto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B</a:t>
              </a:r>
              <a:endParaRPr lang="en-US" dirty="0"/>
            </a:p>
          </p:txBody>
        </p:sp>
      </p:grpSp>
      <p:cxnSp>
        <p:nvCxnSpPr>
          <p:cNvPr id="10" name="Straight Connector 9"/>
          <p:cNvCxnSpPr/>
          <p:nvPr/>
        </p:nvCxnSpPr>
        <p:spPr>
          <a:xfrm>
            <a:off x="4336093" y="4661492"/>
            <a:ext cx="0" cy="415486"/>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82959" y="4127500"/>
            <a:ext cx="0" cy="96012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09345" y="4277799"/>
            <a:ext cx="0" cy="802513"/>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92966" y="2518608"/>
            <a:ext cx="0" cy="2562241"/>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37" name="Flowchart: Connector 36"/>
          <p:cNvSpPr/>
          <p:nvPr/>
        </p:nvSpPr>
        <p:spPr>
          <a:xfrm>
            <a:off x="1676400" y="5868863"/>
            <a:ext cx="274321" cy="274320"/>
          </a:xfrm>
          <a:prstGeom prst="flowChartConnecto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A</a:t>
            </a:r>
          </a:p>
        </p:txBody>
      </p:sp>
      <p:sp>
        <p:nvSpPr>
          <p:cNvPr id="38" name="Flowchart: Connector 37"/>
          <p:cNvSpPr/>
          <p:nvPr/>
        </p:nvSpPr>
        <p:spPr>
          <a:xfrm>
            <a:off x="1689099" y="6313368"/>
            <a:ext cx="274321" cy="274320"/>
          </a:xfrm>
          <a:prstGeom prst="flowChartConnecto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B</a:t>
            </a:r>
            <a:endParaRPr lang="en-US" sz="2400" dirty="0"/>
          </a:p>
        </p:txBody>
      </p:sp>
      <p:sp>
        <p:nvSpPr>
          <p:cNvPr id="39" name="TextBox 38"/>
          <p:cNvSpPr txBox="1"/>
          <p:nvPr/>
        </p:nvSpPr>
        <p:spPr>
          <a:xfrm>
            <a:off x="1987639" y="5828268"/>
            <a:ext cx="4673074" cy="369332"/>
          </a:xfrm>
          <a:prstGeom prst="rect">
            <a:avLst/>
          </a:prstGeom>
          <a:noFill/>
        </p:spPr>
        <p:txBody>
          <a:bodyPr wrap="none" rtlCol="0">
            <a:spAutoFit/>
          </a:bodyPr>
          <a:lstStyle/>
          <a:p>
            <a:r>
              <a:rPr lang="en-US" dirty="0" smtClean="0"/>
              <a:t>Reduced delay due to additional lanes open</a:t>
            </a:r>
            <a:endParaRPr lang="en-US" dirty="0"/>
          </a:p>
        </p:txBody>
      </p:sp>
      <p:sp>
        <p:nvSpPr>
          <p:cNvPr id="40" name="TextBox 39"/>
          <p:cNvSpPr txBox="1"/>
          <p:nvPr/>
        </p:nvSpPr>
        <p:spPr>
          <a:xfrm>
            <a:off x="1987639" y="6260068"/>
            <a:ext cx="5288627" cy="369332"/>
          </a:xfrm>
          <a:prstGeom prst="rect">
            <a:avLst/>
          </a:prstGeom>
          <a:noFill/>
        </p:spPr>
        <p:txBody>
          <a:bodyPr wrap="none" rtlCol="0">
            <a:spAutoFit/>
          </a:bodyPr>
          <a:lstStyle/>
          <a:p>
            <a:r>
              <a:rPr lang="en-US" dirty="0" smtClean="0"/>
              <a:t>Reduced delay due to reduced clearance duration</a:t>
            </a:r>
            <a:endParaRPr lang="en-US" dirty="0"/>
          </a:p>
        </p:txBody>
      </p:sp>
      <p:pic>
        <p:nvPicPr>
          <p:cNvPr id="41" name="Picture 2" descr="C:\Documents and Settings\Woon Kim\Local Settings\Temporary Internet Files\Content.IE5\56FMIQBF\MC9004347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526" y="6159776"/>
            <a:ext cx="408238" cy="42791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1219200" y="121170"/>
            <a:ext cx="6934200" cy="400110"/>
          </a:xfrm>
          <a:prstGeom prst="rect">
            <a:avLst/>
          </a:prstGeom>
          <a:noFill/>
        </p:spPr>
        <p:txBody>
          <a:bodyPr wrap="square" rtlCol="0">
            <a:spAutoFit/>
          </a:bodyPr>
          <a:lstStyle/>
          <a:p>
            <a:r>
              <a:rPr lang="en-US" sz="2000" i="1" dirty="0" smtClean="0"/>
              <a:t>1. Incident Response Management </a:t>
            </a:r>
            <a:r>
              <a:rPr lang="en-US" sz="2000" i="1" dirty="0"/>
              <a:t>Strategies</a:t>
            </a:r>
          </a:p>
        </p:txBody>
      </p:sp>
      <p:cxnSp>
        <p:nvCxnSpPr>
          <p:cNvPr id="44" name="Straight Connector 43"/>
          <p:cNvCxnSpPr/>
          <p:nvPr/>
        </p:nvCxnSpPr>
        <p:spPr>
          <a:xfrm flipH="1" flipV="1">
            <a:off x="4318000" y="4648200"/>
            <a:ext cx="18093" cy="13292"/>
          </a:xfrm>
          <a:prstGeom prst="line">
            <a:avLst/>
          </a:prstGeom>
        </p:spPr>
        <p:style>
          <a:lnRef idx="1">
            <a:schemeClr val="accent1"/>
          </a:lnRef>
          <a:fillRef idx="0">
            <a:schemeClr val="accent1"/>
          </a:fillRef>
          <a:effectRef idx="0">
            <a:schemeClr val="accent1"/>
          </a:effectRef>
          <a:fontRef idx="minor">
            <a:schemeClr val="tx1"/>
          </a:fontRef>
        </p:style>
      </p:cxnSp>
      <p:sp>
        <p:nvSpPr>
          <p:cNvPr id="8" name="Flowchart: Connector 7"/>
          <p:cNvSpPr/>
          <p:nvPr/>
        </p:nvSpPr>
        <p:spPr>
          <a:xfrm>
            <a:off x="5095516" y="4241800"/>
            <a:ext cx="177195" cy="174039"/>
          </a:xfrm>
          <a:prstGeom prst="flowChartConnecto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a:t>A</a:t>
            </a:r>
          </a:p>
        </p:txBody>
      </p:sp>
      <p:cxnSp>
        <p:nvCxnSpPr>
          <p:cNvPr id="46" name="Straight Connector 45"/>
          <p:cNvCxnSpPr/>
          <p:nvPr/>
        </p:nvCxnSpPr>
        <p:spPr>
          <a:xfrm flipV="1">
            <a:off x="4327275" y="4126693"/>
            <a:ext cx="1054007" cy="53420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381282" y="2862604"/>
            <a:ext cx="521670" cy="127265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5607256" y="2894618"/>
            <a:ext cx="1191024" cy="2933650"/>
            <a:chOff x="5607256" y="2894618"/>
            <a:chExt cx="1191024" cy="2933650"/>
          </a:xfrm>
        </p:grpSpPr>
        <p:sp>
          <p:nvSpPr>
            <p:cNvPr id="36" name="TextBox 35"/>
            <p:cNvSpPr txBox="1"/>
            <p:nvPr/>
          </p:nvSpPr>
          <p:spPr>
            <a:xfrm>
              <a:off x="5607256" y="5402510"/>
              <a:ext cx="1191024" cy="425758"/>
            </a:xfrm>
            <a:prstGeom prst="rect">
              <a:avLst/>
            </a:prstGeom>
            <a:noFill/>
          </p:spPr>
          <p:txBody>
            <a:bodyPr wrap="square" rtlCol="0">
              <a:spAutoFit/>
            </a:bodyPr>
            <a:lstStyle/>
            <a:p>
              <a:pPr algn="ctr">
                <a:lnSpc>
                  <a:spcPts val="1300"/>
                </a:lnSpc>
              </a:pPr>
              <a:r>
                <a:rPr lang="en-US" sz="1400" dirty="0" smtClean="0"/>
                <a:t>early recovered</a:t>
              </a:r>
              <a:endParaRPr lang="en-US" sz="1400" dirty="0"/>
            </a:p>
          </p:txBody>
        </p:sp>
        <p:cxnSp>
          <p:nvCxnSpPr>
            <p:cNvPr id="13" name="Straight Connector 12"/>
            <p:cNvCxnSpPr/>
            <p:nvPr/>
          </p:nvCxnSpPr>
          <p:spPr>
            <a:xfrm>
              <a:off x="5907595" y="2894618"/>
              <a:ext cx="0" cy="2185157"/>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grpSp>
      <p:sp>
        <p:nvSpPr>
          <p:cNvPr id="45" name="Freeform 44"/>
          <p:cNvSpPr/>
          <p:nvPr/>
        </p:nvSpPr>
        <p:spPr>
          <a:xfrm>
            <a:off x="3051155" y="2894618"/>
            <a:ext cx="2825750" cy="2133600"/>
          </a:xfrm>
          <a:custGeom>
            <a:avLst/>
            <a:gdLst>
              <a:gd name="connsiteX0" fmla="*/ 2825750 w 2825750"/>
              <a:gd name="connsiteY0" fmla="*/ 0 h 2133600"/>
              <a:gd name="connsiteX1" fmla="*/ 0 w 2825750"/>
              <a:gd name="connsiteY1" fmla="*/ 2133600 h 2133600"/>
              <a:gd name="connsiteX2" fmla="*/ 2216150 w 2825750"/>
              <a:gd name="connsiteY2" fmla="*/ 1517650 h 2133600"/>
              <a:gd name="connsiteX3" fmla="*/ 2825750 w 2825750"/>
              <a:gd name="connsiteY3" fmla="*/ 0 h 2133600"/>
            </a:gdLst>
            <a:ahLst/>
            <a:cxnLst>
              <a:cxn ang="0">
                <a:pos x="connsiteX0" y="connsiteY0"/>
              </a:cxn>
              <a:cxn ang="0">
                <a:pos x="connsiteX1" y="connsiteY1"/>
              </a:cxn>
              <a:cxn ang="0">
                <a:pos x="connsiteX2" y="connsiteY2"/>
              </a:cxn>
              <a:cxn ang="0">
                <a:pos x="connsiteX3" y="connsiteY3"/>
              </a:cxn>
            </a:cxnLst>
            <a:rect l="l" t="t" r="r" b="b"/>
            <a:pathLst>
              <a:path w="2825750" h="2133600">
                <a:moveTo>
                  <a:pt x="2825750" y="0"/>
                </a:moveTo>
                <a:lnTo>
                  <a:pt x="0" y="2133600"/>
                </a:lnTo>
                <a:lnTo>
                  <a:pt x="2216150" y="1517650"/>
                </a:lnTo>
                <a:lnTo>
                  <a:pt x="2825750" y="0"/>
                </a:lnTo>
                <a:close/>
              </a:path>
            </a:pathLst>
          </a:cu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H="1" flipV="1">
            <a:off x="4495800" y="2514600"/>
            <a:ext cx="709868" cy="1250442"/>
          </a:xfrm>
          <a:prstGeom prst="straightConnector1">
            <a:avLst/>
          </a:prstGeom>
          <a:ln>
            <a:headEnd w="med" len="lg"/>
            <a:tailEnd type="triangle" w="lg" len="lg"/>
          </a:ln>
        </p:spPr>
        <p:style>
          <a:lnRef idx="3">
            <a:schemeClr val="accent4"/>
          </a:lnRef>
          <a:fillRef idx="0">
            <a:schemeClr val="accent4"/>
          </a:fillRef>
          <a:effectRef idx="2">
            <a:schemeClr val="accent4"/>
          </a:effectRef>
          <a:fontRef idx="minor">
            <a:schemeClr val="tx1"/>
          </a:fontRef>
        </p:style>
      </p:cxnSp>
      <p:sp>
        <p:nvSpPr>
          <p:cNvPr id="49" name="TextBox 48"/>
          <p:cNvSpPr txBox="1"/>
          <p:nvPr/>
        </p:nvSpPr>
        <p:spPr>
          <a:xfrm>
            <a:off x="3327322" y="2099790"/>
            <a:ext cx="2273416" cy="438151"/>
          </a:xfrm>
          <a:prstGeom prst="rect">
            <a:avLst/>
          </a:prstGeom>
          <a:noFill/>
        </p:spPr>
        <p:txBody>
          <a:bodyPr wrap="square" rtlCol="0">
            <a:spAutoFit/>
          </a:bodyPr>
          <a:lstStyle/>
          <a:p>
            <a:r>
              <a:rPr lang="en-US" sz="2200" b="1" i="1" dirty="0" smtClean="0">
                <a:latin typeface="+mn-lt"/>
              </a:rPr>
              <a:t>f (T</a:t>
            </a:r>
            <a:r>
              <a:rPr lang="en-US" sz="2200" b="1" i="1" baseline="-25000" dirty="0" smtClean="0">
                <a:latin typeface="+mn-lt"/>
              </a:rPr>
              <a:t>i </a:t>
            </a:r>
            <a:r>
              <a:rPr lang="en-US" sz="2200" b="1" i="1" dirty="0" smtClean="0">
                <a:latin typeface="+mn-lt"/>
              </a:rPr>
              <a:t>, </a:t>
            </a:r>
            <a:r>
              <a:rPr lang="en-US" sz="2200" b="1" i="1" dirty="0" err="1" smtClean="0">
                <a:latin typeface="+mn-lt"/>
              </a:rPr>
              <a:t>rc</a:t>
            </a:r>
            <a:r>
              <a:rPr lang="en-US" sz="2200" b="1" i="1" dirty="0" smtClean="0">
                <a:latin typeface="+mn-lt"/>
              </a:rPr>
              <a:t>, c, q)</a:t>
            </a:r>
            <a:endParaRPr lang="en-US" sz="2200" b="1" i="1" baseline="-25000" dirty="0">
              <a:latin typeface="+mn-lt"/>
            </a:endParaRPr>
          </a:p>
        </p:txBody>
      </p:sp>
      <p:sp>
        <p:nvSpPr>
          <p:cNvPr id="53" name="TextBox 52"/>
          <p:cNvSpPr txBox="1"/>
          <p:nvPr/>
        </p:nvSpPr>
        <p:spPr>
          <a:xfrm>
            <a:off x="7104593" y="5130138"/>
            <a:ext cx="790079" cy="307777"/>
          </a:xfrm>
          <a:prstGeom prst="rect">
            <a:avLst/>
          </a:prstGeom>
          <a:noFill/>
        </p:spPr>
        <p:txBody>
          <a:bodyPr wrap="square" rtlCol="0">
            <a:spAutoFit/>
          </a:bodyPr>
          <a:lstStyle/>
          <a:p>
            <a:pPr algn="ctr"/>
            <a:r>
              <a:rPr lang="en-US" sz="1400" dirty="0" smtClean="0"/>
              <a:t>Time</a:t>
            </a:r>
            <a:endParaRPr lang="en-US" sz="1400" dirty="0"/>
          </a:p>
        </p:txBody>
      </p:sp>
      <p:cxnSp>
        <p:nvCxnSpPr>
          <p:cNvPr id="54" name="Straight Arrow Connector 53"/>
          <p:cNvCxnSpPr>
            <a:stCxn id="32" idx="0"/>
          </p:cNvCxnSpPr>
          <p:nvPr/>
        </p:nvCxnSpPr>
        <p:spPr>
          <a:xfrm flipV="1">
            <a:off x="5265804" y="5079775"/>
            <a:ext cx="115478" cy="295462"/>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5902952" y="5078933"/>
            <a:ext cx="284872" cy="35726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31705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down)">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circle(in)">
                                      <p:cBhvr>
                                        <p:cTn id="57" dur="5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par>
                                <p:cTn id="61" presetID="10"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32" grpId="0"/>
      <p:bldP spid="8" grpId="0" animBg="1"/>
      <p:bldP spid="45" grpId="0" animBg="1"/>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 name="Rectangle 31"/>
              <p:cNvSpPr/>
              <p:nvPr/>
            </p:nvSpPr>
            <p:spPr>
              <a:xfrm>
                <a:off x="1029122" y="3581400"/>
                <a:ext cx="4609678" cy="714683"/>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a:rPr>
                          <m:t>𝑑</m:t>
                        </m:r>
                      </m:e>
                      <m:sub>
                        <m:r>
                          <a:rPr lang="en-US" i="1">
                            <a:latin typeface="Cambria Math"/>
                          </a:rPr>
                          <m:t>𝑗</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𝑡</m:t>
                            </m:r>
                          </m:e>
                          <m:sub>
                            <m:r>
                              <a:rPr lang="en-US" i="1">
                                <a:latin typeface="Cambria Math"/>
                              </a:rPr>
                              <m:t>𝑖𝑗</m:t>
                            </m:r>
                          </m:sub>
                        </m:sSub>
                      </m:e>
                    </m:d>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r>
                      <a:rPr lang="en-US" b="0" i="1" smtClean="0">
                        <a:latin typeface="Cambria Math"/>
                      </a:rPr>
                      <m:t>  </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b="0" i="1" smtClean="0">
                                <a:latin typeface="Cambria Math"/>
                              </a:rPr>
                              <m:t>𝑇</m:t>
                            </m:r>
                          </m:e>
                          <m:sub>
                            <m:r>
                              <a:rPr lang="en-US" i="1">
                                <a:latin typeface="Cambria Math"/>
                              </a:rPr>
                              <m:t>𝑖𝑗</m:t>
                            </m:r>
                          </m:sub>
                        </m:sSub>
                      </m:e>
                      <m:sup>
                        <m:r>
                          <a:rPr lang="en-US" i="1">
                            <a:latin typeface="Cambria Math"/>
                          </a:rPr>
                          <m:t>2</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𝑞</m:t>
                            </m:r>
                          </m:e>
                          <m:sub>
                            <m:r>
                              <a:rPr lang="en-US" i="1">
                                <a:latin typeface="Cambria Math"/>
                              </a:rPr>
                              <m:t>𝑗</m:t>
                            </m:r>
                          </m:sub>
                        </m:sSub>
                        <m:r>
                          <a:rPr lang="en-US" i="1">
                            <a:latin typeface="Cambria Math"/>
                          </a:rPr>
                          <m:t>−</m:t>
                        </m:r>
                        <m:sSubSup>
                          <m:sSubSupPr>
                            <m:ctrlPr>
                              <a:rPr lang="en-US" i="1">
                                <a:latin typeface="Cambria Math" panose="02040503050406030204" pitchFamily="18" charset="0"/>
                              </a:rPr>
                            </m:ctrlPr>
                          </m:sSubSupPr>
                          <m:e>
                            <m:r>
                              <a:rPr lang="en-US" i="1">
                                <a:latin typeface="Cambria Math"/>
                              </a:rPr>
                              <m:t>𝑟𝑐</m:t>
                            </m:r>
                          </m:e>
                          <m:sub>
                            <m:r>
                              <a:rPr lang="en-US" i="1">
                                <a:latin typeface="Cambria Math"/>
                              </a:rPr>
                              <m:t>𝑗</m:t>
                            </m:r>
                          </m:sub>
                          <m:sup/>
                        </m:sSubSup>
                      </m:e>
                    </m:d>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a:rPr>
                                  <m:t>𝑗</m:t>
                                </m:r>
                              </m:sub>
                            </m:sSub>
                            <m:r>
                              <a:rPr lang="en-US" i="1">
                                <a:latin typeface="Cambria Math"/>
                              </a:rPr>
                              <m:t>−</m:t>
                            </m:r>
                            <m:sSubSup>
                              <m:sSubSupPr>
                                <m:ctrlPr>
                                  <a:rPr lang="en-US" i="1">
                                    <a:latin typeface="Cambria Math" panose="02040503050406030204" pitchFamily="18" charset="0"/>
                                  </a:rPr>
                                </m:ctrlPr>
                              </m:sSubSupPr>
                              <m:e>
                                <m:r>
                                  <a:rPr lang="en-US" i="1">
                                    <a:latin typeface="Cambria Math"/>
                                  </a:rPr>
                                  <m:t>𝑟𝑐</m:t>
                                </m:r>
                              </m:e>
                              <m:sub>
                                <m:r>
                                  <a:rPr lang="en-US" i="1">
                                    <a:latin typeface="Cambria Math"/>
                                  </a:rPr>
                                  <m:t>𝑗</m:t>
                                </m:r>
                              </m:sub>
                              <m:sup/>
                            </m:sSubSup>
                          </m:num>
                          <m:den>
                            <m:sSubSup>
                              <m:sSubSupPr>
                                <m:ctrlPr>
                                  <a:rPr lang="en-US" i="1">
                                    <a:latin typeface="Cambria Math" panose="02040503050406030204" pitchFamily="18" charset="0"/>
                                  </a:rPr>
                                </m:ctrlPr>
                              </m:sSubSupPr>
                              <m:e>
                                <m:r>
                                  <a:rPr lang="en-US" i="1">
                                    <a:latin typeface="Cambria Math"/>
                                  </a:rPr>
                                  <m:t>𝑐</m:t>
                                </m:r>
                              </m:e>
                              <m:sub>
                                <m:r>
                                  <a:rPr lang="en-US" i="1">
                                    <a:latin typeface="Cambria Math"/>
                                  </a:rPr>
                                  <m:t>𝑗</m:t>
                                </m:r>
                              </m:sub>
                              <m:sup/>
                            </m:sSubSup>
                            <m:r>
                              <a:rPr lang="en-US" i="1">
                                <a:latin typeface="Cambria Math"/>
                              </a:rPr>
                              <m:t>−</m:t>
                            </m:r>
                            <m:sSub>
                              <m:sSubPr>
                                <m:ctrlPr>
                                  <a:rPr lang="en-US" i="1">
                                    <a:latin typeface="Cambria Math" panose="02040503050406030204" pitchFamily="18" charset="0"/>
                                  </a:rPr>
                                </m:ctrlPr>
                              </m:sSubPr>
                              <m:e>
                                <m:r>
                                  <a:rPr lang="en-US" i="1">
                                    <a:latin typeface="Cambria Math"/>
                                  </a:rPr>
                                  <m:t>𝑞</m:t>
                                </m:r>
                              </m:e>
                              <m:sub>
                                <m:r>
                                  <a:rPr lang="en-US" i="1">
                                    <a:latin typeface="Cambria Math"/>
                                  </a:rPr>
                                  <m:t>𝑗</m:t>
                                </m:r>
                              </m:sub>
                            </m:sSub>
                          </m:den>
                        </m:f>
                      </m:e>
                    </m:d>
                  </m:oMath>
                </a14:m>
                <a:r>
                  <a:rPr lang="en-US" sz="2400" dirty="0" smtClean="0"/>
                  <a:t> </a:t>
                </a:r>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1029122" y="3581400"/>
                <a:ext cx="4609678" cy="714683"/>
              </a:xfrm>
              <a:prstGeom prst="rect">
                <a:avLst/>
              </a:prstGeom>
              <a:blipFill rotWithShape="0">
                <a:blip r:embed="rId3"/>
                <a:stretch>
                  <a:fillRect/>
                </a:stretch>
              </a:blipFill>
            </p:spPr>
            <p:txBody>
              <a:bodyPr/>
              <a:lstStyle/>
              <a:p>
                <a:r>
                  <a:rPr lang="en-US">
                    <a:noFill/>
                  </a:rPr>
                  <a:t> </a:t>
                </a:r>
              </a:p>
            </p:txBody>
          </p:sp>
        </mc:Fallback>
      </mc:AlternateContent>
      <p:sp>
        <p:nvSpPr>
          <p:cNvPr id="39" name="TextBox 38"/>
          <p:cNvSpPr txBox="1"/>
          <p:nvPr/>
        </p:nvSpPr>
        <p:spPr>
          <a:xfrm>
            <a:off x="152400" y="1447800"/>
            <a:ext cx="6475173" cy="353943"/>
          </a:xfrm>
          <a:prstGeom prst="rect">
            <a:avLst/>
          </a:prstGeom>
          <a:noFill/>
          <a:ln>
            <a:noFill/>
          </a:ln>
        </p:spPr>
        <p:txBody>
          <a:bodyPr wrap="square" rtlCol="0">
            <a:spAutoFit/>
          </a:bodyPr>
          <a:lstStyle/>
          <a:p>
            <a:r>
              <a:rPr lang="en-US" sz="1700" b="1" i="1" dirty="0" smtClean="0">
                <a:solidFill>
                  <a:schemeClr val="tx2"/>
                </a:solidFill>
                <a:cs typeface="Times New Roman" pitchFamily="18" charset="0"/>
              </a:rPr>
              <a:t>Objective Function: </a:t>
            </a:r>
            <a:r>
              <a:rPr lang="en-US" sz="1700" b="1" i="1" dirty="0" smtClean="0">
                <a:solidFill>
                  <a:srgbClr val="00B050"/>
                </a:solidFill>
                <a:cs typeface="Times New Roman" pitchFamily="18" charset="0"/>
              </a:rPr>
              <a:t>Min total delay for responded incidents</a:t>
            </a:r>
            <a:endParaRPr lang="en-US" sz="1700" b="1" i="1" dirty="0">
              <a:solidFill>
                <a:srgbClr val="00B050"/>
              </a:solidFill>
              <a:cs typeface="Times New Roman" pitchFamily="18" charset="0"/>
            </a:endParaRPr>
          </a:p>
        </p:txBody>
      </p:sp>
      <p:grpSp>
        <p:nvGrpSpPr>
          <p:cNvPr id="7" name="Group 6"/>
          <p:cNvGrpSpPr/>
          <p:nvPr/>
        </p:nvGrpSpPr>
        <p:grpSpPr>
          <a:xfrm>
            <a:off x="6390765" y="1524000"/>
            <a:ext cx="2715135" cy="3932872"/>
            <a:chOff x="6348664" y="1981200"/>
            <a:chExt cx="2715135" cy="3932872"/>
          </a:xfrm>
        </p:grpSpPr>
        <p:sp>
          <p:nvSpPr>
            <p:cNvPr id="34" name="Rectangle 33"/>
            <p:cNvSpPr/>
            <p:nvPr/>
          </p:nvSpPr>
          <p:spPr>
            <a:xfrm>
              <a:off x="6356221" y="2021343"/>
              <a:ext cx="2707578" cy="103053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mc:AlternateContent xmlns:mc="http://schemas.openxmlformats.org/markup-compatibility/2006" xmlns:a14="http://schemas.microsoft.com/office/drawing/2010/main">
          <mc:Choice Requires="a14">
            <p:sp>
              <p:nvSpPr>
                <p:cNvPr id="46" name="TextBox 45"/>
                <p:cNvSpPr txBox="1"/>
                <p:nvPr/>
              </p:nvSpPr>
              <p:spPr>
                <a:xfrm>
                  <a:off x="6362519" y="2021343"/>
                  <a:ext cx="2518517" cy="1030539"/>
                </a:xfrm>
                <a:prstGeom prst="rect">
                  <a:avLst/>
                </a:prstGeom>
                <a:noFill/>
                <a:ln>
                  <a:noFill/>
                </a:ln>
              </p:spPr>
              <p:txBody>
                <a:bodyPr wrap="square" rtlCol="0">
                  <a:spAutoFit/>
                </a:bodyPr>
                <a:lstStyle/>
                <a:p>
                  <a:pPr marL="171450" indent="-171450">
                    <a:buFont typeface="Arial" pitchFamily="34" charset="0"/>
                    <a:buChar char="•"/>
                  </a:pPr>
                  <a14:m>
                    <m:oMath xmlns:m="http://schemas.openxmlformats.org/officeDocument/2006/math">
                      <m:sSub>
                        <m:sSubPr>
                          <m:ctrlPr>
                            <a:rPr lang="en-US" sz="1200" b="0" i="1" dirty="0" smtClean="0">
                              <a:latin typeface="Cambria Math" panose="02040503050406030204" pitchFamily="18" charset="0"/>
                              <a:cs typeface="Times New Roman" pitchFamily="18" charset="0"/>
                            </a:rPr>
                          </m:ctrlPr>
                        </m:sSubPr>
                        <m:e>
                          <m:r>
                            <a:rPr lang="en-US" sz="1200" b="0" i="1" dirty="0" smtClean="0">
                              <a:latin typeface="Cambria Math"/>
                              <a:cs typeface="Times New Roman" pitchFamily="18" charset="0"/>
                            </a:rPr>
                            <m:t>𝑥</m:t>
                          </m:r>
                        </m:e>
                        <m:sub>
                          <m:r>
                            <a:rPr lang="en-US" sz="1200" b="0" i="1" dirty="0" smtClean="0">
                              <a:latin typeface="Cambria Math"/>
                              <a:cs typeface="Times New Roman" pitchFamily="18" charset="0"/>
                            </a:rPr>
                            <m:t>𝑖𝑗</m:t>
                          </m:r>
                        </m:sub>
                      </m:sSub>
                      <m:r>
                        <a:rPr lang="en-US" sz="1200" b="0" i="1" dirty="0" smtClean="0">
                          <a:latin typeface="Cambria Math"/>
                          <a:cs typeface="Times New Roman" pitchFamily="18" charset="0"/>
                        </a:rPr>
                        <m:t>=1</m:t>
                      </m:r>
                    </m:oMath>
                  </a14:m>
                  <a:r>
                    <a:rPr lang="en-US" sz="1200" dirty="0" smtClean="0">
                      <a:cs typeface="Times New Roman" pitchFamily="18" charset="0"/>
                    </a:rPr>
                    <a:t> if incidents at j are responded by a response unit at i</a:t>
                  </a:r>
                </a:p>
                <a:p>
                  <a:pPr marL="171450" indent="-171450">
                    <a:buFont typeface="Arial" pitchFamily="34" charset="0"/>
                    <a:buChar char="•"/>
                  </a:pPr>
                  <a14:m>
                    <m:oMath xmlns:m="http://schemas.openxmlformats.org/officeDocument/2006/math">
                      <m:sSub>
                        <m:sSubPr>
                          <m:ctrlPr>
                            <a:rPr lang="en-US" sz="1200" i="1" dirty="0">
                              <a:latin typeface="Cambria Math" panose="02040503050406030204" pitchFamily="18" charset="0"/>
                              <a:cs typeface="Times New Roman" pitchFamily="18" charset="0"/>
                            </a:rPr>
                          </m:ctrlPr>
                        </m:sSubPr>
                        <m:e>
                          <m:r>
                            <a:rPr lang="en-US" sz="1200" i="1" dirty="0">
                              <a:latin typeface="Cambria Math"/>
                              <a:cs typeface="Times New Roman" pitchFamily="18" charset="0"/>
                            </a:rPr>
                            <m:t>𝑦</m:t>
                          </m:r>
                        </m:e>
                        <m:sub>
                          <m:r>
                            <a:rPr lang="en-US" sz="1200" i="1" dirty="0">
                              <a:latin typeface="Cambria Math"/>
                              <a:cs typeface="Times New Roman" pitchFamily="18" charset="0"/>
                            </a:rPr>
                            <m:t>𝑖</m:t>
                          </m:r>
                        </m:sub>
                      </m:sSub>
                      <m:r>
                        <a:rPr lang="en-US" sz="1200" i="1" dirty="0">
                          <a:latin typeface="Cambria Math"/>
                          <a:cs typeface="Times New Roman" pitchFamily="18" charset="0"/>
                        </a:rPr>
                        <m:t>=1</m:t>
                      </m:r>
                    </m:oMath>
                  </a14:m>
                  <a:r>
                    <a:rPr lang="en-US" sz="1200" dirty="0" smtClean="0">
                      <a:cs typeface="Times New Roman" pitchFamily="18" charset="0"/>
                    </a:rPr>
                    <a:t> </a:t>
                  </a:r>
                  <a:r>
                    <a:rPr lang="en-US" sz="1200" dirty="0">
                      <a:cs typeface="Times New Roman" pitchFamily="18" charset="0"/>
                    </a:rPr>
                    <a:t>if a response unit is stationed at </a:t>
                  </a:r>
                  <a:r>
                    <a:rPr lang="en-US" sz="1200" dirty="0" err="1" smtClean="0">
                      <a:cs typeface="Times New Roman" pitchFamily="18" charset="0"/>
                    </a:rPr>
                    <a:t>i</a:t>
                  </a:r>
                  <a:endParaRPr lang="en-US" sz="1200" dirty="0">
                    <a:cs typeface="Times New Roman"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362519" y="2021343"/>
                  <a:ext cx="2518517" cy="1030539"/>
                </a:xfrm>
                <a:prstGeom prst="rect">
                  <a:avLst/>
                </a:prstGeom>
                <a:blipFill rotWithShape="0">
                  <a:blip r:embed="rId4"/>
                  <a:stretch>
                    <a:fillRect t="-1183" b="-355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Rectangle 59"/>
                <p:cNvSpPr/>
                <p:nvPr/>
              </p:nvSpPr>
              <p:spPr>
                <a:xfrm>
                  <a:off x="6374566" y="3065472"/>
                  <a:ext cx="2624841" cy="2848600"/>
                </a:xfrm>
                <a:prstGeom prst="rect">
                  <a:avLst/>
                </a:prstGeom>
              </p:spPr>
              <p:txBody>
                <a:bodyPr wrap="square">
                  <a:spAutoFit/>
                </a:bodyPr>
                <a:lstStyle/>
                <a:p>
                  <a:pPr marL="171450" indent="-171450">
                    <a:buFont typeface="Arial" pitchFamily="34" charset="0"/>
                    <a:buChar char="•"/>
                  </a:pPr>
                  <a14:m>
                    <m:oMath xmlns:m="http://schemas.openxmlformats.org/officeDocument/2006/math">
                      <m:r>
                        <a:rPr lang="en-US" sz="1200" b="0" i="1" smtClean="0">
                          <a:latin typeface="Cambria Math"/>
                          <a:ea typeface="Cambria Math"/>
                        </a:rPr>
                        <m:t>𝐺</m:t>
                      </m:r>
                      <m:d>
                        <m:dPr>
                          <m:ctrlPr>
                            <a:rPr lang="en-US" sz="1200" b="0" i="1" smtClean="0">
                              <a:latin typeface="Cambria Math" panose="02040503050406030204" pitchFamily="18" charset="0"/>
                              <a:ea typeface="Cambria Math"/>
                            </a:rPr>
                          </m:ctrlPr>
                        </m:dPr>
                        <m:e>
                          <m:r>
                            <a:rPr lang="en-US" sz="1200" b="0" i="1" smtClean="0">
                              <a:latin typeface="Cambria Math"/>
                              <a:ea typeface="Cambria Math"/>
                            </a:rPr>
                            <m:t>𝑁</m:t>
                          </m:r>
                          <m:r>
                            <a:rPr lang="en-US" sz="1200" b="0" i="1" smtClean="0">
                              <a:latin typeface="Cambria Math"/>
                              <a:ea typeface="Cambria Math"/>
                            </a:rPr>
                            <m:t>,</m:t>
                          </m:r>
                          <m:r>
                            <a:rPr lang="en-US" sz="1200" b="0" i="1" smtClean="0">
                              <a:latin typeface="Cambria Math"/>
                              <a:ea typeface="Cambria Math"/>
                            </a:rPr>
                            <m:t>𝐴</m:t>
                          </m:r>
                        </m:e>
                      </m:d>
                    </m:oMath>
                  </a14:m>
                  <a:r>
                    <a:rPr lang="en-US" sz="1200" dirty="0" smtClean="0"/>
                    <a:t>:</a:t>
                  </a:r>
                  <a:r>
                    <a:rPr lang="en-US" sz="1200" i="1" dirty="0" smtClean="0">
                      <a:latin typeface="Cambria Math"/>
                      <a:cs typeface="Times New Roman" pitchFamily="18" charset="0"/>
                    </a:rPr>
                    <a:t>a network of freeways, where N and A are the sets of nodes and links</a:t>
                  </a:r>
                </a:p>
                <a:p>
                  <a:pPr marL="171450" indent="-171450">
                    <a:buFont typeface="Arial" pitchFamily="34" charset="0"/>
                    <a:buChar char="•"/>
                  </a:pPr>
                  <a14:m>
                    <m:oMath xmlns:m="http://schemas.openxmlformats.org/officeDocument/2006/math">
                      <m:r>
                        <a:rPr lang="en-US" sz="1200" i="1">
                          <a:latin typeface="Cambria Math"/>
                        </a:rPr>
                        <m:t>𝑖</m:t>
                      </m:r>
                      <m:r>
                        <a:rPr lang="en-US" sz="1200" i="1">
                          <a:latin typeface="Cambria Math"/>
                        </a:rPr>
                        <m:t>, </m:t>
                      </m:r>
                      <m:r>
                        <a:rPr lang="en-US" sz="1200" i="1">
                          <a:latin typeface="Cambria Math"/>
                        </a:rPr>
                        <m:t>𝑗</m:t>
                      </m:r>
                    </m:oMath>
                  </a14:m>
                  <a:r>
                    <a:rPr lang="en-US" sz="1200" dirty="0"/>
                    <a:t>: </a:t>
                  </a:r>
                  <a:r>
                    <a:rPr lang="en-US" sz="1200" i="1" dirty="0">
                      <a:latin typeface="Cambria Math"/>
                      <a:cs typeface="Times New Roman" pitchFamily="18" charset="0"/>
                    </a:rPr>
                    <a:t>index for nodes </a:t>
                  </a:r>
                  <a:r>
                    <a:rPr lang="en-US" sz="1200" i="1" dirty="0" err="1">
                      <a:latin typeface="Cambria Math"/>
                      <a:cs typeface="Times New Roman" pitchFamily="18" charset="0"/>
                    </a:rPr>
                    <a:t>i</a:t>
                  </a:r>
                  <a:r>
                    <a:rPr lang="en-US" sz="1200" i="1" dirty="0">
                      <a:latin typeface="Cambria Math"/>
                      <a:cs typeface="Times New Roman" pitchFamily="18" charset="0"/>
                    </a:rPr>
                    <a:t>, j </a:t>
                  </a:r>
                  <a14:m>
                    <m:oMath xmlns:m="http://schemas.openxmlformats.org/officeDocument/2006/math">
                      <m:r>
                        <a:rPr lang="en-US" sz="1200" i="1">
                          <a:latin typeface="Cambria Math"/>
                          <a:ea typeface="Cambria Math"/>
                        </a:rPr>
                        <m:t>∈</m:t>
                      </m:r>
                      <m:r>
                        <a:rPr lang="en-US" sz="1200" i="1">
                          <a:latin typeface="Cambria Math"/>
                          <a:ea typeface="Cambria Math"/>
                        </a:rPr>
                        <m:t>𝑁</m:t>
                      </m:r>
                    </m:oMath>
                  </a14:m>
                  <a:endParaRPr lang="en-US" sz="1200" i="1" dirty="0" smtClean="0">
                    <a:latin typeface="Cambria Math"/>
                    <a:cs typeface="Times New Roman" pitchFamily="18" charset="0"/>
                  </a:endParaRPr>
                </a:p>
                <a:p>
                  <a:pPr marL="171450" indent="-171450">
                    <a:buFont typeface="Arial" pitchFamily="34" charset="0"/>
                    <a:buChar char="•"/>
                  </a:pPr>
                  <a14:m>
                    <m:oMath xmlns:m="http://schemas.openxmlformats.org/officeDocument/2006/math">
                      <m:sSup>
                        <m:sSupPr>
                          <m:ctrlPr>
                            <a:rPr lang="en-US" sz="1200" i="1" smtClean="0">
                              <a:latin typeface="Cambria Math" panose="02040503050406030204" pitchFamily="18" charset="0"/>
                            </a:rPr>
                          </m:ctrlPr>
                        </m:sSupPr>
                        <m:e>
                          <m:sSub>
                            <m:sSubPr>
                              <m:ctrlPr>
                                <a:rPr lang="en-US" sz="1200" i="1" smtClean="0">
                                  <a:latin typeface="Cambria Math" panose="02040503050406030204" pitchFamily="18" charset="0"/>
                                </a:rPr>
                              </m:ctrlPr>
                            </m:sSubPr>
                            <m:e>
                              <m:r>
                                <a:rPr lang="en-US" sz="1200" b="0" i="1" smtClean="0">
                                  <a:latin typeface="Cambria Math"/>
                                </a:rPr>
                                <m:t>𝑓</m:t>
                              </m:r>
                            </m:e>
                            <m:sub>
                              <m:r>
                                <a:rPr lang="en-US" sz="1200" b="0" i="1" smtClean="0">
                                  <a:latin typeface="Cambria Math"/>
                                </a:rPr>
                                <m:t>𝑗</m:t>
                              </m:r>
                            </m:sub>
                          </m:sSub>
                        </m:e>
                        <m:sup/>
                      </m:sSup>
                    </m:oMath>
                  </a14:m>
                  <a:r>
                    <a:rPr lang="en-US" sz="1200" dirty="0"/>
                    <a:t>: </a:t>
                  </a:r>
                  <a:r>
                    <a:rPr lang="en-US" sz="1200" i="1" dirty="0">
                      <a:latin typeface="Cambria Math"/>
                      <a:cs typeface="Times New Roman" pitchFamily="18" charset="0"/>
                    </a:rPr>
                    <a:t>probability </a:t>
                  </a:r>
                  <a:r>
                    <a:rPr lang="en-US" sz="1200" i="1" dirty="0" smtClean="0">
                      <a:latin typeface="Cambria Math"/>
                      <a:cs typeface="Times New Roman" pitchFamily="18" charset="0"/>
                    </a:rPr>
                    <a:t>that an incident  occurs at </a:t>
                  </a:r>
                  <a:r>
                    <a:rPr lang="en-US" sz="1200" i="1" dirty="0">
                      <a:latin typeface="Cambria Math"/>
                      <a:cs typeface="Times New Roman" pitchFamily="18" charset="0"/>
                    </a:rPr>
                    <a:t>node </a:t>
                  </a:r>
                  <a:r>
                    <a:rPr lang="en-US" sz="1200" i="1" dirty="0" smtClean="0">
                      <a:latin typeface="Cambria Math"/>
                      <a:cs typeface="Times New Roman" pitchFamily="18" charset="0"/>
                    </a:rPr>
                    <a:t>j</a:t>
                  </a:r>
                </a:p>
                <a:p>
                  <a:pPr marL="171450" indent="-171450">
                    <a:buFont typeface="Arial" pitchFamily="34" charset="0"/>
                    <a:buChar char="•"/>
                  </a:pPr>
                  <a14:m>
                    <m:oMath xmlns:m="http://schemas.openxmlformats.org/officeDocument/2006/math">
                      <m:sSub>
                        <m:sSubPr>
                          <m:ctrlPr>
                            <a:rPr lang="en-US" sz="1200" i="1">
                              <a:latin typeface="Cambria Math" panose="02040503050406030204" pitchFamily="18" charset="0"/>
                            </a:rPr>
                          </m:ctrlPr>
                        </m:sSubPr>
                        <m:e>
                          <m:r>
                            <a:rPr lang="en-US" sz="1200" i="1">
                              <a:latin typeface="Cambria Math"/>
                              <a:ea typeface="Cambria Math"/>
                            </a:rPr>
                            <m:t>𝑡</m:t>
                          </m:r>
                        </m:e>
                        <m:sub>
                          <m:r>
                            <a:rPr lang="en-US" sz="1200" i="1">
                              <a:latin typeface="Cambria Math"/>
                            </a:rPr>
                            <m:t>𝑖𝑗</m:t>
                          </m:r>
                        </m:sub>
                      </m:sSub>
                    </m:oMath>
                  </a14:m>
                  <a:r>
                    <a:rPr lang="en-US" sz="1200" dirty="0"/>
                    <a:t>: </a:t>
                  </a:r>
                  <a:r>
                    <a:rPr lang="en-US" sz="1200" i="1" dirty="0">
                      <a:latin typeface="Cambria Math"/>
                      <a:cs typeface="Times New Roman" pitchFamily="18" charset="0"/>
                    </a:rPr>
                    <a:t>travel time from i to </a:t>
                  </a:r>
                  <a:r>
                    <a:rPr lang="en-US" sz="1200" i="1" dirty="0" smtClean="0">
                      <a:latin typeface="Cambria Math"/>
                      <a:cs typeface="Times New Roman" pitchFamily="18" charset="0"/>
                    </a:rPr>
                    <a:t>j</a:t>
                  </a:r>
                </a:p>
                <a:p>
                  <a:pPr marL="171450" indent="-171450">
                    <a:buFont typeface="Arial" pitchFamily="34" charset="0"/>
                    <a:buChar char="•"/>
                  </a:pPr>
                  <a14:m>
                    <m:oMath xmlns:m="http://schemas.openxmlformats.org/officeDocument/2006/math">
                      <m:sSub>
                        <m:sSubPr>
                          <m:ctrlPr>
                            <a:rPr lang="en-US" sz="1200" i="1">
                              <a:latin typeface="Cambria Math" panose="02040503050406030204" pitchFamily="18" charset="0"/>
                            </a:rPr>
                          </m:ctrlPr>
                        </m:sSubPr>
                        <m:e>
                          <m:r>
                            <a:rPr lang="en-US" sz="1200" b="0" i="1" smtClean="0">
                              <a:latin typeface="Cambria Math"/>
                              <a:ea typeface="Cambria Math"/>
                            </a:rPr>
                            <m:t>𝑑</m:t>
                          </m:r>
                        </m:e>
                        <m:sub>
                          <m:r>
                            <a:rPr lang="en-US" sz="1200" i="1">
                              <a:latin typeface="Cambria Math"/>
                            </a:rPr>
                            <m:t>𝑗</m:t>
                          </m:r>
                        </m:sub>
                      </m:sSub>
                    </m:oMath>
                  </a14:m>
                  <a:r>
                    <a:rPr lang="en-US" sz="1200" dirty="0"/>
                    <a:t>: </a:t>
                  </a:r>
                  <a:r>
                    <a:rPr lang="en-US" sz="1200" i="1" dirty="0" smtClean="0">
                      <a:latin typeface="Cambria Math"/>
                      <a:cs typeface="Times New Roman" pitchFamily="18" charset="0"/>
                    </a:rPr>
                    <a:t>delay from </a:t>
                  </a:r>
                  <a:r>
                    <a:rPr lang="en-US" sz="1200" i="1" dirty="0" smtClean="0">
                      <a:latin typeface="Cambria Math"/>
                      <a:cs typeface="Times New Roman" pitchFamily="18" charset="0"/>
                    </a:rPr>
                    <a:t>incidents </a:t>
                  </a:r>
                  <a:r>
                    <a:rPr lang="en-US" sz="1200" i="1" dirty="0" smtClean="0">
                      <a:latin typeface="Cambria Math"/>
                      <a:cs typeface="Times New Roman" pitchFamily="18" charset="0"/>
                    </a:rPr>
                    <a:t>occurring at node j according to </a:t>
                  </a:r>
                  <a14:m>
                    <m:oMath xmlns:m="http://schemas.openxmlformats.org/officeDocument/2006/math">
                      <m:sSub>
                        <m:sSubPr>
                          <m:ctrlPr>
                            <a:rPr lang="en-US" sz="1200" i="1">
                              <a:latin typeface="Cambria Math" panose="02040503050406030204" pitchFamily="18" charset="0"/>
                            </a:rPr>
                          </m:ctrlPr>
                        </m:sSubPr>
                        <m:e>
                          <m:r>
                            <a:rPr lang="en-US" sz="1200" i="1">
                              <a:latin typeface="Cambria Math"/>
                              <a:ea typeface="Cambria Math"/>
                            </a:rPr>
                            <m:t>𝑡</m:t>
                          </m:r>
                        </m:e>
                        <m:sub>
                          <m:r>
                            <a:rPr lang="en-US" sz="1200" i="1">
                              <a:latin typeface="Cambria Math"/>
                            </a:rPr>
                            <m:t>𝑖𝑗</m:t>
                          </m:r>
                        </m:sub>
                      </m:sSub>
                    </m:oMath>
                  </a14:m>
                  <a:endParaRPr lang="en-US" sz="1200" i="1" dirty="0" smtClean="0">
                    <a:latin typeface="Cambria Math"/>
                    <a:cs typeface="Times New Roman" pitchFamily="18" charset="0"/>
                  </a:endParaRPr>
                </a:p>
                <a:p>
                  <a:pPr marL="171450" indent="-171450">
                    <a:buFont typeface="Arial" pitchFamily="34" charset="0"/>
                    <a:buChar char="•"/>
                  </a:pPr>
                  <a14:m>
                    <m:oMath xmlns:m="http://schemas.openxmlformats.org/officeDocument/2006/math">
                      <m:sSub>
                        <m:sSubPr>
                          <m:ctrlPr>
                            <a:rPr lang="en-US" sz="1200" i="1">
                              <a:latin typeface="Cambria Math" panose="02040503050406030204" pitchFamily="18" charset="0"/>
                            </a:rPr>
                          </m:ctrlPr>
                        </m:sSubPr>
                        <m:e>
                          <m:r>
                            <a:rPr lang="en-US" sz="1200" b="0" i="1" smtClean="0">
                              <a:latin typeface="Cambria Math"/>
                            </a:rPr>
                            <m:t>𝑇</m:t>
                          </m:r>
                        </m:e>
                        <m:sub>
                          <m:r>
                            <a:rPr lang="en-US" sz="1200" i="1">
                              <a:latin typeface="Cambria Math"/>
                            </a:rPr>
                            <m:t>𝑖𝑗</m:t>
                          </m:r>
                        </m:sub>
                      </m:sSub>
                    </m:oMath>
                  </a14:m>
                  <a:r>
                    <a:rPr lang="en-US" sz="1200" i="1" dirty="0" smtClean="0">
                      <a:latin typeface="Cambria Math"/>
                      <a:cs typeface="Times New Roman" pitchFamily="18" charset="0"/>
                    </a:rPr>
                    <a:t>: response time + estimated  </a:t>
                  </a:r>
                  <a:r>
                    <a:rPr lang="en-US" sz="1200" i="1" dirty="0">
                      <a:latin typeface="Cambria Math"/>
                      <a:cs typeface="Times New Roman" pitchFamily="18" charset="0"/>
                    </a:rPr>
                    <a:t>clearance </a:t>
                  </a:r>
                  <a:r>
                    <a:rPr lang="en-US" sz="1200" i="1" dirty="0" smtClean="0">
                      <a:latin typeface="Cambria Math"/>
                      <a:cs typeface="Times New Roman" pitchFamily="18" charset="0"/>
                    </a:rPr>
                    <a:t>time </a:t>
                  </a:r>
                  <a:r>
                    <a:rPr lang="en-US" sz="1200" i="1" dirty="0" smtClean="0">
                      <a:latin typeface="Cambria Math"/>
                      <a:cs typeface="Times New Roman" pitchFamily="18" charset="0"/>
                    </a:rPr>
                    <a:t>according to </a:t>
                  </a:r>
                  <a14:m>
                    <m:oMath xmlns:m="http://schemas.openxmlformats.org/officeDocument/2006/math">
                      <m:sSub>
                        <m:sSubPr>
                          <m:ctrlPr>
                            <a:rPr lang="en-US" sz="1200" i="1">
                              <a:latin typeface="Cambria Math" panose="02040503050406030204" pitchFamily="18" charset="0"/>
                            </a:rPr>
                          </m:ctrlPr>
                        </m:sSubPr>
                        <m:e>
                          <m:r>
                            <a:rPr lang="en-US" sz="1200" i="1">
                              <a:latin typeface="Cambria Math"/>
                              <a:ea typeface="Cambria Math"/>
                            </a:rPr>
                            <m:t>𝑡</m:t>
                          </m:r>
                        </m:e>
                        <m:sub>
                          <m:r>
                            <a:rPr lang="en-US" sz="1200" i="1">
                              <a:latin typeface="Cambria Math"/>
                            </a:rPr>
                            <m:t>𝑖𝑗</m:t>
                          </m:r>
                        </m:sub>
                      </m:sSub>
                    </m:oMath>
                  </a14:m>
                  <a:endParaRPr lang="en-US" sz="1200" i="1" dirty="0" smtClean="0">
                    <a:latin typeface="Cambria Math"/>
                    <a:cs typeface="Times New Roman" pitchFamily="18" charset="0"/>
                  </a:endParaRPr>
                </a:p>
                <a:p>
                  <a:pPr marL="171450" indent="-171450">
                    <a:buFont typeface="Arial" pitchFamily="34" charset="0"/>
                    <a:buChar char="•"/>
                  </a:pPr>
                  <a14:m>
                    <m:oMath xmlns:m="http://schemas.openxmlformats.org/officeDocument/2006/math">
                      <m:sSub>
                        <m:sSubPr>
                          <m:ctrlPr>
                            <a:rPr lang="en-US" sz="1200" i="1">
                              <a:latin typeface="Cambria Math" panose="02040503050406030204" pitchFamily="18" charset="0"/>
                            </a:rPr>
                          </m:ctrlPr>
                        </m:sSubPr>
                        <m:e>
                          <m:r>
                            <a:rPr lang="en-US" sz="1200" b="0" i="1" smtClean="0">
                              <a:latin typeface="Cambria Math"/>
                              <a:ea typeface="Cambria Math"/>
                            </a:rPr>
                            <m:t>𝑞</m:t>
                          </m:r>
                        </m:e>
                        <m:sub>
                          <m:r>
                            <a:rPr lang="en-US" sz="1200" i="1">
                              <a:latin typeface="Cambria Math"/>
                            </a:rPr>
                            <m:t>𝑗</m:t>
                          </m:r>
                        </m:sub>
                      </m:sSub>
                    </m:oMath>
                  </a14:m>
                  <a:r>
                    <a:rPr lang="en-US" sz="1200" dirty="0"/>
                    <a:t>: </a:t>
                  </a:r>
                  <a:r>
                    <a:rPr lang="en-US" sz="1200" i="1" dirty="0" smtClean="0">
                      <a:latin typeface="Cambria Math"/>
                      <a:cs typeface="Times New Roman" pitchFamily="18" charset="0"/>
                    </a:rPr>
                    <a:t>traffic volume at </a:t>
                  </a:r>
                  <a:r>
                    <a:rPr lang="en-US" sz="1200" i="1" dirty="0">
                      <a:latin typeface="Cambria Math"/>
                      <a:cs typeface="Times New Roman" pitchFamily="18" charset="0"/>
                    </a:rPr>
                    <a:t>j</a:t>
                  </a:r>
                </a:p>
                <a:p>
                  <a:pPr marL="171450" indent="-171450">
                    <a:buFont typeface="Arial" pitchFamily="34" charset="0"/>
                    <a:buChar char="•"/>
                  </a:pPr>
                  <a14:m>
                    <m:oMath xmlns:m="http://schemas.openxmlformats.org/officeDocument/2006/math">
                      <m:sSub>
                        <m:sSubPr>
                          <m:ctrlPr>
                            <a:rPr lang="en-US" sz="1200" i="1">
                              <a:latin typeface="Cambria Math" panose="02040503050406030204" pitchFamily="18" charset="0"/>
                            </a:rPr>
                          </m:ctrlPr>
                        </m:sSubPr>
                        <m:e>
                          <m:r>
                            <a:rPr lang="en-US" sz="1200" b="0" i="1" smtClean="0">
                              <a:latin typeface="Cambria Math"/>
                              <a:ea typeface="Cambria Math"/>
                            </a:rPr>
                            <m:t>𝑐</m:t>
                          </m:r>
                        </m:e>
                        <m:sub>
                          <m:r>
                            <a:rPr lang="en-US" sz="1200" i="1">
                              <a:latin typeface="Cambria Math"/>
                            </a:rPr>
                            <m:t>𝑗</m:t>
                          </m:r>
                        </m:sub>
                      </m:sSub>
                    </m:oMath>
                  </a14:m>
                  <a:r>
                    <a:rPr lang="en-US" sz="1200" dirty="0"/>
                    <a:t>: </a:t>
                  </a:r>
                  <a:r>
                    <a:rPr lang="en-US" sz="1200" i="1" dirty="0" smtClean="0">
                      <a:latin typeface="Cambria Math"/>
                      <a:cs typeface="Times New Roman" pitchFamily="18" charset="0"/>
                    </a:rPr>
                    <a:t>capacity at </a:t>
                  </a:r>
                  <a:r>
                    <a:rPr lang="en-US" sz="1200" i="1" dirty="0">
                      <a:latin typeface="Cambria Math"/>
                      <a:cs typeface="Times New Roman" pitchFamily="18" charset="0"/>
                    </a:rPr>
                    <a:t>j</a:t>
                  </a:r>
                </a:p>
                <a:p>
                  <a:pPr marL="171450" indent="-171450">
                    <a:buFont typeface="Arial" pitchFamily="34" charset="0"/>
                    <a:buChar char="•"/>
                  </a:pPr>
                  <a14:m>
                    <m:oMath xmlns:m="http://schemas.openxmlformats.org/officeDocument/2006/math">
                      <m:sSub>
                        <m:sSubPr>
                          <m:ctrlPr>
                            <a:rPr lang="en-US" sz="1200" i="1">
                              <a:latin typeface="Cambria Math" panose="02040503050406030204" pitchFamily="18" charset="0"/>
                            </a:rPr>
                          </m:ctrlPr>
                        </m:sSubPr>
                        <m:e>
                          <m:r>
                            <a:rPr lang="en-US" sz="1200" b="0" i="1" smtClean="0">
                              <a:latin typeface="Cambria Math"/>
                              <a:ea typeface="Cambria Math"/>
                            </a:rPr>
                            <m:t>𝑟𝑐</m:t>
                          </m:r>
                        </m:e>
                        <m:sub>
                          <m:r>
                            <a:rPr lang="en-US" sz="1200" i="1">
                              <a:latin typeface="Cambria Math"/>
                            </a:rPr>
                            <m:t>𝑗</m:t>
                          </m:r>
                        </m:sub>
                      </m:sSub>
                    </m:oMath>
                  </a14:m>
                  <a:r>
                    <a:rPr lang="en-US" sz="1200" dirty="0"/>
                    <a:t>: </a:t>
                  </a:r>
                  <a:r>
                    <a:rPr lang="en-US" sz="1200" i="1" dirty="0" smtClean="0">
                      <a:latin typeface="Cambria Math"/>
                      <a:cs typeface="Times New Roman" pitchFamily="18" charset="0"/>
                    </a:rPr>
                    <a:t>reduced capacity at j</a:t>
                  </a:r>
                  <a:endParaRPr lang="en-US" sz="1200" i="1" dirty="0">
                    <a:latin typeface="Cambria Math"/>
                    <a:cs typeface="Times New Roman" pitchFamily="18" charset="0"/>
                  </a:endParaRPr>
                </a:p>
              </p:txBody>
            </p:sp>
          </mc:Choice>
          <mc:Fallback>
            <p:sp>
              <p:nvSpPr>
                <p:cNvPr id="60" name="Rectangle 59"/>
                <p:cNvSpPr>
                  <a:spLocks noRot="1" noChangeAspect="1" noMove="1" noResize="1" noEditPoints="1" noAdjustHandles="1" noChangeArrowheads="1" noChangeShapeType="1" noTextEdit="1"/>
                </p:cNvSpPr>
                <p:nvPr/>
              </p:nvSpPr>
              <p:spPr>
                <a:xfrm>
                  <a:off x="6374566" y="3065472"/>
                  <a:ext cx="2624841" cy="2848600"/>
                </a:xfrm>
                <a:prstGeom prst="rect">
                  <a:avLst/>
                </a:prstGeom>
                <a:blipFill rotWithShape="0">
                  <a:blip r:embed="rId5"/>
                  <a:stretch>
                    <a:fillRect t="-428" b="-214"/>
                  </a:stretch>
                </a:blipFill>
              </p:spPr>
              <p:txBody>
                <a:bodyPr/>
                <a:lstStyle/>
                <a:p>
                  <a:r>
                    <a:rPr lang="en-US">
                      <a:noFill/>
                    </a:rPr>
                    <a:t> </a:t>
                  </a:r>
                </a:p>
              </p:txBody>
            </p:sp>
          </mc:Fallback>
        </mc:AlternateContent>
        <p:sp>
          <p:nvSpPr>
            <p:cNvPr id="61" name="Rectangle 60"/>
            <p:cNvSpPr/>
            <p:nvPr/>
          </p:nvSpPr>
          <p:spPr>
            <a:xfrm>
              <a:off x="6348664" y="1981200"/>
              <a:ext cx="2707578" cy="393287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grpSp>
      <mc:AlternateContent xmlns:mc="http://schemas.openxmlformats.org/markup-compatibility/2006" xmlns:a14="http://schemas.microsoft.com/office/drawing/2010/main">
        <mc:Choice Requires="a14">
          <p:sp>
            <p:nvSpPr>
              <p:cNvPr id="66" name="Rectangle 65"/>
              <p:cNvSpPr/>
              <p:nvPr/>
            </p:nvSpPr>
            <p:spPr>
              <a:xfrm>
                <a:off x="499761" y="1839061"/>
                <a:ext cx="4986639" cy="79585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a:rPr>
                                <m:t>min</m:t>
                              </m:r>
                            </m:e>
                            <m:lim>
                              <m:r>
                                <a:rPr lang="en-US" b="0" i="1" smtClean="0">
                                  <a:latin typeface="Cambria Math"/>
                                </a:rPr>
                                <m:t>𝑥</m:t>
                              </m:r>
                              <m:r>
                                <a:rPr lang="en-US" b="0" i="1" smtClean="0">
                                  <a:latin typeface="Cambria Math"/>
                                </a:rPr>
                                <m:t>,</m:t>
                              </m:r>
                              <m:r>
                                <a:rPr lang="en-US" b="0" i="1" smtClean="0">
                                  <a:latin typeface="Cambria Math"/>
                                </a:rPr>
                                <m:t>𝑦</m:t>
                              </m:r>
                            </m:lim>
                          </m:limLow>
                        </m:fName>
                        <m:e/>
                      </m:func>
                      <m:nary>
                        <m:naryPr>
                          <m:chr m:val="∑"/>
                          <m:limLoc m:val="undOvr"/>
                          <m:supHide m:val="on"/>
                          <m:ctrlPr>
                            <a:rPr lang="en-US" i="1">
                              <a:latin typeface="Cambria Math" panose="02040503050406030204" pitchFamily="18" charset="0"/>
                            </a:rPr>
                          </m:ctrlPr>
                        </m:naryPr>
                        <m:sub>
                          <m:r>
                            <a:rPr lang="en-US" i="1">
                              <a:latin typeface="Cambria Math"/>
                            </a:rPr>
                            <m:t>𝑖</m:t>
                          </m:r>
                        </m:sub>
                        <m:sup/>
                        <m:e>
                          <m:nary>
                            <m:naryPr>
                              <m:chr m:val="∑"/>
                              <m:limLoc m:val="undOvr"/>
                              <m:supHide m:val="on"/>
                              <m:ctrlPr>
                                <a:rPr lang="en-US" i="1">
                                  <a:latin typeface="Cambria Math" panose="02040503050406030204" pitchFamily="18" charset="0"/>
                                </a:rPr>
                              </m:ctrlPr>
                            </m:naryPr>
                            <m:sub>
                              <m:r>
                                <a:rPr lang="en-US" i="1">
                                  <a:latin typeface="Cambria Math"/>
                                </a:rPr>
                                <m:t>𝑗</m:t>
                              </m:r>
                            </m:sub>
                            <m:sup/>
                            <m:e>
                              <m:sSub>
                                <m:sSubPr>
                                  <m:ctrlPr>
                                    <a:rPr lang="en-US" i="1">
                                      <a:latin typeface="Cambria Math" panose="02040503050406030204" pitchFamily="18" charset="0"/>
                                    </a:rPr>
                                  </m:ctrlPr>
                                </m:sSubPr>
                                <m:e>
                                  <m:r>
                                    <a:rPr lang="en-US" i="1">
                                      <a:latin typeface="Cambria Math"/>
                                    </a:rPr>
                                    <m:t>𝑥</m:t>
                                  </m:r>
                                </m:e>
                                <m:sub>
                                  <m:r>
                                    <a:rPr lang="en-US" i="1">
                                      <a:latin typeface="Cambria Math"/>
                                    </a:rPr>
                                    <m:t>𝑖𝑗</m:t>
                                  </m:r>
                                </m:sub>
                              </m:sSub>
                              <m:r>
                                <a:rPr lang="en-US" i="1">
                                  <a:latin typeface="Cambria Math"/>
                                </a:rPr>
                                <m:t>∙</m:t>
                              </m:r>
                              <m:sSubSup>
                                <m:sSubSupPr>
                                  <m:ctrlPr>
                                    <a:rPr lang="en-US" i="1">
                                      <a:latin typeface="Cambria Math" panose="02040503050406030204" pitchFamily="18" charset="0"/>
                                    </a:rPr>
                                  </m:ctrlPr>
                                </m:sSubSupPr>
                                <m:e>
                                  <m:r>
                                    <a:rPr lang="en-US" i="1">
                                      <a:latin typeface="Cambria Math"/>
                                    </a:rPr>
                                    <m:t>𝑓</m:t>
                                  </m:r>
                                </m:e>
                                <m:sub>
                                  <m:r>
                                    <a:rPr lang="en-US" i="1">
                                      <a:latin typeface="Cambria Math"/>
                                    </a:rPr>
                                    <m:t>𝑗</m:t>
                                  </m:r>
                                </m:sub>
                                <m:sup/>
                              </m:sSubSup>
                              <m:r>
                                <a:rPr lang="en-US" i="1">
                                  <a:latin typeface="Cambria Math"/>
                                </a:rPr>
                                <m:t>∙</m:t>
                              </m:r>
                              <m:sSub>
                                <m:sSubPr>
                                  <m:ctrlPr>
                                    <a:rPr lang="en-US" i="1">
                                      <a:latin typeface="Cambria Math" panose="02040503050406030204" pitchFamily="18" charset="0"/>
                                    </a:rPr>
                                  </m:ctrlPr>
                                </m:sSubPr>
                                <m:e>
                                  <m:r>
                                    <a:rPr lang="en-US" i="1">
                                      <a:latin typeface="Cambria Math"/>
                                    </a:rPr>
                                    <m:t>𝑑</m:t>
                                  </m:r>
                                </m:e>
                                <m:sub>
                                  <m:r>
                                    <a:rPr lang="en-US" i="1">
                                      <a:latin typeface="Cambria Math"/>
                                    </a:rPr>
                                    <m:t>𝑗</m:t>
                                  </m:r>
                                </m:sub>
                              </m:sSub>
                              <m:r>
                                <a:rPr lang="en-US" b="0" i="1" smtClean="0">
                                  <a:latin typeface="Cambria Math"/>
                                </a:rPr>
                                <m:t>(</m:t>
                              </m:r>
                              <m:sSub>
                                <m:sSubPr>
                                  <m:ctrlPr>
                                    <a:rPr lang="en-US" i="1">
                                      <a:latin typeface="Cambria Math" panose="02040503050406030204" pitchFamily="18" charset="0"/>
                                    </a:rPr>
                                  </m:ctrlPr>
                                </m:sSubPr>
                                <m:e>
                                  <m:r>
                                    <a:rPr lang="en-US" i="1">
                                      <a:latin typeface="Cambria Math"/>
                                    </a:rPr>
                                    <m:t>𝑡</m:t>
                                  </m:r>
                                </m:e>
                                <m:sub>
                                  <m:r>
                                    <a:rPr lang="en-US" i="1">
                                      <a:latin typeface="Cambria Math"/>
                                    </a:rPr>
                                    <m:t>𝑖𝑗</m:t>
                                  </m:r>
                                </m:sub>
                              </m:sSub>
                              <m:r>
                                <a:rPr lang="en-US" b="0" i="1" smtClean="0">
                                  <a:latin typeface="Cambria Math"/>
                                </a:rPr>
                                <m:t>)</m:t>
                              </m:r>
                            </m:e>
                          </m:nary>
                        </m:e>
                      </m:nary>
                    </m:oMath>
                  </m:oMathPara>
                </a14:m>
                <a:endParaRPr lang="en-US" i="1" dirty="0" smtClean="0">
                  <a:latin typeface="Cambria Math"/>
                </a:endParaRPr>
              </a:p>
            </p:txBody>
          </p:sp>
        </mc:Choice>
        <mc:Fallback xmlns="">
          <p:sp>
            <p:nvSpPr>
              <p:cNvPr id="66" name="Rectangle 65"/>
              <p:cNvSpPr>
                <a:spLocks noRot="1" noChangeAspect="1" noMove="1" noResize="1" noEditPoints="1" noAdjustHandles="1" noChangeArrowheads="1" noChangeShapeType="1" noTextEdit="1"/>
              </p:cNvSpPr>
              <p:nvPr/>
            </p:nvSpPr>
            <p:spPr>
              <a:xfrm>
                <a:off x="499761" y="1839061"/>
                <a:ext cx="4986639" cy="795859"/>
              </a:xfrm>
              <a:prstGeom prst="rect">
                <a:avLst/>
              </a:prstGeom>
              <a:blipFill rotWithShape="0">
                <a:blip r:embed="rId6"/>
                <a:stretch>
                  <a:fillRect/>
                </a:stretch>
              </a:blipFill>
            </p:spPr>
            <p:txBody>
              <a:bodyPr/>
              <a:lstStyle/>
              <a:p>
                <a:r>
                  <a:rPr lang="en-US">
                    <a:noFill/>
                  </a:rPr>
                  <a:t> </a:t>
                </a:r>
              </a:p>
            </p:txBody>
          </p:sp>
        </mc:Fallback>
      </mc:AlternateContent>
      <p:sp>
        <p:nvSpPr>
          <p:cNvPr id="69" name="TextBox 68"/>
          <p:cNvSpPr txBox="1"/>
          <p:nvPr/>
        </p:nvSpPr>
        <p:spPr>
          <a:xfrm>
            <a:off x="2158822" y="4267200"/>
            <a:ext cx="3327578" cy="338554"/>
          </a:xfrm>
          <a:prstGeom prst="rect">
            <a:avLst/>
          </a:prstGeom>
          <a:noFill/>
        </p:spPr>
        <p:txBody>
          <a:bodyPr wrap="none" rtlCol="0">
            <a:spAutoFit/>
          </a:bodyPr>
          <a:lstStyle/>
          <a:p>
            <a:pPr algn="r"/>
            <a:r>
              <a:rPr lang="en-US" sz="1600" b="1" i="1" dirty="0" err="1" smtClean="0">
                <a:solidFill>
                  <a:schemeClr val="tx2"/>
                </a:solidFill>
              </a:rPr>
              <a:t>T</a:t>
            </a:r>
            <a:r>
              <a:rPr lang="en-US" sz="1600" b="1" i="1" baseline="-25000" dirty="0" err="1" smtClean="0">
                <a:solidFill>
                  <a:schemeClr val="tx2"/>
                </a:solidFill>
              </a:rPr>
              <a:t>ij</a:t>
            </a:r>
            <a:r>
              <a:rPr lang="en-US" sz="1600" b="1" i="1" baseline="-25000" dirty="0" smtClean="0">
                <a:solidFill>
                  <a:schemeClr val="tx2">
                    <a:lumMod val="50000"/>
                  </a:schemeClr>
                </a:solidFill>
              </a:rPr>
              <a:t> </a:t>
            </a:r>
            <a:r>
              <a:rPr lang="en-US" sz="1400" b="1" i="1" dirty="0" smtClean="0">
                <a:solidFill>
                  <a:schemeClr val="tx2"/>
                </a:solidFill>
              </a:rPr>
              <a:t>: Response Time + </a:t>
            </a:r>
            <a:r>
              <a:rPr lang="en-US" sz="1400" b="1" i="1" dirty="0" smtClean="0">
                <a:solidFill>
                  <a:srgbClr val="FF0000"/>
                </a:solidFill>
              </a:rPr>
              <a:t>Clearance time</a:t>
            </a:r>
            <a:endParaRPr lang="en-US" sz="1400" b="1" i="1" dirty="0">
              <a:solidFill>
                <a:srgbClr val="FF0000"/>
              </a:solidFill>
            </a:endParaRPr>
          </a:p>
        </p:txBody>
      </p:sp>
      <p:sp>
        <p:nvSpPr>
          <p:cNvPr id="25" name="TextBox 24"/>
          <p:cNvSpPr txBox="1"/>
          <p:nvPr/>
        </p:nvSpPr>
        <p:spPr>
          <a:xfrm>
            <a:off x="609600" y="2895600"/>
            <a:ext cx="1981200" cy="353943"/>
          </a:xfrm>
          <a:prstGeom prst="rect">
            <a:avLst/>
          </a:prstGeom>
          <a:noFill/>
          <a:ln>
            <a:noFill/>
          </a:ln>
        </p:spPr>
        <p:txBody>
          <a:bodyPr wrap="square" rtlCol="0">
            <a:spAutoFit/>
          </a:bodyPr>
          <a:lstStyle/>
          <a:p>
            <a:r>
              <a:rPr lang="en-US" sz="1700" b="1" i="1" dirty="0" smtClean="0">
                <a:solidFill>
                  <a:schemeClr val="tx2"/>
                </a:solidFill>
                <a:cs typeface="Times New Roman" pitchFamily="18" charset="0"/>
              </a:rPr>
              <a:t>Total Delay</a:t>
            </a:r>
            <a:endParaRPr lang="en-US" sz="1700" b="1" i="1" dirty="0">
              <a:solidFill>
                <a:schemeClr val="tx2"/>
              </a:solidFill>
              <a:cs typeface="Times New Roman" pitchFamily="18" charset="0"/>
            </a:endParaRPr>
          </a:p>
        </p:txBody>
      </p:sp>
      <p:sp>
        <p:nvSpPr>
          <p:cNvPr id="26" name="TextBox 25"/>
          <p:cNvSpPr txBox="1"/>
          <p:nvPr/>
        </p:nvSpPr>
        <p:spPr>
          <a:xfrm>
            <a:off x="590349" y="3207756"/>
            <a:ext cx="5727381" cy="338554"/>
          </a:xfrm>
          <a:prstGeom prst="rect">
            <a:avLst/>
          </a:prstGeom>
          <a:noFill/>
          <a:ln>
            <a:noFill/>
          </a:ln>
        </p:spPr>
        <p:txBody>
          <a:bodyPr wrap="square" rtlCol="0">
            <a:spAutoFit/>
          </a:bodyPr>
          <a:lstStyle/>
          <a:p>
            <a:r>
              <a:rPr lang="en-US" sz="1600" dirty="0"/>
              <a:t>1</a:t>
            </a:r>
            <a:r>
              <a:rPr lang="en-US" sz="1600" dirty="0" smtClean="0"/>
              <a:t>. Delay from incidents occurring at node j (Olmstead, 1996)</a:t>
            </a:r>
            <a:endParaRPr lang="en-US" sz="1600" dirty="0">
              <a:cs typeface="Times New Roman" pitchFamily="18" charset="0"/>
            </a:endParaRPr>
          </a:p>
        </p:txBody>
      </p:sp>
      <p:sp>
        <p:nvSpPr>
          <p:cNvPr id="27" name="TextBox 26"/>
          <p:cNvSpPr txBox="1"/>
          <p:nvPr/>
        </p:nvSpPr>
        <p:spPr>
          <a:xfrm>
            <a:off x="623133" y="4919246"/>
            <a:ext cx="5707405" cy="338554"/>
          </a:xfrm>
          <a:prstGeom prst="rect">
            <a:avLst/>
          </a:prstGeom>
          <a:noFill/>
          <a:ln>
            <a:noFill/>
          </a:ln>
        </p:spPr>
        <p:txBody>
          <a:bodyPr wrap="square" rtlCol="0">
            <a:spAutoFit/>
          </a:bodyPr>
          <a:lstStyle/>
          <a:p>
            <a:r>
              <a:rPr lang="en-US" sz="1600" dirty="0" smtClean="0"/>
              <a:t>2. Response time and clearance time (Olmstead, 1996) </a:t>
            </a:r>
            <a:endParaRPr lang="en-US" sz="1600" dirty="0">
              <a:cs typeface="Times New Roman" pitchFamily="18" charset="0"/>
            </a:endParaRPr>
          </a:p>
        </p:txBody>
      </p:sp>
      <p:sp>
        <p:nvSpPr>
          <p:cNvPr id="3" name="Title 2"/>
          <p:cNvSpPr>
            <a:spLocks noGrp="1"/>
          </p:cNvSpPr>
          <p:nvPr>
            <p:ph type="title"/>
          </p:nvPr>
        </p:nvSpPr>
        <p:spPr>
          <a:xfrm>
            <a:off x="838200" y="590550"/>
            <a:ext cx="8153400" cy="563563"/>
          </a:xfrm>
        </p:spPr>
        <p:txBody>
          <a:bodyPr/>
          <a:lstStyle/>
          <a:p>
            <a:r>
              <a:rPr lang="en-US" dirty="0" smtClean="0"/>
              <a:t>Model Formulation</a:t>
            </a:r>
            <a:endParaRPr lang="en-US" dirty="0"/>
          </a:p>
        </p:txBody>
      </p:sp>
      <p:sp>
        <p:nvSpPr>
          <p:cNvPr id="20" name="Slide Number Placeholder 3"/>
          <p:cNvSpPr>
            <a:spLocks noGrp="1"/>
          </p:cNvSpPr>
          <p:nvPr>
            <p:ph type="sldNum" sz="quarter" idx="12"/>
          </p:nvPr>
        </p:nvSpPr>
        <p:spPr>
          <a:xfrm>
            <a:off x="6934200" y="6400800"/>
            <a:ext cx="2133600" cy="320675"/>
          </a:xfrm>
        </p:spPr>
        <p:txBody>
          <a:bodyPr/>
          <a:lstStyle/>
          <a:p>
            <a:r>
              <a:rPr lang="en-US" dirty="0" smtClean="0"/>
              <a:t>14</a:t>
            </a:r>
            <a:endParaRPr lang="en-US" dirty="0"/>
          </a:p>
        </p:txBody>
      </p:sp>
      <p:sp>
        <p:nvSpPr>
          <p:cNvPr id="21" name="TextBox 20"/>
          <p:cNvSpPr txBox="1"/>
          <p:nvPr/>
        </p:nvSpPr>
        <p:spPr>
          <a:xfrm>
            <a:off x="1219200" y="121170"/>
            <a:ext cx="6934200" cy="400110"/>
          </a:xfrm>
          <a:prstGeom prst="rect">
            <a:avLst/>
          </a:prstGeom>
          <a:noFill/>
        </p:spPr>
        <p:txBody>
          <a:bodyPr wrap="square" rtlCol="0">
            <a:spAutoFit/>
          </a:bodyPr>
          <a:lstStyle/>
          <a:p>
            <a:r>
              <a:rPr lang="en-US" sz="2000" i="1" dirty="0" smtClean="0"/>
              <a:t>1. Incident Response Management </a:t>
            </a:r>
            <a:r>
              <a:rPr lang="en-US" sz="2000" i="1" dirty="0"/>
              <a:t>Strategies</a:t>
            </a:r>
          </a:p>
        </p:txBody>
      </p:sp>
      <mc:AlternateContent xmlns:mc="http://schemas.openxmlformats.org/markup-compatibility/2006" xmlns:a14="http://schemas.microsoft.com/office/drawing/2010/main">
        <mc:Choice Requires="a14">
          <p:sp>
            <p:nvSpPr>
              <p:cNvPr id="2" name="Rectangle 1"/>
              <p:cNvSpPr/>
              <p:nvPr/>
            </p:nvSpPr>
            <p:spPr>
              <a:xfrm>
                <a:off x="762000" y="5441357"/>
                <a:ext cx="4495800" cy="11118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700" i="1" smtClean="0">
                              <a:latin typeface="Cambria Math" panose="02040503050406030204" pitchFamily="18" charset="0"/>
                            </a:rPr>
                          </m:ctrlPr>
                        </m:sSupPr>
                        <m:e>
                          <m:sSub>
                            <m:sSubPr>
                              <m:ctrlPr>
                                <a:rPr lang="en-US" sz="1700" i="1">
                                  <a:latin typeface="Cambria Math" panose="02040503050406030204" pitchFamily="18" charset="0"/>
                                </a:rPr>
                              </m:ctrlPr>
                            </m:sSubPr>
                            <m:e>
                              <m:r>
                                <a:rPr lang="en-US" sz="1700" i="1">
                                  <a:latin typeface="Cambria Math" panose="02040503050406030204" pitchFamily="18" charset="0"/>
                                </a:rPr>
                                <m:t>𝑇</m:t>
                              </m:r>
                            </m:e>
                            <m:sub>
                              <m:r>
                                <a:rPr lang="en-US" sz="1700" i="1">
                                  <a:latin typeface="Cambria Math" panose="02040503050406030204" pitchFamily="18" charset="0"/>
                                </a:rPr>
                                <m:t>𝑖𝑗</m:t>
                              </m:r>
                            </m:sub>
                          </m:sSub>
                        </m:e>
                        <m:sup>
                          <m:r>
                            <a:rPr lang="en-US" sz="1700" i="0">
                              <a:latin typeface="Cambria Math" panose="02040503050406030204" pitchFamily="18" charset="0"/>
                            </a:rPr>
                            <m:t>2</m:t>
                          </m:r>
                        </m:sup>
                      </m:sSup>
                      <m:r>
                        <a:rPr lang="en-US" sz="1700" i="0">
                          <a:latin typeface="Cambria Math" panose="02040503050406030204" pitchFamily="18" charset="0"/>
                        </a:rPr>
                        <m:t>=</m:t>
                      </m:r>
                      <m:d>
                        <m:dPr>
                          <m:begChr m:val="{"/>
                          <m:endChr m:val=""/>
                          <m:ctrlPr>
                            <a:rPr lang="en-US" sz="1700" i="1">
                              <a:latin typeface="Cambria Math" panose="02040503050406030204" pitchFamily="18" charset="0"/>
                            </a:rPr>
                          </m:ctrlPr>
                        </m:dPr>
                        <m:e>
                          <m:eqArr>
                            <m:eqArrPr>
                              <m:ctrlPr>
                                <a:rPr lang="en-US" sz="1700" i="1" smtClean="0">
                                  <a:latin typeface="Cambria Math" panose="02040503050406030204" pitchFamily="18" charset="0"/>
                                </a:rPr>
                              </m:ctrlPr>
                            </m:eqArrPr>
                            <m:e>
                              <m:r>
                                <a:rPr lang="en-US" sz="1700" i="0">
                                  <a:latin typeface="Cambria Math" panose="02040503050406030204" pitchFamily="18" charset="0"/>
                                </a:rPr>
                                <m:t>&amp;</m:t>
                              </m:r>
                              <m:r>
                                <a:rPr lang="en-US" sz="1700" i="0" smtClean="0">
                                  <a:latin typeface="Cambria Math" panose="02040503050406030204" pitchFamily="18" charset="0"/>
                                </a:rPr>
                                <m:t> </m:t>
                              </m:r>
                              <m:sSup>
                                <m:sSupPr>
                                  <m:ctrlPr>
                                    <a:rPr lang="en-US" sz="1700" i="1" smtClean="0">
                                      <a:latin typeface="Cambria Math" panose="02040503050406030204" pitchFamily="18" charset="0"/>
                                    </a:rPr>
                                  </m:ctrlPr>
                                </m:sSupPr>
                                <m:e>
                                  <m:d>
                                    <m:dPr>
                                      <m:begChr m:val=""/>
                                      <m:ctrlPr>
                                        <a:rPr lang="en-US" sz="1700" i="1" smtClean="0">
                                          <a:latin typeface="Cambria Math" panose="02040503050406030204" pitchFamily="18" charset="0"/>
                                        </a:rPr>
                                      </m:ctrlPr>
                                    </m:dPr>
                                    <m:e>
                                      <m:r>
                                        <a:rPr lang="en-US" sz="1700" i="0" smtClean="0">
                                          <a:latin typeface="Cambria Math" panose="02040503050406030204" pitchFamily="18" charset="0"/>
                                        </a:rPr>
                                        <m:t>  </m:t>
                                      </m:r>
                                      <m:r>
                                        <a:rPr lang="en-US" sz="1700" i="0">
                                          <a:latin typeface="Cambria Math" panose="02040503050406030204" pitchFamily="18" charset="0"/>
                                        </a:rPr>
                                        <m:t>(</m:t>
                                      </m:r>
                                      <m:acc>
                                        <m:accPr>
                                          <m:chr m:val="̅"/>
                                          <m:ctrlPr>
                                            <a:rPr lang="en-US" sz="1700" i="1" smtClean="0">
                                              <a:latin typeface="Cambria Math" panose="02040503050406030204" pitchFamily="18" charset="0"/>
                                            </a:rPr>
                                          </m:ctrlPr>
                                        </m:accPr>
                                        <m:e>
                                          <m:sSub>
                                            <m:sSubPr>
                                              <m:ctrlPr>
                                                <a:rPr lang="en-US" sz="1700" i="1">
                                                  <a:latin typeface="Cambria Math" panose="02040503050406030204" pitchFamily="18" charset="0"/>
                                                </a:rPr>
                                              </m:ctrlPr>
                                            </m:sSubPr>
                                            <m:e>
                                              <m:r>
                                                <a:rPr lang="en-US" sz="1700" i="1">
                                                  <a:latin typeface="Cambria Math" panose="02040503050406030204" pitchFamily="18" charset="0"/>
                                                </a:rPr>
                                                <m:t>𝑅𝑇</m:t>
                                              </m:r>
                                            </m:e>
                                            <m:sub>
                                              <m:r>
                                                <a:rPr lang="en-US" sz="1700">
                                                  <a:latin typeface="Cambria Math" panose="02040503050406030204" pitchFamily="18" charset="0"/>
                                                </a:rPr>
                                                <m:t>1</m:t>
                                              </m:r>
                                            </m:sub>
                                          </m:sSub>
                                        </m:e>
                                      </m:acc>
                                      <m:r>
                                        <a:rPr lang="en-US" sz="1700" i="0">
                                          <a:latin typeface="Cambria Math" panose="02040503050406030204" pitchFamily="18" charset="0"/>
                                        </a:rPr>
                                        <m:t>+</m:t>
                                      </m:r>
                                      <m:sSub>
                                        <m:sSubPr>
                                          <m:ctrlPr>
                                            <a:rPr lang="en-US" sz="1700" i="1">
                                              <a:latin typeface="Cambria Math" panose="02040503050406030204" pitchFamily="18" charset="0"/>
                                            </a:rPr>
                                          </m:ctrlPr>
                                        </m:sSubPr>
                                        <m:e>
                                          <m:acc>
                                            <m:accPr>
                                              <m:chr m:val="̅"/>
                                              <m:ctrlPr>
                                                <a:rPr lang="en-US" sz="1700" i="1">
                                                  <a:latin typeface="Cambria Math" panose="02040503050406030204" pitchFamily="18" charset="0"/>
                                                </a:rPr>
                                              </m:ctrlPr>
                                            </m:accPr>
                                            <m:e>
                                              <m:r>
                                                <a:rPr lang="en-US" sz="1700" i="1">
                                                  <a:latin typeface="Cambria Math" panose="02040503050406030204" pitchFamily="18" charset="0"/>
                                                </a:rPr>
                                                <m:t>𝐶𝑇</m:t>
                                              </m:r>
                                            </m:e>
                                          </m:acc>
                                        </m:e>
                                        <m:sub>
                                          <m:r>
                                            <a:rPr lang="en-US" sz="1700" i="0">
                                              <a:latin typeface="Cambria Math" panose="02040503050406030204" pitchFamily="18" charset="0"/>
                                            </a:rPr>
                                            <m:t>1</m:t>
                                          </m:r>
                                        </m:sub>
                                      </m:sSub>
                                    </m:e>
                                  </m:d>
                                </m:e>
                                <m:sup>
                                  <m:r>
                                    <a:rPr lang="en-US" sz="1700" i="0">
                                      <a:latin typeface="Cambria Math" panose="02040503050406030204" pitchFamily="18" charset="0"/>
                                    </a:rPr>
                                    <m:t>2</m:t>
                                  </m:r>
                                </m:sup>
                              </m:sSup>
                              <m:r>
                                <a:rPr lang="en-US" sz="1700" i="0">
                                  <a:latin typeface="Cambria Math" panose="02040503050406030204" pitchFamily="18" charset="0"/>
                                </a:rPr>
                                <m:t>+</m:t>
                              </m:r>
                              <m:r>
                                <a:rPr lang="en-US" sz="1700" i="1">
                                  <a:latin typeface="Cambria Math" panose="02040503050406030204" pitchFamily="18" charset="0"/>
                                </a:rPr>
                                <m:t>𝑉𝑎𝑟</m:t>
                              </m:r>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𝐶𝑇</m:t>
                                      </m:r>
                                    </m:e>
                                    <m:sub>
                                      <m:r>
                                        <a:rPr lang="en-US" sz="1700" i="0">
                                          <a:latin typeface="Cambria Math" panose="02040503050406030204" pitchFamily="18" charset="0"/>
                                        </a:rPr>
                                        <m:t>1</m:t>
                                      </m:r>
                                    </m:sub>
                                  </m:sSub>
                                </m:e>
                              </m:d>
                              <m:r>
                                <a:rPr lang="en-US" sz="1700" i="0">
                                  <a:latin typeface="Cambria Math" panose="02040503050406030204" pitchFamily="18" charset="0"/>
                                </a:rPr>
                                <m:t>    </m:t>
                              </m:r>
                            </m:e>
                            <m:e>
                              <m:r>
                                <a:rPr lang="en-US" sz="1700" i="0">
                                  <a:latin typeface="Cambria Math" panose="02040503050406030204" pitchFamily="18" charset="0"/>
                                </a:rPr>
                                <m:t>&amp;   </m:t>
                              </m:r>
                              <m:sSup>
                                <m:sSupPr>
                                  <m:ctrlPr>
                                    <a:rPr lang="en-US" sz="1700" i="1">
                                      <a:latin typeface="Cambria Math" panose="02040503050406030204" pitchFamily="18" charset="0"/>
                                    </a:rPr>
                                  </m:ctrlPr>
                                </m:sSupPr>
                                <m:e>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𝑖𝑗</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acc>
                                            <m:accPr>
                                              <m:chr m:val="̅"/>
                                              <m:ctrlPr>
                                                <a:rPr lang="en-US" sz="1700" i="1">
                                                  <a:latin typeface="Cambria Math" panose="02040503050406030204" pitchFamily="18" charset="0"/>
                                                </a:rPr>
                                              </m:ctrlPr>
                                            </m:accPr>
                                            <m:e>
                                              <m:r>
                                                <a:rPr lang="en-US" sz="1700" i="1">
                                                  <a:latin typeface="Cambria Math" panose="02040503050406030204" pitchFamily="18" charset="0"/>
                                                </a:rPr>
                                                <m:t>𝐶𝑇</m:t>
                                              </m:r>
                                            </m:e>
                                          </m:acc>
                                        </m:e>
                                        <m:sub>
                                          <m:r>
                                            <a:rPr lang="en-US" sz="1700" i="0">
                                              <a:latin typeface="Cambria Math" panose="02040503050406030204" pitchFamily="18" charset="0"/>
                                            </a:rPr>
                                            <m:t>2−1</m:t>
                                          </m:r>
                                        </m:sub>
                                      </m:sSub>
                                    </m:e>
                                  </m:d>
                                </m:e>
                                <m:sup>
                                  <m:r>
                                    <a:rPr lang="en-US" sz="1700" i="0">
                                      <a:latin typeface="Cambria Math" panose="02040503050406030204" pitchFamily="18" charset="0"/>
                                    </a:rPr>
                                    <m:t>2</m:t>
                                  </m:r>
                                </m:sup>
                              </m:sSup>
                              <m:r>
                                <a:rPr lang="en-US" sz="1700" i="0">
                                  <a:latin typeface="Cambria Math" panose="02040503050406030204" pitchFamily="18" charset="0"/>
                                </a:rPr>
                                <m:t>+</m:t>
                              </m:r>
                              <m:r>
                                <a:rPr lang="en-US" sz="1700" i="1">
                                  <a:latin typeface="Cambria Math" panose="02040503050406030204" pitchFamily="18" charset="0"/>
                                </a:rPr>
                                <m:t>𝑉𝑎𝑟</m:t>
                              </m:r>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𝐶𝑇</m:t>
                                      </m:r>
                                    </m:e>
                                    <m:sub>
                                      <m:r>
                                        <a:rPr lang="en-US" sz="1700" i="0">
                                          <a:latin typeface="Cambria Math" panose="02040503050406030204" pitchFamily="18" charset="0"/>
                                        </a:rPr>
                                        <m:t>2−1</m:t>
                                      </m:r>
                                    </m:sub>
                                  </m:sSub>
                                </m:e>
                              </m:d>
                              <m:r>
                                <a:rPr lang="en-US" sz="1700" i="0">
                                  <a:latin typeface="Cambria Math" panose="02040503050406030204" pitchFamily="18" charset="0"/>
                                </a:rPr>
                                <m:t>        </m:t>
                              </m:r>
                            </m:e>
                            <m:e>
                              <m:r>
                                <a:rPr lang="en-US" sz="1700" i="0">
                                  <a:latin typeface="Cambria Math" panose="02040503050406030204" pitchFamily="18" charset="0"/>
                                </a:rPr>
                                <m:t>&amp;</m:t>
                              </m:r>
                              <m:sSup>
                                <m:sSupPr>
                                  <m:ctrlPr>
                                    <a:rPr lang="en-US" sz="1700" i="1">
                                      <a:latin typeface="Cambria Math" panose="02040503050406030204" pitchFamily="18" charset="0"/>
                                    </a:rPr>
                                  </m:ctrlPr>
                                </m:sSupPr>
                                <m:e>
                                  <m:d>
                                    <m:dPr>
                                      <m:begChr m:val=""/>
                                      <m:ctrlPr>
                                        <a:rPr lang="en-US" sz="1700" i="1">
                                          <a:latin typeface="Cambria Math" panose="02040503050406030204" pitchFamily="18" charset="0"/>
                                        </a:rPr>
                                      </m:ctrlPr>
                                    </m:dPr>
                                    <m:e>
                                      <m:r>
                                        <a:rPr lang="en-US" sz="1700" i="0">
                                          <a:latin typeface="Cambria Math" panose="02040503050406030204" pitchFamily="18" charset="0"/>
                                        </a:rPr>
                                        <m:t>   (</m:t>
                                      </m:r>
                                      <m:acc>
                                        <m:accPr>
                                          <m:chr m:val="̅"/>
                                          <m:ctrlPr>
                                            <a:rPr lang="en-US" sz="1700" i="1" smtClean="0">
                                              <a:latin typeface="Cambria Math" panose="02040503050406030204" pitchFamily="18" charset="0"/>
                                            </a:rPr>
                                          </m:ctrlPr>
                                        </m:accPr>
                                        <m:e>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𝑅𝑇</m:t>
                                              </m:r>
                                            </m:e>
                                            <m:sub>
                                              <m:r>
                                                <a:rPr lang="en-US" sz="1700" b="0" i="1" smtClean="0">
                                                  <a:latin typeface="Cambria Math" panose="02040503050406030204" pitchFamily="18" charset="0"/>
                                                </a:rPr>
                                                <m:t>2</m:t>
                                              </m:r>
                                            </m:sub>
                                          </m:sSub>
                                        </m:e>
                                      </m:acc>
                                      <m:r>
                                        <a:rPr lang="en-US" sz="1700" i="0">
                                          <a:latin typeface="Cambria Math" panose="02040503050406030204" pitchFamily="18" charset="0"/>
                                        </a:rPr>
                                        <m:t>+</m:t>
                                      </m:r>
                                      <m:sSub>
                                        <m:sSubPr>
                                          <m:ctrlPr>
                                            <a:rPr lang="en-US" sz="1700" i="1">
                                              <a:latin typeface="Cambria Math" panose="02040503050406030204" pitchFamily="18" charset="0"/>
                                            </a:rPr>
                                          </m:ctrlPr>
                                        </m:sSubPr>
                                        <m:e>
                                          <m:acc>
                                            <m:accPr>
                                              <m:chr m:val="̅"/>
                                              <m:ctrlPr>
                                                <a:rPr lang="en-US" sz="1700" i="1">
                                                  <a:latin typeface="Cambria Math" panose="02040503050406030204" pitchFamily="18" charset="0"/>
                                                </a:rPr>
                                              </m:ctrlPr>
                                            </m:accPr>
                                            <m:e>
                                              <m:r>
                                                <a:rPr lang="en-US" sz="1700" i="1">
                                                  <a:latin typeface="Cambria Math" panose="02040503050406030204" pitchFamily="18" charset="0"/>
                                                </a:rPr>
                                                <m:t>𝐶𝑇</m:t>
                                              </m:r>
                                            </m:e>
                                          </m:acc>
                                        </m:e>
                                        <m:sub>
                                          <m:r>
                                            <a:rPr lang="en-US" sz="1700" i="0">
                                              <a:latin typeface="Cambria Math" panose="02040503050406030204" pitchFamily="18" charset="0"/>
                                            </a:rPr>
                                            <m:t>2−2</m:t>
                                          </m:r>
                                        </m:sub>
                                      </m:sSub>
                                    </m:e>
                                  </m:d>
                                </m:e>
                                <m:sup>
                                  <m:r>
                                    <a:rPr lang="en-US" sz="1700" b="0" i="1" smtClean="0">
                                      <a:latin typeface="Cambria Math" panose="02040503050406030204" pitchFamily="18" charset="0"/>
                                    </a:rPr>
                                    <m:t>2</m:t>
                                  </m:r>
                                </m:sup>
                              </m:sSup>
                              <m:r>
                                <a:rPr lang="en-US" sz="1700" i="0">
                                  <a:latin typeface="Cambria Math" panose="02040503050406030204" pitchFamily="18" charset="0"/>
                                </a:rPr>
                                <m:t>+</m:t>
                              </m:r>
                              <m:r>
                                <a:rPr lang="en-US" sz="1700" i="1">
                                  <a:latin typeface="Cambria Math" panose="02040503050406030204" pitchFamily="18" charset="0"/>
                                </a:rPr>
                                <m:t>𝑉𝑎𝑟</m:t>
                              </m:r>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𝐶𝑇</m:t>
                                      </m:r>
                                    </m:e>
                                    <m:sub>
                                      <m:r>
                                        <a:rPr lang="en-US" sz="1700" i="0">
                                          <a:latin typeface="Cambria Math" panose="02040503050406030204" pitchFamily="18" charset="0"/>
                                        </a:rPr>
                                        <m:t>2−2</m:t>
                                      </m:r>
                                    </m:sub>
                                  </m:sSub>
                                </m:e>
                              </m:d>
                              <m:r>
                                <a:rPr lang="en-US" sz="1700" i="0">
                                  <a:latin typeface="Cambria Math" panose="02040503050406030204" pitchFamily="18" charset="0"/>
                                </a:rPr>
                                <m:t>   </m:t>
                              </m:r>
                            </m:e>
                          </m:eqArr>
                        </m:e>
                      </m:d>
                    </m:oMath>
                  </m:oMathPara>
                </a14:m>
                <a:endParaRPr lang="en-US" sz="1700" dirty="0"/>
              </a:p>
            </p:txBody>
          </p:sp>
        </mc:Choice>
        <mc:Fallback xmlns="">
          <p:sp>
            <p:nvSpPr>
              <p:cNvPr id="2" name="Rectangle 1"/>
              <p:cNvSpPr>
                <a:spLocks noRot="1" noChangeAspect="1" noMove="1" noResize="1" noEditPoints="1" noAdjustHandles="1" noChangeArrowheads="1" noChangeShapeType="1" noTextEdit="1"/>
              </p:cNvSpPr>
              <p:nvPr/>
            </p:nvSpPr>
            <p:spPr>
              <a:xfrm>
                <a:off x="762000" y="5441357"/>
                <a:ext cx="4495800" cy="1111843"/>
              </a:xfrm>
              <a:prstGeom prst="rect">
                <a:avLst/>
              </a:prstGeom>
              <a:blipFill rotWithShape="0">
                <a:blip r:embed="rId7"/>
                <a:stretch>
                  <a:fillRect/>
                </a:stretch>
              </a:blipFill>
            </p:spPr>
            <p:txBody>
              <a:bodyPr/>
              <a:lstStyle/>
              <a:p>
                <a:r>
                  <a:rPr lang="en-US">
                    <a:noFill/>
                  </a:rPr>
                  <a:t> </a:t>
                </a:r>
              </a:p>
            </p:txBody>
          </p:sp>
        </mc:Fallback>
      </mc:AlternateContent>
      <p:grpSp>
        <p:nvGrpSpPr>
          <p:cNvPr id="4" name="Group 3"/>
          <p:cNvGrpSpPr/>
          <p:nvPr/>
        </p:nvGrpSpPr>
        <p:grpSpPr>
          <a:xfrm>
            <a:off x="1942258" y="1872114"/>
            <a:ext cx="1581376" cy="1141217"/>
            <a:chOff x="1400069" y="1779096"/>
            <a:chExt cx="1581376" cy="1141217"/>
          </a:xfrm>
        </p:grpSpPr>
        <p:sp>
          <p:nvSpPr>
            <p:cNvPr id="5" name="Flowchart: Connector 4"/>
            <p:cNvSpPr/>
            <p:nvPr/>
          </p:nvSpPr>
          <p:spPr>
            <a:xfrm>
              <a:off x="2304434" y="1779096"/>
              <a:ext cx="677011" cy="653447"/>
            </a:xfrm>
            <a:prstGeom prst="flowChartConnector">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5" idx="3"/>
            </p:cNvCxnSpPr>
            <p:nvPr/>
          </p:nvCxnSpPr>
          <p:spPr>
            <a:xfrm flipH="1">
              <a:off x="1400069" y="2336848"/>
              <a:ext cx="1003511" cy="583465"/>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1194546" y="3699598"/>
            <a:ext cx="1520079" cy="2094574"/>
            <a:chOff x="866961" y="3259146"/>
            <a:chExt cx="1520079" cy="2094574"/>
          </a:xfrm>
        </p:grpSpPr>
        <p:sp>
          <p:nvSpPr>
            <p:cNvPr id="28" name="Flowchart: Connector 27"/>
            <p:cNvSpPr/>
            <p:nvPr/>
          </p:nvSpPr>
          <p:spPr>
            <a:xfrm>
              <a:off x="1878862" y="3259146"/>
              <a:ext cx="508178" cy="508220"/>
            </a:xfrm>
            <a:prstGeom prst="flowChartConnector">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H="1">
              <a:off x="866961" y="4093200"/>
              <a:ext cx="1195493" cy="126052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5029200" y="5486395"/>
            <a:ext cx="2823412" cy="307777"/>
          </a:xfrm>
          <a:prstGeom prst="rect">
            <a:avLst/>
          </a:prstGeom>
          <a:noFill/>
        </p:spPr>
        <p:txBody>
          <a:bodyPr wrap="square" rtlCol="0">
            <a:spAutoFit/>
          </a:bodyPr>
          <a:lstStyle/>
          <a:p>
            <a:r>
              <a:rPr lang="en-US" sz="1400" b="1" dirty="0" smtClean="0">
                <a:solidFill>
                  <a:srgbClr val="7030A0"/>
                </a:solidFill>
              </a:rPr>
              <a:t>CHART is </a:t>
            </a:r>
            <a:r>
              <a:rPr lang="en-US" sz="1400" b="1" dirty="0" smtClean="0">
                <a:solidFill>
                  <a:srgbClr val="FF0000"/>
                </a:solidFill>
              </a:rPr>
              <a:t>not</a:t>
            </a:r>
            <a:r>
              <a:rPr lang="en-US" sz="1400" b="1" dirty="0" smtClean="0">
                <a:solidFill>
                  <a:srgbClr val="7030A0"/>
                </a:solidFill>
              </a:rPr>
              <a:t> involved </a:t>
            </a:r>
            <a:endParaRPr lang="en-US" sz="1400" b="1" dirty="0">
              <a:solidFill>
                <a:srgbClr val="7030A0"/>
              </a:solidFill>
            </a:endParaRPr>
          </a:p>
        </p:txBody>
      </p:sp>
      <p:grpSp>
        <p:nvGrpSpPr>
          <p:cNvPr id="9" name="Group 8"/>
          <p:cNvGrpSpPr/>
          <p:nvPr/>
        </p:nvGrpSpPr>
        <p:grpSpPr>
          <a:xfrm>
            <a:off x="3358536" y="4596707"/>
            <a:ext cx="3345226" cy="1301809"/>
            <a:chOff x="2512595" y="3916121"/>
            <a:chExt cx="3345226" cy="1301809"/>
          </a:xfrm>
        </p:grpSpPr>
        <p:sp>
          <p:nvSpPr>
            <p:cNvPr id="33" name="Flowchart: Connector 32"/>
            <p:cNvSpPr/>
            <p:nvPr/>
          </p:nvSpPr>
          <p:spPr>
            <a:xfrm>
              <a:off x="2512595" y="4760730"/>
              <a:ext cx="1022964" cy="457200"/>
            </a:xfrm>
            <a:prstGeom prst="flowChartConnector">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stCxn id="33" idx="7"/>
            </p:cNvCxnSpPr>
            <p:nvPr/>
          </p:nvCxnSpPr>
          <p:spPr>
            <a:xfrm flipV="1">
              <a:off x="3385749" y="4182905"/>
              <a:ext cx="626060" cy="644780"/>
            </a:xfrm>
            <a:prstGeom prst="straightConnector1">
              <a:avLst/>
            </a:prstGeom>
            <a:ln w="127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942615" y="3916121"/>
              <a:ext cx="1915206" cy="307777"/>
            </a:xfrm>
            <a:prstGeom prst="rect">
              <a:avLst/>
            </a:prstGeom>
            <a:noFill/>
          </p:spPr>
          <p:txBody>
            <a:bodyPr wrap="square" rtlCol="0">
              <a:spAutoFit/>
            </a:bodyPr>
            <a:lstStyle/>
            <a:p>
              <a:r>
                <a:rPr lang="en-US" sz="1400" dirty="0" smtClean="0">
                  <a:solidFill>
                    <a:srgbClr val="7030A0"/>
                  </a:solidFill>
                </a:rPr>
                <a:t>Stochastic nature</a:t>
              </a:r>
              <a:endParaRPr lang="en-US" sz="1400" dirty="0">
                <a:solidFill>
                  <a:srgbClr val="7030A0"/>
                </a:solidFill>
              </a:endParaRPr>
            </a:p>
          </p:txBody>
        </p:sp>
      </p:grpSp>
      <p:sp>
        <p:nvSpPr>
          <p:cNvPr id="37" name="TextBox 36"/>
          <p:cNvSpPr txBox="1"/>
          <p:nvPr/>
        </p:nvSpPr>
        <p:spPr>
          <a:xfrm>
            <a:off x="5030199" y="5864423"/>
            <a:ext cx="3655649" cy="307777"/>
          </a:xfrm>
          <a:prstGeom prst="rect">
            <a:avLst/>
          </a:prstGeom>
          <a:noFill/>
        </p:spPr>
        <p:txBody>
          <a:bodyPr wrap="square" rtlCol="0">
            <a:spAutoFit/>
          </a:bodyPr>
          <a:lstStyle/>
          <a:p>
            <a:r>
              <a:rPr lang="en-US" sz="1400" b="1" dirty="0" smtClean="0">
                <a:solidFill>
                  <a:srgbClr val="7030A0"/>
                </a:solidFill>
              </a:rPr>
              <a:t>CHART is involved and </a:t>
            </a:r>
            <a:r>
              <a:rPr lang="en-US" sz="1400" b="1" dirty="0" smtClean="0">
                <a:solidFill>
                  <a:srgbClr val="FF0000"/>
                </a:solidFill>
              </a:rPr>
              <a:t>first responder</a:t>
            </a:r>
            <a:endParaRPr lang="en-US" sz="1400" b="1" dirty="0">
              <a:solidFill>
                <a:srgbClr val="FF0000"/>
              </a:solidFill>
            </a:endParaRPr>
          </a:p>
        </p:txBody>
      </p:sp>
      <p:sp>
        <p:nvSpPr>
          <p:cNvPr id="38" name="TextBox 37"/>
          <p:cNvSpPr txBox="1"/>
          <p:nvPr/>
        </p:nvSpPr>
        <p:spPr>
          <a:xfrm>
            <a:off x="5034212" y="6182380"/>
            <a:ext cx="3339100" cy="523220"/>
          </a:xfrm>
          <a:prstGeom prst="rect">
            <a:avLst/>
          </a:prstGeom>
          <a:noFill/>
        </p:spPr>
        <p:txBody>
          <a:bodyPr wrap="square" rtlCol="0">
            <a:spAutoFit/>
          </a:bodyPr>
          <a:lstStyle/>
          <a:p>
            <a:r>
              <a:rPr lang="en-US" sz="1400" b="1" dirty="0" smtClean="0">
                <a:solidFill>
                  <a:srgbClr val="7030A0"/>
                </a:solidFill>
              </a:rPr>
              <a:t>CHART is involved but </a:t>
            </a:r>
            <a:r>
              <a:rPr lang="en-US" sz="1400" b="1" dirty="0" smtClean="0">
                <a:solidFill>
                  <a:srgbClr val="FF0000"/>
                </a:solidFill>
              </a:rPr>
              <a:t>not the first </a:t>
            </a:r>
            <a:r>
              <a:rPr lang="en-US" sz="1400" b="1" dirty="0" smtClean="0">
                <a:solidFill>
                  <a:srgbClr val="7030A0"/>
                </a:solidFill>
              </a:rPr>
              <a:t>responder</a:t>
            </a:r>
            <a:endParaRPr lang="en-US" sz="1400" b="1" dirty="0">
              <a:solidFill>
                <a:srgbClr val="7030A0"/>
              </a:solidFill>
            </a:endParaRPr>
          </a:p>
        </p:txBody>
      </p:sp>
    </p:spTree>
    <p:extLst>
      <p:ext uri="{BB962C8B-B14F-4D97-AF65-F5344CB8AC3E}">
        <p14:creationId xmlns:p14="http://schemas.microsoft.com/office/powerpoint/2010/main" val="74373970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236368" y="2030905"/>
            <a:ext cx="2715135" cy="2099935"/>
            <a:chOff x="6236368" y="2030905"/>
            <a:chExt cx="2715135" cy="2099935"/>
          </a:xfrm>
        </p:grpSpPr>
        <p:sp>
          <p:nvSpPr>
            <p:cNvPr id="34" name="Rectangle 33"/>
            <p:cNvSpPr/>
            <p:nvPr/>
          </p:nvSpPr>
          <p:spPr>
            <a:xfrm>
              <a:off x="6243925" y="2055008"/>
              <a:ext cx="2707578" cy="103053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mc:AlternateContent xmlns:mc="http://schemas.openxmlformats.org/markup-compatibility/2006" xmlns:a14="http://schemas.microsoft.com/office/drawing/2010/main">
          <mc:Choice Requires="a14">
            <p:sp>
              <p:nvSpPr>
                <p:cNvPr id="46" name="TextBox 45"/>
                <p:cNvSpPr txBox="1"/>
                <p:nvPr/>
              </p:nvSpPr>
              <p:spPr>
                <a:xfrm>
                  <a:off x="6250223" y="2055008"/>
                  <a:ext cx="2518517" cy="1030539"/>
                </a:xfrm>
                <a:prstGeom prst="rect">
                  <a:avLst/>
                </a:prstGeom>
                <a:noFill/>
                <a:ln>
                  <a:noFill/>
                </a:ln>
              </p:spPr>
              <p:txBody>
                <a:bodyPr wrap="square" rtlCol="0">
                  <a:spAutoFit/>
                </a:bodyPr>
                <a:lstStyle/>
                <a:p>
                  <a:pPr marL="171450" indent="-171450">
                    <a:buFont typeface="Arial" pitchFamily="34" charset="0"/>
                    <a:buChar char="•"/>
                  </a:pPr>
                  <a14:m>
                    <m:oMath xmlns:m="http://schemas.openxmlformats.org/officeDocument/2006/math">
                      <m:sSub>
                        <m:sSubPr>
                          <m:ctrlPr>
                            <a:rPr lang="en-US" sz="1200" b="0" i="1" dirty="0" smtClean="0">
                              <a:latin typeface="Cambria Math" panose="02040503050406030204" pitchFamily="18" charset="0"/>
                              <a:cs typeface="Times New Roman" pitchFamily="18" charset="0"/>
                            </a:rPr>
                          </m:ctrlPr>
                        </m:sSubPr>
                        <m:e>
                          <m:r>
                            <a:rPr lang="en-US" sz="1200" b="0" i="1" dirty="0" smtClean="0">
                              <a:latin typeface="Cambria Math"/>
                              <a:cs typeface="Times New Roman" pitchFamily="18" charset="0"/>
                            </a:rPr>
                            <m:t>𝑥</m:t>
                          </m:r>
                        </m:e>
                        <m:sub>
                          <m:r>
                            <a:rPr lang="en-US" sz="1200" b="0" i="1" dirty="0" smtClean="0">
                              <a:latin typeface="Cambria Math"/>
                              <a:cs typeface="Times New Roman" pitchFamily="18" charset="0"/>
                            </a:rPr>
                            <m:t>𝑖𝑗</m:t>
                          </m:r>
                        </m:sub>
                      </m:sSub>
                      <m:r>
                        <a:rPr lang="en-US" sz="1200" b="0" i="1" dirty="0" smtClean="0">
                          <a:latin typeface="Cambria Math"/>
                          <a:cs typeface="Times New Roman" pitchFamily="18" charset="0"/>
                        </a:rPr>
                        <m:t>=1</m:t>
                      </m:r>
                    </m:oMath>
                  </a14:m>
                  <a:r>
                    <a:rPr lang="en-US" sz="1200" dirty="0" smtClean="0">
                      <a:cs typeface="Times New Roman" pitchFamily="18" charset="0"/>
                    </a:rPr>
                    <a:t> if incidents at j are responded by a response unit at i</a:t>
                  </a:r>
                </a:p>
                <a:p>
                  <a:pPr marL="171450" indent="-171450">
                    <a:buFont typeface="Arial" pitchFamily="34" charset="0"/>
                    <a:buChar char="•"/>
                  </a:pPr>
                  <a14:m>
                    <m:oMath xmlns:m="http://schemas.openxmlformats.org/officeDocument/2006/math">
                      <m:sSub>
                        <m:sSubPr>
                          <m:ctrlPr>
                            <a:rPr lang="en-US" sz="1200" i="1" dirty="0">
                              <a:latin typeface="Cambria Math" panose="02040503050406030204" pitchFamily="18" charset="0"/>
                              <a:cs typeface="Times New Roman" pitchFamily="18" charset="0"/>
                            </a:rPr>
                          </m:ctrlPr>
                        </m:sSubPr>
                        <m:e>
                          <m:r>
                            <a:rPr lang="en-US" sz="1200" i="1" dirty="0">
                              <a:latin typeface="Cambria Math"/>
                              <a:cs typeface="Times New Roman" pitchFamily="18" charset="0"/>
                            </a:rPr>
                            <m:t>𝑦</m:t>
                          </m:r>
                        </m:e>
                        <m:sub>
                          <m:r>
                            <a:rPr lang="en-US" sz="1200" i="1" dirty="0">
                              <a:latin typeface="Cambria Math"/>
                              <a:cs typeface="Times New Roman" pitchFamily="18" charset="0"/>
                            </a:rPr>
                            <m:t>𝑖</m:t>
                          </m:r>
                        </m:sub>
                      </m:sSub>
                      <m:r>
                        <a:rPr lang="en-US" sz="1200" i="1" dirty="0">
                          <a:latin typeface="Cambria Math"/>
                          <a:cs typeface="Times New Roman" pitchFamily="18" charset="0"/>
                        </a:rPr>
                        <m:t>=1</m:t>
                      </m:r>
                    </m:oMath>
                  </a14:m>
                  <a:r>
                    <a:rPr lang="en-US" sz="1200" dirty="0" smtClean="0">
                      <a:cs typeface="Times New Roman" pitchFamily="18" charset="0"/>
                    </a:rPr>
                    <a:t> </a:t>
                  </a:r>
                  <a:r>
                    <a:rPr lang="en-US" sz="1200" dirty="0">
                      <a:cs typeface="Times New Roman" pitchFamily="18" charset="0"/>
                    </a:rPr>
                    <a:t>if a response unit is stationed at </a:t>
                  </a:r>
                  <a:r>
                    <a:rPr lang="en-US" sz="1200" dirty="0" err="1" smtClean="0">
                      <a:cs typeface="Times New Roman" pitchFamily="18" charset="0"/>
                    </a:rPr>
                    <a:t>i</a:t>
                  </a:r>
                  <a:endParaRPr lang="en-US" sz="1200" dirty="0">
                    <a:cs typeface="Times New Roman"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250223" y="2055008"/>
                  <a:ext cx="2518517" cy="1030539"/>
                </a:xfrm>
                <a:prstGeom prst="rect">
                  <a:avLst/>
                </a:prstGeom>
                <a:blipFill rotWithShape="0">
                  <a:blip r:embed="rId3"/>
                  <a:stretch>
                    <a:fillRect t="-592" b="-355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6262270" y="3099137"/>
                  <a:ext cx="2624841" cy="1015663"/>
                </a:xfrm>
                <a:prstGeom prst="rect">
                  <a:avLst/>
                </a:prstGeom>
              </p:spPr>
              <p:txBody>
                <a:bodyPr wrap="square">
                  <a:spAutoFit/>
                </a:bodyPr>
                <a:lstStyle/>
                <a:p>
                  <a:pPr marL="171450" indent="-171450">
                    <a:buFont typeface="Arial" pitchFamily="34" charset="0"/>
                    <a:buChar char="•"/>
                  </a:pPr>
                  <a14:m>
                    <m:oMath xmlns:m="http://schemas.openxmlformats.org/officeDocument/2006/math">
                      <m:r>
                        <a:rPr lang="en-US" sz="1200" b="0" i="1" smtClean="0">
                          <a:latin typeface="Cambria Math"/>
                          <a:ea typeface="Cambria Math"/>
                        </a:rPr>
                        <m:t>𝐺</m:t>
                      </m:r>
                      <m:d>
                        <m:dPr>
                          <m:ctrlPr>
                            <a:rPr lang="en-US" sz="1200" b="0" i="1" smtClean="0">
                              <a:latin typeface="Cambria Math" panose="02040503050406030204" pitchFamily="18" charset="0"/>
                              <a:ea typeface="Cambria Math"/>
                            </a:rPr>
                          </m:ctrlPr>
                        </m:dPr>
                        <m:e>
                          <m:r>
                            <a:rPr lang="en-US" sz="1200" b="0" i="1" smtClean="0">
                              <a:latin typeface="Cambria Math"/>
                              <a:ea typeface="Cambria Math"/>
                            </a:rPr>
                            <m:t>𝑁</m:t>
                          </m:r>
                          <m:r>
                            <a:rPr lang="en-US" sz="1200" b="0" i="1" smtClean="0">
                              <a:latin typeface="Cambria Math"/>
                              <a:ea typeface="Cambria Math"/>
                            </a:rPr>
                            <m:t>,</m:t>
                          </m:r>
                          <m:r>
                            <a:rPr lang="en-US" sz="1200" b="0" i="1" smtClean="0">
                              <a:latin typeface="Cambria Math"/>
                              <a:ea typeface="Cambria Math"/>
                            </a:rPr>
                            <m:t>𝐴</m:t>
                          </m:r>
                        </m:e>
                      </m:d>
                    </m:oMath>
                  </a14:m>
                  <a:r>
                    <a:rPr lang="en-US" sz="1200" dirty="0" smtClean="0"/>
                    <a:t>:</a:t>
                  </a:r>
                  <a:r>
                    <a:rPr lang="en-US" sz="1200" i="1" dirty="0" smtClean="0">
                      <a:latin typeface="Cambria Math"/>
                      <a:cs typeface="Times New Roman" pitchFamily="18" charset="0"/>
                    </a:rPr>
                    <a:t>a network of freeways, where N and A are the sets of nodes and links</a:t>
                  </a:r>
                </a:p>
                <a:p>
                  <a:pPr marL="171450" indent="-171450">
                    <a:buFont typeface="Arial" pitchFamily="34" charset="0"/>
                    <a:buChar char="•"/>
                  </a:pPr>
                  <a14:m>
                    <m:oMath xmlns:m="http://schemas.openxmlformats.org/officeDocument/2006/math">
                      <m:r>
                        <a:rPr lang="en-US" sz="1200" i="1">
                          <a:latin typeface="Cambria Math"/>
                        </a:rPr>
                        <m:t>𝑖</m:t>
                      </m:r>
                      <m:r>
                        <a:rPr lang="en-US" sz="1200" i="1">
                          <a:latin typeface="Cambria Math"/>
                        </a:rPr>
                        <m:t>, </m:t>
                      </m:r>
                      <m:r>
                        <a:rPr lang="en-US" sz="1200" i="1">
                          <a:latin typeface="Cambria Math"/>
                        </a:rPr>
                        <m:t>𝑗</m:t>
                      </m:r>
                    </m:oMath>
                  </a14:m>
                  <a:r>
                    <a:rPr lang="en-US" sz="1200" dirty="0"/>
                    <a:t>: </a:t>
                  </a:r>
                  <a:r>
                    <a:rPr lang="en-US" sz="1200" i="1" dirty="0">
                      <a:latin typeface="Cambria Math"/>
                      <a:cs typeface="Times New Roman" pitchFamily="18" charset="0"/>
                    </a:rPr>
                    <a:t>index for nodes </a:t>
                  </a:r>
                  <a:r>
                    <a:rPr lang="en-US" sz="1200" i="1" dirty="0" err="1">
                      <a:latin typeface="Cambria Math"/>
                      <a:cs typeface="Times New Roman" pitchFamily="18" charset="0"/>
                    </a:rPr>
                    <a:t>i</a:t>
                  </a:r>
                  <a:r>
                    <a:rPr lang="en-US" sz="1200" i="1" dirty="0">
                      <a:latin typeface="Cambria Math"/>
                      <a:cs typeface="Times New Roman" pitchFamily="18" charset="0"/>
                    </a:rPr>
                    <a:t>, j </a:t>
                  </a:r>
                  <a14:m>
                    <m:oMath xmlns:m="http://schemas.openxmlformats.org/officeDocument/2006/math">
                      <m:r>
                        <a:rPr lang="en-US" sz="1200" i="1">
                          <a:latin typeface="Cambria Math"/>
                          <a:ea typeface="Cambria Math"/>
                        </a:rPr>
                        <m:t>∈</m:t>
                      </m:r>
                      <m:r>
                        <a:rPr lang="en-US" sz="1200" i="1">
                          <a:latin typeface="Cambria Math"/>
                          <a:ea typeface="Cambria Math"/>
                        </a:rPr>
                        <m:t>𝑁</m:t>
                      </m:r>
                    </m:oMath>
                  </a14:m>
                  <a:endParaRPr lang="en-US" sz="1200" i="1" dirty="0" smtClean="0">
                    <a:latin typeface="Cambria Math"/>
                    <a:cs typeface="Times New Roman" pitchFamily="18" charset="0"/>
                  </a:endParaRPr>
                </a:p>
                <a:p>
                  <a:pPr marL="171450" indent="-171450">
                    <a:buFont typeface="Arial" pitchFamily="34" charset="0"/>
                    <a:buChar char="•"/>
                  </a:pPr>
                  <a:r>
                    <a:rPr lang="en-US" sz="1200" i="1" dirty="0" smtClean="0">
                      <a:latin typeface="Cambria Math"/>
                      <a:cs typeface="Times New Roman" pitchFamily="18" charset="0"/>
                    </a:rPr>
                    <a:t>R : available resources</a:t>
                  </a:r>
                </a:p>
              </p:txBody>
            </p:sp>
          </mc:Choice>
          <mc:Fallback xmlns="">
            <p:sp>
              <p:nvSpPr>
                <p:cNvPr id="60" name="Rectangle 59"/>
                <p:cNvSpPr>
                  <a:spLocks noRot="1" noChangeAspect="1" noMove="1" noResize="1" noEditPoints="1" noAdjustHandles="1" noChangeArrowheads="1" noChangeShapeType="1" noTextEdit="1"/>
                </p:cNvSpPr>
                <p:nvPr/>
              </p:nvSpPr>
              <p:spPr>
                <a:xfrm>
                  <a:off x="6262270" y="3099137"/>
                  <a:ext cx="2624841" cy="1015663"/>
                </a:xfrm>
                <a:prstGeom prst="rect">
                  <a:avLst/>
                </a:prstGeom>
                <a:blipFill rotWithShape="0">
                  <a:blip r:embed="rId4" cstate="print"/>
                  <a:stretch>
                    <a:fillRect t="-599" b="-3593"/>
                  </a:stretch>
                </a:blipFill>
              </p:spPr>
              <p:txBody>
                <a:bodyPr/>
                <a:lstStyle/>
                <a:p>
                  <a:r>
                    <a:rPr lang="en-US">
                      <a:noFill/>
                    </a:rPr>
                    <a:t> </a:t>
                  </a:r>
                </a:p>
              </p:txBody>
            </p:sp>
          </mc:Fallback>
        </mc:AlternateContent>
        <p:sp>
          <p:nvSpPr>
            <p:cNvPr id="61" name="Rectangle 60"/>
            <p:cNvSpPr/>
            <p:nvPr/>
          </p:nvSpPr>
          <p:spPr>
            <a:xfrm>
              <a:off x="6236368" y="2030905"/>
              <a:ext cx="2707578" cy="209993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grpSp>
      <p:sp>
        <p:nvSpPr>
          <p:cNvPr id="25" name="TextBox 24"/>
          <p:cNvSpPr txBox="1"/>
          <p:nvPr/>
        </p:nvSpPr>
        <p:spPr>
          <a:xfrm>
            <a:off x="196210" y="1676400"/>
            <a:ext cx="1981200" cy="353943"/>
          </a:xfrm>
          <a:prstGeom prst="rect">
            <a:avLst/>
          </a:prstGeom>
          <a:noFill/>
          <a:ln>
            <a:noFill/>
          </a:ln>
        </p:spPr>
        <p:txBody>
          <a:bodyPr wrap="square" rtlCol="0">
            <a:spAutoFit/>
          </a:bodyPr>
          <a:lstStyle/>
          <a:p>
            <a:r>
              <a:rPr lang="en-US" sz="1700" b="1" i="1" dirty="0" smtClean="0">
                <a:solidFill>
                  <a:schemeClr val="tx2"/>
                </a:solidFill>
                <a:cs typeface="Times New Roman" pitchFamily="18" charset="0"/>
              </a:rPr>
              <a:t>Constraints:</a:t>
            </a:r>
            <a:endParaRPr lang="en-US" sz="1700" b="1" i="1" dirty="0">
              <a:solidFill>
                <a:schemeClr val="tx2"/>
              </a:solidFill>
              <a:cs typeface="Times New Roman" pitchFamily="18" charset="0"/>
            </a:endParaRPr>
          </a:p>
        </p:txBody>
      </p:sp>
      <p:sp>
        <p:nvSpPr>
          <p:cNvPr id="20" name="Slide Number Placeholder 3"/>
          <p:cNvSpPr>
            <a:spLocks noGrp="1"/>
          </p:cNvSpPr>
          <p:nvPr>
            <p:ph type="sldNum" sz="quarter" idx="12"/>
          </p:nvPr>
        </p:nvSpPr>
        <p:spPr>
          <a:xfrm>
            <a:off x="6934200" y="6400800"/>
            <a:ext cx="2133600" cy="320675"/>
          </a:xfrm>
        </p:spPr>
        <p:txBody>
          <a:bodyPr/>
          <a:lstStyle/>
          <a:p>
            <a:r>
              <a:rPr lang="en-US" dirty="0" smtClean="0"/>
              <a:t>15</a:t>
            </a:r>
            <a:endParaRPr lang="en-US" dirty="0"/>
          </a:p>
        </p:txBody>
      </p:sp>
      <p:sp>
        <p:nvSpPr>
          <p:cNvPr id="19" name="TextBox 18"/>
          <p:cNvSpPr txBox="1"/>
          <p:nvPr/>
        </p:nvSpPr>
        <p:spPr>
          <a:xfrm>
            <a:off x="590350" y="2084925"/>
            <a:ext cx="5486400" cy="338554"/>
          </a:xfrm>
          <a:prstGeom prst="rect">
            <a:avLst/>
          </a:prstGeom>
          <a:noFill/>
          <a:ln>
            <a:noFill/>
          </a:ln>
        </p:spPr>
        <p:txBody>
          <a:bodyPr wrap="square" rtlCol="0">
            <a:spAutoFit/>
          </a:bodyPr>
          <a:lstStyle/>
          <a:p>
            <a:r>
              <a:rPr lang="en-US" sz="1600" b="1" dirty="0">
                <a:solidFill>
                  <a:srgbClr val="00B050"/>
                </a:solidFill>
              </a:rPr>
              <a:t>1</a:t>
            </a:r>
            <a:r>
              <a:rPr lang="en-US" sz="1600" b="1" dirty="0" smtClean="0">
                <a:solidFill>
                  <a:srgbClr val="00B050"/>
                </a:solidFill>
              </a:rPr>
              <a:t>. Every </a:t>
            </a:r>
            <a:r>
              <a:rPr lang="en-US" sz="1600" b="1" dirty="0">
                <a:solidFill>
                  <a:srgbClr val="00B050"/>
                </a:solidFill>
              </a:rPr>
              <a:t>freeway segment </a:t>
            </a:r>
            <a:r>
              <a:rPr lang="en-US" sz="1600" b="1" dirty="0" smtClean="0">
                <a:solidFill>
                  <a:srgbClr val="00B050"/>
                </a:solidFill>
              </a:rPr>
              <a:t>must </a:t>
            </a:r>
            <a:r>
              <a:rPr lang="en-US" sz="1600" b="1" dirty="0">
                <a:solidFill>
                  <a:srgbClr val="00B050"/>
                </a:solidFill>
              </a:rPr>
              <a:t>be served</a:t>
            </a:r>
            <a:endParaRPr lang="en-US" sz="1600" b="1" dirty="0">
              <a:solidFill>
                <a:srgbClr val="00B050"/>
              </a:solidFill>
              <a:cs typeface="Times New Roman"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1047550" y="2416406"/>
                <a:ext cx="1295400" cy="76456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nary>
                        <m:naryPr>
                          <m:chr m:val="∑"/>
                          <m:limLoc m:val="undOvr"/>
                          <m:supHide m:val="on"/>
                          <m:ctrlPr>
                            <a:rPr lang="en-US" i="1" smtClean="0">
                              <a:latin typeface="Cambria Math" panose="02040503050406030204" pitchFamily="18" charset="0"/>
                            </a:rPr>
                          </m:ctrlPr>
                        </m:naryPr>
                        <m:sub>
                          <m:r>
                            <m:rPr>
                              <m:brk/>
                            </m:rPr>
                            <a:rPr lang="en-US" b="0" i="1" smtClean="0">
                              <a:latin typeface="Cambria Math"/>
                            </a:rPr>
                            <m:t>𝑖</m:t>
                          </m:r>
                        </m:sub>
                        <m:sup/>
                        <m:e>
                          <m:sSub>
                            <m:sSubPr>
                              <m:ctrlPr>
                                <a:rPr lang="en-US" i="1">
                                  <a:latin typeface="Cambria Math" panose="02040503050406030204" pitchFamily="18" charset="0"/>
                                </a:rPr>
                              </m:ctrlPr>
                            </m:sSubPr>
                            <m:e>
                              <m:r>
                                <a:rPr lang="en-US" i="1">
                                  <a:latin typeface="Cambria Math"/>
                                </a:rPr>
                                <m:t>𝑥</m:t>
                              </m:r>
                            </m:e>
                            <m:sub>
                              <m:r>
                                <a:rPr lang="en-US" i="1">
                                  <a:latin typeface="Cambria Math"/>
                                </a:rPr>
                                <m:t>𝑖𝑗</m:t>
                              </m:r>
                            </m:sub>
                          </m:sSub>
                        </m:e>
                      </m:nary>
                      <m:r>
                        <a:rPr lang="en-US" i="1">
                          <a:latin typeface="Cambria Math"/>
                        </a:rPr>
                        <m:t>=1 </m:t>
                      </m:r>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047550" y="2416406"/>
                <a:ext cx="1295400" cy="764568"/>
              </a:xfrm>
              <a:prstGeom prst="rect">
                <a:avLst/>
              </a:prstGeom>
              <a:blipFill rotWithShape="0">
                <a:blip r:embed="rId5"/>
                <a:stretch>
                  <a:fillRect/>
                </a:stretch>
              </a:blipFill>
            </p:spPr>
            <p:txBody>
              <a:bodyPr/>
              <a:lstStyle/>
              <a:p>
                <a:r>
                  <a:rPr lang="en-US">
                    <a:noFill/>
                  </a:rPr>
                  <a:t> </a:t>
                </a:r>
              </a:p>
            </p:txBody>
          </p:sp>
        </mc:Fallback>
      </mc:AlternateContent>
      <p:sp>
        <p:nvSpPr>
          <p:cNvPr id="22" name="TextBox 21"/>
          <p:cNvSpPr txBox="1"/>
          <p:nvPr/>
        </p:nvSpPr>
        <p:spPr>
          <a:xfrm>
            <a:off x="590350" y="3318560"/>
            <a:ext cx="5486400" cy="584775"/>
          </a:xfrm>
          <a:prstGeom prst="rect">
            <a:avLst/>
          </a:prstGeom>
          <a:noFill/>
          <a:ln>
            <a:noFill/>
          </a:ln>
        </p:spPr>
        <p:txBody>
          <a:bodyPr wrap="square" rtlCol="0">
            <a:spAutoFit/>
          </a:bodyPr>
          <a:lstStyle/>
          <a:p>
            <a:pPr marL="228600" indent="-228600"/>
            <a:r>
              <a:rPr lang="en-US" sz="1600" b="1" dirty="0">
                <a:solidFill>
                  <a:srgbClr val="00B050"/>
                </a:solidFill>
              </a:rPr>
              <a:t>2</a:t>
            </a:r>
            <a:r>
              <a:rPr lang="en-US" sz="1600" b="1" dirty="0" smtClean="0">
                <a:solidFill>
                  <a:srgbClr val="00B050"/>
                </a:solidFill>
              </a:rPr>
              <a:t>. Response </a:t>
            </a:r>
            <a:r>
              <a:rPr lang="en-US" sz="1600" b="1" dirty="0">
                <a:solidFill>
                  <a:srgbClr val="00B050"/>
                </a:solidFill>
              </a:rPr>
              <a:t>units can only be dispatched from location </a:t>
            </a:r>
            <a:r>
              <a:rPr lang="en-US" sz="1600" b="1" i="1" dirty="0" err="1" smtClean="0">
                <a:solidFill>
                  <a:srgbClr val="00B050"/>
                </a:solidFill>
              </a:rPr>
              <a:t>i</a:t>
            </a:r>
            <a:r>
              <a:rPr lang="en-US" sz="1600" b="1" dirty="0" smtClean="0">
                <a:solidFill>
                  <a:srgbClr val="00B050"/>
                </a:solidFill>
              </a:rPr>
              <a:t> </a:t>
            </a:r>
            <a:r>
              <a:rPr lang="en-US" sz="1600" b="1" dirty="0">
                <a:solidFill>
                  <a:srgbClr val="00B050"/>
                </a:solidFill>
              </a:rPr>
              <a:t>if they are stationed there </a:t>
            </a:r>
            <a:r>
              <a:rPr lang="en-US" sz="1600" b="1" i="1" dirty="0">
                <a:solidFill>
                  <a:srgbClr val="00B050"/>
                </a:solidFill>
              </a:rPr>
              <a:t>(</a:t>
            </a:r>
            <a:r>
              <a:rPr lang="en-US" sz="1600" b="1" i="1" dirty="0" err="1" smtClean="0">
                <a:solidFill>
                  <a:srgbClr val="00B050"/>
                </a:solidFill>
              </a:rPr>
              <a:t>y</a:t>
            </a:r>
            <a:r>
              <a:rPr lang="en-US" sz="1600" b="1" i="1" baseline="-25000" dirty="0" err="1" smtClean="0">
                <a:solidFill>
                  <a:srgbClr val="00B050"/>
                </a:solidFill>
              </a:rPr>
              <a:t>i</a:t>
            </a:r>
            <a:r>
              <a:rPr lang="en-US" sz="1600" b="1" i="1" baseline="-25000" dirty="0" smtClean="0">
                <a:solidFill>
                  <a:srgbClr val="00B050"/>
                </a:solidFill>
              </a:rPr>
              <a:t> </a:t>
            </a:r>
            <a:r>
              <a:rPr lang="en-US" sz="1600" b="1" i="1" dirty="0" smtClean="0">
                <a:solidFill>
                  <a:srgbClr val="00B050"/>
                </a:solidFill>
              </a:rPr>
              <a:t>= 1</a:t>
            </a:r>
            <a:r>
              <a:rPr lang="en-US" sz="1600" b="1" i="1" dirty="0">
                <a:solidFill>
                  <a:srgbClr val="00B050"/>
                </a:solidFill>
              </a:rPr>
              <a:t>)</a:t>
            </a:r>
            <a:endParaRPr lang="en-US" sz="1600" b="1" i="1" dirty="0">
              <a:solidFill>
                <a:srgbClr val="00B050"/>
              </a:solidFill>
              <a:cs typeface="Times New Roman" pitchFamily="18" charset="0"/>
            </a:endParaRPr>
          </a:p>
        </p:txBody>
      </p:sp>
      <p:sp>
        <p:nvSpPr>
          <p:cNvPr id="23" name="TextBox 22"/>
          <p:cNvSpPr txBox="1"/>
          <p:nvPr/>
        </p:nvSpPr>
        <p:spPr>
          <a:xfrm>
            <a:off x="609600" y="4587190"/>
            <a:ext cx="5486400" cy="584775"/>
          </a:xfrm>
          <a:prstGeom prst="rect">
            <a:avLst/>
          </a:prstGeom>
          <a:noFill/>
          <a:ln>
            <a:noFill/>
          </a:ln>
        </p:spPr>
        <p:txBody>
          <a:bodyPr wrap="square" rtlCol="0">
            <a:spAutoFit/>
          </a:bodyPr>
          <a:lstStyle/>
          <a:p>
            <a:pPr marL="228600" indent="-228600"/>
            <a:r>
              <a:rPr lang="en-US" sz="1600" b="1" dirty="0">
                <a:solidFill>
                  <a:srgbClr val="00B050"/>
                </a:solidFill>
              </a:rPr>
              <a:t>3</a:t>
            </a:r>
            <a:r>
              <a:rPr lang="en-US" sz="1600" b="1" dirty="0" smtClean="0">
                <a:solidFill>
                  <a:srgbClr val="00B050"/>
                </a:solidFill>
              </a:rPr>
              <a:t>. The </a:t>
            </a:r>
            <a:r>
              <a:rPr lang="en-US" sz="1600" b="1" dirty="0">
                <a:solidFill>
                  <a:srgbClr val="00B050"/>
                </a:solidFill>
              </a:rPr>
              <a:t>total number of available response units is limited by available resources </a:t>
            </a:r>
            <a:r>
              <a:rPr lang="en-US" sz="1600" b="1" i="1" dirty="0" smtClean="0">
                <a:solidFill>
                  <a:srgbClr val="00B050"/>
                </a:solidFill>
              </a:rPr>
              <a:t>(R)</a:t>
            </a:r>
            <a:endParaRPr lang="en-US" sz="1600" b="1" i="1" dirty="0">
              <a:solidFill>
                <a:srgbClr val="00B050"/>
              </a:solidFill>
              <a:cs typeface="Times New Roman"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1047550" y="5091094"/>
                <a:ext cx="1246303" cy="764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supHide m:val="on"/>
                          <m:ctrlPr>
                            <a:rPr lang="en-US" i="1" smtClean="0">
                              <a:latin typeface="Cambria Math" panose="02040503050406030204" pitchFamily="18" charset="0"/>
                            </a:rPr>
                          </m:ctrlPr>
                        </m:naryPr>
                        <m:sub>
                          <m:r>
                            <a:rPr lang="en-US" b="0" i="1" smtClean="0">
                              <a:latin typeface="Cambria Math"/>
                            </a:rPr>
                            <m:t>𝑖</m:t>
                          </m:r>
                        </m:sub>
                        <m:sup/>
                        <m:e>
                          <m:sSub>
                            <m:sSubPr>
                              <m:ctrlPr>
                                <a:rPr lang="en-US" i="1">
                                  <a:latin typeface="Cambria Math" panose="02040503050406030204" pitchFamily="18" charset="0"/>
                                </a:rPr>
                              </m:ctrlPr>
                            </m:sSubPr>
                            <m:e>
                              <m:r>
                                <a:rPr lang="en-US" i="1">
                                  <a:latin typeface="Cambria Math"/>
                                </a:rPr>
                                <m:t>𝑦</m:t>
                              </m:r>
                            </m:e>
                            <m:sub>
                              <m:r>
                                <a:rPr lang="en-US" b="0" i="1" smtClean="0">
                                  <a:latin typeface="Cambria Math"/>
                                </a:rPr>
                                <m:t>𝑖</m:t>
                              </m:r>
                            </m:sub>
                          </m:sSub>
                        </m:e>
                      </m:nary>
                      <m:r>
                        <a:rPr lang="en-US" i="1">
                          <a:latin typeface="Cambria Math"/>
                        </a:rPr>
                        <m:t>≤</m:t>
                      </m:r>
                      <m:r>
                        <a:rPr lang="en-US" b="0" i="1" smtClean="0">
                          <a:latin typeface="Cambria Math"/>
                        </a:rPr>
                        <m:t>𝑅</m:t>
                      </m:r>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1047550" y="5091094"/>
                <a:ext cx="1246303" cy="76456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133582" y="3925027"/>
                <a:ext cx="1066800" cy="39164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𝑥</m:t>
                          </m:r>
                        </m:e>
                        <m:sub>
                          <m:r>
                            <a:rPr lang="en-US" i="1">
                              <a:latin typeface="Cambria Math"/>
                            </a:rPr>
                            <m:t>𝑖𝑗</m:t>
                          </m:r>
                        </m:sub>
                      </m:sSub>
                      <m:r>
                        <a:rPr lang="en-US">
                          <a:latin typeface="Cambria Math"/>
                        </a:rPr>
                        <m:t>≤</m:t>
                      </m:r>
                      <m:r>
                        <a:rPr lang="en-US" i="1">
                          <a:latin typeface="Cambria Math"/>
                        </a:rPr>
                        <m:t> </m:t>
                      </m:r>
                      <m:sSub>
                        <m:sSubPr>
                          <m:ctrlPr>
                            <a:rPr lang="en-US" i="1">
                              <a:latin typeface="Cambria Math" panose="02040503050406030204" pitchFamily="18" charset="0"/>
                            </a:rPr>
                          </m:ctrlPr>
                        </m:sSubPr>
                        <m:e>
                          <m:r>
                            <m:rPr>
                              <m:sty m:val="p"/>
                            </m:rPr>
                            <a:rPr lang="en-US">
                              <a:latin typeface="Cambria Math"/>
                            </a:rPr>
                            <m:t>y</m:t>
                          </m:r>
                        </m:e>
                        <m:sub>
                          <m:r>
                            <m:rPr>
                              <m:sty m:val="p"/>
                            </m:rPr>
                            <a:rPr lang="en-US">
                              <a:latin typeface="Cambria Math"/>
                            </a:rPr>
                            <m:t>i</m:t>
                          </m:r>
                        </m:sub>
                      </m:sSub>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1133582" y="3925027"/>
                <a:ext cx="1066800" cy="391646"/>
              </a:xfrm>
              <a:prstGeom prst="rect">
                <a:avLst/>
              </a:prstGeom>
              <a:blipFill rotWithShape="0">
                <a:blip r:embed="rId7"/>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742783" y="2576001"/>
                <a:ext cx="9718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en-US" b="0" i="1" smtClean="0">
                          <a:latin typeface="Cambria Math"/>
                          <a:ea typeface="Cambria Math"/>
                        </a:rPr>
                        <m:t> </m:t>
                      </m:r>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𝑁</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2742783" y="2576001"/>
                <a:ext cx="971869"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743200" y="3974068"/>
                <a:ext cx="9781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 </m:t>
                      </m:r>
                      <m:r>
                        <a:rPr lang="en-US" b="0" i="1" smtClean="0">
                          <a:latin typeface="Cambria Math"/>
                          <a:ea typeface="Cambria Math"/>
                        </a:rPr>
                        <m:t>𝑗</m:t>
                      </m:r>
                      <m:r>
                        <a:rPr lang="en-US" i="1">
                          <a:latin typeface="Cambria Math"/>
                          <a:ea typeface="Cambria Math"/>
                        </a:rPr>
                        <m:t>∈</m:t>
                      </m:r>
                      <m:r>
                        <a:rPr lang="en-US" i="1">
                          <a:latin typeface="Cambria Math"/>
                          <a:ea typeface="Cambria Math"/>
                        </a:rPr>
                        <m:t>𝑁</m:t>
                      </m:r>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2743200" y="3974068"/>
                <a:ext cx="978153" cy="369332"/>
              </a:xfrm>
              <a:prstGeom prst="rect">
                <a:avLst/>
              </a:prstGeom>
              <a:blipFill rotWithShape="0">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1082041" y="5655880"/>
                <a:ext cx="1368708" cy="440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a:rPr>
                            <m:t>𝑥</m:t>
                          </m:r>
                        </m:e>
                        <m:sub>
                          <m:r>
                            <a:rPr lang="en-US" i="1">
                              <a:latin typeface="Cambria Math"/>
                            </a:rPr>
                            <m:t>𝑖𝑗</m:t>
                          </m:r>
                        </m:sub>
                        <m:sup/>
                      </m:sSubSup>
                      <m:r>
                        <a:rPr lang="en-US">
                          <a:latin typeface="Cambria Math"/>
                        </a:rPr>
                        <m:t>=</m:t>
                      </m:r>
                      <m:d>
                        <m:dPr>
                          <m:begChr m:val="["/>
                          <m:endChr m:val="]"/>
                          <m:ctrlPr>
                            <a:rPr lang="en-US" i="1">
                              <a:latin typeface="Cambria Math" panose="02040503050406030204" pitchFamily="18" charset="0"/>
                            </a:rPr>
                          </m:ctrlPr>
                        </m:dPr>
                        <m:e>
                          <m:r>
                            <a:rPr lang="en-US">
                              <a:latin typeface="Cambria Math"/>
                            </a:rPr>
                            <m:t>0,1</m:t>
                          </m:r>
                        </m:e>
                      </m:d>
                      <m:r>
                        <a:rPr lang="en-US" i="1">
                          <a:latin typeface="Cambria Math"/>
                        </a:rPr>
                        <m:t> </m:t>
                      </m:r>
                    </m:oMath>
                  </m:oMathPara>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1082041" y="5655880"/>
                <a:ext cx="1368708" cy="440120"/>
              </a:xfrm>
              <a:prstGeom prst="rect">
                <a:avLst/>
              </a:prstGeom>
              <a:blipFill rotWithShape="0">
                <a:blip r:embed="rId10"/>
                <a:stretch>
                  <a:fillRect b="-6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962400" y="5626383"/>
                <a:ext cx="12486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y</m:t>
                          </m:r>
                        </m:e>
                        <m:sub>
                          <m:r>
                            <m:rPr>
                              <m:sty m:val="p"/>
                            </m:rPr>
                            <a:rPr lang="en-US">
                              <a:latin typeface="Cambria Math"/>
                            </a:rPr>
                            <m:t>i</m:t>
                          </m:r>
                        </m:sub>
                      </m:sSub>
                      <m:r>
                        <a:rPr lang="en-US">
                          <a:latin typeface="Cambria Math"/>
                        </a:rPr>
                        <m:t>=</m:t>
                      </m:r>
                      <m:d>
                        <m:dPr>
                          <m:begChr m:val="["/>
                          <m:endChr m:val="]"/>
                          <m:ctrlPr>
                            <a:rPr lang="en-US" i="1">
                              <a:latin typeface="Cambria Math" panose="02040503050406030204" pitchFamily="18" charset="0"/>
                            </a:rPr>
                          </m:ctrlPr>
                        </m:dPr>
                        <m:e>
                          <m:r>
                            <a:rPr lang="en-US">
                              <a:latin typeface="Cambria Math"/>
                            </a:rPr>
                            <m:t>0,1</m:t>
                          </m:r>
                        </m:e>
                      </m:d>
                      <m:r>
                        <a:rPr lang="en-US" i="1">
                          <a:latin typeface="Cambria Math"/>
                        </a:rPr>
                        <m:t> </m:t>
                      </m:r>
                    </m:oMath>
                  </m:oMathPara>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3962400" y="5626383"/>
                <a:ext cx="1248675" cy="369332"/>
              </a:xfrm>
              <a:prstGeom prst="rect">
                <a:avLst/>
              </a:prstGeom>
              <a:blipFill rotWithShape="0">
                <a:blip r:embed="rId11"/>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333343" y="5670944"/>
                <a:ext cx="13381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 </m:t>
                      </m:r>
                      <m:r>
                        <a:rPr lang="en-US" b="0" i="1" smtClean="0">
                          <a:latin typeface="Cambria Math"/>
                          <a:ea typeface="Cambria Math"/>
                        </a:rPr>
                        <m:t>(</m:t>
                      </m:r>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𝑗</m:t>
                      </m:r>
                      <m:r>
                        <a:rPr lang="en-US" b="0" i="1" smtClean="0">
                          <a:latin typeface="Cambria Math"/>
                          <a:ea typeface="Cambria Math"/>
                        </a:rPr>
                        <m:t>)∈</m:t>
                      </m:r>
                      <m:r>
                        <a:rPr lang="en-US" i="1">
                          <a:latin typeface="Cambria Math"/>
                          <a:ea typeface="Cambria Math"/>
                        </a:rPr>
                        <m:t>𝑁</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2333343" y="5670944"/>
                <a:ext cx="1338123" cy="369332"/>
              </a:xfrm>
              <a:prstGeom prst="rect">
                <a:avLst/>
              </a:prstGeom>
              <a:blipFill rotWithShape="0">
                <a:blip r:embed="rId12"/>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156559" y="5662061"/>
                <a:ext cx="9718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 </m:t>
                      </m:r>
                      <m:r>
                        <a:rPr lang="en-US" b="0" i="1" smtClean="0">
                          <a:latin typeface="Cambria Math"/>
                          <a:ea typeface="Cambria Math"/>
                        </a:rPr>
                        <m:t>𝑖</m:t>
                      </m:r>
                      <m:r>
                        <a:rPr lang="en-US" i="1">
                          <a:latin typeface="Cambria Math"/>
                          <a:ea typeface="Cambria Math"/>
                        </a:rPr>
                        <m:t>∈</m:t>
                      </m:r>
                      <m:r>
                        <a:rPr lang="en-US" i="1">
                          <a:latin typeface="Cambria Math"/>
                          <a:ea typeface="Cambria Math"/>
                        </a:rPr>
                        <m:t>𝑁</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5156559" y="5662061"/>
                <a:ext cx="971869" cy="369332"/>
              </a:xfrm>
              <a:prstGeom prst="rect">
                <a:avLst/>
              </a:prstGeom>
              <a:blipFill rotWithShape="0">
                <a:blip r:embed="rId13"/>
                <a:stretch>
                  <a:fillRect/>
                </a:stretch>
              </a:blipFill>
            </p:spPr>
            <p:txBody>
              <a:bodyPr/>
              <a:lstStyle/>
              <a:p>
                <a:r>
                  <a:rPr lang="en-US">
                    <a:noFill/>
                  </a:rPr>
                  <a:t> </a:t>
                </a:r>
              </a:p>
            </p:txBody>
          </p:sp>
        </mc:Fallback>
      </mc:AlternateContent>
      <p:sp>
        <p:nvSpPr>
          <p:cNvPr id="2" name="Title 1"/>
          <p:cNvSpPr>
            <a:spLocks noGrp="1"/>
          </p:cNvSpPr>
          <p:nvPr>
            <p:ph type="title"/>
          </p:nvPr>
        </p:nvSpPr>
        <p:spPr>
          <a:xfrm>
            <a:off x="838200" y="590550"/>
            <a:ext cx="8153400" cy="563563"/>
          </a:xfrm>
        </p:spPr>
        <p:txBody>
          <a:bodyPr/>
          <a:lstStyle/>
          <a:p>
            <a:r>
              <a:rPr lang="en-US" dirty="0" smtClean="0"/>
              <a:t>Model Formulation (cont’d)</a:t>
            </a:r>
            <a:endParaRPr lang="en-US" dirty="0"/>
          </a:p>
        </p:txBody>
      </p:sp>
      <p:sp>
        <p:nvSpPr>
          <p:cNvPr id="40" name="TextBox 39"/>
          <p:cNvSpPr txBox="1"/>
          <p:nvPr/>
        </p:nvSpPr>
        <p:spPr>
          <a:xfrm>
            <a:off x="1219200" y="121170"/>
            <a:ext cx="6934200" cy="400110"/>
          </a:xfrm>
          <a:prstGeom prst="rect">
            <a:avLst/>
          </a:prstGeom>
          <a:noFill/>
        </p:spPr>
        <p:txBody>
          <a:bodyPr wrap="square" rtlCol="0">
            <a:spAutoFit/>
          </a:bodyPr>
          <a:lstStyle/>
          <a:p>
            <a:r>
              <a:rPr lang="en-US" sz="2000" i="1" dirty="0" smtClean="0"/>
              <a:t>1. Incident Response Management </a:t>
            </a:r>
            <a:r>
              <a:rPr lang="en-US" sz="2000" i="1" dirty="0"/>
              <a:t>Strategies</a:t>
            </a:r>
          </a:p>
        </p:txBody>
      </p:sp>
    </p:spTree>
    <p:extLst>
      <p:ext uri="{BB962C8B-B14F-4D97-AF65-F5344CB8AC3E}">
        <p14:creationId xmlns:p14="http://schemas.microsoft.com/office/powerpoint/2010/main" val="246613429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Empirical Study</a:t>
            </a:r>
            <a:endParaRPr lang="en-US" dirty="0"/>
          </a:p>
        </p:txBody>
      </p:sp>
      <p:sp>
        <p:nvSpPr>
          <p:cNvPr id="3" name="Content Placeholder 2"/>
          <p:cNvSpPr>
            <a:spLocks noGrp="1"/>
          </p:cNvSpPr>
          <p:nvPr>
            <p:ph idx="1"/>
          </p:nvPr>
        </p:nvSpPr>
        <p:spPr>
          <a:xfrm>
            <a:off x="381000" y="1457325"/>
            <a:ext cx="8686801" cy="5172075"/>
          </a:xfrm>
        </p:spPr>
        <p:txBody>
          <a:bodyPr/>
          <a:lstStyle/>
          <a:p>
            <a:r>
              <a:rPr lang="en-US" dirty="0" smtClean="0"/>
              <a:t> </a:t>
            </a:r>
            <a:r>
              <a:rPr lang="en-US" b="0" dirty="0" smtClean="0"/>
              <a:t>Segments</a:t>
            </a:r>
            <a:r>
              <a:rPr lang="en-US" dirty="0" smtClean="0"/>
              <a:t> of </a:t>
            </a:r>
            <a:r>
              <a:rPr lang="en-US" sz="2600" dirty="0" smtClean="0"/>
              <a:t>I-70, I-270 and US 15 in MD</a:t>
            </a:r>
          </a:p>
        </p:txBody>
      </p:sp>
      <p:sp>
        <p:nvSpPr>
          <p:cNvPr id="7" name="TextBox 6"/>
          <p:cNvSpPr txBox="1"/>
          <p:nvPr/>
        </p:nvSpPr>
        <p:spPr>
          <a:xfrm>
            <a:off x="4853748" y="1945819"/>
            <a:ext cx="4009687" cy="4708981"/>
          </a:xfrm>
          <a:prstGeom prst="rect">
            <a:avLst/>
          </a:prstGeom>
          <a:noFill/>
        </p:spPr>
        <p:txBody>
          <a:bodyPr wrap="none" rtlCol="0">
            <a:spAutoFit/>
          </a:bodyPr>
          <a:lstStyle/>
          <a:p>
            <a:pPr>
              <a:buClr>
                <a:schemeClr val="accent1">
                  <a:lumMod val="75000"/>
                </a:schemeClr>
              </a:buClr>
            </a:pPr>
            <a:r>
              <a:rPr lang="en-US" sz="2000" b="1" u="sng" dirty="0" smtClean="0">
                <a:solidFill>
                  <a:schemeClr val="tx2"/>
                </a:solidFill>
              </a:rPr>
              <a:t>Site Characteristics</a:t>
            </a:r>
          </a:p>
          <a:p>
            <a:pPr>
              <a:buClr>
                <a:schemeClr val="accent1">
                  <a:lumMod val="75000"/>
                </a:schemeClr>
              </a:buClr>
            </a:pPr>
            <a:endParaRPr lang="en-US" sz="2000" dirty="0" smtClean="0"/>
          </a:p>
          <a:p>
            <a:pPr marL="230188" indent="-230188">
              <a:buClr>
                <a:schemeClr val="accent1">
                  <a:lumMod val="75000"/>
                </a:schemeClr>
              </a:buClr>
              <a:buFont typeface="Wingdings" pitchFamily="2" charset="2"/>
              <a:buChar char="§"/>
            </a:pPr>
            <a:r>
              <a:rPr lang="en-US" sz="2000" dirty="0" smtClean="0"/>
              <a:t>63 miles</a:t>
            </a:r>
          </a:p>
          <a:p>
            <a:pPr marL="230188" indent="-230188">
              <a:buClr>
                <a:schemeClr val="accent1">
                  <a:lumMod val="75000"/>
                </a:schemeClr>
              </a:buClr>
              <a:buFont typeface="Wingdings" pitchFamily="2" charset="2"/>
              <a:buChar char="§"/>
            </a:pPr>
            <a:r>
              <a:rPr lang="en-US" sz="2000" dirty="0" smtClean="0"/>
              <a:t>Radial shape of roads</a:t>
            </a:r>
          </a:p>
          <a:p>
            <a:pPr marL="230188" indent="-230188">
              <a:buClr>
                <a:schemeClr val="accent1">
                  <a:lumMod val="75000"/>
                </a:schemeClr>
              </a:buClr>
              <a:buFont typeface="Wingdings" pitchFamily="2" charset="2"/>
              <a:buChar char="§"/>
            </a:pPr>
            <a:r>
              <a:rPr lang="en-US" sz="2000" dirty="0" smtClean="0"/>
              <a:t>Frederick, Howard, and Carroll</a:t>
            </a:r>
            <a:br>
              <a:rPr lang="en-US" sz="2000" dirty="0" smtClean="0"/>
            </a:br>
            <a:r>
              <a:rPr lang="en-US" sz="2000" dirty="0" smtClean="0"/>
              <a:t>Counties</a:t>
            </a:r>
            <a:br>
              <a:rPr lang="en-US" sz="2000" dirty="0" smtClean="0"/>
            </a:br>
            <a:endParaRPr lang="en-US" sz="2000" dirty="0"/>
          </a:p>
          <a:p>
            <a:pPr>
              <a:buClr>
                <a:schemeClr val="accent1">
                  <a:lumMod val="75000"/>
                </a:schemeClr>
              </a:buClr>
            </a:pPr>
            <a:r>
              <a:rPr lang="en-US" sz="2000" b="1" u="sng" dirty="0" smtClean="0">
                <a:solidFill>
                  <a:schemeClr val="tx2"/>
                </a:solidFill>
              </a:rPr>
              <a:t>Highway Incident </a:t>
            </a:r>
            <a:r>
              <a:rPr lang="en-US" sz="2000" b="1" u="sng" dirty="0" smtClean="0">
                <a:solidFill>
                  <a:schemeClr val="tx2"/>
                </a:solidFill>
              </a:rPr>
              <a:t>Management</a:t>
            </a:r>
          </a:p>
          <a:p>
            <a:pPr>
              <a:buClr>
                <a:schemeClr val="accent1">
                  <a:lumMod val="75000"/>
                </a:schemeClr>
              </a:buClr>
            </a:pPr>
            <a:endParaRPr lang="en-US" sz="2000" b="1" u="sng" dirty="0" smtClean="0">
              <a:solidFill>
                <a:schemeClr val="tx2"/>
              </a:solidFill>
            </a:endParaRPr>
          </a:p>
          <a:p>
            <a:pPr marL="230188" indent="-230188">
              <a:buClr>
                <a:schemeClr val="accent1">
                  <a:lumMod val="75000"/>
                </a:schemeClr>
              </a:buClr>
              <a:buFont typeface="Wingdings" pitchFamily="2" charset="2"/>
              <a:buChar char="§"/>
            </a:pPr>
            <a:r>
              <a:rPr lang="en-US" sz="2000" dirty="0" smtClean="0"/>
              <a:t>TOC-7</a:t>
            </a:r>
          </a:p>
          <a:p>
            <a:pPr marL="230188" indent="-230188">
              <a:buClr>
                <a:schemeClr val="accent1">
                  <a:lumMod val="75000"/>
                </a:schemeClr>
              </a:buClr>
              <a:buFont typeface="Wingdings" pitchFamily="2" charset="2"/>
              <a:buChar char="§"/>
            </a:pPr>
            <a:r>
              <a:rPr lang="en-US" sz="2000" dirty="0" smtClean="0"/>
              <a:t>3 units</a:t>
            </a:r>
          </a:p>
          <a:p>
            <a:pPr marL="230188" indent="-230188">
              <a:buClr>
                <a:schemeClr val="accent1">
                  <a:lumMod val="75000"/>
                </a:schemeClr>
              </a:buClr>
              <a:buFont typeface="Wingdings" pitchFamily="2" charset="2"/>
              <a:buChar char="§"/>
            </a:pPr>
            <a:r>
              <a:rPr lang="en-US" sz="2000" dirty="0" smtClean="0"/>
              <a:t>Operation Hours: </a:t>
            </a:r>
            <a:br>
              <a:rPr lang="en-US" sz="2000" dirty="0" smtClean="0"/>
            </a:br>
            <a:r>
              <a:rPr lang="en-US" sz="2000" dirty="0" smtClean="0"/>
              <a:t>5AM – 9PM on weekday</a:t>
            </a:r>
          </a:p>
          <a:p>
            <a:pPr marL="460375" lvl="1" indent="-233363">
              <a:buClr>
                <a:schemeClr val="accent1">
                  <a:lumMod val="75000"/>
                </a:schemeClr>
              </a:buClr>
              <a:buFont typeface="Wingdings" pitchFamily="2" charset="2"/>
              <a:buChar char="Ø"/>
            </a:pPr>
            <a:r>
              <a:rPr lang="en-US" sz="2000" b="1" dirty="0" smtClean="0">
                <a:solidFill>
                  <a:srgbClr val="00B050"/>
                </a:solidFill>
              </a:rPr>
              <a:t> Study Period: AM peak</a:t>
            </a:r>
            <a:br>
              <a:rPr lang="en-US" sz="2000" b="1" dirty="0" smtClean="0">
                <a:solidFill>
                  <a:srgbClr val="00B050"/>
                </a:solidFill>
              </a:rPr>
            </a:br>
            <a:r>
              <a:rPr lang="en-US" sz="2000" dirty="0" smtClean="0"/>
              <a:t>(7AM – 9:30 AM on weekday)</a:t>
            </a:r>
          </a:p>
        </p:txBody>
      </p:sp>
      <p:grpSp>
        <p:nvGrpSpPr>
          <p:cNvPr id="8" name="Group 7"/>
          <p:cNvGrpSpPr/>
          <p:nvPr/>
        </p:nvGrpSpPr>
        <p:grpSpPr>
          <a:xfrm>
            <a:off x="381000" y="2262299"/>
            <a:ext cx="4038600" cy="3147901"/>
            <a:chOff x="228600" y="2262299"/>
            <a:chExt cx="4038600" cy="3147901"/>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10" r="10716"/>
            <a:stretch/>
          </p:blipFill>
          <p:spPr bwMode="auto">
            <a:xfrm>
              <a:off x="241301" y="2262299"/>
              <a:ext cx="4025899" cy="31479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Freeform 17"/>
            <p:cNvSpPr/>
            <p:nvPr/>
          </p:nvSpPr>
          <p:spPr>
            <a:xfrm>
              <a:off x="228600" y="2827650"/>
              <a:ext cx="3403600" cy="1481683"/>
            </a:xfrm>
            <a:custGeom>
              <a:avLst/>
              <a:gdLst>
                <a:gd name="connsiteX0" fmla="*/ 4554 w 2767640"/>
                <a:gd name="connsiteY0" fmla="*/ 552467 h 2453081"/>
                <a:gd name="connsiteX1" fmla="*/ 17254 w 2767640"/>
                <a:gd name="connsiteY1" fmla="*/ 431817 h 2453081"/>
                <a:gd name="connsiteX2" fmla="*/ 144254 w 2767640"/>
                <a:gd name="connsiteY2" fmla="*/ 393717 h 2453081"/>
                <a:gd name="connsiteX3" fmla="*/ 233154 w 2767640"/>
                <a:gd name="connsiteY3" fmla="*/ 101617 h 2453081"/>
                <a:gd name="connsiteX4" fmla="*/ 379204 w 2767640"/>
                <a:gd name="connsiteY4" fmla="*/ 107967 h 2453081"/>
                <a:gd name="connsiteX5" fmla="*/ 607804 w 2767640"/>
                <a:gd name="connsiteY5" fmla="*/ 38117 h 2453081"/>
                <a:gd name="connsiteX6" fmla="*/ 791954 w 2767640"/>
                <a:gd name="connsiteY6" fmla="*/ 190517 h 2453081"/>
                <a:gd name="connsiteX7" fmla="*/ 918954 w 2767640"/>
                <a:gd name="connsiteY7" fmla="*/ 165117 h 2453081"/>
                <a:gd name="connsiteX8" fmla="*/ 957054 w 2767640"/>
                <a:gd name="connsiteY8" fmla="*/ 82567 h 2453081"/>
                <a:gd name="connsiteX9" fmla="*/ 1192004 w 2767640"/>
                <a:gd name="connsiteY9" fmla="*/ 88917 h 2453081"/>
                <a:gd name="connsiteX10" fmla="*/ 1376154 w 2767640"/>
                <a:gd name="connsiteY10" fmla="*/ 57167 h 2453081"/>
                <a:gd name="connsiteX11" fmla="*/ 1515854 w 2767640"/>
                <a:gd name="connsiteY11" fmla="*/ 57167 h 2453081"/>
                <a:gd name="connsiteX12" fmla="*/ 1630154 w 2767640"/>
                <a:gd name="connsiteY12" fmla="*/ 25417 h 2453081"/>
                <a:gd name="connsiteX13" fmla="*/ 1757154 w 2767640"/>
                <a:gd name="connsiteY13" fmla="*/ 50817 h 2453081"/>
                <a:gd name="connsiteX14" fmla="*/ 1934954 w 2767640"/>
                <a:gd name="connsiteY14" fmla="*/ 17 h 2453081"/>
                <a:gd name="connsiteX15" fmla="*/ 2081004 w 2767640"/>
                <a:gd name="connsiteY15" fmla="*/ 57167 h 2453081"/>
                <a:gd name="connsiteX16" fmla="*/ 2201654 w 2767640"/>
                <a:gd name="connsiteY16" fmla="*/ 44467 h 2453081"/>
                <a:gd name="connsiteX17" fmla="*/ 2544554 w 2767640"/>
                <a:gd name="connsiteY17" fmla="*/ 508017 h 2453081"/>
                <a:gd name="connsiteX18" fmla="*/ 2544554 w 2767640"/>
                <a:gd name="connsiteY18" fmla="*/ 685817 h 2453081"/>
                <a:gd name="connsiteX19" fmla="*/ 2646154 w 2767640"/>
                <a:gd name="connsiteY19" fmla="*/ 825517 h 2453081"/>
                <a:gd name="connsiteX20" fmla="*/ 2709654 w 2767640"/>
                <a:gd name="connsiteY20" fmla="*/ 1206517 h 2453081"/>
                <a:gd name="connsiteX21" fmla="*/ 2709654 w 2767640"/>
                <a:gd name="connsiteY21" fmla="*/ 1320817 h 2453081"/>
                <a:gd name="connsiteX22" fmla="*/ 2766804 w 2767640"/>
                <a:gd name="connsiteY22" fmla="*/ 1498617 h 2453081"/>
                <a:gd name="connsiteX23" fmla="*/ 2741404 w 2767640"/>
                <a:gd name="connsiteY23" fmla="*/ 1612917 h 2453081"/>
                <a:gd name="connsiteX24" fmla="*/ 2709654 w 2767640"/>
                <a:gd name="connsiteY24" fmla="*/ 1733567 h 2453081"/>
                <a:gd name="connsiteX25" fmla="*/ 2646154 w 2767640"/>
                <a:gd name="connsiteY25" fmla="*/ 1790717 h 2453081"/>
                <a:gd name="connsiteX26" fmla="*/ 2506454 w 2767640"/>
                <a:gd name="connsiteY26" fmla="*/ 2044717 h 2453081"/>
                <a:gd name="connsiteX27" fmla="*/ 2303254 w 2767640"/>
                <a:gd name="connsiteY27" fmla="*/ 2165367 h 2453081"/>
                <a:gd name="connsiteX28" fmla="*/ 2119104 w 2767640"/>
                <a:gd name="connsiteY28" fmla="*/ 2139967 h 2453081"/>
                <a:gd name="connsiteX29" fmla="*/ 1966704 w 2767640"/>
                <a:gd name="connsiteY29" fmla="*/ 2178067 h 2453081"/>
                <a:gd name="connsiteX30" fmla="*/ 1890504 w 2767640"/>
                <a:gd name="connsiteY30" fmla="*/ 2171717 h 2453081"/>
                <a:gd name="connsiteX31" fmla="*/ 1744454 w 2767640"/>
                <a:gd name="connsiteY31" fmla="*/ 2260617 h 2453081"/>
                <a:gd name="connsiteX32" fmla="*/ 1528554 w 2767640"/>
                <a:gd name="connsiteY32" fmla="*/ 2286017 h 2453081"/>
                <a:gd name="connsiteX33" fmla="*/ 1338054 w 2767640"/>
                <a:gd name="connsiteY33" fmla="*/ 2438417 h 2453081"/>
                <a:gd name="connsiteX34" fmla="*/ 1147554 w 2767640"/>
                <a:gd name="connsiteY34" fmla="*/ 2438417 h 2453081"/>
                <a:gd name="connsiteX0" fmla="*/ 4554 w 2767640"/>
                <a:gd name="connsiteY0" fmla="*/ 552467 h 2438417"/>
                <a:gd name="connsiteX1" fmla="*/ 17254 w 2767640"/>
                <a:gd name="connsiteY1" fmla="*/ 431817 h 2438417"/>
                <a:gd name="connsiteX2" fmla="*/ 144254 w 2767640"/>
                <a:gd name="connsiteY2" fmla="*/ 393717 h 2438417"/>
                <a:gd name="connsiteX3" fmla="*/ 233154 w 2767640"/>
                <a:gd name="connsiteY3" fmla="*/ 101617 h 2438417"/>
                <a:gd name="connsiteX4" fmla="*/ 379204 w 2767640"/>
                <a:gd name="connsiteY4" fmla="*/ 107967 h 2438417"/>
                <a:gd name="connsiteX5" fmla="*/ 607804 w 2767640"/>
                <a:gd name="connsiteY5" fmla="*/ 38117 h 2438417"/>
                <a:gd name="connsiteX6" fmla="*/ 791954 w 2767640"/>
                <a:gd name="connsiteY6" fmla="*/ 190517 h 2438417"/>
                <a:gd name="connsiteX7" fmla="*/ 918954 w 2767640"/>
                <a:gd name="connsiteY7" fmla="*/ 165117 h 2438417"/>
                <a:gd name="connsiteX8" fmla="*/ 957054 w 2767640"/>
                <a:gd name="connsiteY8" fmla="*/ 82567 h 2438417"/>
                <a:gd name="connsiteX9" fmla="*/ 1192004 w 2767640"/>
                <a:gd name="connsiteY9" fmla="*/ 88917 h 2438417"/>
                <a:gd name="connsiteX10" fmla="*/ 1376154 w 2767640"/>
                <a:gd name="connsiteY10" fmla="*/ 57167 h 2438417"/>
                <a:gd name="connsiteX11" fmla="*/ 1515854 w 2767640"/>
                <a:gd name="connsiteY11" fmla="*/ 57167 h 2438417"/>
                <a:gd name="connsiteX12" fmla="*/ 1630154 w 2767640"/>
                <a:gd name="connsiteY12" fmla="*/ 25417 h 2438417"/>
                <a:gd name="connsiteX13" fmla="*/ 1757154 w 2767640"/>
                <a:gd name="connsiteY13" fmla="*/ 50817 h 2438417"/>
                <a:gd name="connsiteX14" fmla="*/ 1934954 w 2767640"/>
                <a:gd name="connsiteY14" fmla="*/ 17 h 2438417"/>
                <a:gd name="connsiteX15" fmla="*/ 2081004 w 2767640"/>
                <a:gd name="connsiteY15" fmla="*/ 57167 h 2438417"/>
                <a:gd name="connsiteX16" fmla="*/ 2201654 w 2767640"/>
                <a:gd name="connsiteY16" fmla="*/ 44467 h 2438417"/>
                <a:gd name="connsiteX17" fmla="*/ 2544554 w 2767640"/>
                <a:gd name="connsiteY17" fmla="*/ 508017 h 2438417"/>
                <a:gd name="connsiteX18" fmla="*/ 2544554 w 2767640"/>
                <a:gd name="connsiteY18" fmla="*/ 685817 h 2438417"/>
                <a:gd name="connsiteX19" fmla="*/ 2646154 w 2767640"/>
                <a:gd name="connsiteY19" fmla="*/ 825517 h 2438417"/>
                <a:gd name="connsiteX20" fmla="*/ 2709654 w 2767640"/>
                <a:gd name="connsiteY20" fmla="*/ 1206517 h 2438417"/>
                <a:gd name="connsiteX21" fmla="*/ 2709654 w 2767640"/>
                <a:gd name="connsiteY21" fmla="*/ 1320817 h 2438417"/>
                <a:gd name="connsiteX22" fmla="*/ 2766804 w 2767640"/>
                <a:gd name="connsiteY22" fmla="*/ 1498617 h 2438417"/>
                <a:gd name="connsiteX23" fmla="*/ 2741404 w 2767640"/>
                <a:gd name="connsiteY23" fmla="*/ 1612917 h 2438417"/>
                <a:gd name="connsiteX24" fmla="*/ 2709654 w 2767640"/>
                <a:gd name="connsiteY24" fmla="*/ 1733567 h 2438417"/>
                <a:gd name="connsiteX25" fmla="*/ 2646154 w 2767640"/>
                <a:gd name="connsiteY25" fmla="*/ 1790717 h 2438417"/>
                <a:gd name="connsiteX26" fmla="*/ 2506454 w 2767640"/>
                <a:gd name="connsiteY26" fmla="*/ 2044717 h 2438417"/>
                <a:gd name="connsiteX27" fmla="*/ 2303254 w 2767640"/>
                <a:gd name="connsiteY27" fmla="*/ 2165367 h 2438417"/>
                <a:gd name="connsiteX28" fmla="*/ 2119104 w 2767640"/>
                <a:gd name="connsiteY28" fmla="*/ 2139967 h 2438417"/>
                <a:gd name="connsiteX29" fmla="*/ 1966704 w 2767640"/>
                <a:gd name="connsiteY29" fmla="*/ 2178067 h 2438417"/>
                <a:gd name="connsiteX30" fmla="*/ 1890504 w 2767640"/>
                <a:gd name="connsiteY30" fmla="*/ 2171717 h 2438417"/>
                <a:gd name="connsiteX31" fmla="*/ 1744454 w 2767640"/>
                <a:gd name="connsiteY31" fmla="*/ 2260617 h 2438417"/>
                <a:gd name="connsiteX32" fmla="*/ 1528554 w 2767640"/>
                <a:gd name="connsiteY32" fmla="*/ 2286017 h 2438417"/>
                <a:gd name="connsiteX33" fmla="*/ 1338054 w 2767640"/>
                <a:gd name="connsiteY33" fmla="*/ 2438417 h 2438417"/>
                <a:gd name="connsiteX0" fmla="*/ 4554 w 2767640"/>
                <a:gd name="connsiteY0" fmla="*/ 552467 h 2286017"/>
                <a:gd name="connsiteX1" fmla="*/ 17254 w 2767640"/>
                <a:gd name="connsiteY1" fmla="*/ 431817 h 2286017"/>
                <a:gd name="connsiteX2" fmla="*/ 144254 w 2767640"/>
                <a:gd name="connsiteY2" fmla="*/ 393717 h 2286017"/>
                <a:gd name="connsiteX3" fmla="*/ 233154 w 2767640"/>
                <a:gd name="connsiteY3" fmla="*/ 101617 h 2286017"/>
                <a:gd name="connsiteX4" fmla="*/ 379204 w 2767640"/>
                <a:gd name="connsiteY4" fmla="*/ 107967 h 2286017"/>
                <a:gd name="connsiteX5" fmla="*/ 607804 w 2767640"/>
                <a:gd name="connsiteY5" fmla="*/ 38117 h 2286017"/>
                <a:gd name="connsiteX6" fmla="*/ 791954 w 2767640"/>
                <a:gd name="connsiteY6" fmla="*/ 190517 h 2286017"/>
                <a:gd name="connsiteX7" fmla="*/ 918954 w 2767640"/>
                <a:gd name="connsiteY7" fmla="*/ 165117 h 2286017"/>
                <a:gd name="connsiteX8" fmla="*/ 957054 w 2767640"/>
                <a:gd name="connsiteY8" fmla="*/ 82567 h 2286017"/>
                <a:gd name="connsiteX9" fmla="*/ 1192004 w 2767640"/>
                <a:gd name="connsiteY9" fmla="*/ 88917 h 2286017"/>
                <a:gd name="connsiteX10" fmla="*/ 1376154 w 2767640"/>
                <a:gd name="connsiteY10" fmla="*/ 57167 h 2286017"/>
                <a:gd name="connsiteX11" fmla="*/ 1515854 w 2767640"/>
                <a:gd name="connsiteY11" fmla="*/ 57167 h 2286017"/>
                <a:gd name="connsiteX12" fmla="*/ 1630154 w 2767640"/>
                <a:gd name="connsiteY12" fmla="*/ 25417 h 2286017"/>
                <a:gd name="connsiteX13" fmla="*/ 1757154 w 2767640"/>
                <a:gd name="connsiteY13" fmla="*/ 50817 h 2286017"/>
                <a:gd name="connsiteX14" fmla="*/ 1934954 w 2767640"/>
                <a:gd name="connsiteY14" fmla="*/ 17 h 2286017"/>
                <a:gd name="connsiteX15" fmla="*/ 2081004 w 2767640"/>
                <a:gd name="connsiteY15" fmla="*/ 57167 h 2286017"/>
                <a:gd name="connsiteX16" fmla="*/ 2201654 w 2767640"/>
                <a:gd name="connsiteY16" fmla="*/ 44467 h 2286017"/>
                <a:gd name="connsiteX17" fmla="*/ 2544554 w 2767640"/>
                <a:gd name="connsiteY17" fmla="*/ 508017 h 2286017"/>
                <a:gd name="connsiteX18" fmla="*/ 2544554 w 2767640"/>
                <a:gd name="connsiteY18" fmla="*/ 685817 h 2286017"/>
                <a:gd name="connsiteX19" fmla="*/ 2646154 w 2767640"/>
                <a:gd name="connsiteY19" fmla="*/ 825517 h 2286017"/>
                <a:gd name="connsiteX20" fmla="*/ 2709654 w 2767640"/>
                <a:gd name="connsiteY20" fmla="*/ 1206517 h 2286017"/>
                <a:gd name="connsiteX21" fmla="*/ 2709654 w 2767640"/>
                <a:gd name="connsiteY21" fmla="*/ 1320817 h 2286017"/>
                <a:gd name="connsiteX22" fmla="*/ 2766804 w 2767640"/>
                <a:gd name="connsiteY22" fmla="*/ 1498617 h 2286017"/>
                <a:gd name="connsiteX23" fmla="*/ 2741404 w 2767640"/>
                <a:gd name="connsiteY23" fmla="*/ 1612917 h 2286017"/>
                <a:gd name="connsiteX24" fmla="*/ 2709654 w 2767640"/>
                <a:gd name="connsiteY24" fmla="*/ 1733567 h 2286017"/>
                <a:gd name="connsiteX25" fmla="*/ 2646154 w 2767640"/>
                <a:gd name="connsiteY25" fmla="*/ 1790717 h 2286017"/>
                <a:gd name="connsiteX26" fmla="*/ 2506454 w 2767640"/>
                <a:gd name="connsiteY26" fmla="*/ 2044717 h 2286017"/>
                <a:gd name="connsiteX27" fmla="*/ 2303254 w 2767640"/>
                <a:gd name="connsiteY27" fmla="*/ 2165367 h 2286017"/>
                <a:gd name="connsiteX28" fmla="*/ 2119104 w 2767640"/>
                <a:gd name="connsiteY28" fmla="*/ 2139967 h 2286017"/>
                <a:gd name="connsiteX29" fmla="*/ 1966704 w 2767640"/>
                <a:gd name="connsiteY29" fmla="*/ 2178067 h 2286017"/>
                <a:gd name="connsiteX30" fmla="*/ 1890504 w 2767640"/>
                <a:gd name="connsiteY30" fmla="*/ 2171717 h 2286017"/>
                <a:gd name="connsiteX31" fmla="*/ 1744454 w 2767640"/>
                <a:gd name="connsiteY31" fmla="*/ 2260617 h 2286017"/>
                <a:gd name="connsiteX32" fmla="*/ 1528554 w 2767640"/>
                <a:gd name="connsiteY32" fmla="*/ 2286017 h 2286017"/>
                <a:gd name="connsiteX0" fmla="*/ 4554 w 2767640"/>
                <a:gd name="connsiteY0" fmla="*/ 552467 h 2260617"/>
                <a:gd name="connsiteX1" fmla="*/ 17254 w 2767640"/>
                <a:gd name="connsiteY1" fmla="*/ 431817 h 2260617"/>
                <a:gd name="connsiteX2" fmla="*/ 144254 w 2767640"/>
                <a:gd name="connsiteY2" fmla="*/ 393717 h 2260617"/>
                <a:gd name="connsiteX3" fmla="*/ 233154 w 2767640"/>
                <a:gd name="connsiteY3" fmla="*/ 101617 h 2260617"/>
                <a:gd name="connsiteX4" fmla="*/ 379204 w 2767640"/>
                <a:gd name="connsiteY4" fmla="*/ 107967 h 2260617"/>
                <a:gd name="connsiteX5" fmla="*/ 607804 w 2767640"/>
                <a:gd name="connsiteY5" fmla="*/ 38117 h 2260617"/>
                <a:gd name="connsiteX6" fmla="*/ 791954 w 2767640"/>
                <a:gd name="connsiteY6" fmla="*/ 190517 h 2260617"/>
                <a:gd name="connsiteX7" fmla="*/ 918954 w 2767640"/>
                <a:gd name="connsiteY7" fmla="*/ 165117 h 2260617"/>
                <a:gd name="connsiteX8" fmla="*/ 957054 w 2767640"/>
                <a:gd name="connsiteY8" fmla="*/ 82567 h 2260617"/>
                <a:gd name="connsiteX9" fmla="*/ 1192004 w 2767640"/>
                <a:gd name="connsiteY9" fmla="*/ 88917 h 2260617"/>
                <a:gd name="connsiteX10" fmla="*/ 1376154 w 2767640"/>
                <a:gd name="connsiteY10" fmla="*/ 57167 h 2260617"/>
                <a:gd name="connsiteX11" fmla="*/ 1515854 w 2767640"/>
                <a:gd name="connsiteY11" fmla="*/ 57167 h 2260617"/>
                <a:gd name="connsiteX12" fmla="*/ 1630154 w 2767640"/>
                <a:gd name="connsiteY12" fmla="*/ 25417 h 2260617"/>
                <a:gd name="connsiteX13" fmla="*/ 1757154 w 2767640"/>
                <a:gd name="connsiteY13" fmla="*/ 50817 h 2260617"/>
                <a:gd name="connsiteX14" fmla="*/ 1934954 w 2767640"/>
                <a:gd name="connsiteY14" fmla="*/ 17 h 2260617"/>
                <a:gd name="connsiteX15" fmla="*/ 2081004 w 2767640"/>
                <a:gd name="connsiteY15" fmla="*/ 57167 h 2260617"/>
                <a:gd name="connsiteX16" fmla="*/ 2201654 w 2767640"/>
                <a:gd name="connsiteY16" fmla="*/ 44467 h 2260617"/>
                <a:gd name="connsiteX17" fmla="*/ 2544554 w 2767640"/>
                <a:gd name="connsiteY17" fmla="*/ 508017 h 2260617"/>
                <a:gd name="connsiteX18" fmla="*/ 2544554 w 2767640"/>
                <a:gd name="connsiteY18" fmla="*/ 685817 h 2260617"/>
                <a:gd name="connsiteX19" fmla="*/ 2646154 w 2767640"/>
                <a:gd name="connsiteY19" fmla="*/ 825517 h 2260617"/>
                <a:gd name="connsiteX20" fmla="*/ 2709654 w 2767640"/>
                <a:gd name="connsiteY20" fmla="*/ 1206517 h 2260617"/>
                <a:gd name="connsiteX21" fmla="*/ 2709654 w 2767640"/>
                <a:gd name="connsiteY21" fmla="*/ 1320817 h 2260617"/>
                <a:gd name="connsiteX22" fmla="*/ 2766804 w 2767640"/>
                <a:gd name="connsiteY22" fmla="*/ 1498617 h 2260617"/>
                <a:gd name="connsiteX23" fmla="*/ 2741404 w 2767640"/>
                <a:gd name="connsiteY23" fmla="*/ 1612917 h 2260617"/>
                <a:gd name="connsiteX24" fmla="*/ 2709654 w 2767640"/>
                <a:gd name="connsiteY24" fmla="*/ 1733567 h 2260617"/>
                <a:gd name="connsiteX25" fmla="*/ 2646154 w 2767640"/>
                <a:gd name="connsiteY25" fmla="*/ 1790717 h 2260617"/>
                <a:gd name="connsiteX26" fmla="*/ 2506454 w 2767640"/>
                <a:gd name="connsiteY26" fmla="*/ 2044717 h 2260617"/>
                <a:gd name="connsiteX27" fmla="*/ 2303254 w 2767640"/>
                <a:gd name="connsiteY27" fmla="*/ 2165367 h 2260617"/>
                <a:gd name="connsiteX28" fmla="*/ 2119104 w 2767640"/>
                <a:gd name="connsiteY28" fmla="*/ 2139967 h 2260617"/>
                <a:gd name="connsiteX29" fmla="*/ 1966704 w 2767640"/>
                <a:gd name="connsiteY29" fmla="*/ 2178067 h 2260617"/>
                <a:gd name="connsiteX30" fmla="*/ 1890504 w 2767640"/>
                <a:gd name="connsiteY30" fmla="*/ 2171717 h 2260617"/>
                <a:gd name="connsiteX31" fmla="*/ 1744454 w 2767640"/>
                <a:gd name="connsiteY31" fmla="*/ 2260617 h 2260617"/>
                <a:gd name="connsiteX0" fmla="*/ 4554 w 2767640"/>
                <a:gd name="connsiteY0" fmla="*/ 552467 h 2178804"/>
                <a:gd name="connsiteX1" fmla="*/ 17254 w 2767640"/>
                <a:gd name="connsiteY1" fmla="*/ 431817 h 2178804"/>
                <a:gd name="connsiteX2" fmla="*/ 144254 w 2767640"/>
                <a:gd name="connsiteY2" fmla="*/ 393717 h 2178804"/>
                <a:gd name="connsiteX3" fmla="*/ 233154 w 2767640"/>
                <a:gd name="connsiteY3" fmla="*/ 101617 h 2178804"/>
                <a:gd name="connsiteX4" fmla="*/ 379204 w 2767640"/>
                <a:gd name="connsiteY4" fmla="*/ 107967 h 2178804"/>
                <a:gd name="connsiteX5" fmla="*/ 607804 w 2767640"/>
                <a:gd name="connsiteY5" fmla="*/ 38117 h 2178804"/>
                <a:gd name="connsiteX6" fmla="*/ 791954 w 2767640"/>
                <a:gd name="connsiteY6" fmla="*/ 190517 h 2178804"/>
                <a:gd name="connsiteX7" fmla="*/ 918954 w 2767640"/>
                <a:gd name="connsiteY7" fmla="*/ 165117 h 2178804"/>
                <a:gd name="connsiteX8" fmla="*/ 957054 w 2767640"/>
                <a:gd name="connsiteY8" fmla="*/ 82567 h 2178804"/>
                <a:gd name="connsiteX9" fmla="*/ 1192004 w 2767640"/>
                <a:gd name="connsiteY9" fmla="*/ 88917 h 2178804"/>
                <a:gd name="connsiteX10" fmla="*/ 1376154 w 2767640"/>
                <a:gd name="connsiteY10" fmla="*/ 57167 h 2178804"/>
                <a:gd name="connsiteX11" fmla="*/ 1515854 w 2767640"/>
                <a:gd name="connsiteY11" fmla="*/ 57167 h 2178804"/>
                <a:gd name="connsiteX12" fmla="*/ 1630154 w 2767640"/>
                <a:gd name="connsiteY12" fmla="*/ 25417 h 2178804"/>
                <a:gd name="connsiteX13" fmla="*/ 1757154 w 2767640"/>
                <a:gd name="connsiteY13" fmla="*/ 50817 h 2178804"/>
                <a:gd name="connsiteX14" fmla="*/ 1934954 w 2767640"/>
                <a:gd name="connsiteY14" fmla="*/ 17 h 2178804"/>
                <a:gd name="connsiteX15" fmla="*/ 2081004 w 2767640"/>
                <a:gd name="connsiteY15" fmla="*/ 57167 h 2178804"/>
                <a:gd name="connsiteX16" fmla="*/ 2201654 w 2767640"/>
                <a:gd name="connsiteY16" fmla="*/ 44467 h 2178804"/>
                <a:gd name="connsiteX17" fmla="*/ 2544554 w 2767640"/>
                <a:gd name="connsiteY17" fmla="*/ 508017 h 2178804"/>
                <a:gd name="connsiteX18" fmla="*/ 2544554 w 2767640"/>
                <a:gd name="connsiteY18" fmla="*/ 685817 h 2178804"/>
                <a:gd name="connsiteX19" fmla="*/ 2646154 w 2767640"/>
                <a:gd name="connsiteY19" fmla="*/ 825517 h 2178804"/>
                <a:gd name="connsiteX20" fmla="*/ 2709654 w 2767640"/>
                <a:gd name="connsiteY20" fmla="*/ 1206517 h 2178804"/>
                <a:gd name="connsiteX21" fmla="*/ 2709654 w 2767640"/>
                <a:gd name="connsiteY21" fmla="*/ 1320817 h 2178804"/>
                <a:gd name="connsiteX22" fmla="*/ 2766804 w 2767640"/>
                <a:gd name="connsiteY22" fmla="*/ 1498617 h 2178804"/>
                <a:gd name="connsiteX23" fmla="*/ 2741404 w 2767640"/>
                <a:gd name="connsiteY23" fmla="*/ 1612917 h 2178804"/>
                <a:gd name="connsiteX24" fmla="*/ 2709654 w 2767640"/>
                <a:gd name="connsiteY24" fmla="*/ 1733567 h 2178804"/>
                <a:gd name="connsiteX25" fmla="*/ 2646154 w 2767640"/>
                <a:gd name="connsiteY25" fmla="*/ 1790717 h 2178804"/>
                <a:gd name="connsiteX26" fmla="*/ 2506454 w 2767640"/>
                <a:gd name="connsiteY26" fmla="*/ 2044717 h 2178804"/>
                <a:gd name="connsiteX27" fmla="*/ 2303254 w 2767640"/>
                <a:gd name="connsiteY27" fmla="*/ 2165367 h 2178804"/>
                <a:gd name="connsiteX28" fmla="*/ 2119104 w 2767640"/>
                <a:gd name="connsiteY28" fmla="*/ 2139967 h 2178804"/>
                <a:gd name="connsiteX29" fmla="*/ 1966704 w 2767640"/>
                <a:gd name="connsiteY29" fmla="*/ 2178067 h 2178804"/>
                <a:gd name="connsiteX30" fmla="*/ 1890504 w 2767640"/>
                <a:gd name="connsiteY30" fmla="*/ 2171717 h 2178804"/>
                <a:gd name="connsiteX0" fmla="*/ 4554 w 2767640"/>
                <a:gd name="connsiteY0" fmla="*/ 552467 h 2178067"/>
                <a:gd name="connsiteX1" fmla="*/ 17254 w 2767640"/>
                <a:gd name="connsiteY1" fmla="*/ 431817 h 2178067"/>
                <a:gd name="connsiteX2" fmla="*/ 144254 w 2767640"/>
                <a:gd name="connsiteY2" fmla="*/ 393717 h 2178067"/>
                <a:gd name="connsiteX3" fmla="*/ 233154 w 2767640"/>
                <a:gd name="connsiteY3" fmla="*/ 101617 h 2178067"/>
                <a:gd name="connsiteX4" fmla="*/ 379204 w 2767640"/>
                <a:gd name="connsiteY4" fmla="*/ 107967 h 2178067"/>
                <a:gd name="connsiteX5" fmla="*/ 607804 w 2767640"/>
                <a:gd name="connsiteY5" fmla="*/ 38117 h 2178067"/>
                <a:gd name="connsiteX6" fmla="*/ 791954 w 2767640"/>
                <a:gd name="connsiteY6" fmla="*/ 190517 h 2178067"/>
                <a:gd name="connsiteX7" fmla="*/ 918954 w 2767640"/>
                <a:gd name="connsiteY7" fmla="*/ 165117 h 2178067"/>
                <a:gd name="connsiteX8" fmla="*/ 957054 w 2767640"/>
                <a:gd name="connsiteY8" fmla="*/ 82567 h 2178067"/>
                <a:gd name="connsiteX9" fmla="*/ 1192004 w 2767640"/>
                <a:gd name="connsiteY9" fmla="*/ 88917 h 2178067"/>
                <a:gd name="connsiteX10" fmla="*/ 1376154 w 2767640"/>
                <a:gd name="connsiteY10" fmla="*/ 57167 h 2178067"/>
                <a:gd name="connsiteX11" fmla="*/ 1515854 w 2767640"/>
                <a:gd name="connsiteY11" fmla="*/ 57167 h 2178067"/>
                <a:gd name="connsiteX12" fmla="*/ 1630154 w 2767640"/>
                <a:gd name="connsiteY12" fmla="*/ 25417 h 2178067"/>
                <a:gd name="connsiteX13" fmla="*/ 1757154 w 2767640"/>
                <a:gd name="connsiteY13" fmla="*/ 50817 h 2178067"/>
                <a:gd name="connsiteX14" fmla="*/ 1934954 w 2767640"/>
                <a:gd name="connsiteY14" fmla="*/ 17 h 2178067"/>
                <a:gd name="connsiteX15" fmla="*/ 2081004 w 2767640"/>
                <a:gd name="connsiteY15" fmla="*/ 57167 h 2178067"/>
                <a:gd name="connsiteX16" fmla="*/ 2201654 w 2767640"/>
                <a:gd name="connsiteY16" fmla="*/ 44467 h 2178067"/>
                <a:gd name="connsiteX17" fmla="*/ 2544554 w 2767640"/>
                <a:gd name="connsiteY17" fmla="*/ 508017 h 2178067"/>
                <a:gd name="connsiteX18" fmla="*/ 2544554 w 2767640"/>
                <a:gd name="connsiteY18" fmla="*/ 685817 h 2178067"/>
                <a:gd name="connsiteX19" fmla="*/ 2646154 w 2767640"/>
                <a:gd name="connsiteY19" fmla="*/ 825517 h 2178067"/>
                <a:gd name="connsiteX20" fmla="*/ 2709654 w 2767640"/>
                <a:gd name="connsiteY20" fmla="*/ 1206517 h 2178067"/>
                <a:gd name="connsiteX21" fmla="*/ 2709654 w 2767640"/>
                <a:gd name="connsiteY21" fmla="*/ 1320817 h 2178067"/>
                <a:gd name="connsiteX22" fmla="*/ 2766804 w 2767640"/>
                <a:gd name="connsiteY22" fmla="*/ 1498617 h 2178067"/>
                <a:gd name="connsiteX23" fmla="*/ 2741404 w 2767640"/>
                <a:gd name="connsiteY23" fmla="*/ 1612917 h 2178067"/>
                <a:gd name="connsiteX24" fmla="*/ 2709654 w 2767640"/>
                <a:gd name="connsiteY24" fmla="*/ 1733567 h 2178067"/>
                <a:gd name="connsiteX25" fmla="*/ 2646154 w 2767640"/>
                <a:gd name="connsiteY25" fmla="*/ 1790717 h 2178067"/>
                <a:gd name="connsiteX26" fmla="*/ 2506454 w 2767640"/>
                <a:gd name="connsiteY26" fmla="*/ 2044717 h 2178067"/>
                <a:gd name="connsiteX27" fmla="*/ 2303254 w 2767640"/>
                <a:gd name="connsiteY27" fmla="*/ 2165367 h 2178067"/>
                <a:gd name="connsiteX28" fmla="*/ 2119104 w 2767640"/>
                <a:gd name="connsiteY28" fmla="*/ 2139967 h 2178067"/>
                <a:gd name="connsiteX29" fmla="*/ 1966704 w 2767640"/>
                <a:gd name="connsiteY29" fmla="*/ 2178067 h 2178067"/>
                <a:gd name="connsiteX0" fmla="*/ 0 w 2750386"/>
                <a:gd name="connsiteY0" fmla="*/ 431817 h 2178067"/>
                <a:gd name="connsiteX1" fmla="*/ 127000 w 2750386"/>
                <a:gd name="connsiteY1" fmla="*/ 393717 h 2178067"/>
                <a:gd name="connsiteX2" fmla="*/ 215900 w 2750386"/>
                <a:gd name="connsiteY2" fmla="*/ 101617 h 2178067"/>
                <a:gd name="connsiteX3" fmla="*/ 361950 w 2750386"/>
                <a:gd name="connsiteY3" fmla="*/ 107967 h 2178067"/>
                <a:gd name="connsiteX4" fmla="*/ 590550 w 2750386"/>
                <a:gd name="connsiteY4" fmla="*/ 38117 h 2178067"/>
                <a:gd name="connsiteX5" fmla="*/ 774700 w 2750386"/>
                <a:gd name="connsiteY5" fmla="*/ 190517 h 2178067"/>
                <a:gd name="connsiteX6" fmla="*/ 901700 w 2750386"/>
                <a:gd name="connsiteY6" fmla="*/ 165117 h 2178067"/>
                <a:gd name="connsiteX7" fmla="*/ 939800 w 2750386"/>
                <a:gd name="connsiteY7" fmla="*/ 82567 h 2178067"/>
                <a:gd name="connsiteX8" fmla="*/ 1174750 w 2750386"/>
                <a:gd name="connsiteY8" fmla="*/ 88917 h 2178067"/>
                <a:gd name="connsiteX9" fmla="*/ 1358900 w 2750386"/>
                <a:gd name="connsiteY9" fmla="*/ 57167 h 2178067"/>
                <a:gd name="connsiteX10" fmla="*/ 1498600 w 2750386"/>
                <a:gd name="connsiteY10" fmla="*/ 57167 h 2178067"/>
                <a:gd name="connsiteX11" fmla="*/ 1612900 w 2750386"/>
                <a:gd name="connsiteY11" fmla="*/ 25417 h 2178067"/>
                <a:gd name="connsiteX12" fmla="*/ 1739900 w 2750386"/>
                <a:gd name="connsiteY12" fmla="*/ 50817 h 2178067"/>
                <a:gd name="connsiteX13" fmla="*/ 1917700 w 2750386"/>
                <a:gd name="connsiteY13" fmla="*/ 17 h 2178067"/>
                <a:gd name="connsiteX14" fmla="*/ 2063750 w 2750386"/>
                <a:gd name="connsiteY14" fmla="*/ 57167 h 2178067"/>
                <a:gd name="connsiteX15" fmla="*/ 2184400 w 2750386"/>
                <a:gd name="connsiteY15" fmla="*/ 44467 h 2178067"/>
                <a:gd name="connsiteX16" fmla="*/ 2527300 w 2750386"/>
                <a:gd name="connsiteY16" fmla="*/ 508017 h 2178067"/>
                <a:gd name="connsiteX17" fmla="*/ 2527300 w 2750386"/>
                <a:gd name="connsiteY17" fmla="*/ 685817 h 2178067"/>
                <a:gd name="connsiteX18" fmla="*/ 2628900 w 2750386"/>
                <a:gd name="connsiteY18" fmla="*/ 825517 h 2178067"/>
                <a:gd name="connsiteX19" fmla="*/ 2692400 w 2750386"/>
                <a:gd name="connsiteY19" fmla="*/ 1206517 h 2178067"/>
                <a:gd name="connsiteX20" fmla="*/ 2692400 w 2750386"/>
                <a:gd name="connsiteY20" fmla="*/ 1320817 h 2178067"/>
                <a:gd name="connsiteX21" fmla="*/ 2749550 w 2750386"/>
                <a:gd name="connsiteY21" fmla="*/ 1498617 h 2178067"/>
                <a:gd name="connsiteX22" fmla="*/ 2724150 w 2750386"/>
                <a:gd name="connsiteY22" fmla="*/ 1612917 h 2178067"/>
                <a:gd name="connsiteX23" fmla="*/ 2692400 w 2750386"/>
                <a:gd name="connsiteY23" fmla="*/ 1733567 h 2178067"/>
                <a:gd name="connsiteX24" fmla="*/ 2628900 w 2750386"/>
                <a:gd name="connsiteY24" fmla="*/ 1790717 h 2178067"/>
                <a:gd name="connsiteX25" fmla="*/ 2489200 w 2750386"/>
                <a:gd name="connsiteY25" fmla="*/ 2044717 h 2178067"/>
                <a:gd name="connsiteX26" fmla="*/ 2286000 w 2750386"/>
                <a:gd name="connsiteY26" fmla="*/ 2165367 h 2178067"/>
                <a:gd name="connsiteX27" fmla="*/ 2101850 w 2750386"/>
                <a:gd name="connsiteY27" fmla="*/ 2139967 h 2178067"/>
                <a:gd name="connsiteX28" fmla="*/ 1949450 w 2750386"/>
                <a:gd name="connsiteY28" fmla="*/ 2178067 h 2178067"/>
                <a:gd name="connsiteX0" fmla="*/ 0 w 2623386"/>
                <a:gd name="connsiteY0" fmla="*/ 393717 h 2178067"/>
                <a:gd name="connsiteX1" fmla="*/ 88900 w 2623386"/>
                <a:gd name="connsiteY1" fmla="*/ 101617 h 2178067"/>
                <a:gd name="connsiteX2" fmla="*/ 234950 w 2623386"/>
                <a:gd name="connsiteY2" fmla="*/ 107967 h 2178067"/>
                <a:gd name="connsiteX3" fmla="*/ 463550 w 2623386"/>
                <a:gd name="connsiteY3" fmla="*/ 38117 h 2178067"/>
                <a:gd name="connsiteX4" fmla="*/ 647700 w 2623386"/>
                <a:gd name="connsiteY4" fmla="*/ 190517 h 2178067"/>
                <a:gd name="connsiteX5" fmla="*/ 774700 w 2623386"/>
                <a:gd name="connsiteY5" fmla="*/ 165117 h 2178067"/>
                <a:gd name="connsiteX6" fmla="*/ 812800 w 2623386"/>
                <a:gd name="connsiteY6" fmla="*/ 82567 h 2178067"/>
                <a:gd name="connsiteX7" fmla="*/ 1047750 w 2623386"/>
                <a:gd name="connsiteY7" fmla="*/ 88917 h 2178067"/>
                <a:gd name="connsiteX8" fmla="*/ 1231900 w 2623386"/>
                <a:gd name="connsiteY8" fmla="*/ 57167 h 2178067"/>
                <a:gd name="connsiteX9" fmla="*/ 1371600 w 2623386"/>
                <a:gd name="connsiteY9" fmla="*/ 57167 h 2178067"/>
                <a:gd name="connsiteX10" fmla="*/ 1485900 w 2623386"/>
                <a:gd name="connsiteY10" fmla="*/ 25417 h 2178067"/>
                <a:gd name="connsiteX11" fmla="*/ 1612900 w 2623386"/>
                <a:gd name="connsiteY11" fmla="*/ 50817 h 2178067"/>
                <a:gd name="connsiteX12" fmla="*/ 1790700 w 2623386"/>
                <a:gd name="connsiteY12" fmla="*/ 17 h 2178067"/>
                <a:gd name="connsiteX13" fmla="*/ 1936750 w 2623386"/>
                <a:gd name="connsiteY13" fmla="*/ 57167 h 2178067"/>
                <a:gd name="connsiteX14" fmla="*/ 2057400 w 2623386"/>
                <a:gd name="connsiteY14" fmla="*/ 44467 h 2178067"/>
                <a:gd name="connsiteX15" fmla="*/ 2400300 w 2623386"/>
                <a:gd name="connsiteY15" fmla="*/ 508017 h 2178067"/>
                <a:gd name="connsiteX16" fmla="*/ 2400300 w 2623386"/>
                <a:gd name="connsiteY16" fmla="*/ 685817 h 2178067"/>
                <a:gd name="connsiteX17" fmla="*/ 2501900 w 2623386"/>
                <a:gd name="connsiteY17" fmla="*/ 825517 h 2178067"/>
                <a:gd name="connsiteX18" fmla="*/ 2565400 w 2623386"/>
                <a:gd name="connsiteY18" fmla="*/ 1206517 h 2178067"/>
                <a:gd name="connsiteX19" fmla="*/ 2565400 w 2623386"/>
                <a:gd name="connsiteY19" fmla="*/ 1320817 h 2178067"/>
                <a:gd name="connsiteX20" fmla="*/ 2622550 w 2623386"/>
                <a:gd name="connsiteY20" fmla="*/ 1498617 h 2178067"/>
                <a:gd name="connsiteX21" fmla="*/ 2597150 w 2623386"/>
                <a:gd name="connsiteY21" fmla="*/ 1612917 h 2178067"/>
                <a:gd name="connsiteX22" fmla="*/ 2565400 w 2623386"/>
                <a:gd name="connsiteY22" fmla="*/ 1733567 h 2178067"/>
                <a:gd name="connsiteX23" fmla="*/ 2501900 w 2623386"/>
                <a:gd name="connsiteY23" fmla="*/ 1790717 h 2178067"/>
                <a:gd name="connsiteX24" fmla="*/ 2362200 w 2623386"/>
                <a:gd name="connsiteY24" fmla="*/ 2044717 h 2178067"/>
                <a:gd name="connsiteX25" fmla="*/ 2159000 w 2623386"/>
                <a:gd name="connsiteY25" fmla="*/ 2165367 h 2178067"/>
                <a:gd name="connsiteX26" fmla="*/ 1974850 w 2623386"/>
                <a:gd name="connsiteY26" fmla="*/ 2139967 h 2178067"/>
                <a:gd name="connsiteX27" fmla="*/ 1822450 w 2623386"/>
                <a:gd name="connsiteY27" fmla="*/ 2178067 h 2178067"/>
                <a:gd name="connsiteX0" fmla="*/ 0 w 2534486"/>
                <a:gd name="connsiteY0" fmla="*/ 101617 h 2178067"/>
                <a:gd name="connsiteX1" fmla="*/ 146050 w 2534486"/>
                <a:gd name="connsiteY1" fmla="*/ 107967 h 2178067"/>
                <a:gd name="connsiteX2" fmla="*/ 374650 w 2534486"/>
                <a:gd name="connsiteY2" fmla="*/ 38117 h 2178067"/>
                <a:gd name="connsiteX3" fmla="*/ 558800 w 2534486"/>
                <a:gd name="connsiteY3" fmla="*/ 190517 h 2178067"/>
                <a:gd name="connsiteX4" fmla="*/ 685800 w 2534486"/>
                <a:gd name="connsiteY4" fmla="*/ 165117 h 2178067"/>
                <a:gd name="connsiteX5" fmla="*/ 723900 w 2534486"/>
                <a:gd name="connsiteY5" fmla="*/ 82567 h 2178067"/>
                <a:gd name="connsiteX6" fmla="*/ 958850 w 2534486"/>
                <a:gd name="connsiteY6" fmla="*/ 88917 h 2178067"/>
                <a:gd name="connsiteX7" fmla="*/ 1143000 w 2534486"/>
                <a:gd name="connsiteY7" fmla="*/ 57167 h 2178067"/>
                <a:gd name="connsiteX8" fmla="*/ 1282700 w 2534486"/>
                <a:gd name="connsiteY8" fmla="*/ 57167 h 2178067"/>
                <a:gd name="connsiteX9" fmla="*/ 1397000 w 2534486"/>
                <a:gd name="connsiteY9" fmla="*/ 25417 h 2178067"/>
                <a:gd name="connsiteX10" fmla="*/ 1524000 w 2534486"/>
                <a:gd name="connsiteY10" fmla="*/ 50817 h 2178067"/>
                <a:gd name="connsiteX11" fmla="*/ 1701800 w 2534486"/>
                <a:gd name="connsiteY11" fmla="*/ 17 h 2178067"/>
                <a:gd name="connsiteX12" fmla="*/ 1847850 w 2534486"/>
                <a:gd name="connsiteY12" fmla="*/ 57167 h 2178067"/>
                <a:gd name="connsiteX13" fmla="*/ 1968500 w 2534486"/>
                <a:gd name="connsiteY13" fmla="*/ 44467 h 2178067"/>
                <a:gd name="connsiteX14" fmla="*/ 2311400 w 2534486"/>
                <a:gd name="connsiteY14" fmla="*/ 508017 h 2178067"/>
                <a:gd name="connsiteX15" fmla="*/ 2311400 w 2534486"/>
                <a:gd name="connsiteY15" fmla="*/ 685817 h 2178067"/>
                <a:gd name="connsiteX16" fmla="*/ 2413000 w 2534486"/>
                <a:gd name="connsiteY16" fmla="*/ 825517 h 2178067"/>
                <a:gd name="connsiteX17" fmla="*/ 2476500 w 2534486"/>
                <a:gd name="connsiteY17" fmla="*/ 1206517 h 2178067"/>
                <a:gd name="connsiteX18" fmla="*/ 2476500 w 2534486"/>
                <a:gd name="connsiteY18" fmla="*/ 1320817 h 2178067"/>
                <a:gd name="connsiteX19" fmla="*/ 2533650 w 2534486"/>
                <a:gd name="connsiteY19" fmla="*/ 1498617 h 2178067"/>
                <a:gd name="connsiteX20" fmla="*/ 2508250 w 2534486"/>
                <a:gd name="connsiteY20" fmla="*/ 1612917 h 2178067"/>
                <a:gd name="connsiteX21" fmla="*/ 2476500 w 2534486"/>
                <a:gd name="connsiteY21" fmla="*/ 1733567 h 2178067"/>
                <a:gd name="connsiteX22" fmla="*/ 2413000 w 2534486"/>
                <a:gd name="connsiteY22" fmla="*/ 1790717 h 2178067"/>
                <a:gd name="connsiteX23" fmla="*/ 2273300 w 2534486"/>
                <a:gd name="connsiteY23" fmla="*/ 2044717 h 2178067"/>
                <a:gd name="connsiteX24" fmla="*/ 2070100 w 2534486"/>
                <a:gd name="connsiteY24" fmla="*/ 2165367 h 2178067"/>
                <a:gd name="connsiteX25" fmla="*/ 1885950 w 2534486"/>
                <a:gd name="connsiteY25" fmla="*/ 2139967 h 2178067"/>
                <a:gd name="connsiteX26" fmla="*/ 1733550 w 2534486"/>
                <a:gd name="connsiteY26" fmla="*/ 2178067 h 2178067"/>
                <a:gd name="connsiteX0" fmla="*/ 0 w 3385386"/>
                <a:gd name="connsiteY0" fmla="*/ 101617 h 2178067"/>
                <a:gd name="connsiteX1" fmla="*/ 996950 w 3385386"/>
                <a:gd name="connsiteY1" fmla="*/ 107967 h 2178067"/>
                <a:gd name="connsiteX2" fmla="*/ 1225550 w 3385386"/>
                <a:gd name="connsiteY2" fmla="*/ 38117 h 2178067"/>
                <a:gd name="connsiteX3" fmla="*/ 1409700 w 3385386"/>
                <a:gd name="connsiteY3" fmla="*/ 190517 h 2178067"/>
                <a:gd name="connsiteX4" fmla="*/ 1536700 w 3385386"/>
                <a:gd name="connsiteY4" fmla="*/ 165117 h 2178067"/>
                <a:gd name="connsiteX5" fmla="*/ 1574800 w 3385386"/>
                <a:gd name="connsiteY5" fmla="*/ 8256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1225550 w 3385386"/>
                <a:gd name="connsiteY2" fmla="*/ 38117 h 2178067"/>
                <a:gd name="connsiteX3" fmla="*/ 1409700 w 3385386"/>
                <a:gd name="connsiteY3" fmla="*/ 190517 h 2178067"/>
                <a:gd name="connsiteX4" fmla="*/ 1536700 w 3385386"/>
                <a:gd name="connsiteY4" fmla="*/ 165117 h 2178067"/>
                <a:gd name="connsiteX5" fmla="*/ 1574800 w 3385386"/>
                <a:gd name="connsiteY5" fmla="*/ 8256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1409700 w 3385386"/>
                <a:gd name="connsiteY3" fmla="*/ 190517 h 2178067"/>
                <a:gd name="connsiteX4" fmla="*/ 1536700 w 3385386"/>
                <a:gd name="connsiteY4" fmla="*/ 165117 h 2178067"/>
                <a:gd name="connsiteX5" fmla="*/ 1574800 w 3385386"/>
                <a:gd name="connsiteY5" fmla="*/ 8256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533400 w 3385386"/>
                <a:gd name="connsiteY3" fmla="*/ 520717 h 2178067"/>
                <a:gd name="connsiteX4" fmla="*/ 1536700 w 3385386"/>
                <a:gd name="connsiteY4" fmla="*/ 165117 h 2178067"/>
                <a:gd name="connsiteX5" fmla="*/ 1574800 w 3385386"/>
                <a:gd name="connsiteY5" fmla="*/ 8256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533400 w 3385386"/>
                <a:gd name="connsiteY3" fmla="*/ 520717 h 2178067"/>
                <a:gd name="connsiteX4" fmla="*/ 920750 w 3385386"/>
                <a:gd name="connsiteY4" fmla="*/ 768367 h 2178067"/>
                <a:gd name="connsiteX5" fmla="*/ 1574800 w 3385386"/>
                <a:gd name="connsiteY5" fmla="*/ 8256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533400 w 3385386"/>
                <a:gd name="connsiteY3" fmla="*/ 520717 h 2178067"/>
                <a:gd name="connsiteX4" fmla="*/ 920750 w 3385386"/>
                <a:gd name="connsiteY4" fmla="*/ 768367 h 2178067"/>
                <a:gd name="connsiteX5" fmla="*/ 1028700 w 3385386"/>
                <a:gd name="connsiteY5" fmla="*/ 104141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533400 w 3385386"/>
                <a:gd name="connsiteY3" fmla="*/ 520717 h 2178067"/>
                <a:gd name="connsiteX4" fmla="*/ 781050 w 3385386"/>
                <a:gd name="connsiteY4" fmla="*/ 812817 h 2178067"/>
                <a:gd name="connsiteX5" fmla="*/ 1028700 w 3385386"/>
                <a:gd name="connsiteY5" fmla="*/ 104141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438150 w 3385386"/>
                <a:gd name="connsiteY3" fmla="*/ 482617 h 2178067"/>
                <a:gd name="connsiteX4" fmla="*/ 781050 w 3385386"/>
                <a:gd name="connsiteY4" fmla="*/ 812817 h 2178067"/>
                <a:gd name="connsiteX5" fmla="*/ 1028700 w 3385386"/>
                <a:gd name="connsiteY5" fmla="*/ 104141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17135 h 2193585"/>
                <a:gd name="connsiteX1" fmla="*/ 228600 w 3385386"/>
                <a:gd name="connsiteY1" fmla="*/ 136185 h 2193585"/>
                <a:gd name="connsiteX2" fmla="*/ 361950 w 3385386"/>
                <a:gd name="connsiteY2" fmla="*/ 250485 h 2193585"/>
                <a:gd name="connsiteX3" fmla="*/ 438150 w 3385386"/>
                <a:gd name="connsiteY3" fmla="*/ 498135 h 2193585"/>
                <a:gd name="connsiteX4" fmla="*/ 781050 w 3385386"/>
                <a:gd name="connsiteY4" fmla="*/ 828335 h 2193585"/>
                <a:gd name="connsiteX5" fmla="*/ 1028700 w 3385386"/>
                <a:gd name="connsiteY5" fmla="*/ 1056935 h 2193585"/>
                <a:gd name="connsiteX6" fmla="*/ 1377950 w 3385386"/>
                <a:gd name="connsiteY6" fmla="*/ 1069635 h 2193585"/>
                <a:gd name="connsiteX7" fmla="*/ 1993900 w 3385386"/>
                <a:gd name="connsiteY7" fmla="*/ 72685 h 2193585"/>
                <a:gd name="connsiteX8" fmla="*/ 2133600 w 3385386"/>
                <a:gd name="connsiteY8" fmla="*/ 72685 h 2193585"/>
                <a:gd name="connsiteX9" fmla="*/ 2247900 w 3385386"/>
                <a:gd name="connsiteY9" fmla="*/ 40935 h 2193585"/>
                <a:gd name="connsiteX10" fmla="*/ 2374900 w 3385386"/>
                <a:gd name="connsiteY10" fmla="*/ 66335 h 2193585"/>
                <a:gd name="connsiteX11" fmla="*/ 2552700 w 3385386"/>
                <a:gd name="connsiteY11" fmla="*/ 15535 h 2193585"/>
                <a:gd name="connsiteX12" fmla="*/ 2698750 w 3385386"/>
                <a:gd name="connsiteY12" fmla="*/ 72685 h 2193585"/>
                <a:gd name="connsiteX13" fmla="*/ 2819400 w 3385386"/>
                <a:gd name="connsiteY13" fmla="*/ 59985 h 2193585"/>
                <a:gd name="connsiteX14" fmla="*/ 3162300 w 3385386"/>
                <a:gd name="connsiteY14" fmla="*/ 523535 h 2193585"/>
                <a:gd name="connsiteX15" fmla="*/ 3162300 w 3385386"/>
                <a:gd name="connsiteY15" fmla="*/ 701335 h 2193585"/>
                <a:gd name="connsiteX16" fmla="*/ 3263900 w 3385386"/>
                <a:gd name="connsiteY16" fmla="*/ 841035 h 2193585"/>
                <a:gd name="connsiteX17" fmla="*/ 3327400 w 3385386"/>
                <a:gd name="connsiteY17" fmla="*/ 1222035 h 2193585"/>
                <a:gd name="connsiteX18" fmla="*/ 3327400 w 3385386"/>
                <a:gd name="connsiteY18" fmla="*/ 1336335 h 2193585"/>
                <a:gd name="connsiteX19" fmla="*/ 3384550 w 3385386"/>
                <a:gd name="connsiteY19" fmla="*/ 1514135 h 2193585"/>
                <a:gd name="connsiteX20" fmla="*/ 3359150 w 3385386"/>
                <a:gd name="connsiteY20" fmla="*/ 1628435 h 2193585"/>
                <a:gd name="connsiteX21" fmla="*/ 3327400 w 3385386"/>
                <a:gd name="connsiteY21" fmla="*/ 1749085 h 2193585"/>
                <a:gd name="connsiteX22" fmla="*/ 3263900 w 3385386"/>
                <a:gd name="connsiteY22" fmla="*/ 1806235 h 2193585"/>
                <a:gd name="connsiteX23" fmla="*/ 3124200 w 3385386"/>
                <a:gd name="connsiteY23" fmla="*/ 2060235 h 2193585"/>
                <a:gd name="connsiteX24" fmla="*/ 2921000 w 3385386"/>
                <a:gd name="connsiteY24" fmla="*/ 2180885 h 2193585"/>
                <a:gd name="connsiteX25" fmla="*/ 2736850 w 3385386"/>
                <a:gd name="connsiteY25" fmla="*/ 2155485 h 2193585"/>
                <a:gd name="connsiteX26" fmla="*/ 2584450 w 3385386"/>
                <a:gd name="connsiteY26" fmla="*/ 2193585 h 2193585"/>
                <a:gd name="connsiteX0" fmla="*/ 0 w 3385386"/>
                <a:gd name="connsiteY0" fmla="*/ 117135 h 2193585"/>
                <a:gd name="connsiteX1" fmla="*/ 228600 w 3385386"/>
                <a:gd name="connsiteY1" fmla="*/ 136185 h 2193585"/>
                <a:gd name="connsiteX2" fmla="*/ 361950 w 3385386"/>
                <a:gd name="connsiteY2" fmla="*/ 250485 h 2193585"/>
                <a:gd name="connsiteX3" fmla="*/ 438150 w 3385386"/>
                <a:gd name="connsiteY3" fmla="*/ 498135 h 2193585"/>
                <a:gd name="connsiteX4" fmla="*/ 781050 w 3385386"/>
                <a:gd name="connsiteY4" fmla="*/ 828335 h 2193585"/>
                <a:gd name="connsiteX5" fmla="*/ 927100 w 3385386"/>
                <a:gd name="connsiteY5" fmla="*/ 1031535 h 2193585"/>
                <a:gd name="connsiteX6" fmla="*/ 1377950 w 3385386"/>
                <a:gd name="connsiteY6" fmla="*/ 1069635 h 2193585"/>
                <a:gd name="connsiteX7" fmla="*/ 1993900 w 3385386"/>
                <a:gd name="connsiteY7" fmla="*/ 72685 h 2193585"/>
                <a:gd name="connsiteX8" fmla="*/ 2133600 w 3385386"/>
                <a:gd name="connsiteY8" fmla="*/ 72685 h 2193585"/>
                <a:gd name="connsiteX9" fmla="*/ 2247900 w 3385386"/>
                <a:gd name="connsiteY9" fmla="*/ 40935 h 2193585"/>
                <a:gd name="connsiteX10" fmla="*/ 2374900 w 3385386"/>
                <a:gd name="connsiteY10" fmla="*/ 66335 h 2193585"/>
                <a:gd name="connsiteX11" fmla="*/ 2552700 w 3385386"/>
                <a:gd name="connsiteY11" fmla="*/ 15535 h 2193585"/>
                <a:gd name="connsiteX12" fmla="*/ 2698750 w 3385386"/>
                <a:gd name="connsiteY12" fmla="*/ 72685 h 2193585"/>
                <a:gd name="connsiteX13" fmla="*/ 2819400 w 3385386"/>
                <a:gd name="connsiteY13" fmla="*/ 59985 h 2193585"/>
                <a:gd name="connsiteX14" fmla="*/ 3162300 w 3385386"/>
                <a:gd name="connsiteY14" fmla="*/ 523535 h 2193585"/>
                <a:gd name="connsiteX15" fmla="*/ 3162300 w 3385386"/>
                <a:gd name="connsiteY15" fmla="*/ 701335 h 2193585"/>
                <a:gd name="connsiteX16" fmla="*/ 3263900 w 3385386"/>
                <a:gd name="connsiteY16" fmla="*/ 841035 h 2193585"/>
                <a:gd name="connsiteX17" fmla="*/ 3327400 w 3385386"/>
                <a:gd name="connsiteY17" fmla="*/ 1222035 h 2193585"/>
                <a:gd name="connsiteX18" fmla="*/ 3327400 w 3385386"/>
                <a:gd name="connsiteY18" fmla="*/ 1336335 h 2193585"/>
                <a:gd name="connsiteX19" fmla="*/ 3384550 w 3385386"/>
                <a:gd name="connsiteY19" fmla="*/ 1514135 h 2193585"/>
                <a:gd name="connsiteX20" fmla="*/ 3359150 w 3385386"/>
                <a:gd name="connsiteY20" fmla="*/ 1628435 h 2193585"/>
                <a:gd name="connsiteX21" fmla="*/ 3327400 w 3385386"/>
                <a:gd name="connsiteY21" fmla="*/ 1749085 h 2193585"/>
                <a:gd name="connsiteX22" fmla="*/ 3263900 w 3385386"/>
                <a:gd name="connsiteY22" fmla="*/ 1806235 h 2193585"/>
                <a:gd name="connsiteX23" fmla="*/ 3124200 w 3385386"/>
                <a:gd name="connsiteY23" fmla="*/ 2060235 h 2193585"/>
                <a:gd name="connsiteX24" fmla="*/ 2921000 w 3385386"/>
                <a:gd name="connsiteY24" fmla="*/ 2180885 h 2193585"/>
                <a:gd name="connsiteX25" fmla="*/ 2736850 w 3385386"/>
                <a:gd name="connsiteY25" fmla="*/ 2155485 h 2193585"/>
                <a:gd name="connsiteX26" fmla="*/ 2584450 w 3385386"/>
                <a:gd name="connsiteY26" fmla="*/ 2193585 h 2193585"/>
                <a:gd name="connsiteX0" fmla="*/ 0 w 3385386"/>
                <a:gd name="connsiteY0" fmla="*/ 117135 h 2193585"/>
                <a:gd name="connsiteX1" fmla="*/ 228600 w 3385386"/>
                <a:gd name="connsiteY1" fmla="*/ 136185 h 2193585"/>
                <a:gd name="connsiteX2" fmla="*/ 361950 w 3385386"/>
                <a:gd name="connsiteY2" fmla="*/ 250485 h 2193585"/>
                <a:gd name="connsiteX3" fmla="*/ 438150 w 3385386"/>
                <a:gd name="connsiteY3" fmla="*/ 498135 h 2193585"/>
                <a:gd name="connsiteX4" fmla="*/ 781050 w 3385386"/>
                <a:gd name="connsiteY4" fmla="*/ 828335 h 2193585"/>
                <a:gd name="connsiteX5" fmla="*/ 927100 w 3385386"/>
                <a:gd name="connsiteY5" fmla="*/ 1031535 h 2193585"/>
                <a:gd name="connsiteX6" fmla="*/ 1212850 w 3385386"/>
                <a:gd name="connsiteY6" fmla="*/ 1029202 h 2193585"/>
                <a:gd name="connsiteX7" fmla="*/ 1377950 w 3385386"/>
                <a:gd name="connsiteY7" fmla="*/ 1069635 h 2193585"/>
                <a:gd name="connsiteX8" fmla="*/ 1993900 w 3385386"/>
                <a:gd name="connsiteY8" fmla="*/ 72685 h 2193585"/>
                <a:gd name="connsiteX9" fmla="*/ 2133600 w 3385386"/>
                <a:gd name="connsiteY9" fmla="*/ 72685 h 2193585"/>
                <a:gd name="connsiteX10" fmla="*/ 2247900 w 3385386"/>
                <a:gd name="connsiteY10" fmla="*/ 40935 h 2193585"/>
                <a:gd name="connsiteX11" fmla="*/ 2374900 w 3385386"/>
                <a:gd name="connsiteY11" fmla="*/ 66335 h 2193585"/>
                <a:gd name="connsiteX12" fmla="*/ 2552700 w 3385386"/>
                <a:gd name="connsiteY12" fmla="*/ 15535 h 2193585"/>
                <a:gd name="connsiteX13" fmla="*/ 2698750 w 3385386"/>
                <a:gd name="connsiteY13" fmla="*/ 72685 h 2193585"/>
                <a:gd name="connsiteX14" fmla="*/ 2819400 w 3385386"/>
                <a:gd name="connsiteY14" fmla="*/ 59985 h 2193585"/>
                <a:gd name="connsiteX15" fmla="*/ 3162300 w 3385386"/>
                <a:gd name="connsiteY15" fmla="*/ 523535 h 2193585"/>
                <a:gd name="connsiteX16" fmla="*/ 3162300 w 3385386"/>
                <a:gd name="connsiteY16" fmla="*/ 701335 h 2193585"/>
                <a:gd name="connsiteX17" fmla="*/ 3263900 w 3385386"/>
                <a:gd name="connsiteY17" fmla="*/ 841035 h 2193585"/>
                <a:gd name="connsiteX18" fmla="*/ 3327400 w 3385386"/>
                <a:gd name="connsiteY18" fmla="*/ 1222035 h 2193585"/>
                <a:gd name="connsiteX19" fmla="*/ 3327400 w 3385386"/>
                <a:gd name="connsiteY19" fmla="*/ 1336335 h 2193585"/>
                <a:gd name="connsiteX20" fmla="*/ 3384550 w 3385386"/>
                <a:gd name="connsiteY20" fmla="*/ 1514135 h 2193585"/>
                <a:gd name="connsiteX21" fmla="*/ 3359150 w 3385386"/>
                <a:gd name="connsiteY21" fmla="*/ 1628435 h 2193585"/>
                <a:gd name="connsiteX22" fmla="*/ 3327400 w 3385386"/>
                <a:gd name="connsiteY22" fmla="*/ 1749085 h 2193585"/>
                <a:gd name="connsiteX23" fmla="*/ 3263900 w 3385386"/>
                <a:gd name="connsiteY23" fmla="*/ 1806235 h 2193585"/>
                <a:gd name="connsiteX24" fmla="*/ 3124200 w 3385386"/>
                <a:gd name="connsiteY24" fmla="*/ 2060235 h 2193585"/>
                <a:gd name="connsiteX25" fmla="*/ 2921000 w 3385386"/>
                <a:gd name="connsiteY25" fmla="*/ 2180885 h 2193585"/>
                <a:gd name="connsiteX26" fmla="*/ 2736850 w 3385386"/>
                <a:gd name="connsiteY26" fmla="*/ 2155485 h 2193585"/>
                <a:gd name="connsiteX27" fmla="*/ 2584450 w 3385386"/>
                <a:gd name="connsiteY27" fmla="*/ 2193585 h 2193585"/>
                <a:gd name="connsiteX0" fmla="*/ 0 w 3385386"/>
                <a:gd name="connsiteY0" fmla="*/ 117135 h 2193585"/>
                <a:gd name="connsiteX1" fmla="*/ 228600 w 3385386"/>
                <a:gd name="connsiteY1" fmla="*/ 136185 h 2193585"/>
                <a:gd name="connsiteX2" fmla="*/ 361950 w 3385386"/>
                <a:gd name="connsiteY2" fmla="*/ 250485 h 2193585"/>
                <a:gd name="connsiteX3" fmla="*/ 438150 w 3385386"/>
                <a:gd name="connsiteY3" fmla="*/ 498135 h 2193585"/>
                <a:gd name="connsiteX4" fmla="*/ 781050 w 3385386"/>
                <a:gd name="connsiteY4" fmla="*/ 828335 h 2193585"/>
                <a:gd name="connsiteX5" fmla="*/ 927100 w 3385386"/>
                <a:gd name="connsiteY5" fmla="*/ 1031535 h 2193585"/>
                <a:gd name="connsiteX6" fmla="*/ 1212850 w 3385386"/>
                <a:gd name="connsiteY6" fmla="*/ 1029202 h 2193585"/>
                <a:gd name="connsiteX7" fmla="*/ 1377950 w 3385386"/>
                <a:gd name="connsiteY7" fmla="*/ 1069635 h 2193585"/>
                <a:gd name="connsiteX8" fmla="*/ 1993900 w 3385386"/>
                <a:gd name="connsiteY8" fmla="*/ 72685 h 2193585"/>
                <a:gd name="connsiteX9" fmla="*/ 2133600 w 3385386"/>
                <a:gd name="connsiteY9" fmla="*/ 72685 h 2193585"/>
                <a:gd name="connsiteX10" fmla="*/ 2247900 w 3385386"/>
                <a:gd name="connsiteY10" fmla="*/ 40935 h 2193585"/>
                <a:gd name="connsiteX11" fmla="*/ 2374900 w 3385386"/>
                <a:gd name="connsiteY11" fmla="*/ 66335 h 2193585"/>
                <a:gd name="connsiteX12" fmla="*/ 2552700 w 3385386"/>
                <a:gd name="connsiteY12" fmla="*/ 15535 h 2193585"/>
                <a:gd name="connsiteX13" fmla="*/ 2698750 w 3385386"/>
                <a:gd name="connsiteY13" fmla="*/ 72685 h 2193585"/>
                <a:gd name="connsiteX14" fmla="*/ 2819400 w 3385386"/>
                <a:gd name="connsiteY14" fmla="*/ 59985 h 2193585"/>
                <a:gd name="connsiteX15" fmla="*/ 3162300 w 3385386"/>
                <a:gd name="connsiteY15" fmla="*/ 523535 h 2193585"/>
                <a:gd name="connsiteX16" fmla="*/ 3162300 w 3385386"/>
                <a:gd name="connsiteY16" fmla="*/ 701335 h 2193585"/>
                <a:gd name="connsiteX17" fmla="*/ 3263900 w 3385386"/>
                <a:gd name="connsiteY17" fmla="*/ 841035 h 2193585"/>
                <a:gd name="connsiteX18" fmla="*/ 3327400 w 3385386"/>
                <a:gd name="connsiteY18" fmla="*/ 1222035 h 2193585"/>
                <a:gd name="connsiteX19" fmla="*/ 3327400 w 3385386"/>
                <a:gd name="connsiteY19" fmla="*/ 1336335 h 2193585"/>
                <a:gd name="connsiteX20" fmla="*/ 3384550 w 3385386"/>
                <a:gd name="connsiteY20" fmla="*/ 1514135 h 2193585"/>
                <a:gd name="connsiteX21" fmla="*/ 3359150 w 3385386"/>
                <a:gd name="connsiteY21" fmla="*/ 1628435 h 2193585"/>
                <a:gd name="connsiteX22" fmla="*/ 3327400 w 3385386"/>
                <a:gd name="connsiteY22" fmla="*/ 1749085 h 2193585"/>
                <a:gd name="connsiteX23" fmla="*/ 3263900 w 3385386"/>
                <a:gd name="connsiteY23" fmla="*/ 1806235 h 2193585"/>
                <a:gd name="connsiteX24" fmla="*/ 3124200 w 3385386"/>
                <a:gd name="connsiteY24" fmla="*/ 2060235 h 2193585"/>
                <a:gd name="connsiteX25" fmla="*/ 2921000 w 3385386"/>
                <a:gd name="connsiteY25" fmla="*/ 2180885 h 2193585"/>
                <a:gd name="connsiteX26" fmla="*/ 2736850 w 3385386"/>
                <a:gd name="connsiteY26" fmla="*/ 2155485 h 2193585"/>
                <a:gd name="connsiteX27" fmla="*/ 2584450 w 3385386"/>
                <a:gd name="connsiteY27" fmla="*/ 2193585 h 2193585"/>
                <a:gd name="connsiteX0" fmla="*/ 0 w 3385386"/>
                <a:gd name="connsiteY0" fmla="*/ 136072 h 2212522"/>
                <a:gd name="connsiteX1" fmla="*/ 228600 w 3385386"/>
                <a:gd name="connsiteY1" fmla="*/ 155122 h 2212522"/>
                <a:gd name="connsiteX2" fmla="*/ 361950 w 3385386"/>
                <a:gd name="connsiteY2" fmla="*/ 269422 h 2212522"/>
                <a:gd name="connsiteX3" fmla="*/ 438150 w 3385386"/>
                <a:gd name="connsiteY3" fmla="*/ 517072 h 2212522"/>
                <a:gd name="connsiteX4" fmla="*/ 781050 w 3385386"/>
                <a:gd name="connsiteY4" fmla="*/ 847272 h 2212522"/>
                <a:gd name="connsiteX5" fmla="*/ 927100 w 3385386"/>
                <a:gd name="connsiteY5" fmla="*/ 1050472 h 2212522"/>
                <a:gd name="connsiteX6" fmla="*/ 1212850 w 3385386"/>
                <a:gd name="connsiteY6" fmla="*/ 1048139 h 2212522"/>
                <a:gd name="connsiteX7" fmla="*/ 1377950 w 3385386"/>
                <a:gd name="connsiteY7" fmla="*/ 1088572 h 2212522"/>
                <a:gd name="connsiteX8" fmla="*/ 2139950 w 3385386"/>
                <a:gd name="connsiteY8" fmla="*/ 1177472 h 2212522"/>
                <a:gd name="connsiteX9" fmla="*/ 2133600 w 3385386"/>
                <a:gd name="connsiteY9" fmla="*/ 91622 h 2212522"/>
                <a:gd name="connsiteX10" fmla="*/ 2247900 w 3385386"/>
                <a:gd name="connsiteY10" fmla="*/ 59872 h 2212522"/>
                <a:gd name="connsiteX11" fmla="*/ 2374900 w 3385386"/>
                <a:gd name="connsiteY11" fmla="*/ 85272 h 2212522"/>
                <a:gd name="connsiteX12" fmla="*/ 2552700 w 3385386"/>
                <a:gd name="connsiteY12" fmla="*/ 34472 h 2212522"/>
                <a:gd name="connsiteX13" fmla="*/ 2698750 w 3385386"/>
                <a:gd name="connsiteY13" fmla="*/ 91622 h 2212522"/>
                <a:gd name="connsiteX14" fmla="*/ 2819400 w 3385386"/>
                <a:gd name="connsiteY14" fmla="*/ 78922 h 2212522"/>
                <a:gd name="connsiteX15" fmla="*/ 3162300 w 3385386"/>
                <a:gd name="connsiteY15" fmla="*/ 542472 h 2212522"/>
                <a:gd name="connsiteX16" fmla="*/ 3162300 w 3385386"/>
                <a:gd name="connsiteY16" fmla="*/ 720272 h 2212522"/>
                <a:gd name="connsiteX17" fmla="*/ 3263900 w 3385386"/>
                <a:gd name="connsiteY17" fmla="*/ 859972 h 2212522"/>
                <a:gd name="connsiteX18" fmla="*/ 3327400 w 3385386"/>
                <a:gd name="connsiteY18" fmla="*/ 1240972 h 2212522"/>
                <a:gd name="connsiteX19" fmla="*/ 3327400 w 3385386"/>
                <a:gd name="connsiteY19" fmla="*/ 1355272 h 2212522"/>
                <a:gd name="connsiteX20" fmla="*/ 3384550 w 3385386"/>
                <a:gd name="connsiteY20" fmla="*/ 1533072 h 2212522"/>
                <a:gd name="connsiteX21" fmla="*/ 3359150 w 3385386"/>
                <a:gd name="connsiteY21" fmla="*/ 1647372 h 2212522"/>
                <a:gd name="connsiteX22" fmla="*/ 3327400 w 3385386"/>
                <a:gd name="connsiteY22" fmla="*/ 1768022 h 2212522"/>
                <a:gd name="connsiteX23" fmla="*/ 3263900 w 3385386"/>
                <a:gd name="connsiteY23" fmla="*/ 1825172 h 2212522"/>
                <a:gd name="connsiteX24" fmla="*/ 3124200 w 3385386"/>
                <a:gd name="connsiteY24" fmla="*/ 2079172 h 2212522"/>
                <a:gd name="connsiteX25" fmla="*/ 2921000 w 3385386"/>
                <a:gd name="connsiteY25" fmla="*/ 2199822 h 2212522"/>
                <a:gd name="connsiteX26" fmla="*/ 2736850 w 3385386"/>
                <a:gd name="connsiteY26" fmla="*/ 2174422 h 2212522"/>
                <a:gd name="connsiteX27" fmla="*/ 2584450 w 3385386"/>
                <a:gd name="connsiteY27" fmla="*/ 2212522 h 2212522"/>
                <a:gd name="connsiteX0" fmla="*/ 0 w 3385386"/>
                <a:gd name="connsiteY0" fmla="*/ 152212 h 2228662"/>
                <a:gd name="connsiteX1" fmla="*/ 228600 w 3385386"/>
                <a:gd name="connsiteY1" fmla="*/ 171262 h 2228662"/>
                <a:gd name="connsiteX2" fmla="*/ 361950 w 3385386"/>
                <a:gd name="connsiteY2" fmla="*/ 285562 h 2228662"/>
                <a:gd name="connsiteX3" fmla="*/ 438150 w 3385386"/>
                <a:gd name="connsiteY3" fmla="*/ 533212 h 2228662"/>
                <a:gd name="connsiteX4" fmla="*/ 781050 w 3385386"/>
                <a:gd name="connsiteY4" fmla="*/ 863412 h 2228662"/>
                <a:gd name="connsiteX5" fmla="*/ 927100 w 3385386"/>
                <a:gd name="connsiteY5" fmla="*/ 1066612 h 2228662"/>
                <a:gd name="connsiteX6" fmla="*/ 1212850 w 3385386"/>
                <a:gd name="connsiteY6" fmla="*/ 1064279 h 2228662"/>
                <a:gd name="connsiteX7" fmla="*/ 1377950 w 3385386"/>
                <a:gd name="connsiteY7" fmla="*/ 1104712 h 2228662"/>
                <a:gd name="connsiteX8" fmla="*/ 2139950 w 3385386"/>
                <a:gd name="connsiteY8" fmla="*/ 1193612 h 2228662"/>
                <a:gd name="connsiteX9" fmla="*/ 2552700 w 3385386"/>
                <a:gd name="connsiteY9" fmla="*/ 1413529 h 2228662"/>
                <a:gd name="connsiteX10" fmla="*/ 2133600 w 3385386"/>
                <a:gd name="connsiteY10" fmla="*/ 107762 h 2228662"/>
                <a:gd name="connsiteX11" fmla="*/ 2247900 w 3385386"/>
                <a:gd name="connsiteY11" fmla="*/ 76012 h 2228662"/>
                <a:gd name="connsiteX12" fmla="*/ 2374900 w 3385386"/>
                <a:gd name="connsiteY12" fmla="*/ 101412 h 2228662"/>
                <a:gd name="connsiteX13" fmla="*/ 2552700 w 3385386"/>
                <a:gd name="connsiteY13" fmla="*/ 50612 h 2228662"/>
                <a:gd name="connsiteX14" fmla="*/ 2698750 w 3385386"/>
                <a:gd name="connsiteY14" fmla="*/ 107762 h 2228662"/>
                <a:gd name="connsiteX15" fmla="*/ 2819400 w 3385386"/>
                <a:gd name="connsiteY15" fmla="*/ 95062 h 2228662"/>
                <a:gd name="connsiteX16" fmla="*/ 3162300 w 3385386"/>
                <a:gd name="connsiteY16" fmla="*/ 558612 h 2228662"/>
                <a:gd name="connsiteX17" fmla="*/ 3162300 w 3385386"/>
                <a:gd name="connsiteY17" fmla="*/ 736412 h 2228662"/>
                <a:gd name="connsiteX18" fmla="*/ 3263900 w 3385386"/>
                <a:gd name="connsiteY18" fmla="*/ 876112 h 2228662"/>
                <a:gd name="connsiteX19" fmla="*/ 3327400 w 3385386"/>
                <a:gd name="connsiteY19" fmla="*/ 1257112 h 2228662"/>
                <a:gd name="connsiteX20" fmla="*/ 3327400 w 3385386"/>
                <a:gd name="connsiteY20" fmla="*/ 1371412 h 2228662"/>
                <a:gd name="connsiteX21" fmla="*/ 3384550 w 3385386"/>
                <a:gd name="connsiteY21" fmla="*/ 1549212 h 2228662"/>
                <a:gd name="connsiteX22" fmla="*/ 3359150 w 3385386"/>
                <a:gd name="connsiteY22" fmla="*/ 1663512 h 2228662"/>
                <a:gd name="connsiteX23" fmla="*/ 3327400 w 3385386"/>
                <a:gd name="connsiteY23" fmla="*/ 1784162 h 2228662"/>
                <a:gd name="connsiteX24" fmla="*/ 3263900 w 3385386"/>
                <a:gd name="connsiteY24" fmla="*/ 1841312 h 2228662"/>
                <a:gd name="connsiteX25" fmla="*/ 3124200 w 3385386"/>
                <a:gd name="connsiteY25" fmla="*/ 2095312 h 2228662"/>
                <a:gd name="connsiteX26" fmla="*/ 2921000 w 3385386"/>
                <a:gd name="connsiteY26" fmla="*/ 2215962 h 2228662"/>
                <a:gd name="connsiteX27" fmla="*/ 2736850 w 3385386"/>
                <a:gd name="connsiteY27" fmla="*/ 2190562 h 2228662"/>
                <a:gd name="connsiteX28" fmla="*/ 2584450 w 3385386"/>
                <a:gd name="connsiteY28" fmla="*/ 2228662 h 2228662"/>
                <a:gd name="connsiteX0" fmla="*/ 0 w 3385386"/>
                <a:gd name="connsiteY0" fmla="*/ 152212 h 2228662"/>
                <a:gd name="connsiteX1" fmla="*/ 228600 w 3385386"/>
                <a:gd name="connsiteY1" fmla="*/ 171262 h 2228662"/>
                <a:gd name="connsiteX2" fmla="*/ 361950 w 3385386"/>
                <a:gd name="connsiteY2" fmla="*/ 285562 h 2228662"/>
                <a:gd name="connsiteX3" fmla="*/ 438150 w 3385386"/>
                <a:gd name="connsiteY3" fmla="*/ 533212 h 2228662"/>
                <a:gd name="connsiteX4" fmla="*/ 781050 w 3385386"/>
                <a:gd name="connsiteY4" fmla="*/ 863412 h 2228662"/>
                <a:gd name="connsiteX5" fmla="*/ 927100 w 3385386"/>
                <a:gd name="connsiteY5" fmla="*/ 1066612 h 2228662"/>
                <a:gd name="connsiteX6" fmla="*/ 1212850 w 3385386"/>
                <a:gd name="connsiteY6" fmla="*/ 1064279 h 2228662"/>
                <a:gd name="connsiteX7" fmla="*/ 1377950 w 3385386"/>
                <a:gd name="connsiteY7" fmla="*/ 1104712 h 2228662"/>
                <a:gd name="connsiteX8" fmla="*/ 2006600 w 3385386"/>
                <a:gd name="connsiteY8" fmla="*/ 1282512 h 2228662"/>
                <a:gd name="connsiteX9" fmla="*/ 2552700 w 3385386"/>
                <a:gd name="connsiteY9" fmla="*/ 1413529 h 2228662"/>
                <a:gd name="connsiteX10" fmla="*/ 2133600 w 3385386"/>
                <a:gd name="connsiteY10" fmla="*/ 107762 h 2228662"/>
                <a:gd name="connsiteX11" fmla="*/ 2247900 w 3385386"/>
                <a:gd name="connsiteY11" fmla="*/ 76012 h 2228662"/>
                <a:gd name="connsiteX12" fmla="*/ 2374900 w 3385386"/>
                <a:gd name="connsiteY12" fmla="*/ 101412 h 2228662"/>
                <a:gd name="connsiteX13" fmla="*/ 2552700 w 3385386"/>
                <a:gd name="connsiteY13" fmla="*/ 50612 h 2228662"/>
                <a:gd name="connsiteX14" fmla="*/ 2698750 w 3385386"/>
                <a:gd name="connsiteY14" fmla="*/ 107762 h 2228662"/>
                <a:gd name="connsiteX15" fmla="*/ 2819400 w 3385386"/>
                <a:gd name="connsiteY15" fmla="*/ 95062 h 2228662"/>
                <a:gd name="connsiteX16" fmla="*/ 3162300 w 3385386"/>
                <a:gd name="connsiteY16" fmla="*/ 558612 h 2228662"/>
                <a:gd name="connsiteX17" fmla="*/ 3162300 w 3385386"/>
                <a:gd name="connsiteY17" fmla="*/ 736412 h 2228662"/>
                <a:gd name="connsiteX18" fmla="*/ 3263900 w 3385386"/>
                <a:gd name="connsiteY18" fmla="*/ 876112 h 2228662"/>
                <a:gd name="connsiteX19" fmla="*/ 3327400 w 3385386"/>
                <a:gd name="connsiteY19" fmla="*/ 1257112 h 2228662"/>
                <a:gd name="connsiteX20" fmla="*/ 3327400 w 3385386"/>
                <a:gd name="connsiteY20" fmla="*/ 1371412 h 2228662"/>
                <a:gd name="connsiteX21" fmla="*/ 3384550 w 3385386"/>
                <a:gd name="connsiteY21" fmla="*/ 1549212 h 2228662"/>
                <a:gd name="connsiteX22" fmla="*/ 3359150 w 3385386"/>
                <a:gd name="connsiteY22" fmla="*/ 1663512 h 2228662"/>
                <a:gd name="connsiteX23" fmla="*/ 3327400 w 3385386"/>
                <a:gd name="connsiteY23" fmla="*/ 1784162 h 2228662"/>
                <a:gd name="connsiteX24" fmla="*/ 3263900 w 3385386"/>
                <a:gd name="connsiteY24" fmla="*/ 1841312 h 2228662"/>
                <a:gd name="connsiteX25" fmla="*/ 3124200 w 3385386"/>
                <a:gd name="connsiteY25" fmla="*/ 2095312 h 2228662"/>
                <a:gd name="connsiteX26" fmla="*/ 2921000 w 3385386"/>
                <a:gd name="connsiteY26" fmla="*/ 2215962 h 2228662"/>
                <a:gd name="connsiteX27" fmla="*/ 2736850 w 3385386"/>
                <a:gd name="connsiteY27" fmla="*/ 2190562 h 2228662"/>
                <a:gd name="connsiteX28" fmla="*/ 2584450 w 3385386"/>
                <a:gd name="connsiteY28" fmla="*/ 2228662 h 2228662"/>
                <a:gd name="connsiteX0" fmla="*/ 0 w 3385386"/>
                <a:gd name="connsiteY0" fmla="*/ 152212 h 2219462"/>
                <a:gd name="connsiteX1" fmla="*/ 228600 w 3385386"/>
                <a:gd name="connsiteY1" fmla="*/ 171262 h 2219462"/>
                <a:gd name="connsiteX2" fmla="*/ 361950 w 3385386"/>
                <a:gd name="connsiteY2" fmla="*/ 285562 h 2219462"/>
                <a:gd name="connsiteX3" fmla="*/ 438150 w 3385386"/>
                <a:gd name="connsiteY3" fmla="*/ 533212 h 2219462"/>
                <a:gd name="connsiteX4" fmla="*/ 781050 w 3385386"/>
                <a:gd name="connsiteY4" fmla="*/ 863412 h 2219462"/>
                <a:gd name="connsiteX5" fmla="*/ 927100 w 3385386"/>
                <a:gd name="connsiteY5" fmla="*/ 1066612 h 2219462"/>
                <a:gd name="connsiteX6" fmla="*/ 1212850 w 3385386"/>
                <a:gd name="connsiteY6" fmla="*/ 1064279 h 2219462"/>
                <a:gd name="connsiteX7" fmla="*/ 1377950 w 3385386"/>
                <a:gd name="connsiteY7" fmla="*/ 1104712 h 2219462"/>
                <a:gd name="connsiteX8" fmla="*/ 2006600 w 3385386"/>
                <a:gd name="connsiteY8" fmla="*/ 1282512 h 2219462"/>
                <a:gd name="connsiteX9" fmla="*/ 2552700 w 3385386"/>
                <a:gd name="connsiteY9" fmla="*/ 1413529 h 2219462"/>
                <a:gd name="connsiteX10" fmla="*/ 2133600 w 3385386"/>
                <a:gd name="connsiteY10" fmla="*/ 107762 h 2219462"/>
                <a:gd name="connsiteX11" fmla="*/ 2247900 w 3385386"/>
                <a:gd name="connsiteY11" fmla="*/ 76012 h 2219462"/>
                <a:gd name="connsiteX12" fmla="*/ 2374900 w 3385386"/>
                <a:gd name="connsiteY12" fmla="*/ 101412 h 2219462"/>
                <a:gd name="connsiteX13" fmla="*/ 2552700 w 3385386"/>
                <a:gd name="connsiteY13" fmla="*/ 50612 h 2219462"/>
                <a:gd name="connsiteX14" fmla="*/ 2698750 w 3385386"/>
                <a:gd name="connsiteY14" fmla="*/ 107762 h 2219462"/>
                <a:gd name="connsiteX15" fmla="*/ 2819400 w 3385386"/>
                <a:gd name="connsiteY15" fmla="*/ 95062 h 2219462"/>
                <a:gd name="connsiteX16" fmla="*/ 3162300 w 3385386"/>
                <a:gd name="connsiteY16" fmla="*/ 558612 h 2219462"/>
                <a:gd name="connsiteX17" fmla="*/ 3162300 w 3385386"/>
                <a:gd name="connsiteY17" fmla="*/ 736412 h 2219462"/>
                <a:gd name="connsiteX18" fmla="*/ 3263900 w 3385386"/>
                <a:gd name="connsiteY18" fmla="*/ 876112 h 2219462"/>
                <a:gd name="connsiteX19" fmla="*/ 3327400 w 3385386"/>
                <a:gd name="connsiteY19" fmla="*/ 1257112 h 2219462"/>
                <a:gd name="connsiteX20" fmla="*/ 3327400 w 3385386"/>
                <a:gd name="connsiteY20" fmla="*/ 1371412 h 2219462"/>
                <a:gd name="connsiteX21" fmla="*/ 3384550 w 3385386"/>
                <a:gd name="connsiteY21" fmla="*/ 1549212 h 2219462"/>
                <a:gd name="connsiteX22" fmla="*/ 3359150 w 3385386"/>
                <a:gd name="connsiteY22" fmla="*/ 1663512 h 2219462"/>
                <a:gd name="connsiteX23" fmla="*/ 3327400 w 3385386"/>
                <a:gd name="connsiteY23" fmla="*/ 1784162 h 2219462"/>
                <a:gd name="connsiteX24" fmla="*/ 3263900 w 3385386"/>
                <a:gd name="connsiteY24" fmla="*/ 1841312 h 2219462"/>
                <a:gd name="connsiteX25" fmla="*/ 3124200 w 3385386"/>
                <a:gd name="connsiteY25" fmla="*/ 2095312 h 2219462"/>
                <a:gd name="connsiteX26" fmla="*/ 2921000 w 3385386"/>
                <a:gd name="connsiteY26" fmla="*/ 2215962 h 2219462"/>
                <a:gd name="connsiteX27" fmla="*/ 2736850 w 3385386"/>
                <a:gd name="connsiteY27" fmla="*/ 2190562 h 2219462"/>
                <a:gd name="connsiteX0" fmla="*/ 0 w 3385386"/>
                <a:gd name="connsiteY0" fmla="*/ 152212 h 2215962"/>
                <a:gd name="connsiteX1" fmla="*/ 228600 w 3385386"/>
                <a:gd name="connsiteY1" fmla="*/ 171262 h 2215962"/>
                <a:gd name="connsiteX2" fmla="*/ 361950 w 3385386"/>
                <a:gd name="connsiteY2" fmla="*/ 285562 h 2215962"/>
                <a:gd name="connsiteX3" fmla="*/ 438150 w 3385386"/>
                <a:gd name="connsiteY3" fmla="*/ 533212 h 2215962"/>
                <a:gd name="connsiteX4" fmla="*/ 781050 w 3385386"/>
                <a:gd name="connsiteY4" fmla="*/ 863412 h 2215962"/>
                <a:gd name="connsiteX5" fmla="*/ 927100 w 3385386"/>
                <a:gd name="connsiteY5" fmla="*/ 1066612 h 2215962"/>
                <a:gd name="connsiteX6" fmla="*/ 1212850 w 3385386"/>
                <a:gd name="connsiteY6" fmla="*/ 1064279 h 2215962"/>
                <a:gd name="connsiteX7" fmla="*/ 1377950 w 3385386"/>
                <a:gd name="connsiteY7" fmla="*/ 1104712 h 2215962"/>
                <a:gd name="connsiteX8" fmla="*/ 2006600 w 3385386"/>
                <a:gd name="connsiteY8" fmla="*/ 1282512 h 2215962"/>
                <a:gd name="connsiteX9" fmla="*/ 2552700 w 3385386"/>
                <a:gd name="connsiteY9" fmla="*/ 1413529 h 2215962"/>
                <a:gd name="connsiteX10" fmla="*/ 2133600 w 3385386"/>
                <a:gd name="connsiteY10" fmla="*/ 107762 h 2215962"/>
                <a:gd name="connsiteX11" fmla="*/ 2247900 w 3385386"/>
                <a:gd name="connsiteY11" fmla="*/ 76012 h 2215962"/>
                <a:gd name="connsiteX12" fmla="*/ 2374900 w 3385386"/>
                <a:gd name="connsiteY12" fmla="*/ 101412 h 2215962"/>
                <a:gd name="connsiteX13" fmla="*/ 2552700 w 3385386"/>
                <a:gd name="connsiteY13" fmla="*/ 50612 h 2215962"/>
                <a:gd name="connsiteX14" fmla="*/ 2698750 w 3385386"/>
                <a:gd name="connsiteY14" fmla="*/ 107762 h 2215962"/>
                <a:gd name="connsiteX15" fmla="*/ 2819400 w 3385386"/>
                <a:gd name="connsiteY15" fmla="*/ 95062 h 2215962"/>
                <a:gd name="connsiteX16" fmla="*/ 3162300 w 3385386"/>
                <a:gd name="connsiteY16" fmla="*/ 558612 h 2215962"/>
                <a:gd name="connsiteX17" fmla="*/ 3162300 w 3385386"/>
                <a:gd name="connsiteY17" fmla="*/ 736412 h 2215962"/>
                <a:gd name="connsiteX18" fmla="*/ 3263900 w 3385386"/>
                <a:gd name="connsiteY18" fmla="*/ 876112 h 2215962"/>
                <a:gd name="connsiteX19" fmla="*/ 3327400 w 3385386"/>
                <a:gd name="connsiteY19" fmla="*/ 1257112 h 2215962"/>
                <a:gd name="connsiteX20" fmla="*/ 3327400 w 3385386"/>
                <a:gd name="connsiteY20" fmla="*/ 1371412 h 2215962"/>
                <a:gd name="connsiteX21" fmla="*/ 3384550 w 3385386"/>
                <a:gd name="connsiteY21" fmla="*/ 1549212 h 2215962"/>
                <a:gd name="connsiteX22" fmla="*/ 3359150 w 3385386"/>
                <a:gd name="connsiteY22" fmla="*/ 1663512 h 2215962"/>
                <a:gd name="connsiteX23" fmla="*/ 3327400 w 3385386"/>
                <a:gd name="connsiteY23" fmla="*/ 1784162 h 2215962"/>
                <a:gd name="connsiteX24" fmla="*/ 3263900 w 3385386"/>
                <a:gd name="connsiteY24" fmla="*/ 1841312 h 2215962"/>
                <a:gd name="connsiteX25" fmla="*/ 3124200 w 3385386"/>
                <a:gd name="connsiteY25" fmla="*/ 2095312 h 2215962"/>
                <a:gd name="connsiteX26" fmla="*/ 2921000 w 3385386"/>
                <a:gd name="connsiteY26" fmla="*/ 2215962 h 2215962"/>
                <a:gd name="connsiteX0" fmla="*/ 0 w 3385386"/>
                <a:gd name="connsiteY0" fmla="*/ 152212 h 2095312"/>
                <a:gd name="connsiteX1" fmla="*/ 228600 w 3385386"/>
                <a:gd name="connsiteY1" fmla="*/ 171262 h 2095312"/>
                <a:gd name="connsiteX2" fmla="*/ 361950 w 3385386"/>
                <a:gd name="connsiteY2" fmla="*/ 285562 h 2095312"/>
                <a:gd name="connsiteX3" fmla="*/ 438150 w 3385386"/>
                <a:gd name="connsiteY3" fmla="*/ 533212 h 2095312"/>
                <a:gd name="connsiteX4" fmla="*/ 781050 w 3385386"/>
                <a:gd name="connsiteY4" fmla="*/ 863412 h 2095312"/>
                <a:gd name="connsiteX5" fmla="*/ 927100 w 3385386"/>
                <a:gd name="connsiteY5" fmla="*/ 1066612 h 2095312"/>
                <a:gd name="connsiteX6" fmla="*/ 1212850 w 3385386"/>
                <a:gd name="connsiteY6" fmla="*/ 1064279 h 2095312"/>
                <a:gd name="connsiteX7" fmla="*/ 1377950 w 3385386"/>
                <a:gd name="connsiteY7" fmla="*/ 1104712 h 2095312"/>
                <a:gd name="connsiteX8" fmla="*/ 2006600 w 3385386"/>
                <a:gd name="connsiteY8" fmla="*/ 1282512 h 2095312"/>
                <a:gd name="connsiteX9" fmla="*/ 2552700 w 3385386"/>
                <a:gd name="connsiteY9" fmla="*/ 1413529 h 2095312"/>
                <a:gd name="connsiteX10" fmla="*/ 2133600 w 3385386"/>
                <a:gd name="connsiteY10" fmla="*/ 107762 h 2095312"/>
                <a:gd name="connsiteX11" fmla="*/ 2247900 w 3385386"/>
                <a:gd name="connsiteY11" fmla="*/ 76012 h 2095312"/>
                <a:gd name="connsiteX12" fmla="*/ 2374900 w 3385386"/>
                <a:gd name="connsiteY12" fmla="*/ 101412 h 2095312"/>
                <a:gd name="connsiteX13" fmla="*/ 2552700 w 3385386"/>
                <a:gd name="connsiteY13" fmla="*/ 50612 h 2095312"/>
                <a:gd name="connsiteX14" fmla="*/ 2698750 w 3385386"/>
                <a:gd name="connsiteY14" fmla="*/ 107762 h 2095312"/>
                <a:gd name="connsiteX15" fmla="*/ 2819400 w 3385386"/>
                <a:gd name="connsiteY15" fmla="*/ 95062 h 2095312"/>
                <a:gd name="connsiteX16" fmla="*/ 3162300 w 3385386"/>
                <a:gd name="connsiteY16" fmla="*/ 558612 h 2095312"/>
                <a:gd name="connsiteX17" fmla="*/ 3162300 w 3385386"/>
                <a:gd name="connsiteY17" fmla="*/ 736412 h 2095312"/>
                <a:gd name="connsiteX18" fmla="*/ 3263900 w 3385386"/>
                <a:gd name="connsiteY18" fmla="*/ 876112 h 2095312"/>
                <a:gd name="connsiteX19" fmla="*/ 3327400 w 3385386"/>
                <a:gd name="connsiteY19" fmla="*/ 1257112 h 2095312"/>
                <a:gd name="connsiteX20" fmla="*/ 3327400 w 3385386"/>
                <a:gd name="connsiteY20" fmla="*/ 1371412 h 2095312"/>
                <a:gd name="connsiteX21" fmla="*/ 3384550 w 3385386"/>
                <a:gd name="connsiteY21" fmla="*/ 1549212 h 2095312"/>
                <a:gd name="connsiteX22" fmla="*/ 3359150 w 3385386"/>
                <a:gd name="connsiteY22" fmla="*/ 1663512 h 2095312"/>
                <a:gd name="connsiteX23" fmla="*/ 3327400 w 3385386"/>
                <a:gd name="connsiteY23" fmla="*/ 1784162 h 2095312"/>
                <a:gd name="connsiteX24" fmla="*/ 3263900 w 3385386"/>
                <a:gd name="connsiteY24" fmla="*/ 1841312 h 2095312"/>
                <a:gd name="connsiteX25" fmla="*/ 3124200 w 3385386"/>
                <a:gd name="connsiteY25" fmla="*/ 2095312 h 2095312"/>
                <a:gd name="connsiteX0" fmla="*/ 0 w 3385386"/>
                <a:gd name="connsiteY0" fmla="*/ 152212 h 1841312"/>
                <a:gd name="connsiteX1" fmla="*/ 228600 w 3385386"/>
                <a:gd name="connsiteY1" fmla="*/ 171262 h 1841312"/>
                <a:gd name="connsiteX2" fmla="*/ 361950 w 3385386"/>
                <a:gd name="connsiteY2" fmla="*/ 285562 h 1841312"/>
                <a:gd name="connsiteX3" fmla="*/ 438150 w 3385386"/>
                <a:gd name="connsiteY3" fmla="*/ 533212 h 1841312"/>
                <a:gd name="connsiteX4" fmla="*/ 781050 w 3385386"/>
                <a:gd name="connsiteY4" fmla="*/ 863412 h 1841312"/>
                <a:gd name="connsiteX5" fmla="*/ 927100 w 3385386"/>
                <a:gd name="connsiteY5" fmla="*/ 1066612 h 1841312"/>
                <a:gd name="connsiteX6" fmla="*/ 1212850 w 3385386"/>
                <a:gd name="connsiteY6" fmla="*/ 1064279 h 1841312"/>
                <a:gd name="connsiteX7" fmla="*/ 1377950 w 3385386"/>
                <a:gd name="connsiteY7" fmla="*/ 1104712 h 1841312"/>
                <a:gd name="connsiteX8" fmla="*/ 2006600 w 3385386"/>
                <a:gd name="connsiteY8" fmla="*/ 1282512 h 1841312"/>
                <a:gd name="connsiteX9" fmla="*/ 2552700 w 3385386"/>
                <a:gd name="connsiteY9" fmla="*/ 1413529 h 1841312"/>
                <a:gd name="connsiteX10" fmla="*/ 2133600 w 3385386"/>
                <a:gd name="connsiteY10" fmla="*/ 107762 h 1841312"/>
                <a:gd name="connsiteX11" fmla="*/ 2247900 w 3385386"/>
                <a:gd name="connsiteY11" fmla="*/ 76012 h 1841312"/>
                <a:gd name="connsiteX12" fmla="*/ 2374900 w 3385386"/>
                <a:gd name="connsiteY12" fmla="*/ 101412 h 1841312"/>
                <a:gd name="connsiteX13" fmla="*/ 2552700 w 3385386"/>
                <a:gd name="connsiteY13" fmla="*/ 50612 h 1841312"/>
                <a:gd name="connsiteX14" fmla="*/ 2698750 w 3385386"/>
                <a:gd name="connsiteY14" fmla="*/ 107762 h 1841312"/>
                <a:gd name="connsiteX15" fmla="*/ 2819400 w 3385386"/>
                <a:gd name="connsiteY15" fmla="*/ 95062 h 1841312"/>
                <a:gd name="connsiteX16" fmla="*/ 3162300 w 3385386"/>
                <a:gd name="connsiteY16" fmla="*/ 558612 h 1841312"/>
                <a:gd name="connsiteX17" fmla="*/ 3162300 w 3385386"/>
                <a:gd name="connsiteY17" fmla="*/ 736412 h 1841312"/>
                <a:gd name="connsiteX18" fmla="*/ 3263900 w 3385386"/>
                <a:gd name="connsiteY18" fmla="*/ 876112 h 1841312"/>
                <a:gd name="connsiteX19" fmla="*/ 3327400 w 3385386"/>
                <a:gd name="connsiteY19" fmla="*/ 1257112 h 1841312"/>
                <a:gd name="connsiteX20" fmla="*/ 3327400 w 3385386"/>
                <a:gd name="connsiteY20" fmla="*/ 1371412 h 1841312"/>
                <a:gd name="connsiteX21" fmla="*/ 3384550 w 3385386"/>
                <a:gd name="connsiteY21" fmla="*/ 1549212 h 1841312"/>
                <a:gd name="connsiteX22" fmla="*/ 3359150 w 3385386"/>
                <a:gd name="connsiteY22" fmla="*/ 1663512 h 1841312"/>
                <a:gd name="connsiteX23" fmla="*/ 3327400 w 3385386"/>
                <a:gd name="connsiteY23" fmla="*/ 1784162 h 1841312"/>
                <a:gd name="connsiteX24" fmla="*/ 3263900 w 3385386"/>
                <a:gd name="connsiteY24" fmla="*/ 1841312 h 1841312"/>
                <a:gd name="connsiteX0" fmla="*/ 0 w 3385386"/>
                <a:gd name="connsiteY0" fmla="*/ 152212 h 1784162"/>
                <a:gd name="connsiteX1" fmla="*/ 228600 w 3385386"/>
                <a:gd name="connsiteY1" fmla="*/ 171262 h 1784162"/>
                <a:gd name="connsiteX2" fmla="*/ 361950 w 3385386"/>
                <a:gd name="connsiteY2" fmla="*/ 285562 h 1784162"/>
                <a:gd name="connsiteX3" fmla="*/ 438150 w 3385386"/>
                <a:gd name="connsiteY3" fmla="*/ 533212 h 1784162"/>
                <a:gd name="connsiteX4" fmla="*/ 781050 w 3385386"/>
                <a:gd name="connsiteY4" fmla="*/ 863412 h 1784162"/>
                <a:gd name="connsiteX5" fmla="*/ 927100 w 3385386"/>
                <a:gd name="connsiteY5" fmla="*/ 1066612 h 1784162"/>
                <a:gd name="connsiteX6" fmla="*/ 1212850 w 3385386"/>
                <a:gd name="connsiteY6" fmla="*/ 1064279 h 1784162"/>
                <a:gd name="connsiteX7" fmla="*/ 1377950 w 3385386"/>
                <a:gd name="connsiteY7" fmla="*/ 1104712 h 1784162"/>
                <a:gd name="connsiteX8" fmla="*/ 2006600 w 3385386"/>
                <a:gd name="connsiteY8" fmla="*/ 1282512 h 1784162"/>
                <a:gd name="connsiteX9" fmla="*/ 2552700 w 3385386"/>
                <a:gd name="connsiteY9" fmla="*/ 1413529 h 1784162"/>
                <a:gd name="connsiteX10" fmla="*/ 2133600 w 3385386"/>
                <a:gd name="connsiteY10" fmla="*/ 107762 h 1784162"/>
                <a:gd name="connsiteX11" fmla="*/ 2247900 w 3385386"/>
                <a:gd name="connsiteY11" fmla="*/ 76012 h 1784162"/>
                <a:gd name="connsiteX12" fmla="*/ 2374900 w 3385386"/>
                <a:gd name="connsiteY12" fmla="*/ 101412 h 1784162"/>
                <a:gd name="connsiteX13" fmla="*/ 2552700 w 3385386"/>
                <a:gd name="connsiteY13" fmla="*/ 50612 h 1784162"/>
                <a:gd name="connsiteX14" fmla="*/ 2698750 w 3385386"/>
                <a:gd name="connsiteY14" fmla="*/ 107762 h 1784162"/>
                <a:gd name="connsiteX15" fmla="*/ 2819400 w 3385386"/>
                <a:gd name="connsiteY15" fmla="*/ 95062 h 1784162"/>
                <a:gd name="connsiteX16" fmla="*/ 3162300 w 3385386"/>
                <a:gd name="connsiteY16" fmla="*/ 558612 h 1784162"/>
                <a:gd name="connsiteX17" fmla="*/ 3162300 w 3385386"/>
                <a:gd name="connsiteY17" fmla="*/ 736412 h 1784162"/>
                <a:gd name="connsiteX18" fmla="*/ 3263900 w 3385386"/>
                <a:gd name="connsiteY18" fmla="*/ 876112 h 1784162"/>
                <a:gd name="connsiteX19" fmla="*/ 3327400 w 3385386"/>
                <a:gd name="connsiteY19" fmla="*/ 1257112 h 1784162"/>
                <a:gd name="connsiteX20" fmla="*/ 3327400 w 3385386"/>
                <a:gd name="connsiteY20" fmla="*/ 1371412 h 1784162"/>
                <a:gd name="connsiteX21" fmla="*/ 3384550 w 3385386"/>
                <a:gd name="connsiteY21" fmla="*/ 1549212 h 1784162"/>
                <a:gd name="connsiteX22" fmla="*/ 3359150 w 3385386"/>
                <a:gd name="connsiteY22" fmla="*/ 1663512 h 1784162"/>
                <a:gd name="connsiteX23" fmla="*/ 3327400 w 3385386"/>
                <a:gd name="connsiteY23" fmla="*/ 1784162 h 1784162"/>
                <a:gd name="connsiteX0" fmla="*/ 0 w 3385386"/>
                <a:gd name="connsiteY0" fmla="*/ 152212 h 1663512"/>
                <a:gd name="connsiteX1" fmla="*/ 228600 w 3385386"/>
                <a:gd name="connsiteY1" fmla="*/ 171262 h 1663512"/>
                <a:gd name="connsiteX2" fmla="*/ 361950 w 3385386"/>
                <a:gd name="connsiteY2" fmla="*/ 285562 h 1663512"/>
                <a:gd name="connsiteX3" fmla="*/ 438150 w 3385386"/>
                <a:gd name="connsiteY3" fmla="*/ 533212 h 1663512"/>
                <a:gd name="connsiteX4" fmla="*/ 781050 w 3385386"/>
                <a:gd name="connsiteY4" fmla="*/ 863412 h 1663512"/>
                <a:gd name="connsiteX5" fmla="*/ 927100 w 3385386"/>
                <a:gd name="connsiteY5" fmla="*/ 1066612 h 1663512"/>
                <a:gd name="connsiteX6" fmla="*/ 1212850 w 3385386"/>
                <a:gd name="connsiteY6" fmla="*/ 1064279 h 1663512"/>
                <a:gd name="connsiteX7" fmla="*/ 1377950 w 3385386"/>
                <a:gd name="connsiteY7" fmla="*/ 1104712 h 1663512"/>
                <a:gd name="connsiteX8" fmla="*/ 2006600 w 3385386"/>
                <a:gd name="connsiteY8" fmla="*/ 1282512 h 1663512"/>
                <a:gd name="connsiteX9" fmla="*/ 2552700 w 3385386"/>
                <a:gd name="connsiteY9" fmla="*/ 1413529 h 1663512"/>
                <a:gd name="connsiteX10" fmla="*/ 2133600 w 3385386"/>
                <a:gd name="connsiteY10" fmla="*/ 107762 h 1663512"/>
                <a:gd name="connsiteX11" fmla="*/ 2247900 w 3385386"/>
                <a:gd name="connsiteY11" fmla="*/ 76012 h 1663512"/>
                <a:gd name="connsiteX12" fmla="*/ 2374900 w 3385386"/>
                <a:gd name="connsiteY12" fmla="*/ 101412 h 1663512"/>
                <a:gd name="connsiteX13" fmla="*/ 2552700 w 3385386"/>
                <a:gd name="connsiteY13" fmla="*/ 50612 h 1663512"/>
                <a:gd name="connsiteX14" fmla="*/ 2698750 w 3385386"/>
                <a:gd name="connsiteY14" fmla="*/ 107762 h 1663512"/>
                <a:gd name="connsiteX15" fmla="*/ 2819400 w 3385386"/>
                <a:gd name="connsiteY15" fmla="*/ 95062 h 1663512"/>
                <a:gd name="connsiteX16" fmla="*/ 3162300 w 3385386"/>
                <a:gd name="connsiteY16" fmla="*/ 558612 h 1663512"/>
                <a:gd name="connsiteX17" fmla="*/ 3162300 w 3385386"/>
                <a:gd name="connsiteY17" fmla="*/ 736412 h 1663512"/>
                <a:gd name="connsiteX18" fmla="*/ 3263900 w 3385386"/>
                <a:gd name="connsiteY18" fmla="*/ 876112 h 1663512"/>
                <a:gd name="connsiteX19" fmla="*/ 3327400 w 3385386"/>
                <a:gd name="connsiteY19" fmla="*/ 1257112 h 1663512"/>
                <a:gd name="connsiteX20" fmla="*/ 3327400 w 3385386"/>
                <a:gd name="connsiteY20" fmla="*/ 1371412 h 1663512"/>
                <a:gd name="connsiteX21" fmla="*/ 3384550 w 3385386"/>
                <a:gd name="connsiteY21" fmla="*/ 1549212 h 1663512"/>
                <a:gd name="connsiteX22" fmla="*/ 3359150 w 3385386"/>
                <a:gd name="connsiteY22" fmla="*/ 1663512 h 1663512"/>
                <a:gd name="connsiteX0" fmla="*/ 0 w 3384550"/>
                <a:gd name="connsiteY0" fmla="*/ 152212 h 1549212"/>
                <a:gd name="connsiteX1" fmla="*/ 228600 w 3384550"/>
                <a:gd name="connsiteY1" fmla="*/ 171262 h 1549212"/>
                <a:gd name="connsiteX2" fmla="*/ 361950 w 3384550"/>
                <a:gd name="connsiteY2" fmla="*/ 285562 h 1549212"/>
                <a:gd name="connsiteX3" fmla="*/ 438150 w 3384550"/>
                <a:gd name="connsiteY3" fmla="*/ 533212 h 1549212"/>
                <a:gd name="connsiteX4" fmla="*/ 781050 w 3384550"/>
                <a:gd name="connsiteY4" fmla="*/ 863412 h 1549212"/>
                <a:gd name="connsiteX5" fmla="*/ 927100 w 3384550"/>
                <a:gd name="connsiteY5" fmla="*/ 1066612 h 1549212"/>
                <a:gd name="connsiteX6" fmla="*/ 1212850 w 3384550"/>
                <a:gd name="connsiteY6" fmla="*/ 1064279 h 1549212"/>
                <a:gd name="connsiteX7" fmla="*/ 1377950 w 3384550"/>
                <a:gd name="connsiteY7" fmla="*/ 1104712 h 1549212"/>
                <a:gd name="connsiteX8" fmla="*/ 2006600 w 3384550"/>
                <a:gd name="connsiteY8" fmla="*/ 1282512 h 1549212"/>
                <a:gd name="connsiteX9" fmla="*/ 2552700 w 3384550"/>
                <a:gd name="connsiteY9" fmla="*/ 1413529 h 1549212"/>
                <a:gd name="connsiteX10" fmla="*/ 2133600 w 3384550"/>
                <a:gd name="connsiteY10" fmla="*/ 107762 h 1549212"/>
                <a:gd name="connsiteX11" fmla="*/ 2247900 w 3384550"/>
                <a:gd name="connsiteY11" fmla="*/ 76012 h 1549212"/>
                <a:gd name="connsiteX12" fmla="*/ 2374900 w 3384550"/>
                <a:gd name="connsiteY12" fmla="*/ 101412 h 1549212"/>
                <a:gd name="connsiteX13" fmla="*/ 2552700 w 3384550"/>
                <a:gd name="connsiteY13" fmla="*/ 50612 h 1549212"/>
                <a:gd name="connsiteX14" fmla="*/ 2698750 w 3384550"/>
                <a:gd name="connsiteY14" fmla="*/ 107762 h 1549212"/>
                <a:gd name="connsiteX15" fmla="*/ 2819400 w 3384550"/>
                <a:gd name="connsiteY15" fmla="*/ 95062 h 1549212"/>
                <a:gd name="connsiteX16" fmla="*/ 3162300 w 3384550"/>
                <a:gd name="connsiteY16" fmla="*/ 558612 h 1549212"/>
                <a:gd name="connsiteX17" fmla="*/ 3162300 w 3384550"/>
                <a:gd name="connsiteY17" fmla="*/ 736412 h 1549212"/>
                <a:gd name="connsiteX18" fmla="*/ 3263900 w 3384550"/>
                <a:gd name="connsiteY18" fmla="*/ 876112 h 1549212"/>
                <a:gd name="connsiteX19" fmla="*/ 3327400 w 3384550"/>
                <a:gd name="connsiteY19" fmla="*/ 1257112 h 1549212"/>
                <a:gd name="connsiteX20" fmla="*/ 3327400 w 3384550"/>
                <a:gd name="connsiteY20" fmla="*/ 1371412 h 1549212"/>
                <a:gd name="connsiteX21" fmla="*/ 3384550 w 3384550"/>
                <a:gd name="connsiteY21" fmla="*/ 1549212 h 1549212"/>
                <a:gd name="connsiteX0" fmla="*/ 0 w 3330570"/>
                <a:gd name="connsiteY0" fmla="*/ 152212 h 1476646"/>
                <a:gd name="connsiteX1" fmla="*/ 228600 w 3330570"/>
                <a:gd name="connsiteY1" fmla="*/ 171262 h 1476646"/>
                <a:gd name="connsiteX2" fmla="*/ 361950 w 3330570"/>
                <a:gd name="connsiteY2" fmla="*/ 285562 h 1476646"/>
                <a:gd name="connsiteX3" fmla="*/ 438150 w 3330570"/>
                <a:gd name="connsiteY3" fmla="*/ 533212 h 1476646"/>
                <a:gd name="connsiteX4" fmla="*/ 781050 w 3330570"/>
                <a:gd name="connsiteY4" fmla="*/ 863412 h 1476646"/>
                <a:gd name="connsiteX5" fmla="*/ 927100 w 3330570"/>
                <a:gd name="connsiteY5" fmla="*/ 1066612 h 1476646"/>
                <a:gd name="connsiteX6" fmla="*/ 1212850 w 3330570"/>
                <a:gd name="connsiteY6" fmla="*/ 1064279 h 1476646"/>
                <a:gd name="connsiteX7" fmla="*/ 1377950 w 3330570"/>
                <a:gd name="connsiteY7" fmla="*/ 1104712 h 1476646"/>
                <a:gd name="connsiteX8" fmla="*/ 2006600 w 3330570"/>
                <a:gd name="connsiteY8" fmla="*/ 1282512 h 1476646"/>
                <a:gd name="connsiteX9" fmla="*/ 2552700 w 3330570"/>
                <a:gd name="connsiteY9" fmla="*/ 1413529 h 1476646"/>
                <a:gd name="connsiteX10" fmla="*/ 2133600 w 3330570"/>
                <a:gd name="connsiteY10" fmla="*/ 107762 h 1476646"/>
                <a:gd name="connsiteX11" fmla="*/ 2247900 w 3330570"/>
                <a:gd name="connsiteY11" fmla="*/ 76012 h 1476646"/>
                <a:gd name="connsiteX12" fmla="*/ 2374900 w 3330570"/>
                <a:gd name="connsiteY12" fmla="*/ 101412 h 1476646"/>
                <a:gd name="connsiteX13" fmla="*/ 2552700 w 3330570"/>
                <a:gd name="connsiteY13" fmla="*/ 50612 h 1476646"/>
                <a:gd name="connsiteX14" fmla="*/ 2698750 w 3330570"/>
                <a:gd name="connsiteY14" fmla="*/ 107762 h 1476646"/>
                <a:gd name="connsiteX15" fmla="*/ 2819400 w 3330570"/>
                <a:gd name="connsiteY15" fmla="*/ 95062 h 1476646"/>
                <a:gd name="connsiteX16" fmla="*/ 3162300 w 3330570"/>
                <a:gd name="connsiteY16" fmla="*/ 558612 h 1476646"/>
                <a:gd name="connsiteX17" fmla="*/ 3162300 w 3330570"/>
                <a:gd name="connsiteY17" fmla="*/ 736412 h 1476646"/>
                <a:gd name="connsiteX18" fmla="*/ 3263900 w 3330570"/>
                <a:gd name="connsiteY18" fmla="*/ 876112 h 1476646"/>
                <a:gd name="connsiteX19" fmla="*/ 3327400 w 3330570"/>
                <a:gd name="connsiteY19" fmla="*/ 1257112 h 1476646"/>
                <a:gd name="connsiteX20" fmla="*/ 3327400 w 3330570"/>
                <a:gd name="connsiteY20" fmla="*/ 1371412 h 1476646"/>
                <a:gd name="connsiteX0" fmla="*/ 0 w 3327400"/>
                <a:gd name="connsiteY0" fmla="*/ 152212 h 1476646"/>
                <a:gd name="connsiteX1" fmla="*/ 228600 w 3327400"/>
                <a:gd name="connsiteY1" fmla="*/ 171262 h 1476646"/>
                <a:gd name="connsiteX2" fmla="*/ 361950 w 3327400"/>
                <a:gd name="connsiteY2" fmla="*/ 285562 h 1476646"/>
                <a:gd name="connsiteX3" fmla="*/ 438150 w 3327400"/>
                <a:gd name="connsiteY3" fmla="*/ 533212 h 1476646"/>
                <a:gd name="connsiteX4" fmla="*/ 781050 w 3327400"/>
                <a:gd name="connsiteY4" fmla="*/ 863412 h 1476646"/>
                <a:gd name="connsiteX5" fmla="*/ 927100 w 3327400"/>
                <a:gd name="connsiteY5" fmla="*/ 1066612 h 1476646"/>
                <a:gd name="connsiteX6" fmla="*/ 1212850 w 3327400"/>
                <a:gd name="connsiteY6" fmla="*/ 1064279 h 1476646"/>
                <a:gd name="connsiteX7" fmla="*/ 1377950 w 3327400"/>
                <a:gd name="connsiteY7" fmla="*/ 1104712 h 1476646"/>
                <a:gd name="connsiteX8" fmla="*/ 2006600 w 3327400"/>
                <a:gd name="connsiteY8" fmla="*/ 1282512 h 1476646"/>
                <a:gd name="connsiteX9" fmla="*/ 2552700 w 3327400"/>
                <a:gd name="connsiteY9" fmla="*/ 1413529 h 1476646"/>
                <a:gd name="connsiteX10" fmla="*/ 2133600 w 3327400"/>
                <a:gd name="connsiteY10" fmla="*/ 107762 h 1476646"/>
                <a:gd name="connsiteX11" fmla="*/ 2247900 w 3327400"/>
                <a:gd name="connsiteY11" fmla="*/ 76012 h 1476646"/>
                <a:gd name="connsiteX12" fmla="*/ 2374900 w 3327400"/>
                <a:gd name="connsiteY12" fmla="*/ 101412 h 1476646"/>
                <a:gd name="connsiteX13" fmla="*/ 2552700 w 3327400"/>
                <a:gd name="connsiteY13" fmla="*/ 50612 h 1476646"/>
                <a:gd name="connsiteX14" fmla="*/ 2698750 w 3327400"/>
                <a:gd name="connsiteY14" fmla="*/ 107762 h 1476646"/>
                <a:gd name="connsiteX15" fmla="*/ 2819400 w 3327400"/>
                <a:gd name="connsiteY15" fmla="*/ 95062 h 1476646"/>
                <a:gd name="connsiteX16" fmla="*/ 3162300 w 3327400"/>
                <a:gd name="connsiteY16" fmla="*/ 558612 h 1476646"/>
                <a:gd name="connsiteX17" fmla="*/ 3162300 w 3327400"/>
                <a:gd name="connsiteY17" fmla="*/ 736412 h 1476646"/>
                <a:gd name="connsiteX18" fmla="*/ 3263900 w 3327400"/>
                <a:gd name="connsiteY18" fmla="*/ 876112 h 1476646"/>
                <a:gd name="connsiteX19" fmla="*/ 3327400 w 3327400"/>
                <a:gd name="connsiteY19" fmla="*/ 1257112 h 1476646"/>
                <a:gd name="connsiteX0" fmla="*/ 0 w 3263900"/>
                <a:gd name="connsiteY0" fmla="*/ 152212 h 1476646"/>
                <a:gd name="connsiteX1" fmla="*/ 228600 w 3263900"/>
                <a:gd name="connsiteY1" fmla="*/ 171262 h 1476646"/>
                <a:gd name="connsiteX2" fmla="*/ 361950 w 3263900"/>
                <a:gd name="connsiteY2" fmla="*/ 285562 h 1476646"/>
                <a:gd name="connsiteX3" fmla="*/ 438150 w 3263900"/>
                <a:gd name="connsiteY3" fmla="*/ 533212 h 1476646"/>
                <a:gd name="connsiteX4" fmla="*/ 781050 w 3263900"/>
                <a:gd name="connsiteY4" fmla="*/ 863412 h 1476646"/>
                <a:gd name="connsiteX5" fmla="*/ 927100 w 3263900"/>
                <a:gd name="connsiteY5" fmla="*/ 1066612 h 1476646"/>
                <a:gd name="connsiteX6" fmla="*/ 1212850 w 3263900"/>
                <a:gd name="connsiteY6" fmla="*/ 1064279 h 1476646"/>
                <a:gd name="connsiteX7" fmla="*/ 1377950 w 3263900"/>
                <a:gd name="connsiteY7" fmla="*/ 1104712 h 1476646"/>
                <a:gd name="connsiteX8" fmla="*/ 2006600 w 3263900"/>
                <a:gd name="connsiteY8" fmla="*/ 1282512 h 1476646"/>
                <a:gd name="connsiteX9" fmla="*/ 2552700 w 3263900"/>
                <a:gd name="connsiteY9" fmla="*/ 1413529 h 1476646"/>
                <a:gd name="connsiteX10" fmla="*/ 2133600 w 3263900"/>
                <a:gd name="connsiteY10" fmla="*/ 107762 h 1476646"/>
                <a:gd name="connsiteX11" fmla="*/ 2247900 w 3263900"/>
                <a:gd name="connsiteY11" fmla="*/ 76012 h 1476646"/>
                <a:gd name="connsiteX12" fmla="*/ 2374900 w 3263900"/>
                <a:gd name="connsiteY12" fmla="*/ 101412 h 1476646"/>
                <a:gd name="connsiteX13" fmla="*/ 2552700 w 3263900"/>
                <a:gd name="connsiteY13" fmla="*/ 50612 h 1476646"/>
                <a:gd name="connsiteX14" fmla="*/ 2698750 w 3263900"/>
                <a:gd name="connsiteY14" fmla="*/ 107762 h 1476646"/>
                <a:gd name="connsiteX15" fmla="*/ 2819400 w 3263900"/>
                <a:gd name="connsiteY15" fmla="*/ 95062 h 1476646"/>
                <a:gd name="connsiteX16" fmla="*/ 3162300 w 3263900"/>
                <a:gd name="connsiteY16" fmla="*/ 558612 h 1476646"/>
                <a:gd name="connsiteX17" fmla="*/ 3162300 w 3263900"/>
                <a:gd name="connsiteY17" fmla="*/ 736412 h 1476646"/>
                <a:gd name="connsiteX18" fmla="*/ 3263900 w 3263900"/>
                <a:gd name="connsiteY18" fmla="*/ 876112 h 1476646"/>
                <a:gd name="connsiteX0" fmla="*/ 0 w 3184331"/>
                <a:gd name="connsiteY0" fmla="*/ 152212 h 1476646"/>
                <a:gd name="connsiteX1" fmla="*/ 228600 w 3184331"/>
                <a:gd name="connsiteY1" fmla="*/ 171262 h 1476646"/>
                <a:gd name="connsiteX2" fmla="*/ 361950 w 3184331"/>
                <a:gd name="connsiteY2" fmla="*/ 285562 h 1476646"/>
                <a:gd name="connsiteX3" fmla="*/ 438150 w 3184331"/>
                <a:gd name="connsiteY3" fmla="*/ 533212 h 1476646"/>
                <a:gd name="connsiteX4" fmla="*/ 781050 w 3184331"/>
                <a:gd name="connsiteY4" fmla="*/ 863412 h 1476646"/>
                <a:gd name="connsiteX5" fmla="*/ 927100 w 3184331"/>
                <a:gd name="connsiteY5" fmla="*/ 1066612 h 1476646"/>
                <a:gd name="connsiteX6" fmla="*/ 1212850 w 3184331"/>
                <a:gd name="connsiteY6" fmla="*/ 1064279 h 1476646"/>
                <a:gd name="connsiteX7" fmla="*/ 1377950 w 3184331"/>
                <a:gd name="connsiteY7" fmla="*/ 1104712 h 1476646"/>
                <a:gd name="connsiteX8" fmla="*/ 2006600 w 3184331"/>
                <a:gd name="connsiteY8" fmla="*/ 1282512 h 1476646"/>
                <a:gd name="connsiteX9" fmla="*/ 2552700 w 3184331"/>
                <a:gd name="connsiteY9" fmla="*/ 1413529 h 1476646"/>
                <a:gd name="connsiteX10" fmla="*/ 2133600 w 3184331"/>
                <a:gd name="connsiteY10" fmla="*/ 107762 h 1476646"/>
                <a:gd name="connsiteX11" fmla="*/ 2247900 w 3184331"/>
                <a:gd name="connsiteY11" fmla="*/ 76012 h 1476646"/>
                <a:gd name="connsiteX12" fmla="*/ 2374900 w 3184331"/>
                <a:gd name="connsiteY12" fmla="*/ 101412 h 1476646"/>
                <a:gd name="connsiteX13" fmla="*/ 2552700 w 3184331"/>
                <a:gd name="connsiteY13" fmla="*/ 50612 h 1476646"/>
                <a:gd name="connsiteX14" fmla="*/ 2698750 w 3184331"/>
                <a:gd name="connsiteY14" fmla="*/ 107762 h 1476646"/>
                <a:gd name="connsiteX15" fmla="*/ 2819400 w 3184331"/>
                <a:gd name="connsiteY15" fmla="*/ 95062 h 1476646"/>
                <a:gd name="connsiteX16" fmla="*/ 3162300 w 3184331"/>
                <a:gd name="connsiteY16" fmla="*/ 558612 h 1476646"/>
                <a:gd name="connsiteX17" fmla="*/ 3162300 w 3184331"/>
                <a:gd name="connsiteY17" fmla="*/ 736412 h 1476646"/>
                <a:gd name="connsiteX0" fmla="*/ 0 w 3162300"/>
                <a:gd name="connsiteY0" fmla="*/ 152212 h 1476646"/>
                <a:gd name="connsiteX1" fmla="*/ 228600 w 3162300"/>
                <a:gd name="connsiteY1" fmla="*/ 171262 h 1476646"/>
                <a:gd name="connsiteX2" fmla="*/ 361950 w 3162300"/>
                <a:gd name="connsiteY2" fmla="*/ 285562 h 1476646"/>
                <a:gd name="connsiteX3" fmla="*/ 438150 w 3162300"/>
                <a:gd name="connsiteY3" fmla="*/ 533212 h 1476646"/>
                <a:gd name="connsiteX4" fmla="*/ 781050 w 3162300"/>
                <a:gd name="connsiteY4" fmla="*/ 863412 h 1476646"/>
                <a:gd name="connsiteX5" fmla="*/ 927100 w 3162300"/>
                <a:gd name="connsiteY5" fmla="*/ 1066612 h 1476646"/>
                <a:gd name="connsiteX6" fmla="*/ 1212850 w 3162300"/>
                <a:gd name="connsiteY6" fmla="*/ 1064279 h 1476646"/>
                <a:gd name="connsiteX7" fmla="*/ 1377950 w 3162300"/>
                <a:gd name="connsiteY7" fmla="*/ 1104712 h 1476646"/>
                <a:gd name="connsiteX8" fmla="*/ 2006600 w 3162300"/>
                <a:gd name="connsiteY8" fmla="*/ 1282512 h 1476646"/>
                <a:gd name="connsiteX9" fmla="*/ 2552700 w 3162300"/>
                <a:gd name="connsiteY9" fmla="*/ 1413529 h 1476646"/>
                <a:gd name="connsiteX10" fmla="*/ 2133600 w 3162300"/>
                <a:gd name="connsiteY10" fmla="*/ 107762 h 1476646"/>
                <a:gd name="connsiteX11" fmla="*/ 2247900 w 3162300"/>
                <a:gd name="connsiteY11" fmla="*/ 76012 h 1476646"/>
                <a:gd name="connsiteX12" fmla="*/ 2374900 w 3162300"/>
                <a:gd name="connsiteY12" fmla="*/ 101412 h 1476646"/>
                <a:gd name="connsiteX13" fmla="*/ 2552700 w 3162300"/>
                <a:gd name="connsiteY13" fmla="*/ 50612 h 1476646"/>
                <a:gd name="connsiteX14" fmla="*/ 2698750 w 3162300"/>
                <a:gd name="connsiteY14" fmla="*/ 107762 h 1476646"/>
                <a:gd name="connsiteX15" fmla="*/ 2819400 w 3162300"/>
                <a:gd name="connsiteY15" fmla="*/ 95062 h 1476646"/>
                <a:gd name="connsiteX16" fmla="*/ 3162300 w 3162300"/>
                <a:gd name="connsiteY16" fmla="*/ 558612 h 1476646"/>
                <a:gd name="connsiteX0" fmla="*/ 0 w 2819400"/>
                <a:gd name="connsiteY0" fmla="*/ 152212 h 1476646"/>
                <a:gd name="connsiteX1" fmla="*/ 228600 w 2819400"/>
                <a:gd name="connsiteY1" fmla="*/ 171262 h 1476646"/>
                <a:gd name="connsiteX2" fmla="*/ 361950 w 2819400"/>
                <a:gd name="connsiteY2" fmla="*/ 285562 h 1476646"/>
                <a:gd name="connsiteX3" fmla="*/ 438150 w 2819400"/>
                <a:gd name="connsiteY3" fmla="*/ 533212 h 1476646"/>
                <a:gd name="connsiteX4" fmla="*/ 781050 w 2819400"/>
                <a:gd name="connsiteY4" fmla="*/ 863412 h 1476646"/>
                <a:gd name="connsiteX5" fmla="*/ 927100 w 2819400"/>
                <a:gd name="connsiteY5" fmla="*/ 1066612 h 1476646"/>
                <a:gd name="connsiteX6" fmla="*/ 1212850 w 2819400"/>
                <a:gd name="connsiteY6" fmla="*/ 1064279 h 1476646"/>
                <a:gd name="connsiteX7" fmla="*/ 1377950 w 2819400"/>
                <a:gd name="connsiteY7" fmla="*/ 1104712 h 1476646"/>
                <a:gd name="connsiteX8" fmla="*/ 2006600 w 2819400"/>
                <a:gd name="connsiteY8" fmla="*/ 1282512 h 1476646"/>
                <a:gd name="connsiteX9" fmla="*/ 2552700 w 2819400"/>
                <a:gd name="connsiteY9" fmla="*/ 1413529 h 1476646"/>
                <a:gd name="connsiteX10" fmla="*/ 2133600 w 2819400"/>
                <a:gd name="connsiteY10" fmla="*/ 107762 h 1476646"/>
                <a:gd name="connsiteX11" fmla="*/ 2247900 w 2819400"/>
                <a:gd name="connsiteY11" fmla="*/ 76012 h 1476646"/>
                <a:gd name="connsiteX12" fmla="*/ 2374900 w 2819400"/>
                <a:gd name="connsiteY12" fmla="*/ 101412 h 1476646"/>
                <a:gd name="connsiteX13" fmla="*/ 2552700 w 2819400"/>
                <a:gd name="connsiteY13" fmla="*/ 50612 h 1476646"/>
                <a:gd name="connsiteX14" fmla="*/ 2698750 w 2819400"/>
                <a:gd name="connsiteY14" fmla="*/ 107762 h 1476646"/>
                <a:gd name="connsiteX15" fmla="*/ 2819400 w 2819400"/>
                <a:gd name="connsiteY15" fmla="*/ 95062 h 1476646"/>
                <a:gd name="connsiteX0" fmla="*/ 0 w 3302000"/>
                <a:gd name="connsiteY0" fmla="*/ 178181 h 1657731"/>
                <a:gd name="connsiteX1" fmla="*/ 228600 w 3302000"/>
                <a:gd name="connsiteY1" fmla="*/ 197231 h 1657731"/>
                <a:gd name="connsiteX2" fmla="*/ 361950 w 3302000"/>
                <a:gd name="connsiteY2" fmla="*/ 311531 h 1657731"/>
                <a:gd name="connsiteX3" fmla="*/ 438150 w 3302000"/>
                <a:gd name="connsiteY3" fmla="*/ 559181 h 1657731"/>
                <a:gd name="connsiteX4" fmla="*/ 781050 w 3302000"/>
                <a:gd name="connsiteY4" fmla="*/ 889381 h 1657731"/>
                <a:gd name="connsiteX5" fmla="*/ 927100 w 3302000"/>
                <a:gd name="connsiteY5" fmla="*/ 1092581 h 1657731"/>
                <a:gd name="connsiteX6" fmla="*/ 1212850 w 3302000"/>
                <a:gd name="connsiteY6" fmla="*/ 1090248 h 1657731"/>
                <a:gd name="connsiteX7" fmla="*/ 1377950 w 3302000"/>
                <a:gd name="connsiteY7" fmla="*/ 1130681 h 1657731"/>
                <a:gd name="connsiteX8" fmla="*/ 2006600 w 3302000"/>
                <a:gd name="connsiteY8" fmla="*/ 1308481 h 1657731"/>
                <a:gd name="connsiteX9" fmla="*/ 2552700 w 3302000"/>
                <a:gd name="connsiteY9" fmla="*/ 1439498 h 1657731"/>
                <a:gd name="connsiteX10" fmla="*/ 2133600 w 3302000"/>
                <a:gd name="connsiteY10" fmla="*/ 133731 h 1657731"/>
                <a:gd name="connsiteX11" fmla="*/ 2247900 w 3302000"/>
                <a:gd name="connsiteY11" fmla="*/ 101981 h 1657731"/>
                <a:gd name="connsiteX12" fmla="*/ 2374900 w 3302000"/>
                <a:gd name="connsiteY12" fmla="*/ 127381 h 1657731"/>
                <a:gd name="connsiteX13" fmla="*/ 2552700 w 3302000"/>
                <a:gd name="connsiteY13" fmla="*/ 76581 h 1657731"/>
                <a:gd name="connsiteX14" fmla="*/ 2698750 w 3302000"/>
                <a:gd name="connsiteY14" fmla="*/ 133731 h 1657731"/>
                <a:gd name="connsiteX15" fmla="*/ 3302000 w 3302000"/>
                <a:gd name="connsiteY15" fmla="*/ 1657731 h 1657731"/>
                <a:gd name="connsiteX0" fmla="*/ 0 w 3733800"/>
                <a:gd name="connsiteY0" fmla="*/ 174956 h 1610056"/>
                <a:gd name="connsiteX1" fmla="*/ 228600 w 3733800"/>
                <a:gd name="connsiteY1" fmla="*/ 194006 h 1610056"/>
                <a:gd name="connsiteX2" fmla="*/ 361950 w 3733800"/>
                <a:gd name="connsiteY2" fmla="*/ 308306 h 1610056"/>
                <a:gd name="connsiteX3" fmla="*/ 438150 w 3733800"/>
                <a:gd name="connsiteY3" fmla="*/ 555956 h 1610056"/>
                <a:gd name="connsiteX4" fmla="*/ 781050 w 3733800"/>
                <a:gd name="connsiteY4" fmla="*/ 886156 h 1610056"/>
                <a:gd name="connsiteX5" fmla="*/ 927100 w 3733800"/>
                <a:gd name="connsiteY5" fmla="*/ 1089356 h 1610056"/>
                <a:gd name="connsiteX6" fmla="*/ 1212850 w 3733800"/>
                <a:gd name="connsiteY6" fmla="*/ 1087023 h 1610056"/>
                <a:gd name="connsiteX7" fmla="*/ 1377950 w 3733800"/>
                <a:gd name="connsiteY7" fmla="*/ 1127456 h 1610056"/>
                <a:gd name="connsiteX8" fmla="*/ 2006600 w 3733800"/>
                <a:gd name="connsiteY8" fmla="*/ 1305256 h 1610056"/>
                <a:gd name="connsiteX9" fmla="*/ 2552700 w 3733800"/>
                <a:gd name="connsiteY9" fmla="*/ 1436273 h 1610056"/>
                <a:gd name="connsiteX10" fmla="*/ 2133600 w 3733800"/>
                <a:gd name="connsiteY10" fmla="*/ 130506 h 1610056"/>
                <a:gd name="connsiteX11" fmla="*/ 2247900 w 3733800"/>
                <a:gd name="connsiteY11" fmla="*/ 98756 h 1610056"/>
                <a:gd name="connsiteX12" fmla="*/ 2374900 w 3733800"/>
                <a:gd name="connsiteY12" fmla="*/ 124156 h 1610056"/>
                <a:gd name="connsiteX13" fmla="*/ 2552700 w 3733800"/>
                <a:gd name="connsiteY13" fmla="*/ 73356 h 1610056"/>
                <a:gd name="connsiteX14" fmla="*/ 2698750 w 3733800"/>
                <a:gd name="connsiteY14" fmla="*/ 130506 h 1610056"/>
                <a:gd name="connsiteX15" fmla="*/ 3733800 w 3733800"/>
                <a:gd name="connsiteY15" fmla="*/ 1610056 h 1610056"/>
                <a:gd name="connsiteX0" fmla="*/ 0 w 3365500"/>
                <a:gd name="connsiteY0" fmla="*/ 172195 h 1569195"/>
                <a:gd name="connsiteX1" fmla="*/ 228600 w 3365500"/>
                <a:gd name="connsiteY1" fmla="*/ 191245 h 1569195"/>
                <a:gd name="connsiteX2" fmla="*/ 361950 w 3365500"/>
                <a:gd name="connsiteY2" fmla="*/ 305545 h 1569195"/>
                <a:gd name="connsiteX3" fmla="*/ 438150 w 3365500"/>
                <a:gd name="connsiteY3" fmla="*/ 553195 h 1569195"/>
                <a:gd name="connsiteX4" fmla="*/ 781050 w 3365500"/>
                <a:gd name="connsiteY4" fmla="*/ 883395 h 1569195"/>
                <a:gd name="connsiteX5" fmla="*/ 927100 w 3365500"/>
                <a:gd name="connsiteY5" fmla="*/ 1086595 h 1569195"/>
                <a:gd name="connsiteX6" fmla="*/ 1212850 w 3365500"/>
                <a:gd name="connsiteY6" fmla="*/ 1084262 h 1569195"/>
                <a:gd name="connsiteX7" fmla="*/ 1377950 w 3365500"/>
                <a:gd name="connsiteY7" fmla="*/ 1124695 h 1569195"/>
                <a:gd name="connsiteX8" fmla="*/ 2006600 w 3365500"/>
                <a:gd name="connsiteY8" fmla="*/ 1302495 h 1569195"/>
                <a:gd name="connsiteX9" fmla="*/ 2552700 w 3365500"/>
                <a:gd name="connsiteY9" fmla="*/ 1433512 h 1569195"/>
                <a:gd name="connsiteX10" fmla="*/ 2133600 w 3365500"/>
                <a:gd name="connsiteY10" fmla="*/ 127745 h 1569195"/>
                <a:gd name="connsiteX11" fmla="*/ 2247900 w 3365500"/>
                <a:gd name="connsiteY11" fmla="*/ 95995 h 1569195"/>
                <a:gd name="connsiteX12" fmla="*/ 2374900 w 3365500"/>
                <a:gd name="connsiteY12" fmla="*/ 121395 h 1569195"/>
                <a:gd name="connsiteX13" fmla="*/ 2552700 w 3365500"/>
                <a:gd name="connsiteY13" fmla="*/ 70595 h 1569195"/>
                <a:gd name="connsiteX14" fmla="*/ 2698750 w 3365500"/>
                <a:gd name="connsiteY14" fmla="*/ 127745 h 1569195"/>
                <a:gd name="connsiteX15" fmla="*/ 3365500 w 3365500"/>
                <a:gd name="connsiteY15" fmla="*/ 1569195 h 1569195"/>
                <a:gd name="connsiteX0" fmla="*/ 0 w 3365500"/>
                <a:gd name="connsiteY0" fmla="*/ 201123 h 1730526"/>
                <a:gd name="connsiteX1" fmla="*/ 228600 w 3365500"/>
                <a:gd name="connsiteY1" fmla="*/ 220173 h 1730526"/>
                <a:gd name="connsiteX2" fmla="*/ 361950 w 3365500"/>
                <a:gd name="connsiteY2" fmla="*/ 334473 h 1730526"/>
                <a:gd name="connsiteX3" fmla="*/ 438150 w 3365500"/>
                <a:gd name="connsiteY3" fmla="*/ 582123 h 1730526"/>
                <a:gd name="connsiteX4" fmla="*/ 781050 w 3365500"/>
                <a:gd name="connsiteY4" fmla="*/ 912323 h 1730526"/>
                <a:gd name="connsiteX5" fmla="*/ 927100 w 3365500"/>
                <a:gd name="connsiteY5" fmla="*/ 1115523 h 1730526"/>
                <a:gd name="connsiteX6" fmla="*/ 1212850 w 3365500"/>
                <a:gd name="connsiteY6" fmla="*/ 1113190 h 1730526"/>
                <a:gd name="connsiteX7" fmla="*/ 1377950 w 3365500"/>
                <a:gd name="connsiteY7" fmla="*/ 1153623 h 1730526"/>
                <a:gd name="connsiteX8" fmla="*/ 2006600 w 3365500"/>
                <a:gd name="connsiteY8" fmla="*/ 1331423 h 1730526"/>
                <a:gd name="connsiteX9" fmla="*/ 2552700 w 3365500"/>
                <a:gd name="connsiteY9" fmla="*/ 1462440 h 1730526"/>
                <a:gd name="connsiteX10" fmla="*/ 2133600 w 3365500"/>
                <a:gd name="connsiteY10" fmla="*/ 156673 h 1730526"/>
                <a:gd name="connsiteX11" fmla="*/ 2247900 w 3365500"/>
                <a:gd name="connsiteY11" fmla="*/ 124923 h 1730526"/>
                <a:gd name="connsiteX12" fmla="*/ 2374900 w 3365500"/>
                <a:gd name="connsiteY12" fmla="*/ 150323 h 1730526"/>
                <a:gd name="connsiteX13" fmla="*/ 2552700 w 3365500"/>
                <a:gd name="connsiteY13" fmla="*/ 99523 h 1730526"/>
                <a:gd name="connsiteX14" fmla="*/ 3168650 w 3365500"/>
                <a:gd name="connsiteY14" fmla="*/ 1642573 h 1730526"/>
                <a:gd name="connsiteX15" fmla="*/ 3365500 w 3365500"/>
                <a:gd name="connsiteY15" fmla="*/ 1598123 h 1730526"/>
                <a:gd name="connsiteX0" fmla="*/ 0 w 3365500"/>
                <a:gd name="connsiteY0" fmla="*/ 168591 h 1702956"/>
                <a:gd name="connsiteX1" fmla="*/ 228600 w 3365500"/>
                <a:gd name="connsiteY1" fmla="*/ 187641 h 1702956"/>
                <a:gd name="connsiteX2" fmla="*/ 361950 w 3365500"/>
                <a:gd name="connsiteY2" fmla="*/ 301941 h 1702956"/>
                <a:gd name="connsiteX3" fmla="*/ 438150 w 3365500"/>
                <a:gd name="connsiteY3" fmla="*/ 549591 h 1702956"/>
                <a:gd name="connsiteX4" fmla="*/ 781050 w 3365500"/>
                <a:gd name="connsiteY4" fmla="*/ 879791 h 1702956"/>
                <a:gd name="connsiteX5" fmla="*/ 927100 w 3365500"/>
                <a:gd name="connsiteY5" fmla="*/ 1082991 h 1702956"/>
                <a:gd name="connsiteX6" fmla="*/ 1212850 w 3365500"/>
                <a:gd name="connsiteY6" fmla="*/ 1080658 h 1702956"/>
                <a:gd name="connsiteX7" fmla="*/ 1377950 w 3365500"/>
                <a:gd name="connsiteY7" fmla="*/ 1121091 h 1702956"/>
                <a:gd name="connsiteX8" fmla="*/ 2006600 w 3365500"/>
                <a:gd name="connsiteY8" fmla="*/ 1298891 h 1702956"/>
                <a:gd name="connsiteX9" fmla="*/ 2552700 w 3365500"/>
                <a:gd name="connsiteY9" fmla="*/ 1429908 h 1702956"/>
                <a:gd name="connsiteX10" fmla="*/ 2133600 w 3365500"/>
                <a:gd name="connsiteY10" fmla="*/ 124141 h 1702956"/>
                <a:gd name="connsiteX11" fmla="*/ 2247900 w 3365500"/>
                <a:gd name="connsiteY11" fmla="*/ 92391 h 1702956"/>
                <a:gd name="connsiteX12" fmla="*/ 2374900 w 3365500"/>
                <a:gd name="connsiteY12" fmla="*/ 117791 h 1702956"/>
                <a:gd name="connsiteX13" fmla="*/ 2984500 w 3365500"/>
                <a:gd name="connsiteY13" fmla="*/ 1584641 h 1702956"/>
                <a:gd name="connsiteX14" fmla="*/ 3168650 w 3365500"/>
                <a:gd name="connsiteY14" fmla="*/ 1610041 h 1702956"/>
                <a:gd name="connsiteX15" fmla="*/ 3365500 w 3365500"/>
                <a:gd name="connsiteY15" fmla="*/ 1565591 h 1702956"/>
                <a:gd name="connsiteX0" fmla="*/ 0 w 3365500"/>
                <a:gd name="connsiteY0" fmla="*/ 165609 h 1658612"/>
                <a:gd name="connsiteX1" fmla="*/ 228600 w 3365500"/>
                <a:gd name="connsiteY1" fmla="*/ 184659 h 1658612"/>
                <a:gd name="connsiteX2" fmla="*/ 361950 w 3365500"/>
                <a:gd name="connsiteY2" fmla="*/ 298959 h 1658612"/>
                <a:gd name="connsiteX3" fmla="*/ 438150 w 3365500"/>
                <a:gd name="connsiteY3" fmla="*/ 546609 h 1658612"/>
                <a:gd name="connsiteX4" fmla="*/ 781050 w 3365500"/>
                <a:gd name="connsiteY4" fmla="*/ 876809 h 1658612"/>
                <a:gd name="connsiteX5" fmla="*/ 927100 w 3365500"/>
                <a:gd name="connsiteY5" fmla="*/ 1080009 h 1658612"/>
                <a:gd name="connsiteX6" fmla="*/ 1212850 w 3365500"/>
                <a:gd name="connsiteY6" fmla="*/ 1077676 h 1658612"/>
                <a:gd name="connsiteX7" fmla="*/ 1377950 w 3365500"/>
                <a:gd name="connsiteY7" fmla="*/ 1118109 h 1658612"/>
                <a:gd name="connsiteX8" fmla="*/ 2006600 w 3365500"/>
                <a:gd name="connsiteY8" fmla="*/ 1295909 h 1658612"/>
                <a:gd name="connsiteX9" fmla="*/ 2552700 w 3365500"/>
                <a:gd name="connsiteY9" fmla="*/ 1426926 h 1658612"/>
                <a:gd name="connsiteX10" fmla="*/ 2133600 w 3365500"/>
                <a:gd name="connsiteY10" fmla="*/ 121159 h 1658612"/>
                <a:gd name="connsiteX11" fmla="*/ 2247900 w 3365500"/>
                <a:gd name="connsiteY11" fmla="*/ 89409 h 1658612"/>
                <a:gd name="connsiteX12" fmla="*/ 2374900 w 3365500"/>
                <a:gd name="connsiteY12" fmla="*/ 114809 h 1658612"/>
                <a:gd name="connsiteX13" fmla="*/ 2813051 w 3365500"/>
                <a:gd name="connsiteY13" fmla="*/ 1541225 h 1658612"/>
                <a:gd name="connsiteX14" fmla="*/ 2984500 w 3365500"/>
                <a:gd name="connsiteY14" fmla="*/ 1581659 h 1658612"/>
                <a:gd name="connsiteX15" fmla="*/ 3168650 w 3365500"/>
                <a:gd name="connsiteY15" fmla="*/ 1607059 h 1658612"/>
                <a:gd name="connsiteX16" fmla="*/ 3365500 w 3365500"/>
                <a:gd name="connsiteY16" fmla="*/ 1562609 h 1658612"/>
                <a:gd name="connsiteX0" fmla="*/ 0 w 3365500"/>
                <a:gd name="connsiteY0" fmla="*/ 229785 h 1722788"/>
                <a:gd name="connsiteX1" fmla="*/ 228600 w 3365500"/>
                <a:gd name="connsiteY1" fmla="*/ 248835 h 1722788"/>
                <a:gd name="connsiteX2" fmla="*/ 361950 w 3365500"/>
                <a:gd name="connsiteY2" fmla="*/ 363135 h 1722788"/>
                <a:gd name="connsiteX3" fmla="*/ 438150 w 3365500"/>
                <a:gd name="connsiteY3" fmla="*/ 610785 h 1722788"/>
                <a:gd name="connsiteX4" fmla="*/ 781050 w 3365500"/>
                <a:gd name="connsiteY4" fmla="*/ 940985 h 1722788"/>
                <a:gd name="connsiteX5" fmla="*/ 927100 w 3365500"/>
                <a:gd name="connsiteY5" fmla="*/ 1144185 h 1722788"/>
                <a:gd name="connsiteX6" fmla="*/ 1212850 w 3365500"/>
                <a:gd name="connsiteY6" fmla="*/ 1141852 h 1722788"/>
                <a:gd name="connsiteX7" fmla="*/ 1377950 w 3365500"/>
                <a:gd name="connsiteY7" fmla="*/ 1182285 h 1722788"/>
                <a:gd name="connsiteX8" fmla="*/ 2006600 w 3365500"/>
                <a:gd name="connsiteY8" fmla="*/ 1360085 h 1722788"/>
                <a:gd name="connsiteX9" fmla="*/ 2552700 w 3365500"/>
                <a:gd name="connsiteY9" fmla="*/ 1491102 h 1722788"/>
                <a:gd name="connsiteX10" fmla="*/ 2133600 w 3365500"/>
                <a:gd name="connsiteY10" fmla="*/ 185335 h 1722788"/>
                <a:gd name="connsiteX11" fmla="*/ 2247900 w 3365500"/>
                <a:gd name="connsiteY11" fmla="*/ 153585 h 1722788"/>
                <a:gd name="connsiteX12" fmla="*/ 2692400 w 3365500"/>
                <a:gd name="connsiteY12" fmla="*/ 1544235 h 1722788"/>
                <a:gd name="connsiteX13" fmla="*/ 2813051 w 3365500"/>
                <a:gd name="connsiteY13" fmla="*/ 1605401 h 1722788"/>
                <a:gd name="connsiteX14" fmla="*/ 2984500 w 3365500"/>
                <a:gd name="connsiteY14" fmla="*/ 1645835 h 1722788"/>
                <a:gd name="connsiteX15" fmla="*/ 3168650 w 3365500"/>
                <a:gd name="connsiteY15" fmla="*/ 1671235 h 1722788"/>
                <a:gd name="connsiteX16" fmla="*/ 3365500 w 3365500"/>
                <a:gd name="connsiteY16" fmla="*/ 1626785 h 1722788"/>
                <a:gd name="connsiteX0" fmla="*/ 0 w 3365500"/>
                <a:gd name="connsiteY0" fmla="*/ 44545 h 1537548"/>
                <a:gd name="connsiteX1" fmla="*/ 228600 w 3365500"/>
                <a:gd name="connsiteY1" fmla="*/ 63595 h 1537548"/>
                <a:gd name="connsiteX2" fmla="*/ 361950 w 3365500"/>
                <a:gd name="connsiteY2" fmla="*/ 177895 h 1537548"/>
                <a:gd name="connsiteX3" fmla="*/ 438150 w 3365500"/>
                <a:gd name="connsiteY3" fmla="*/ 425545 h 1537548"/>
                <a:gd name="connsiteX4" fmla="*/ 781050 w 3365500"/>
                <a:gd name="connsiteY4" fmla="*/ 755745 h 1537548"/>
                <a:gd name="connsiteX5" fmla="*/ 927100 w 3365500"/>
                <a:gd name="connsiteY5" fmla="*/ 958945 h 1537548"/>
                <a:gd name="connsiteX6" fmla="*/ 1212850 w 3365500"/>
                <a:gd name="connsiteY6" fmla="*/ 956612 h 1537548"/>
                <a:gd name="connsiteX7" fmla="*/ 1377950 w 3365500"/>
                <a:gd name="connsiteY7" fmla="*/ 997045 h 1537548"/>
                <a:gd name="connsiteX8" fmla="*/ 2006600 w 3365500"/>
                <a:gd name="connsiteY8" fmla="*/ 1174845 h 1537548"/>
                <a:gd name="connsiteX9" fmla="*/ 2552700 w 3365500"/>
                <a:gd name="connsiteY9" fmla="*/ 1305862 h 1537548"/>
                <a:gd name="connsiteX10" fmla="*/ 2133600 w 3365500"/>
                <a:gd name="connsiteY10" fmla="*/ 95 h 1537548"/>
                <a:gd name="connsiteX11" fmla="*/ 2635250 w 3365500"/>
                <a:gd name="connsiteY11" fmla="*/ 1378045 h 1537548"/>
                <a:gd name="connsiteX12" fmla="*/ 2692400 w 3365500"/>
                <a:gd name="connsiteY12" fmla="*/ 1358995 h 1537548"/>
                <a:gd name="connsiteX13" fmla="*/ 2813051 w 3365500"/>
                <a:gd name="connsiteY13" fmla="*/ 1420161 h 1537548"/>
                <a:gd name="connsiteX14" fmla="*/ 2984500 w 3365500"/>
                <a:gd name="connsiteY14" fmla="*/ 1460595 h 1537548"/>
                <a:gd name="connsiteX15" fmla="*/ 3168650 w 3365500"/>
                <a:gd name="connsiteY15" fmla="*/ 1485995 h 1537548"/>
                <a:gd name="connsiteX16" fmla="*/ 3365500 w 3365500"/>
                <a:gd name="connsiteY16" fmla="*/ 1441545 h 1537548"/>
                <a:gd name="connsiteX0" fmla="*/ 0 w 3365500"/>
                <a:gd name="connsiteY0" fmla="*/ 44734 h 1537737"/>
                <a:gd name="connsiteX1" fmla="*/ 228600 w 3365500"/>
                <a:gd name="connsiteY1" fmla="*/ 63784 h 1537737"/>
                <a:gd name="connsiteX2" fmla="*/ 361950 w 3365500"/>
                <a:gd name="connsiteY2" fmla="*/ 178084 h 1537737"/>
                <a:gd name="connsiteX3" fmla="*/ 438150 w 3365500"/>
                <a:gd name="connsiteY3" fmla="*/ 425734 h 1537737"/>
                <a:gd name="connsiteX4" fmla="*/ 781050 w 3365500"/>
                <a:gd name="connsiteY4" fmla="*/ 755934 h 1537737"/>
                <a:gd name="connsiteX5" fmla="*/ 927100 w 3365500"/>
                <a:gd name="connsiteY5" fmla="*/ 959134 h 1537737"/>
                <a:gd name="connsiteX6" fmla="*/ 1212850 w 3365500"/>
                <a:gd name="connsiteY6" fmla="*/ 956801 h 1537737"/>
                <a:gd name="connsiteX7" fmla="*/ 1377950 w 3365500"/>
                <a:gd name="connsiteY7" fmla="*/ 997234 h 1537737"/>
                <a:gd name="connsiteX8" fmla="*/ 2006600 w 3365500"/>
                <a:gd name="connsiteY8" fmla="*/ 1175034 h 1537737"/>
                <a:gd name="connsiteX9" fmla="*/ 2330450 w 3365500"/>
                <a:gd name="connsiteY9" fmla="*/ 1255251 h 1537737"/>
                <a:gd name="connsiteX10" fmla="*/ 2133600 w 3365500"/>
                <a:gd name="connsiteY10" fmla="*/ 284 h 1537737"/>
                <a:gd name="connsiteX11" fmla="*/ 2635250 w 3365500"/>
                <a:gd name="connsiteY11" fmla="*/ 1378234 h 1537737"/>
                <a:gd name="connsiteX12" fmla="*/ 2692400 w 3365500"/>
                <a:gd name="connsiteY12" fmla="*/ 1359184 h 1537737"/>
                <a:gd name="connsiteX13" fmla="*/ 2813051 w 3365500"/>
                <a:gd name="connsiteY13" fmla="*/ 1420350 h 1537737"/>
                <a:gd name="connsiteX14" fmla="*/ 2984500 w 3365500"/>
                <a:gd name="connsiteY14" fmla="*/ 1460784 h 1537737"/>
                <a:gd name="connsiteX15" fmla="*/ 3168650 w 3365500"/>
                <a:gd name="connsiteY15" fmla="*/ 1486184 h 1537737"/>
                <a:gd name="connsiteX16" fmla="*/ 3365500 w 3365500"/>
                <a:gd name="connsiteY16" fmla="*/ 1441734 h 1537737"/>
                <a:gd name="connsiteX0" fmla="*/ 0 w 3365500"/>
                <a:gd name="connsiteY0" fmla="*/ 21183 h 1514186"/>
                <a:gd name="connsiteX1" fmla="*/ 228600 w 3365500"/>
                <a:gd name="connsiteY1" fmla="*/ 40233 h 1514186"/>
                <a:gd name="connsiteX2" fmla="*/ 361950 w 3365500"/>
                <a:gd name="connsiteY2" fmla="*/ 154533 h 1514186"/>
                <a:gd name="connsiteX3" fmla="*/ 438150 w 3365500"/>
                <a:gd name="connsiteY3" fmla="*/ 402183 h 1514186"/>
                <a:gd name="connsiteX4" fmla="*/ 781050 w 3365500"/>
                <a:gd name="connsiteY4" fmla="*/ 732383 h 1514186"/>
                <a:gd name="connsiteX5" fmla="*/ 927100 w 3365500"/>
                <a:gd name="connsiteY5" fmla="*/ 935583 h 1514186"/>
                <a:gd name="connsiteX6" fmla="*/ 1212850 w 3365500"/>
                <a:gd name="connsiteY6" fmla="*/ 933250 h 1514186"/>
                <a:gd name="connsiteX7" fmla="*/ 1377950 w 3365500"/>
                <a:gd name="connsiteY7" fmla="*/ 973683 h 1514186"/>
                <a:gd name="connsiteX8" fmla="*/ 2006600 w 3365500"/>
                <a:gd name="connsiteY8" fmla="*/ 1151483 h 1514186"/>
                <a:gd name="connsiteX9" fmla="*/ 2330450 w 3365500"/>
                <a:gd name="connsiteY9" fmla="*/ 1231700 h 1514186"/>
                <a:gd name="connsiteX10" fmla="*/ 2508250 w 3365500"/>
                <a:gd name="connsiteY10" fmla="*/ 1297533 h 1514186"/>
                <a:gd name="connsiteX11" fmla="*/ 2635250 w 3365500"/>
                <a:gd name="connsiteY11" fmla="*/ 1354683 h 1514186"/>
                <a:gd name="connsiteX12" fmla="*/ 2692400 w 3365500"/>
                <a:gd name="connsiteY12" fmla="*/ 1335633 h 1514186"/>
                <a:gd name="connsiteX13" fmla="*/ 2813051 w 3365500"/>
                <a:gd name="connsiteY13" fmla="*/ 1396799 h 1514186"/>
                <a:gd name="connsiteX14" fmla="*/ 2984500 w 3365500"/>
                <a:gd name="connsiteY14" fmla="*/ 1437233 h 1514186"/>
                <a:gd name="connsiteX15" fmla="*/ 3168650 w 3365500"/>
                <a:gd name="connsiteY15" fmla="*/ 1462633 h 1514186"/>
                <a:gd name="connsiteX16" fmla="*/ 3365500 w 3365500"/>
                <a:gd name="connsiteY16" fmla="*/ 1418183 h 1514186"/>
                <a:gd name="connsiteX0" fmla="*/ 0 w 3365500"/>
                <a:gd name="connsiteY0" fmla="*/ 21183 h 1514186"/>
                <a:gd name="connsiteX1" fmla="*/ 228600 w 3365500"/>
                <a:gd name="connsiteY1" fmla="*/ 40233 h 1514186"/>
                <a:gd name="connsiteX2" fmla="*/ 361950 w 3365500"/>
                <a:gd name="connsiteY2" fmla="*/ 154533 h 1514186"/>
                <a:gd name="connsiteX3" fmla="*/ 438150 w 3365500"/>
                <a:gd name="connsiteY3" fmla="*/ 402183 h 1514186"/>
                <a:gd name="connsiteX4" fmla="*/ 781050 w 3365500"/>
                <a:gd name="connsiteY4" fmla="*/ 732383 h 1514186"/>
                <a:gd name="connsiteX5" fmla="*/ 927100 w 3365500"/>
                <a:gd name="connsiteY5" fmla="*/ 935583 h 1514186"/>
                <a:gd name="connsiteX6" fmla="*/ 1212850 w 3365500"/>
                <a:gd name="connsiteY6" fmla="*/ 933250 h 1514186"/>
                <a:gd name="connsiteX7" fmla="*/ 1377950 w 3365500"/>
                <a:gd name="connsiteY7" fmla="*/ 973683 h 1514186"/>
                <a:gd name="connsiteX8" fmla="*/ 2006600 w 3365500"/>
                <a:gd name="connsiteY8" fmla="*/ 1151483 h 1514186"/>
                <a:gd name="connsiteX9" fmla="*/ 2330450 w 3365500"/>
                <a:gd name="connsiteY9" fmla="*/ 1231700 h 1514186"/>
                <a:gd name="connsiteX10" fmla="*/ 2508250 w 3365500"/>
                <a:gd name="connsiteY10" fmla="*/ 1297533 h 1514186"/>
                <a:gd name="connsiteX11" fmla="*/ 2635250 w 3365500"/>
                <a:gd name="connsiteY11" fmla="*/ 1354683 h 1514186"/>
                <a:gd name="connsiteX12" fmla="*/ 2692400 w 3365500"/>
                <a:gd name="connsiteY12" fmla="*/ 1335633 h 1514186"/>
                <a:gd name="connsiteX13" fmla="*/ 2813051 w 3365500"/>
                <a:gd name="connsiteY13" fmla="*/ 1396799 h 1514186"/>
                <a:gd name="connsiteX14" fmla="*/ 2984500 w 3365500"/>
                <a:gd name="connsiteY14" fmla="*/ 1437233 h 1514186"/>
                <a:gd name="connsiteX15" fmla="*/ 3168650 w 3365500"/>
                <a:gd name="connsiteY15" fmla="*/ 1462633 h 1514186"/>
                <a:gd name="connsiteX16" fmla="*/ 3365500 w 3365500"/>
                <a:gd name="connsiteY16" fmla="*/ 1418183 h 1514186"/>
                <a:gd name="connsiteX0" fmla="*/ 0 w 3365500"/>
                <a:gd name="connsiteY0" fmla="*/ 21183 h 1514186"/>
                <a:gd name="connsiteX1" fmla="*/ 228600 w 3365500"/>
                <a:gd name="connsiteY1" fmla="*/ 40233 h 1514186"/>
                <a:gd name="connsiteX2" fmla="*/ 361950 w 3365500"/>
                <a:gd name="connsiteY2" fmla="*/ 154533 h 1514186"/>
                <a:gd name="connsiteX3" fmla="*/ 438150 w 3365500"/>
                <a:gd name="connsiteY3" fmla="*/ 402183 h 1514186"/>
                <a:gd name="connsiteX4" fmla="*/ 781050 w 3365500"/>
                <a:gd name="connsiteY4" fmla="*/ 732383 h 1514186"/>
                <a:gd name="connsiteX5" fmla="*/ 927100 w 3365500"/>
                <a:gd name="connsiteY5" fmla="*/ 935583 h 1514186"/>
                <a:gd name="connsiteX6" fmla="*/ 1212850 w 3365500"/>
                <a:gd name="connsiteY6" fmla="*/ 933250 h 1514186"/>
                <a:gd name="connsiteX7" fmla="*/ 1377950 w 3365500"/>
                <a:gd name="connsiteY7" fmla="*/ 973683 h 1514186"/>
                <a:gd name="connsiteX8" fmla="*/ 2006600 w 3365500"/>
                <a:gd name="connsiteY8" fmla="*/ 1151483 h 1514186"/>
                <a:gd name="connsiteX9" fmla="*/ 2330450 w 3365500"/>
                <a:gd name="connsiteY9" fmla="*/ 1231700 h 1514186"/>
                <a:gd name="connsiteX10" fmla="*/ 2508250 w 3365500"/>
                <a:gd name="connsiteY10" fmla="*/ 1297533 h 1514186"/>
                <a:gd name="connsiteX11" fmla="*/ 2635250 w 3365500"/>
                <a:gd name="connsiteY11" fmla="*/ 1354683 h 1514186"/>
                <a:gd name="connsiteX12" fmla="*/ 2692400 w 3365500"/>
                <a:gd name="connsiteY12" fmla="*/ 1335633 h 1514186"/>
                <a:gd name="connsiteX13" fmla="*/ 2813051 w 3365500"/>
                <a:gd name="connsiteY13" fmla="*/ 1396799 h 1514186"/>
                <a:gd name="connsiteX14" fmla="*/ 2984500 w 3365500"/>
                <a:gd name="connsiteY14" fmla="*/ 1437233 h 1514186"/>
                <a:gd name="connsiteX15" fmla="*/ 3168650 w 3365500"/>
                <a:gd name="connsiteY15" fmla="*/ 1462633 h 1514186"/>
                <a:gd name="connsiteX16" fmla="*/ 3365500 w 3365500"/>
                <a:gd name="connsiteY16" fmla="*/ 1418183 h 1514186"/>
                <a:gd name="connsiteX0" fmla="*/ 0 w 3365500"/>
                <a:gd name="connsiteY0" fmla="*/ 21183 h 1463010"/>
                <a:gd name="connsiteX1" fmla="*/ 228600 w 3365500"/>
                <a:gd name="connsiteY1" fmla="*/ 40233 h 1463010"/>
                <a:gd name="connsiteX2" fmla="*/ 361950 w 3365500"/>
                <a:gd name="connsiteY2" fmla="*/ 154533 h 1463010"/>
                <a:gd name="connsiteX3" fmla="*/ 438150 w 3365500"/>
                <a:gd name="connsiteY3" fmla="*/ 402183 h 1463010"/>
                <a:gd name="connsiteX4" fmla="*/ 781050 w 3365500"/>
                <a:gd name="connsiteY4" fmla="*/ 732383 h 1463010"/>
                <a:gd name="connsiteX5" fmla="*/ 927100 w 3365500"/>
                <a:gd name="connsiteY5" fmla="*/ 935583 h 1463010"/>
                <a:gd name="connsiteX6" fmla="*/ 1212850 w 3365500"/>
                <a:gd name="connsiteY6" fmla="*/ 933250 h 1463010"/>
                <a:gd name="connsiteX7" fmla="*/ 1377950 w 3365500"/>
                <a:gd name="connsiteY7" fmla="*/ 973683 h 1463010"/>
                <a:gd name="connsiteX8" fmla="*/ 2006600 w 3365500"/>
                <a:gd name="connsiteY8" fmla="*/ 1151483 h 1463010"/>
                <a:gd name="connsiteX9" fmla="*/ 2330450 w 3365500"/>
                <a:gd name="connsiteY9" fmla="*/ 1231700 h 1463010"/>
                <a:gd name="connsiteX10" fmla="*/ 2508250 w 3365500"/>
                <a:gd name="connsiteY10" fmla="*/ 1297533 h 1463010"/>
                <a:gd name="connsiteX11" fmla="*/ 2635250 w 3365500"/>
                <a:gd name="connsiteY11" fmla="*/ 1354683 h 1463010"/>
                <a:gd name="connsiteX12" fmla="*/ 2813051 w 3365500"/>
                <a:gd name="connsiteY12" fmla="*/ 1396799 h 1463010"/>
                <a:gd name="connsiteX13" fmla="*/ 2984500 w 3365500"/>
                <a:gd name="connsiteY13" fmla="*/ 1437233 h 1463010"/>
                <a:gd name="connsiteX14" fmla="*/ 3168650 w 3365500"/>
                <a:gd name="connsiteY14" fmla="*/ 1462633 h 1463010"/>
                <a:gd name="connsiteX15" fmla="*/ 3365500 w 3365500"/>
                <a:gd name="connsiteY15" fmla="*/ 1418183 h 1463010"/>
                <a:gd name="connsiteX0" fmla="*/ 0 w 3365500"/>
                <a:gd name="connsiteY0" fmla="*/ 21183 h 1463010"/>
                <a:gd name="connsiteX1" fmla="*/ 228600 w 3365500"/>
                <a:gd name="connsiteY1" fmla="*/ 40233 h 1463010"/>
                <a:gd name="connsiteX2" fmla="*/ 361950 w 3365500"/>
                <a:gd name="connsiteY2" fmla="*/ 154533 h 1463010"/>
                <a:gd name="connsiteX3" fmla="*/ 438150 w 3365500"/>
                <a:gd name="connsiteY3" fmla="*/ 402183 h 1463010"/>
                <a:gd name="connsiteX4" fmla="*/ 781050 w 3365500"/>
                <a:gd name="connsiteY4" fmla="*/ 732383 h 1463010"/>
                <a:gd name="connsiteX5" fmla="*/ 927100 w 3365500"/>
                <a:gd name="connsiteY5" fmla="*/ 935583 h 1463010"/>
                <a:gd name="connsiteX6" fmla="*/ 1212850 w 3365500"/>
                <a:gd name="connsiteY6" fmla="*/ 933250 h 1463010"/>
                <a:gd name="connsiteX7" fmla="*/ 1377950 w 3365500"/>
                <a:gd name="connsiteY7" fmla="*/ 973683 h 1463010"/>
                <a:gd name="connsiteX8" fmla="*/ 2006600 w 3365500"/>
                <a:gd name="connsiteY8" fmla="*/ 1151483 h 1463010"/>
                <a:gd name="connsiteX9" fmla="*/ 2330450 w 3365500"/>
                <a:gd name="connsiteY9" fmla="*/ 1231700 h 1463010"/>
                <a:gd name="connsiteX10" fmla="*/ 2508250 w 3365500"/>
                <a:gd name="connsiteY10" fmla="*/ 1297533 h 1463010"/>
                <a:gd name="connsiteX11" fmla="*/ 2635250 w 3365500"/>
                <a:gd name="connsiteY11" fmla="*/ 1354683 h 1463010"/>
                <a:gd name="connsiteX12" fmla="*/ 2813051 w 3365500"/>
                <a:gd name="connsiteY12" fmla="*/ 1396799 h 1463010"/>
                <a:gd name="connsiteX13" fmla="*/ 2952750 w 3365500"/>
                <a:gd name="connsiteY13" fmla="*/ 1437233 h 1463010"/>
                <a:gd name="connsiteX14" fmla="*/ 3168650 w 3365500"/>
                <a:gd name="connsiteY14" fmla="*/ 1462633 h 1463010"/>
                <a:gd name="connsiteX15" fmla="*/ 3365500 w 3365500"/>
                <a:gd name="connsiteY15" fmla="*/ 1418183 h 1463010"/>
                <a:gd name="connsiteX0" fmla="*/ 0 w 3365500"/>
                <a:gd name="connsiteY0" fmla="*/ 21183 h 1438152"/>
                <a:gd name="connsiteX1" fmla="*/ 228600 w 3365500"/>
                <a:gd name="connsiteY1" fmla="*/ 40233 h 1438152"/>
                <a:gd name="connsiteX2" fmla="*/ 361950 w 3365500"/>
                <a:gd name="connsiteY2" fmla="*/ 154533 h 1438152"/>
                <a:gd name="connsiteX3" fmla="*/ 438150 w 3365500"/>
                <a:gd name="connsiteY3" fmla="*/ 402183 h 1438152"/>
                <a:gd name="connsiteX4" fmla="*/ 781050 w 3365500"/>
                <a:gd name="connsiteY4" fmla="*/ 732383 h 1438152"/>
                <a:gd name="connsiteX5" fmla="*/ 927100 w 3365500"/>
                <a:gd name="connsiteY5" fmla="*/ 935583 h 1438152"/>
                <a:gd name="connsiteX6" fmla="*/ 1212850 w 3365500"/>
                <a:gd name="connsiteY6" fmla="*/ 933250 h 1438152"/>
                <a:gd name="connsiteX7" fmla="*/ 1377950 w 3365500"/>
                <a:gd name="connsiteY7" fmla="*/ 973683 h 1438152"/>
                <a:gd name="connsiteX8" fmla="*/ 2006600 w 3365500"/>
                <a:gd name="connsiteY8" fmla="*/ 1151483 h 1438152"/>
                <a:gd name="connsiteX9" fmla="*/ 2330450 w 3365500"/>
                <a:gd name="connsiteY9" fmla="*/ 1231700 h 1438152"/>
                <a:gd name="connsiteX10" fmla="*/ 2508250 w 3365500"/>
                <a:gd name="connsiteY10" fmla="*/ 1297533 h 1438152"/>
                <a:gd name="connsiteX11" fmla="*/ 2635250 w 3365500"/>
                <a:gd name="connsiteY11" fmla="*/ 1354683 h 1438152"/>
                <a:gd name="connsiteX12" fmla="*/ 2813051 w 3365500"/>
                <a:gd name="connsiteY12" fmla="*/ 1396799 h 1438152"/>
                <a:gd name="connsiteX13" fmla="*/ 2952750 w 3365500"/>
                <a:gd name="connsiteY13" fmla="*/ 1437233 h 1438152"/>
                <a:gd name="connsiteX14" fmla="*/ 3060700 w 3365500"/>
                <a:gd name="connsiteY14" fmla="*/ 1424533 h 1438152"/>
                <a:gd name="connsiteX15" fmla="*/ 3365500 w 3365500"/>
                <a:gd name="connsiteY15" fmla="*/ 1418183 h 1438152"/>
                <a:gd name="connsiteX0" fmla="*/ 0 w 3403600"/>
                <a:gd name="connsiteY0" fmla="*/ 21183 h 1481683"/>
                <a:gd name="connsiteX1" fmla="*/ 228600 w 3403600"/>
                <a:gd name="connsiteY1" fmla="*/ 40233 h 1481683"/>
                <a:gd name="connsiteX2" fmla="*/ 361950 w 3403600"/>
                <a:gd name="connsiteY2" fmla="*/ 154533 h 1481683"/>
                <a:gd name="connsiteX3" fmla="*/ 438150 w 3403600"/>
                <a:gd name="connsiteY3" fmla="*/ 402183 h 1481683"/>
                <a:gd name="connsiteX4" fmla="*/ 781050 w 3403600"/>
                <a:gd name="connsiteY4" fmla="*/ 732383 h 1481683"/>
                <a:gd name="connsiteX5" fmla="*/ 927100 w 3403600"/>
                <a:gd name="connsiteY5" fmla="*/ 935583 h 1481683"/>
                <a:gd name="connsiteX6" fmla="*/ 1212850 w 3403600"/>
                <a:gd name="connsiteY6" fmla="*/ 933250 h 1481683"/>
                <a:gd name="connsiteX7" fmla="*/ 1377950 w 3403600"/>
                <a:gd name="connsiteY7" fmla="*/ 973683 h 1481683"/>
                <a:gd name="connsiteX8" fmla="*/ 2006600 w 3403600"/>
                <a:gd name="connsiteY8" fmla="*/ 1151483 h 1481683"/>
                <a:gd name="connsiteX9" fmla="*/ 2330450 w 3403600"/>
                <a:gd name="connsiteY9" fmla="*/ 1231700 h 1481683"/>
                <a:gd name="connsiteX10" fmla="*/ 2508250 w 3403600"/>
                <a:gd name="connsiteY10" fmla="*/ 1297533 h 1481683"/>
                <a:gd name="connsiteX11" fmla="*/ 2635250 w 3403600"/>
                <a:gd name="connsiteY11" fmla="*/ 1354683 h 1481683"/>
                <a:gd name="connsiteX12" fmla="*/ 2813051 w 3403600"/>
                <a:gd name="connsiteY12" fmla="*/ 1396799 h 1481683"/>
                <a:gd name="connsiteX13" fmla="*/ 2952750 w 3403600"/>
                <a:gd name="connsiteY13" fmla="*/ 1437233 h 1481683"/>
                <a:gd name="connsiteX14" fmla="*/ 3060700 w 3403600"/>
                <a:gd name="connsiteY14" fmla="*/ 1424533 h 1481683"/>
                <a:gd name="connsiteX15" fmla="*/ 3403600 w 3403600"/>
                <a:gd name="connsiteY15" fmla="*/ 1481683 h 1481683"/>
                <a:gd name="connsiteX0" fmla="*/ 0 w 3403600"/>
                <a:gd name="connsiteY0" fmla="*/ 21183 h 1481683"/>
                <a:gd name="connsiteX1" fmla="*/ 228600 w 3403600"/>
                <a:gd name="connsiteY1" fmla="*/ 40233 h 1481683"/>
                <a:gd name="connsiteX2" fmla="*/ 361950 w 3403600"/>
                <a:gd name="connsiteY2" fmla="*/ 154533 h 1481683"/>
                <a:gd name="connsiteX3" fmla="*/ 438150 w 3403600"/>
                <a:gd name="connsiteY3" fmla="*/ 402183 h 1481683"/>
                <a:gd name="connsiteX4" fmla="*/ 781050 w 3403600"/>
                <a:gd name="connsiteY4" fmla="*/ 732383 h 1481683"/>
                <a:gd name="connsiteX5" fmla="*/ 927100 w 3403600"/>
                <a:gd name="connsiteY5" fmla="*/ 935583 h 1481683"/>
                <a:gd name="connsiteX6" fmla="*/ 1212850 w 3403600"/>
                <a:gd name="connsiteY6" fmla="*/ 933250 h 1481683"/>
                <a:gd name="connsiteX7" fmla="*/ 1377950 w 3403600"/>
                <a:gd name="connsiteY7" fmla="*/ 973683 h 1481683"/>
                <a:gd name="connsiteX8" fmla="*/ 2006600 w 3403600"/>
                <a:gd name="connsiteY8" fmla="*/ 1151483 h 1481683"/>
                <a:gd name="connsiteX9" fmla="*/ 2330450 w 3403600"/>
                <a:gd name="connsiteY9" fmla="*/ 1231700 h 1481683"/>
                <a:gd name="connsiteX10" fmla="*/ 2508250 w 3403600"/>
                <a:gd name="connsiteY10" fmla="*/ 1297533 h 1481683"/>
                <a:gd name="connsiteX11" fmla="*/ 2635250 w 3403600"/>
                <a:gd name="connsiteY11" fmla="*/ 1354683 h 1481683"/>
                <a:gd name="connsiteX12" fmla="*/ 2813051 w 3403600"/>
                <a:gd name="connsiteY12" fmla="*/ 1396799 h 1481683"/>
                <a:gd name="connsiteX13" fmla="*/ 2952750 w 3403600"/>
                <a:gd name="connsiteY13" fmla="*/ 1437233 h 1481683"/>
                <a:gd name="connsiteX14" fmla="*/ 3060700 w 3403600"/>
                <a:gd name="connsiteY14" fmla="*/ 1424533 h 1481683"/>
                <a:gd name="connsiteX15" fmla="*/ 3238501 w 3403600"/>
                <a:gd name="connsiteY15" fmla="*/ 1453949 h 1481683"/>
                <a:gd name="connsiteX16" fmla="*/ 3403600 w 3403600"/>
                <a:gd name="connsiteY16" fmla="*/ 1481683 h 148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03600" h="1481683">
                  <a:moveTo>
                    <a:pt x="0" y="21183"/>
                  </a:moveTo>
                  <a:cubicBezTo>
                    <a:pt x="39158" y="-26442"/>
                    <a:pt x="168275" y="18008"/>
                    <a:pt x="228600" y="40233"/>
                  </a:cubicBezTo>
                  <a:cubicBezTo>
                    <a:pt x="288925" y="62458"/>
                    <a:pt x="327025" y="94208"/>
                    <a:pt x="361950" y="154533"/>
                  </a:cubicBezTo>
                  <a:cubicBezTo>
                    <a:pt x="396875" y="214858"/>
                    <a:pt x="368300" y="305875"/>
                    <a:pt x="438150" y="402183"/>
                  </a:cubicBezTo>
                  <a:cubicBezTo>
                    <a:pt x="508000" y="498491"/>
                    <a:pt x="699558" y="643483"/>
                    <a:pt x="781050" y="732383"/>
                  </a:cubicBezTo>
                  <a:cubicBezTo>
                    <a:pt x="862542" y="821283"/>
                    <a:pt x="855133" y="902105"/>
                    <a:pt x="927100" y="935583"/>
                  </a:cubicBezTo>
                  <a:cubicBezTo>
                    <a:pt x="999067" y="969061"/>
                    <a:pt x="1137708" y="926900"/>
                    <a:pt x="1212850" y="933250"/>
                  </a:cubicBezTo>
                  <a:cubicBezTo>
                    <a:pt x="1287992" y="939600"/>
                    <a:pt x="1245658" y="937311"/>
                    <a:pt x="1377950" y="973683"/>
                  </a:cubicBezTo>
                  <a:lnTo>
                    <a:pt x="2006600" y="1151483"/>
                  </a:lnTo>
                  <a:cubicBezTo>
                    <a:pt x="2165350" y="1194486"/>
                    <a:pt x="2179108" y="1222175"/>
                    <a:pt x="2330450" y="1231700"/>
                  </a:cubicBezTo>
                  <a:cubicBezTo>
                    <a:pt x="2437342" y="1241225"/>
                    <a:pt x="2457450" y="1277036"/>
                    <a:pt x="2508250" y="1297533"/>
                  </a:cubicBezTo>
                  <a:cubicBezTo>
                    <a:pt x="2559050" y="1318030"/>
                    <a:pt x="2584450" y="1338139"/>
                    <a:pt x="2635250" y="1354683"/>
                  </a:cubicBezTo>
                  <a:cubicBezTo>
                    <a:pt x="2686050" y="1371227"/>
                    <a:pt x="2754843" y="1383041"/>
                    <a:pt x="2813051" y="1396799"/>
                  </a:cubicBezTo>
                  <a:cubicBezTo>
                    <a:pt x="2871259" y="1410557"/>
                    <a:pt x="2911475" y="1432611"/>
                    <a:pt x="2952750" y="1437233"/>
                  </a:cubicBezTo>
                  <a:cubicBezTo>
                    <a:pt x="2994025" y="1441855"/>
                    <a:pt x="3013075" y="1421747"/>
                    <a:pt x="3060700" y="1424533"/>
                  </a:cubicBezTo>
                  <a:cubicBezTo>
                    <a:pt x="3108325" y="1427319"/>
                    <a:pt x="3181351" y="1444424"/>
                    <a:pt x="3238501" y="1453949"/>
                  </a:cubicBezTo>
                  <a:cubicBezTo>
                    <a:pt x="3295651" y="1463474"/>
                    <a:pt x="3376084" y="1470711"/>
                    <a:pt x="3403600" y="1481683"/>
                  </a:cubicBezTo>
                </a:path>
              </a:pathLst>
            </a:cu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244598" y="3775934"/>
              <a:ext cx="514350" cy="711200"/>
            </a:xfrm>
            <a:custGeom>
              <a:avLst/>
              <a:gdLst>
                <a:gd name="connsiteX0" fmla="*/ 4554 w 2767640"/>
                <a:gd name="connsiteY0" fmla="*/ 552467 h 2453081"/>
                <a:gd name="connsiteX1" fmla="*/ 17254 w 2767640"/>
                <a:gd name="connsiteY1" fmla="*/ 431817 h 2453081"/>
                <a:gd name="connsiteX2" fmla="*/ 144254 w 2767640"/>
                <a:gd name="connsiteY2" fmla="*/ 393717 h 2453081"/>
                <a:gd name="connsiteX3" fmla="*/ 233154 w 2767640"/>
                <a:gd name="connsiteY3" fmla="*/ 101617 h 2453081"/>
                <a:gd name="connsiteX4" fmla="*/ 379204 w 2767640"/>
                <a:gd name="connsiteY4" fmla="*/ 107967 h 2453081"/>
                <a:gd name="connsiteX5" fmla="*/ 607804 w 2767640"/>
                <a:gd name="connsiteY5" fmla="*/ 38117 h 2453081"/>
                <a:gd name="connsiteX6" fmla="*/ 791954 w 2767640"/>
                <a:gd name="connsiteY6" fmla="*/ 190517 h 2453081"/>
                <a:gd name="connsiteX7" fmla="*/ 918954 w 2767640"/>
                <a:gd name="connsiteY7" fmla="*/ 165117 h 2453081"/>
                <a:gd name="connsiteX8" fmla="*/ 957054 w 2767640"/>
                <a:gd name="connsiteY8" fmla="*/ 82567 h 2453081"/>
                <a:gd name="connsiteX9" fmla="*/ 1192004 w 2767640"/>
                <a:gd name="connsiteY9" fmla="*/ 88917 h 2453081"/>
                <a:gd name="connsiteX10" fmla="*/ 1376154 w 2767640"/>
                <a:gd name="connsiteY10" fmla="*/ 57167 h 2453081"/>
                <a:gd name="connsiteX11" fmla="*/ 1515854 w 2767640"/>
                <a:gd name="connsiteY11" fmla="*/ 57167 h 2453081"/>
                <a:gd name="connsiteX12" fmla="*/ 1630154 w 2767640"/>
                <a:gd name="connsiteY12" fmla="*/ 25417 h 2453081"/>
                <a:gd name="connsiteX13" fmla="*/ 1757154 w 2767640"/>
                <a:gd name="connsiteY13" fmla="*/ 50817 h 2453081"/>
                <a:gd name="connsiteX14" fmla="*/ 1934954 w 2767640"/>
                <a:gd name="connsiteY14" fmla="*/ 17 h 2453081"/>
                <a:gd name="connsiteX15" fmla="*/ 2081004 w 2767640"/>
                <a:gd name="connsiteY15" fmla="*/ 57167 h 2453081"/>
                <a:gd name="connsiteX16" fmla="*/ 2201654 w 2767640"/>
                <a:gd name="connsiteY16" fmla="*/ 44467 h 2453081"/>
                <a:gd name="connsiteX17" fmla="*/ 2544554 w 2767640"/>
                <a:gd name="connsiteY17" fmla="*/ 508017 h 2453081"/>
                <a:gd name="connsiteX18" fmla="*/ 2544554 w 2767640"/>
                <a:gd name="connsiteY18" fmla="*/ 685817 h 2453081"/>
                <a:gd name="connsiteX19" fmla="*/ 2646154 w 2767640"/>
                <a:gd name="connsiteY19" fmla="*/ 825517 h 2453081"/>
                <a:gd name="connsiteX20" fmla="*/ 2709654 w 2767640"/>
                <a:gd name="connsiteY20" fmla="*/ 1206517 h 2453081"/>
                <a:gd name="connsiteX21" fmla="*/ 2709654 w 2767640"/>
                <a:gd name="connsiteY21" fmla="*/ 1320817 h 2453081"/>
                <a:gd name="connsiteX22" fmla="*/ 2766804 w 2767640"/>
                <a:gd name="connsiteY22" fmla="*/ 1498617 h 2453081"/>
                <a:gd name="connsiteX23" fmla="*/ 2741404 w 2767640"/>
                <a:gd name="connsiteY23" fmla="*/ 1612917 h 2453081"/>
                <a:gd name="connsiteX24" fmla="*/ 2709654 w 2767640"/>
                <a:gd name="connsiteY24" fmla="*/ 1733567 h 2453081"/>
                <a:gd name="connsiteX25" fmla="*/ 2646154 w 2767640"/>
                <a:gd name="connsiteY25" fmla="*/ 1790717 h 2453081"/>
                <a:gd name="connsiteX26" fmla="*/ 2506454 w 2767640"/>
                <a:gd name="connsiteY26" fmla="*/ 2044717 h 2453081"/>
                <a:gd name="connsiteX27" fmla="*/ 2303254 w 2767640"/>
                <a:gd name="connsiteY27" fmla="*/ 2165367 h 2453081"/>
                <a:gd name="connsiteX28" fmla="*/ 2119104 w 2767640"/>
                <a:gd name="connsiteY28" fmla="*/ 2139967 h 2453081"/>
                <a:gd name="connsiteX29" fmla="*/ 1966704 w 2767640"/>
                <a:gd name="connsiteY29" fmla="*/ 2178067 h 2453081"/>
                <a:gd name="connsiteX30" fmla="*/ 1890504 w 2767640"/>
                <a:gd name="connsiteY30" fmla="*/ 2171717 h 2453081"/>
                <a:gd name="connsiteX31" fmla="*/ 1744454 w 2767640"/>
                <a:gd name="connsiteY31" fmla="*/ 2260617 h 2453081"/>
                <a:gd name="connsiteX32" fmla="*/ 1528554 w 2767640"/>
                <a:gd name="connsiteY32" fmla="*/ 2286017 h 2453081"/>
                <a:gd name="connsiteX33" fmla="*/ 1338054 w 2767640"/>
                <a:gd name="connsiteY33" fmla="*/ 2438417 h 2453081"/>
                <a:gd name="connsiteX34" fmla="*/ 1147554 w 2767640"/>
                <a:gd name="connsiteY34" fmla="*/ 2438417 h 2453081"/>
                <a:gd name="connsiteX0" fmla="*/ 4554 w 2767640"/>
                <a:gd name="connsiteY0" fmla="*/ 552467 h 2438417"/>
                <a:gd name="connsiteX1" fmla="*/ 17254 w 2767640"/>
                <a:gd name="connsiteY1" fmla="*/ 431817 h 2438417"/>
                <a:gd name="connsiteX2" fmla="*/ 144254 w 2767640"/>
                <a:gd name="connsiteY2" fmla="*/ 393717 h 2438417"/>
                <a:gd name="connsiteX3" fmla="*/ 233154 w 2767640"/>
                <a:gd name="connsiteY3" fmla="*/ 101617 h 2438417"/>
                <a:gd name="connsiteX4" fmla="*/ 379204 w 2767640"/>
                <a:gd name="connsiteY4" fmla="*/ 107967 h 2438417"/>
                <a:gd name="connsiteX5" fmla="*/ 607804 w 2767640"/>
                <a:gd name="connsiteY5" fmla="*/ 38117 h 2438417"/>
                <a:gd name="connsiteX6" fmla="*/ 791954 w 2767640"/>
                <a:gd name="connsiteY6" fmla="*/ 190517 h 2438417"/>
                <a:gd name="connsiteX7" fmla="*/ 918954 w 2767640"/>
                <a:gd name="connsiteY7" fmla="*/ 165117 h 2438417"/>
                <a:gd name="connsiteX8" fmla="*/ 957054 w 2767640"/>
                <a:gd name="connsiteY8" fmla="*/ 82567 h 2438417"/>
                <a:gd name="connsiteX9" fmla="*/ 1192004 w 2767640"/>
                <a:gd name="connsiteY9" fmla="*/ 88917 h 2438417"/>
                <a:gd name="connsiteX10" fmla="*/ 1376154 w 2767640"/>
                <a:gd name="connsiteY10" fmla="*/ 57167 h 2438417"/>
                <a:gd name="connsiteX11" fmla="*/ 1515854 w 2767640"/>
                <a:gd name="connsiteY11" fmla="*/ 57167 h 2438417"/>
                <a:gd name="connsiteX12" fmla="*/ 1630154 w 2767640"/>
                <a:gd name="connsiteY12" fmla="*/ 25417 h 2438417"/>
                <a:gd name="connsiteX13" fmla="*/ 1757154 w 2767640"/>
                <a:gd name="connsiteY13" fmla="*/ 50817 h 2438417"/>
                <a:gd name="connsiteX14" fmla="*/ 1934954 w 2767640"/>
                <a:gd name="connsiteY14" fmla="*/ 17 h 2438417"/>
                <a:gd name="connsiteX15" fmla="*/ 2081004 w 2767640"/>
                <a:gd name="connsiteY15" fmla="*/ 57167 h 2438417"/>
                <a:gd name="connsiteX16" fmla="*/ 2201654 w 2767640"/>
                <a:gd name="connsiteY16" fmla="*/ 44467 h 2438417"/>
                <a:gd name="connsiteX17" fmla="*/ 2544554 w 2767640"/>
                <a:gd name="connsiteY17" fmla="*/ 508017 h 2438417"/>
                <a:gd name="connsiteX18" fmla="*/ 2544554 w 2767640"/>
                <a:gd name="connsiteY18" fmla="*/ 685817 h 2438417"/>
                <a:gd name="connsiteX19" fmla="*/ 2646154 w 2767640"/>
                <a:gd name="connsiteY19" fmla="*/ 825517 h 2438417"/>
                <a:gd name="connsiteX20" fmla="*/ 2709654 w 2767640"/>
                <a:gd name="connsiteY20" fmla="*/ 1206517 h 2438417"/>
                <a:gd name="connsiteX21" fmla="*/ 2709654 w 2767640"/>
                <a:gd name="connsiteY21" fmla="*/ 1320817 h 2438417"/>
                <a:gd name="connsiteX22" fmla="*/ 2766804 w 2767640"/>
                <a:gd name="connsiteY22" fmla="*/ 1498617 h 2438417"/>
                <a:gd name="connsiteX23" fmla="*/ 2741404 w 2767640"/>
                <a:gd name="connsiteY23" fmla="*/ 1612917 h 2438417"/>
                <a:gd name="connsiteX24" fmla="*/ 2709654 w 2767640"/>
                <a:gd name="connsiteY24" fmla="*/ 1733567 h 2438417"/>
                <a:gd name="connsiteX25" fmla="*/ 2646154 w 2767640"/>
                <a:gd name="connsiteY25" fmla="*/ 1790717 h 2438417"/>
                <a:gd name="connsiteX26" fmla="*/ 2506454 w 2767640"/>
                <a:gd name="connsiteY26" fmla="*/ 2044717 h 2438417"/>
                <a:gd name="connsiteX27" fmla="*/ 2303254 w 2767640"/>
                <a:gd name="connsiteY27" fmla="*/ 2165367 h 2438417"/>
                <a:gd name="connsiteX28" fmla="*/ 2119104 w 2767640"/>
                <a:gd name="connsiteY28" fmla="*/ 2139967 h 2438417"/>
                <a:gd name="connsiteX29" fmla="*/ 1966704 w 2767640"/>
                <a:gd name="connsiteY29" fmla="*/ 2178067 h 2438417"/>
                <a:gd name="connsiteX30" fmla="*/ 1890504 w 2767640"/>
                <a:gd name="connsiteY30" fmla="*/ 2171717 h 2438417"/>
                <a:gd name="connsiteX31" fmla="*/ 1744454 w 2767640"/>
                <a:gd name="connsiteY31" fmla="*/ 2260617 h 2438417"/>
                <a:gd name="connsiteX32" fmla="*/ 1528554 w 2767640"/>
                <a:gd name="connsiteY32" fmla="*/ 2286017 h 2438417"/>
                <a:gd name="connsiteX33" fmla="*/ 1338054 w 2767640"/>
                <a:gd name="connsiteY33" fmla="*/ 2438417 h 2438417"/>
                <a:gd name="connsiteX0" fmla="*/ 4554 w 2767640"/>
                <a:gd name="connsiteY0" fmla="*/ 552467 h 2286017"/>
                <a:gd name="connsiteX1" fmla="*/ 17254 w 2767640"/>
                <a:gd name="connsiteY1" fmla="*/ 431817 h 2286017"/>
                <a:gd name="connsiteX2" fmla="*/ 144254 w 2767640"/>
                <a:gd name="connsiteY2" fmla="*/ 393717 h 2286017"/>
                <a:gd name="connsiteX3" fmla="*/ 233154 w 2767640"/>
                <a:gd name="connsiteY3" fmla="*/ 101617 h 2286017"/>
                <a:gd name="connsiteX4" fmla="*/ 379204 w 2767640"/>
                <a:gd name="connsiteY4" fmla="*/ 107967 h 2286017"/>
                <a:gd name="connsiteX5" fmla="*/ 607804 w 2767640"/>
                <a:gd name="connsiteY5" fmla="*/ 38117 h 2286017"/>
                <a:gd name="connsiteX6" fmla="*/ 791954 w 2767640"/>
                <a:gd name="connsiteY6" fmla="*/ 190517 h 2286017"/>
                <a:gd name="connsiteX7" fmla="*/ 918954 w 2767640"/>
                <a:gd name="connsiteY7" fmla="*/ 165117 h 2286017"/>
                <a:gd name="connsiteX8" fmla="*/ 957054 w 2767640"/>
                <a:gd name="connsiteY8" fmla="*/ 82567 h 2286017"/>
                <a:gd name="connsiteX9" fmla="*/ 1192004 w 2767640"/>
                <a:gd name="connsiteY9" fmla="*/ 88917 h 2286017"/>
                <a:gd name="connsiteX10" fmla="*/ 1376154 w 2767640"/>
                <a:gd name="connsiteY10" fmla="*/ 57167 h 2286017"/>
                <a:gd name="connsiteX11" fmla="*/ 1515854 w 2767640"/>
                <a:gd name="connsiteY11" fmla="*/ 57167 h 2286017"/>
                <a:gd name="connsiteX12" fmla="*/ 1630154 w 2767640"/>
                <a:gd name="connsiteY12" fmla="*/ 25417 h 2286017"/>
                <a:gd name="connsiteX13" fmla="*/ 1757154 w 2767640"/>
                <a:gd name="connsiteY13" fmla="*/ 50817 h 2286017"/>
                <a:gd name="connsiteX14" fmla="*/ 1934954 w 2767640"/>
                <a:gd name="connsiteY14" fmla="*/ 17 h 2286017"/>
                <a:gd name="connsiteX15" fmla="*/ 2081004 w 2767640"/>
                <a:gd name="connsiteY15" fmla="*/ 57167 h 2286017"/>
                <a:gd name="connsiteX16" fmla="*/ 2201654 w 2767640"/>
                <a:gd name="connsiteY16" fmla="*/ 44467 h 2286017"/>
                <a:gd name="connsiteX17" fmla="*/ 2544554 w 2767640"/>
                <a:gd name="connsiteY17" fmla="*/ 508017 h 2286017"/>
                <a:gd name="connsiteX18" fmla="*/ 2544554 w 2767640"/>
                <a:gd name="connsiteY18" fmla="*/ 685817 h 2286017"/>
                <a:gd name="connsiteX19" fmla="*/ 2646154 w 2767640"/>
                <a:gd name="connsiteY19" fmla="*/ 825517 h 2286017"/>
                <a:gd name="connsiteX20" fmla="*/ 2709654 w 2767640"/>
                <a:gd name="connsiteY20" fmla="*/ 1206517 h 2286017"/>
                <a:gd name="connsiteX21" fmla="*/ 2709654 w 2767640"/>
                <a:gd name="connsiteY21" fmla="*/ 1320817 h 2286017"/>
                <a:gd name="connsiteX22" fmla="*/ 2766804 w 2767640"/>
                <a:gd name="connsiteY22" fmla="*/ 1498617 h 2286017"/>
                <a:gd name="connsiteX23" fmla="*/ 2741404 w 2767640"/>
                <a:gd name="connsiteY23" fmla="*/ 1612917 h 2286017"/>
                <a:gd name="connsiteX24" fmla="*/ 2709654 w 2767640"/>
                <a:gd name="connsiteY24" fmla="*/ 1733567 h 2286017"/>
                <a:gd name="connsiteX25" fmla="*/ 2646154 w 2767640"/>
                <a:gd name="connsiteY25" fmla="*/ 1790717 h 2286017"/>
                <a:gd name="connsiteX26" fmla="*/ 2506454 w 2767640"/>
                <a:gd name="connsiteY26" fmla="*/ 2044717 h 2286017"/>
                <a:gd name="connsiteX27" fmla="*/ 2303254 w 2767640"/>
                <a:gd name="connsiteY27" fmla="*/ 2165367 h 2286017"/>
                <a:gd name="connsiteX28" fmla="*/ 2119104 w 2767640"/>
                <a:gd name="connsiteY28" fmla="*/ 2139967 h 2286017"/>
                <a:gd name="connsiteX29" fmla="*/ 1966704 w 2767640"/>
                <a:gd name="connsiteY29" fmla="*/ 2178067 h 2286017"/>
                <a:gd name="connsiteX30" fmla="*/ 1890504 w 2767640"/>
                <a:gd name="connsiteY30" fmla="*/ 2171717 h 2286017"/>
                <a:gd name="connsiteX31" fmla="*/ 1744454 w 2767640"/>
                <a:gd name="connsiteY31" fmla="*/ 2260617 h 2286017"/>
                <a:gd name="connsiteX32" fmla="*/ 1528554 w 2767640"/>
                <a:gd name="connsiteY32" fmla="*/ 2286017 h 2286017"/>
                <a:gd name="connsiteX0" fmla="*/ 4554 w 2767640"/>
                <a:gd name="connsiteY0" fmla="*/ 552467 h 2260617"/>
                <a:gd name="connsiteX1" fmla="*/ 17254 w 2767640"/>
                <a:gd name="connsiteY1" fmla="*/ 431817 h 2260617"/>
                <a:gd name="connsiteX2" fmla="*/ 144254 w 2767640"/>
                <a:gd name="connsiteY2" fmla="*/ 393717 h 2260617"/>
                <a:gd name="connsiteX3" fmla="*/ 233154 w 2767640"/>
                <a:gd name="connsiteY3" fmla="*/ 101617 h 2260617"/>
                <a:gd name="connsiteX4" fmla="*/ 379204 w 2767640"/>
                <a:gd name="connsiteY4" fmla="*/ 107967 h 2260617"/>
                <a:gd name="connsiteX5" fmla="*/ 607804 w 2767640"/>
                <a:gd name="connsiteY5" fmla="*/ 38117 h 2260617"/>
                <a:gd name="connsiteX6" fmla="*/ 791954 w 2767640"/>
                <a:gd name="connsiteY6" fmla="*/ 190517 h 2260617"/>
                <a:gd name="connsiteX7" fmla="*/ 918954 w 2767640"/>
                <a:gd name="connsiteY7" fmla="*/ 165117 h 2260617"/>
                <a:gd name="connsiteX8" fmla="*/ 957054 w 2767640"/>
                <a:gd name="connsiteY8" fmla="*/ 82567 h 2260617"/>
                <a:gd name="connsiteX9" fmla="*/ 1192004 w 2767640"/>
                <a:gd name="connsiteY9" fmla="*/ 88917 h 2260617"/>
                <a:gd name="connsiteX10" fmla="*/ 1376154 w 2767640"/>
                <a:gd name="connsiteY10" fmla="*/ 57167 h 2260617"/>
                <a:gd name="connsiteX11" fmla="*/ 1515854 w 2767640"/>
                <a:gd name="connsiteY11" fmla="*/ 57167 h 2260617"/>
                <a:gd name="connsiteX12" fmla="*/ 1630154 w 2767640"/>
                <a:gd name="connsiteY12" fmla="*/ 25417 h 2260617"/>
                <a:gd name="connsiteX13" fmla="*/ 1757154 w 2767640"/>
                <a:gd name="connsiteY13" fmla="*/ 50817 h 2260617"/>
                <a:gd name="connsiteX14" fmla="*/ 1934954 w 2767640"/>
                <a:gd name="connsiteY14" fmla="*/ 17 h 2260617"/>
                <a:gd name="connsiteX15" fmla="*/ 2081004 w 2767640"/>
                <a:gd name="connsiteY15" fmla="*/ 57167 h 2260617"/>
                <a:gd name="connsiteX16" fmla="*/ 2201654 w 2767640"/>
                <a:gd name="connsiteY16" fmla="*/ 44467 h 2260617"/>
                <a:gd name="connsiteX17" fmla="*/ 2544554 w 2767640"/>
                <a:gd name="connsiteY17" fmla="*/ 508017 h 2260617"/>
                <a:gd name="connsiteX18" fmla="*/ 2544554 w 2767640"/>
                <a:gd name="connsiteY18" fmla="*/ 685817 h 2260617"/>
                <a:gd name="connsiteX19" fmla="*/ 2646154 w 2767640"/>
                <a:gd name="connsiteY19" fmla="*/ 825517 h 2260617"/>
                <a:gd name="connsiteX20" fmla="*/ 2709654 w 2767640"/>
                <a:gd name="connsiteY20" fmla="*/ 1206517 h 2260617"/>
                <a:gd name="connsiteX21" fmla="*/ 2709654 w 2767640"/>
                <a:gd name="connsiteY21" fmla="*/ 1320817 h 2260617"/>
                <a:gd name="connsiteX22" fmla="*/ 2766804 w 2767640"/>
                <a:gd name="connsiteY22" fmla="*/ 1498617 h 2260617"/>
                <a:gd name="connsiteX23" fmla="*/ 2741404 w 2767640"/>
                <a:gd name="connsiteY23" fmla="*/ 1612917 h 2260617"/>
                <a:gd name="connsiteX24" fmla="*/ 2709654 w 2767640"/>
                <a:gd name="connsiteY24" fmla="*/ 1733567 h 2260617"/>
                <a:gd name="connsiteX25" fmla="*/ 2646154 w 2767640"/>
                <a:gd name="connsiteY25" fmla="*/ 1790717 h 2260617"/>
                <a:gd name="connsiteX26" fmla="*/ 2506454 w 2767640"/>
                <a:gd name="connsiteY26" fmla="*/ 2044717 h 2260617"/>
                <a:gd name="connsiteX27" fmla="*/ 2303254 w 2767640"/>
                <a:gd name="connsiteY27" fmla="*/ 2165367 h 2260617"/>
                <a:gd name="connsiteX28" fmla="*/ 2119104 w 2767640"/>
                <a:gd name="connsiteY28" fmla="*/ 2139967 h 2260617"/>
                <a:gd name="connsiteX29" fmla="*/ 1966704 w 2767640"/>
                <a:gd name="connsiteY29" fmla="*/ 2178067 h 2260617"/>
                <a:gd name="connsiteX30" fmla="*/ 1890504 w 2767640"/>
                <a:gd name="connsiteY30" fmla="*/ 2171717 h 2260617"/>
                <a:gd name="connsiteX31" fmla="*/ 1744454 w 2767640"/>
                <a:gd name="connsiteY31" fmla="*/ 2260617 h 2260617"/>
                <a:gd name="connsiteX0" fmla="*/ 4554 w 2767640"/>
                <a:gd name="connsiteY0" fmla="*/ 552467 h 2178804"/>
                <a:gd name="connsiteX1" fmla="*/ 17254 w 2767640"/>
                <a:gd name="connsiteY1" fmla="*/ 431817 h 2178804"/>
                <a:gd name="connsiteX2" fmla="*/ 144254 w 2767640"/>
                <a:gd name="connsiteY2" fmla="*/ 393717 h 2178804"/>
                <a:gd name="connsiteX3" fmla="*/ 233154 w 2767640"/>
                <a:gd name="connsiteY3" fmla="*/ 101617 h 2178804"/>
                <a:gd name="connsiteX4" fmla="*/ 379204 w 2767640"/>
                <a:gd name="connsiteY4" fmla="*/ 107967 h 2178804"/>
                <a:gd name="connsiteX5" fmla="*/ 607804 w 2767640"/>
                <a:gd name="connsiteY5" fmla="*/ 38117 h 2178804"/>
                <a:gd name="connsiteX6" fmla="*/ 791954 w 2767640"/>
                <a:gd name="connsiteY6" fmla="*/ 190517 h 2178804"/>
                <a:gd name="connsiteX7" fmla="*/ 918954 w 2767640"/>
                <a:gd name="connsiteY7" fmla="*/ 165117 h 2178804"/>
                <a:gd name="connsiteX8" fmla="*/ 957054 w 2767640"/>
                <a:gd name="connsiteY8" fmla="*/ 82567 h 2178804"/>
                <a:gd name="connsiteX9" fmla="*/ 1192004 w 2767640"/>
                <a:gd name="connsiteY9" fmla="*/ 88917 h 2178804"/>
                <a:gd name="connsiteX10" fmla="*/ 1376154 w 2767640"/>
                <a:gd name="connsiteY10" fmla="*/ 57167 h 2178804"/>
                <a:gd name="connsiteX11" fmla="*/ 1515854 w 2767640"/>
                <a:gd name="connsiteY11" fmla="*/ 57167 h 2178804"/>
                <a:gd name="connsiteX12" fmla="*/ 1630154 w 2767640"/>
                <a:gd name="connsiteY12" fmla="*/ 25417 h 2178804"/>
                <a:gd name="connsiteX13" fmla="*/ 1757154 w 2767640"/>
                <a:gd name="connsiteY13" fmla="*/ 50817 h 2178804"/>
                <a:gd name="connsiteX14" fmla="*/ 1934954 w 2767640"/>
                <a:gd name="connsiteY14" fmla="*/ 17 h 2178804"/>
                <a:gd name="connsiteX15" fmla="*/ 2081004 w 2767640"/>
                <a:gd name="connsiteY15" fmla="*/ 57167 h 2178804"/>
                <a:gd name="connsiteX16" fmla="*/ 2201654 w 2767640"/>
                <a:gd name="connsiteY16" fmla="*/ 44467 h 2178804"/>
                <a:gd name="connsiteX17" fmla="*/ 2544554 w 2767640"/>
                <a:gd name="connsiteY17" fmla="*/ 508017 h 2178804"/>
                <a:gd name="connsiteX18" fmla="*/ 2544554 w 2767640"/>
                <a:gd name="connsiteY18" fmla="*/ 685817 h 2178804"/>
                <a:gd name="connsiteX19" fmla="*/ 2646154 w 2767640"/>
                <a:gd name="connsiteY19" fmla="*/ 825517 h 2178804"/>
                <a:gd name="connsiteX20" fmla="*/ 2709654 w 2767640"/>
                <a:gd name="connsiteY20" fmla="*/ 1206517 h 2178804"/>
                <a:gd name="connsiteX21" fmla="*/ 2709654 w 2767640"/>
                <a:gd name="connsiteY21" fmla="*/ 1320817 h 2178804"/>
                <a:gd name="connsiteX22" fmla="*/ 2766804 w 2767640"/>
                <a:gd name="connsiteY22" fmla="*/ 1498617 h 2178804"/>
                <a:gd name="connsiteX23" fmla="*/ 2741404 w 2767640"/>
                <a:gd name="connsiteY23" fmla="*/ 1612917 h 2178804"/>
                <a:gd name="connsiteX24" fmla="*/ 2709654 w 2767640"/>
                <a:gd name="connsiteY24" fmla="*/ 1733567 h 2178804"/>
                <a:gd name="connsiteX25" fmla="*/ 2646154 w 2767640"/>
                <a:gd name="connsiteY25" fmla="*/ 1790717 h 2178804"/>
                <a:gd name="connsiteX26" fmla="*/ 2506454 w 2767640"/>
                <a:gd name="connsiteY26" fmla="*/ 2044717 h 2178804"/>
                <a:gd name="connsiteX27" fmla="*/ 2303254 w 2767640"/>
                <a:gd name="connsiteY27" fmla="*/ 2165367 h 2178804"/>
                <a:gd name="connsiteX28" fmla="*/ 2119104 w 2767640"/>
                <a:gd name="connsiteY28" fmla="*/ 2139967 h 2178804"/>
                <a:gd name="connsiteX29" fmla="*/ 1966704 w 2767640"/>
                <a:gd name="connsiteY29" fmla="*/ 2178067 h 2178804"/>
                <a:gd name="connsiteX30" fmla="*/ 1890504 w 2767640"/>
                <a:gd name="connsiteY30" fmla="*/ 2171717 h 2178804"/>
                <a:gd name="connsiteX0" fmla="*/ 4554 w 2767640"/>
                <a:gd name="connsiteY0" fmla="*/ 552467 h 2178067"/>
                <a:gd name="connsiteX1" fmla="*/ 17254 w 2767640"/>
                <a:gd name="connsiteY1" fmla="*/ 431817 h 2178067"/>
                <a:gd name="connsiteX2" fmla="*/ 144254 w 2767640"/>
                <a:gd name="connsiteY2" fmla="*/ 393717 h 2178067"/>
                <a:gd name="connsiteX3" fmla="*/ 233154 w 2767640"/>
                <a:gd name="connsiteY3" fmla="*/ 101617 h 2178067"/>
                <a:gd name="connsiteX4" fmla="*/ 379204 w 2767640"/>
                <a:gd name="connsiteY4" fmla="*/ 107967 h 2178067"/>
                <a:gd name="connsiteX5" fmla="*/ 607804 w 2767640"/>
                <a:gd name="connsiteY5" fmla="*/ 38117 h 2178067"/>
                <a:gd name="connsiteX6" fmla="*/ 791954 w 2767640"/>
                <a:gd name="connsiteY6" fmla="*/ 190517 h 2178067"/>
                <a:gd name="connsiteX7" fmla="*/ 918954 w 2767640"/>
                <a:gd name="connsiteY7" fmla="*/ 165117 h 2178067"/>
                <a:gd name="connsiteX8" fmla="*/ 957054 w 2767640"/>
                <a:gd name="connsiteY8" fmla="*/ 82567 h 2178067"/>
                <a:gd name="connsiteX9" fmla="*/ 1192004 w 2767640"/>
                <a:gd name="connsiteY9" fmla="*/ 88917 h 2178067"/>
                <a:gd name="connsiteX10" fmla="*/ 1376154 w 2767640"/>
                <a:gd name="connsiteY10" fmla="*/ 57167 h 2178067"/>
                <a:gd name="connsiteX11" fmla="*/ 1515854 w 2767640"/>
                <a:gd name="connsiteY11" fmla="*/ 57167 h 2178067"/>
                <a:gd name="connsiteX12" fmla="*/ 1630154 w 2767640"/>
                <a:gd name="connsiteY12" fmla="*/ 25417 h 2178067"/>
                <a:gd name="connsiteX13" fmla="*/ 1757154 w 2767640"/>
                <a:gd name="connsiteY13" fmla="*/ 50817 h 2178067"/>
                <a:gd name="connsiteX14" fmla="*/ 1934954 w 2767640"/>
                <a:gd name="connsiteY14" fmla="*/ 17 h 2178067"/>
                <a:gd name="connsiteX15" fmla="*/ 2081004 w 2767640"/>
                <a:gd name="connsiteY15" fmla="*/ 57167 h 2178067"/>
                <a:gd name="connsiteX16" fmla="*/ 2201654 w 2767640"/>
                <a:gd name="connsiteY16" fmla="*/ 44467 h 2178067"/>
                <a:gd name="connsiteX17" fmla="*/ 2544554 w 2767640"/>
                <a:gd name="connsiteY17" fmla="*/ 508017 h 2178067"/>
                <a:gd name="connsiteX18" fmla="*/ 2544554 w 2767640"/>
                <a:gd name="connsiteY18" fmla="*/ 685817 h 2178067"/>
                <a:gd name="connsiteX19" fmla="*/ 2646154 w 2767640"/>
                <a:gd name="connsiteY19" fmla="*/ 825517 h 2178067"/>
                <a:gd name="connsiteX20" fmla="*/ 2709654 w 2767640"/>
                <a:gd name="connsiteY20" fmla="*/ 1206517 h 2178067"/>
                <a:gd name="connsiteX21" fmla="*/ 2709654 w 2767640"/>
                <a:gd name="connsiteY21" fmla="*/ 1320817 h 2178067"/>
                <a:gd name="connsiteX22" fmla="*/ 2766804 w 2767640"/>
                <a:gd name="connsiteY22" fmla="*/ 1498617 h 2178067"/>
                <a:gd name="connsiteX23" fmla="*/ 2741404 w 2767640"/>
                <a:gd name="connsiteY23" fmla="*/ 1612917 h 2178067"/>
                <a:gd name="connsiteX24" fmla="*/ 2709654 w 2767640"/>
                <a:gd name="connsiteY24" fmla="*/ 1733567 h 2178067"/>
                <a:gd name="connsiteX25" fmla="*/ 2646154 w 2767640"/>
                <a:gd name="connsiteY25" fmla="*/ 1790717 h 2178067"/>
                <a:gd name="connsiteX26" fmla="*/ 2506454 w 2767640"/>
                <a:gd name="connsiteY26" fmla="*/ 2044717 h 2178067"/>
                <a:gd name="connsiteX27" fmla="*/ 2303254 w 2767640"/>
                <a:gd name="connsiteY27" fmla="*/ 2165367 h 2178067"/>
                <a:gd name="connsiteX28" fmla="*/ 2119104 w 2767640"/>
                <a:gd name="connsiteY28" fmla="*/ 2139967 h 2178067"/>
                <a:gd name="connsiteX29" fmla="*/ 1966704 w 2767640"/>
                <a:gd name="connsiteY29" fmla="*/ 2178067 h 2178067"/>
                <a:gd name="connsiteX0" fmla="*/ 0 w 2750386"/>
                <a:gd name="connsiteY0" fmla="*/ 431817 h 2178067"/>
                <a:gd name="connsiteX1" fmla="*/ 127000 w 2750386"/>
                <a:gd name="connsiteY1" fmla="*/ 393717 h 2178067"/>
                <a:gd name="connsiteX2" fmla="*/ 215900 w 2750386"/>
                <a:gd name="connsiteY2" fmla="*/ 101617 h 2178067"/>
                <a:gd name="connsiteX3" fmla="*/ 361950 w 2750386"/>
                <a:gd name="connsiteY3" fmla="*/ 107967 h 2178067"/>
                <a:gd name="connsiteX4" fmla="*/ 590550 w 2750386"/>
                <a:gd name="connsiteY4" fmla="*/ 38117 h 2178067"/>
                <a:gd name="connsiteX5" fmla="*/ 774700 w 2750386"/>
                <a:gd name="connsiteY5" fmla="*/ 190517 h 2178067"/>
                <a:gd name="connsiteX6" fmla="*/ 901700 w 2750386"/>
                <a:gd name="connsiteY6" fmla="*/ 165117 h 2178067"/>
                <a:gd name="connsiteX7" fmla="*/ 939800 w 2750386"/>
                <a:gd name="connsiteY7" fmla="*/ 82567 h 2178067"/>
                <a:gd name="connsiteX8" fmla="*/ 1174750 w 2750386"/>
                <a:gd name="connsiteY8" fmla="*/ 88917 h 2178067"/>
                <a:gd name="connsiteX9" fmla="*/ 1358900 w 2750386"/>
                <a:gd name="connsiteY9" fmla="*/ 57167 h 2178067"/>
                <a:gd name="connsiteX10" fmla="*/ 1498600 w 2750386"/>
                <a:gd name="connsiteY10" fmla="*/ 57167 h 2178067"/>
                <a:gd name="connsiteX11" fmla="*/ 1612900 w 2750386"/>
                <a:gd name="connsiteY11" fmla="*/ 25417 h 2178067"/>
                <a:gd name="connsiteX12" fmla="*/ 1739900 w 2750386"/>
                <a:gd name="connsiteY12" fmla="*/ 50817 h 2178067"/>
                <a:gd name="connsiteX13" fmla="*/ 1917700 w 2750386"/>
                <a:gd name="connsiteY13" fmla="*/ 17 h 2178067"/>
                <a:gd name="connsiteX14" fmla="*/ 2063750 w 2750386"/>
                <a:gd name="connsiteY14" fmla="*/ 57167 h 2178067"/>
                <a:gd name="connsiteX15" fmla="*/ 2184400 w 2750386"/>
                <a:gd name="connsiteY15" fmla="*/ 44467 h 2178067"/>
                <a:gd name="connsiteX16" fmla="*/ 2527300 w 2750386"/>
                <a:gd name="connsiteY16" fmla="*/ 508017 h 2178067"/>
                <a:gd name="connsiteX17" fmla="*/ 2527300 w 2750386"/>
                <a:gd name="connsiteY17" fmla="*/ 685817 h 2178067"/>
                <a:gd name="connsiteX18" fmla="*/ 2628900 w 2750386"/>
                <a:gd name="connsiteY18" fmla="*/ 825517 h 2178067"/>
                <a:gd name="connsiteX19" fmla="*/ 2692400 w 2750386"/>
                <a:gd name="connsiteY19" fmla="*/ 1206517 h 2178067"/>
                <a:gd name="connsiteX20" fmla="*/ 2692400 w 2750386"/>
                <a:gd name="connsiteY20" fmla="*/ 1320817 h 2178067"/>
                <a:gd name="connsiteX21" fmla="*/ 2749550 w 2750386"/>
                <a:gd name="connsiteY21" fmla="*/ 1498617 h 2178067"/>
                <a:gd name="connsiteX22" fmla="*/ 2724150 w 2750386"/>
                <a:gd name="connsiteY22" fmla="*/ 1612917 h 2178067"/>
                <a:gd name="connsiteX23" fmla="*/ 2692400 w 2750386"/>
                <a:gd name="connsiteY23" fmla="*/ 1733567 h 2178067"/>
                <a:gd name="connsiteX24" fmla="*/ 2628900 w 2750386"/>
                <a:gd name="connsiteY24" fmla="*/ 1790717 h 2178067"/>
                <a:gd name="connsiteX25" fmla="*/ 2489200 w 2750386"/>
                <a:gd name="connsiteY25" fmla="*/ 2044717 h 2178067"/>
                <a:gd name="connsiteX26" fmla="*/ 2286000 w 2750386"/>
                <a:gd name="connsiteY26" fmla="*/ 2165367 h 2178067"/>
                <a:gd name="connsiteX27" fmla="*/ 2101850 w 2750386"/>
                <a:gd name="connsiteY27" fmla="*/ 2139967 h 2178067"/>
                <a:gd name="connsiteX28" fmla="*/ 1949450 w 2750386"/>
                <a:gd name="connsiteY28" fmla="*/ 2178067 h 2178067"/>
                <a:gd name="connsiteX0" fmla="*/ 0 w 2623386"/>
                <a:gd name="connsiteY0" fmla="*/ 393717 h 2178067"/>
                <a:gd name="connsiteX1" fmla="*/ 88900 w 2623386"/>
                <a:gd name="connsiteY1" fmla="*/ 101617 h 2178067"/>
                <a:gd name="connsiteX2" fmla="*/ 234950 w 2623386"/>
                <a:gd name="connsiteY2" fmla="*/ 107967 h 2178067"/>
                <a:gd name="connsiteX3" fmla="*/ 463550 w 2623386"/>
                <a:gd name="connsiteY3" fmla="*/ 38117 h 2178067"/>
                <a:gd name="connsiteX4" fmla="*/ 647700 w 2623386"/>
                <a:gd name="connsiteY4" fmla="*/ 190517 h 2178067"/>
                <a:gd name="connsiteX5" fmla="*/ 774700 w 2623386"/>
                <a:gd name="connsiteY5" fmla="*/ 165117 h 2178067"/>
                <a:gd name="connsiteX6" fmla="*/ 812800 w 2623386"/>
                <a:gd name="connsiteY6" fmla="*/ 82567 h 2178067"/>
                <a:gd name="connsiteX7" fmla="*/ 1047750 w 2623386"/>
                <a:gd name="connsiteY7" fmla="*/ 88917 h 2178067"/>
                <a:gd name="connsiteX8" fmla="*/ 1231900 w 2623386"/>
                <a:gd name="connsiteY8" fmla="*/ 57167 h 2178067"/>
                <a:gd name="connsiteX9" fmla="*/ 1371600 w 2623386"/>
                <a:gd name="connsiteY9" fmla="*/ 57167 h 2178067"/>
                <a:gd name="connsiteX10" fmla="*/ 1485900 w 2623386"/>
                <a:gd name="connsiteY10" fmla="*/ 25417 h 2178067"/>
                <a:gd name="connsiteX11" fmla="*/ 1612900 w 2623386"/>
                <a:gd name="connsiteY11" fmla="*/ 50817 h 2178067"/>
                <a:gd name="connsiteX12" fmla="*/ 1790700 w 2623386"/>
                <a:gd name="connsiteY12" fmla="*/ 17 h 2178067"/>
                <a:gd name="connsiteX13" fmla="*/ 1936750 w 2623386"/>
                <a:gd name="connsiteY13" fmla="*/ 57167 h 2178067"/>
                <a:gd name="connsiteX14" fmla="*/ 2057400 w 2623386"/>
                <a:gd name="connsiteY14" fmla="*/ 44467 h 2178067"/>
                <a:gd name="connsiteX15" fmla="*/ 2400300 w 2623386"/>
                <a:gd name="connsiteY15" fmla="*/ 508017 h 2178067"/>
                <a:gd name="connsiteX16" fmla="*/ 2400300 w 2623386"/>
                <a:gd name="connsiteY16" fmla="*/ 685817 h 2178067"/>
                <a:gd name="connsiteX17" fmla="*/ 2501900 w 2623386"/>
                <a:gd name="connsiteY17" fmla="*/ 825517 h 2178067"/>
                <a:gd name="connsiteX18" fmla="*/ 2565400 w 2623386"/>
                <a:gd name="connsiteY18" fmla="*/ 1206517 h 2178067"/>
                <a:gd name="connsiteX19" fmla="*/ 2565400 w 2623386"/>
                <a:gd name="connsiteY19" fmla="*/ 1320817 h 2178067"/>
                <a:gd name="connsiteX20" fmla="*/ 2622550 w 2623386"/>
                <a:gd name="connsiteY20" fmla="*/ 1498617 h 2178067"/>
                <a:gd name="connsiteX21" fmla="*/ 2597150 w 2623386"/>
                <a:gd name="connsiteY21" fmla="*/ 1612917 h 2178067"/>
                <a:gd name="connsiteX22" fmla="*/ 2565400 w 2623386"/>
                <a:gd name="connsiteY22" fmla="*/ 1733567 h 2178067"/>
                <a:gd name="connsiteX23" fmla="*/ 2501900 w 2623386"/>
                <a:gd name="connsiteY23" fmla="*/ 1790717 h 2178067"/>
                <a:gd name="connsiteX24" fmla="*/ 2362200 w 2623386"/>
                <a:gd name="connsiteY24" fmla="*/ 2044717 h 2178067"/>
                <a:gd name="connsiteX25" fmla="*/ 2159000 w 2623386"/>
                <a:gd name="connsiteY25" fmla="*/ 2165367 h 2178067"/>
                <a:gd name="connsiteX26" fmla="*/ 1974850 w 2623386"/>
                <a:gd name="connsiteY26" fmla="*/ 2139967 h 2178067"/>
                <a:gd name="connsiteX27" fmla="*/ 1822450 w 2623386"/>
                <a:gd name="connsiteY27" fmla="*/ 2178067 h 2178067"/>
                <a:gd name="connsiteX0" fmla="*/ 0 w 2534486"/>
                <a:gd name="connsiteY0" fmla="*/ 101617 h 2178067"/>
                <a:gd name="connsiteX1" fmla="*/ 146050 w 2534486"/>
                <a:gd name="connsiteY1" fmla="*/ 107967 h 2178067"/>
                <a:gd name="connsiteX2" fmla="*/ 374650 w 2534486"/>
                <a:gd name="connsiteY2" fmla="*/ 38117 h 2178067"/>
                <a:gd name="connsiteX3" fmla="*/ 558800 w 2534486"/>
                <a:gd name="connsiteY3" fmla="*/ 190517 h 2178067"/>
                <a:gd name="connsiteX4" fmla="*/ 685800 w 2534486"/>
                <a:gd name="connsiteY4" fmla="*/ 165117 h 2178067"/>
                <a:gd name="connsiteX5" fmla="*/ 723900 w 2534486"/>
                <a:gd name="connsiteY5" fmla="*/ 82567 h 2178067"/>
                <a:gd name="connsiteX6" fmla="*/ 958850 w 2534486"/>
                <a:gd name="connsiteY6" fmla="*/ 88917 h 2178067"/>
                <a:gd name="connsiteX7" fmla="*/ 1143000 w 2534486"/>
                <a:gd name="connsiteY7" fmla="*/ 57167 h 2178067"/>
                <a:gd name="connsiteX8" fmla="*/ 1282700 w 2534486"/>
                <a:gd name="connsiteY8" fmla="*/ 57167 h 2178067"/>
                <a:gd name="connsiteX9" fmla="*/ 1397000 w 2534486"/>
                <a:gd name="connsiteY9" fmla="*/ 25417 h 2178067"/>
                <a:gd name="connsiteX10" fmla="*/ 1524000 w 2534486"/>
                <a:gd name="connsiteY10" fmla="*/ 50817 h 2178067"/>
                <a:gd name="connsiteX11" fmla="*/ 1701800 w 2534486"/>
                <a:gd name="connsiteY11" fmla="*/ 17 h 2178067"/>
                <a:gd name="connsiteX12" fmla="*/ 1847850 w 2534486"/>
                <a:gd name="connsiteY12" fmla="*/ 57167 h 2178067"/>
                <a:gd name="connsiteX13" fmla="*/ 1968500 w 2534486"/>
                <a:gd name="connsiteY13" fmla="*/ 44467 h 2178067"/>
                <a:gd name="connsiteX14" fmla="*/ 2311400 w 2534486"/>
                <a:gd name="connsiteY14" fmla="*/ 508017 h 2178067"/>
                <a:gd name="connsiteX15" fmla="*/ 2311400 w 2534486"/>
                <a:gd name="connsiteY15" fmla="*/ 685817 h 2178067"/>
                <a:gd name="connsiteX16" fmla="*/ 2413000 w 2534486"/>
                <a:gd name="connsiteY16" fmla="*/ 825517 h 2178067"/>
                <a:gd name="connsiteX17" fmla="*/ 2476500 w 2534486"/>
                <a:gd name="connsiteY17" fmla="*/ 1206517 h 2178067"/>
                <a:gd name="connsiteX18" fmla="*/ 2476500 w 2534486"/>
                <a:gd name="connsiteY18" fmla="*/ 1320817 h 2178067"/>
                <a:gd name="connsiteX19" fmla="*/ 2533650 w 2534486"/>
                <a:gd name="connsiteY19" fmla="*/ 1498617 h 2178067"/>
                <a:gd name="connsiteX20" fmla="*/ 2508250 w 2534486"/>
                <a:gd name="connsiteY20" fmla="*/ 1612917 h 2178067"/>
                <a:gd name="connsiteX21" fmla="*/ 2476500 w 2534486"/>
                <a:gd name="connsiteY21" fmla="*/ 1733567 h 2178067"/>
                <a:gd name="connsiteX22" fmla="*/ 2413000 w 2534486"/>
                <a:gd name="connsiteY22" fmla="*/ 1790717 h 2178067"/>
                <a:gd name="connsiteX23" fmla="*/ 2273300 w 2534486"/>
                <a:gd name="connsiteY23" fmla="*/ 2044717 h 2178067"/>
                <a:gd name="connsiteX24" fmla="*/ 2070100 w 2534486"/>
                <a:gd name="connsiteY24" fmla="*/ 2165367 h 2178067"/>
                <a:gd name="connsiteX25" fmla="*/ 1885950 w 2534486"/>
                <a:gd name="connsiteY25" fmla="*/ 2139967 h 2178067"/>
                <a:gd name="connsiteX26" fmla="*/ 1733550 w 2534486"/>
                <a:gd name="connsiteY26" fmla="*/ 2178067 h 2178067"/>
                <a:gd name="connsiteX0" fmla="*/ 0 w 3385386"/>
                <a:gd name="connsiteY0" fmla="*/ 101617 h 2178067"/>
                <a:gd name="connsiteX1" fmla="*/ 996950 w 3385386"/>
                <a:gd name="connsiteY1" fmla="*/ 107967 h 2178067"/>
                <a:gd name="connsiteX2" fmla="*/ 1225550 w 3385386"/>
                <a:gd name="connsiteY2" fmla="*/ 38117 h 2178067"/>
                <a:gd name="connsiteX3" fmla="*/ 1409700 w 3385386"/>
                <a:gd name="connsiteY3" fmla="*/ 190517 h 2178067"/>
                <a:gd name="connsiteX4" fmla="*/ 1536700 w 3385386"/>
                <a:gd name="connsiteY4" fmla="*/ 165117 h 2178067"/>
                <a:gd name="connsiteX5" fmla="*/ 1574800 w 3385386"/>
                <a:gd name="connsiteY5" fmla="*/ 8256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1225550 w 3385386"/>
                <a:gd name="connsiteY2" fmla="*/ 38117 h 2178067"/>
                <a:gd name="connsiteX3" fmla="*/ 1409700 w 3385386"/>
                <a:gd name="connsiteY3" fmla="*/ 190517 h 2178067"/>
                <a:gd name="connsiteX4" fmla="*/ 1536700 w 3385386"/>
                <a:gd name="connsiteY4" fmla="*/ 165117 h 2178067"/>
                <a:gd name="connsiteX5" fmla="*/ 1574800 w 3385386"/>
                <a:gd name="connsiteY5" fmla="*/ 8256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1409700 w 3385386"/>
                <a:gd name="connsiteY3" fmla="*/ 190517 h 2178067"/>
                <a:gd name="connsiteX4" fmla="*/ 1536700 w 3385386"/>
                <a:gd name="connsiteY4" fmla="*/ 165117 h 2178067"/>
                <a:gd name="connsiteX5" fmla="*/ 1574800 w 3385386"/>
                <a:gd name="connsiteY5" fmla="*/ 8256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533400 w 3385386"/>
                <a:gd name="connsiteY3" fmla="*/ 520717 h 2178067"/>
                <a:gd name="connsiteX4" fmla="*/ 1536700 w 3385386"/>
                <a:gd name="connsiteY4" fmla="*/ 165117 h 2178067"/>
                <a:gd name="connsiteX5" fmla="*/ 1574800 w 3385386"/>
                <a:gd name="connsiteY5" fmla="*/ 8256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533400 w 3385386"/>
                <a:gd name="connsiteY3" fmla="*/ 520717 h 2178067"/>
                <a:gd name="connsiteX4" fmla="*/ 920750 w 3385386"/>
                <a:gd name="connsiteY4" fmla="*/ 768367 h 2178067"/>
                <a:gd name="connsiteX5" fmla="*/ 1574800 w 3385386"/>
                <a:gd name="connsiteY5" fmla="*/ 8256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533400 w 3385386"/>
                <a:gd name="connsiteY3" fmla="*/ 520717 h 2178067"/>
                <a:gd name="connsiteX4" fmla="*/ 920750 w 3385386"/>
                <a:gd name="connsiteY4" fmla="*/ 768367 h 2178067"/>
                <a:gd name="connsiteX5" fmla="*/ 1028700 w 3385386"/>
                <a:gd name="connsiteY5" fmla="*/ 104141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533400 w 3385386"/>
                <a:gd name="connsiteY3" fmla="*/ 520717 h 2178067"/>
                <a:gd name="connsiteX4" fmla="*/ 781050 w 3385386"/>
                <a:gd name="connsiteY4" fmla="*/ 812817 h 2178067"/>
                <a:gd name="connsiteX5" fmla="*/ 1028700 w 3385386"/>
                <a:gd name="connsiteY5" fmla="*/ 104141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438150 w 3385386"/>
                <a:gd name="connsiteY3" fmla="*/ 482617 h 2178067"/>
                <a:gd name="connsiteX4" fmla="*/ 781050 w 3385386"/>
                <a:gd name="connsiteY4" fmla="*/ 812817 h 2178067"/>
                <a:gd name="connsiteX5" fmla="*/ 1028700 w 3385386"/>
                <a:gd name="connsiteY5" fmla="*/ 104141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17135 h 2193585"/>
                <a:gd name="connsiteX1" fmla="*/ 228600 w 3385386"/>
                <a:gd name="connsiteY1" fmla="*/ 136185 h 2193585"/>
                <a:gd name="connsiteX2" fmla="*/ 361950 w 3385386"/>
                <a:gd name="connsiteY2" fmla="*/ 250485 h 2193585"/>
                <a:gd name="connsiteX3" fmla="*/ 438150 w 3385386"/>
                <a:gd name="connsiteY3" fmla="*/ 498135 h 2193585"/>
                <a:gd name="connsiteX4" fmla="*/ 781050 w 3385386"/>
                <a:gd name="connsiteY4" fmla="*/ 828335 h 2193585"/>
                <a:gd name="connsiteX5" fmla="*/ 1028700 w 3385386"/>
                <a:gd name="connsiteY5" fmla="*/ 1056935 h 2193585"/>
                <a:gd name="connsiteX6" fmla="*/ 1377950 w 3385386"/>
                <a:gd name="connsiteY6" fmla="*/ 1069635 h 2193585"/>
                <a:gd name="connsiteX7" fmla="*/ 1993900 w 3385386"/>
                <a:gd name="connsiteY7" fmla="*/ 72685 h 2193585"/>
                <a:gd name="connsiteX8" fmla="*/ 2133600 w 3385386"/>
                <a:gd name="connsiteY8" fmla="*/ 72685 h 2193585"/>
                <a:gd name="connsiteX9" fmla="*/ 2247900 w 3385386"/>
                <a:gd name="connsiteY9" fmla="*/ 40935 h 2193585"/>
                <a:gd name="connsiteX10" fmla="*/ 2374900 w 3385386"/>
                <a:gd name="connsiteY10" fmla="*/ 66335 h 2193585"/>
                <a:gd name="connsiteX11" fmla="*/ 2552700 w 3385386"/>
                <a:gd name="connsiteY11" fmla="*/ 15535 h 2193585"/>
                <a:gd name="connsiteX12" fmla="*/ 2698750 w 3385386"/>
                <a:gd name="connsiteY12" fmla="*/ 72685 h 2193585"/>
                <a:gd name="connsiteX13" fmla="*/ 2819400 w 3385386"/>
                <a:gd name="connsiteY13" fmla="*/ 59985 h 2193585"/>
                <a:gd name="connsiteX14" fmla="*/ 3162300 w 3385386"/>
                <a:gd name="connsiteY14" fmla="*/ 523535 h 2193585"/>
                <a:gd name="connsiteX15" fmla="*/ 3162300 w 3385386"/>
                <a:gd name="connsiteY15" fmla="*/ 701335 h 2193585"/>
                <a:gd name="connsiteX16" fmla="*/ 3263900 w 3385386"/>
                <a:gd name="connsiteY16" fmla="*/ 841035 h 2193585"/>
                <a:gd name="connsiteX17" fmla="*/ 3327400 w 3385386"/>
                <a:gd name="connsiteY17" fmla="*/ 1222035 h 2193585"/>
                <a:gd name="connsiteX18" fmla="*/ 3327400 w 3385386"/>
                <a:gd name="connsiteY18" fmla="*/ 1336335 h 2193585"/>
                <a:gd name="connsiteX19" fmla="*/ 3384550 w 3385386"/>
                <a:gd name="connsiteY19" fmla="*/ 1514135 h 2193585"/>
                <a:gd name="connsiteX20" fmla="*/ 3359150 w 3385386"/>
                <a:gd name="connsiteY20" fmla="*/ 1628435 h 2193585"/>
                <a:gd name="connsiteX21" fmla="*/ 3327400 w 3385386"/>
                <a:gd name="connsiteY21" fmla="*/ 1749085 h 2193585"/>
                <a:gd name="connsiteX22" fmla="*/ 3263900 w 3385386"/>
                <a:gd name="connsiteY22" fmla="*/ 1806235 h 2193585"/>
                <a:gd name="connsiteX23" fmla="*/ 3124200 w 3385386"/>
                <a:gd name="connsiteY23" fmla="*/ 2060235 h 2193585"/>
                <a:gd name="connsiteX24" fmla="*/ 2921000 w 3385386"/>
                <a:gd name="connsiteY24" fmla="*/ 2180885 h 2193585"/>
                <a:gd name="connsiteX25" fmla="*/ 2736850 w 3385386"/>
                <a:gd name="connsiteY25" fmla="*/ 2155485 h 2193585"/>
                <a:gd name="connsiteX26" fmla="*/ 2584450 w 3385386"/>
                <a:gd name="connsiteY26" fmla="*/ 2193585 h 2193585"/>
                <a:gd name="connsiteX0" fmla="*/ 0 w 3385386"/>
                <a:gd name="connsiteY0" fmla="*/ 117135 h 2193585"/>
                <a:gd name="connsiteX1" fmla="*/ 228600 w 3385386"/>
                <a:gd name="connsiteY1" fmla="*/ 136185 h 2193585"/>
                <a:gd name="connsiteX2" fmla="*/ 361950 w 3385386"/>
                <a:gd name="connsiteY2" fmla="*/ 250485 h 2193585"/>
                <a:gd name="connsiteX3" fmla="*/ 438150 w 3385386"/>
                <a:gd name="connsiteY3" fmla="*/ 498135 h 2193585"/>
                <a:gd name="connsiteX4" fmla="*/ 781050 w 3385386"/>
                <a:gd name="connsiteY4" fmla="*/ 828335 h 2193585"/>
                <a:gd name="connsiteX5" fmla="*/ 927100 w 3385386"/>
                <a:gd name="connsiteY5" fmla="*/ 1031535 h 2193585"/>
                <a:gd name="connsiteX6" fmla="*/ 1377950 w 3385386"/>
                <a:gd name="connsiteY6" fmla="*/ 1069635 h 2193585"/>
                <a:gd name="connsiteX7" fmla="*/ 1993900 w 3385386"/>
                <a:gd name="connsiteY7" fmla="*/ 72685 h 2193585"/>
                <a:gd name="connsiteX8" fmla="*/ 2133600 w 3385386"/>
                <a:gd name="connsiteY8" fmla="*/ 72685 h 2193585"/>
                <a:gd name="connsiteX9" fmla="*/ 2247900 w 3385386"/>
                <a:gd name="connsiteY9" fmla="*/ 40935 h 2193585"/>
                <a:gd name="connsiteX10" fmla="*/ 2374900 w 3385386"/>
                <a:gd name="connsiteY10" fmla="*/ 66335 h 2193585"/>
                <a:gd name="connsiteX11" fmla="*/ 2552700 w 3385386"/>
                <a:gd name="connsiteY11" fmla="*/ 15535 h 2193585"/>
                <a:gd name="connsiteX12" fmla="*/ 2698750 w 3385386"/>
                <a:gd name="connsiteY12" fmla="*/ 72685 h 2193585"/>
                <a:gd name="connsiteX13" fmla="*/ 2819400 w 3385386"/>
                <a:gd name="connsiteY13" fmla="*/ 59985 h 2193585"/>
                <a:gd name="connsiteX14" fmla="*/ 3162300 w 3385386"/>
                <a:gd name="connsiteY14" fmla="*/ 523535 h 2193585"/>
                <a:gd name="connsiteX15" fmla="*/ 3162300 w 3385386"/>
                <a:gd name="connsiteY15" fmla="*/ 701335 h 2193585"/>
                <a:gd name="connsiteX16" fmla="*/ 3263900 w 3385386"/>
                <a:gd name="connsiteY16" fmla="*/ 841035 h 2193585"/>
                <a:gd name="connsiteX17" fmla="*/ 3327400 w 3385386"/>
                <a:gd name="connsiteY17" fmla="*/ 1222035 h 2193585"/>
                <a:gd name="connsiteX18" fmla="*/ 3327400 w 3385386"/>
                <a:gd name="connsiteY18" fmla="*/ 1336335 h 2193585"/>
                <a:gd name="connsiteX19" fmla="*/ 3384550 w 3385386"/>
                <a:gd name="connsiteY19" fmla="*/ 1514135 h 2193585"/>
                <a:gd name="connsiteX20" fmla="*/ 3359150 w 3385386"/>
                <a:gd name="connsiteY20" fmla="*/ 1628435 h 2193585"/>
                <a:gd name="connsiteX21" fmla="*/ 3327400 w 3385386"/>
                <a:gd name="connsiteY21" fmla="*/ 1749085 h 2193585"/>
                <a:gd name="connsiteX22" fmla="*/ 3263900 w 3385386"/>
                <a:gd name="connsiteY22" fmla="*/ 1806235 h 2193585"/>
                <a:gd name="connsiteX23" fmla="*/ 3124200 w 3385386"/>
                <a:gd name="connsiteY23" fmla="*/ 2060235 h 2193585"/>
                <a:gd name="connsiteX24" fmla="*/ 2921000 w 3385386"/>
                <a:gd name="connsiteY24" fmla="*/ 2180885 h 2193585"/>
                <a:gd name="connsiteX25" fmla="*/ 2736850 w 3385386"/>
                <a:gd name="connsiteY25" fmla="*/ 2155485 h 2193585"/>
                <a:gd name="connsiteX26" fmla="*/ 2584450 w 3385386"/>
                <a:gd name="connsiteY26" fmla="*/ 2193585 h 2193585"/>
                <a:gd name="connsiteX0" fmla="*/ 0 w 3385386"/>
                <a:gd name="connsiteY0" fmla="*/ 117135 h 2193585"/>
                <a:gd name="connsiteX1" fmla="*/ 228600 w 3385386"/>
                <a:gd name="connsiteY1" fmla="*/ 136185 h 2193585"/>
                <a:gd name="connsiteX2" fmla="*/ 361950 w 3385386"/>
                <a:gd name="connsiteY2" fmla="*/ 250485 h 2193585"/>
                <a:gd name="connsiteX3" fmla="*/ 438150 w 3385386"/>
                <a:gd name="connsiteY3" fmla="*/ 498135 h 2193585"/>
                <a:gd name="connsiteX4" fmla="*/ 781050 w 3385386"/>
                <a:gd name="connsiteY4" fmla="*/ 828335 h 2193585"/>
                <a:gd name="connsiteX5" fmla="*/ 927100 w 3385386"/>
                <a:gd name="connsiteY5" fmla="*/ 1031535 h 2193585"/>
                <a:gd name="connsiteX6" fmla="*/ 1212850 w 3385386"/>
                <a:gd name="connsiteY6" fmla="*/ 1029202 h 2193585"/>
                <a:gd name="connsiteX7" fmla="*/ 1377950 w 3385386"/>
                <a:gd name="connsiteY7" fmla="*/ 1069635 h 2193585"/>
                <a:gd name="connsiteX8" fmla="*/ 1993900 w 3385386"/>
                <a:gd name="connsiteY8" fmla="*/ 72685 h 2193585"/>
                <a:gd name="connsiteX9" fmla="*/ 2133600 w 3385386"/>
                <a:gd name="connsiteY9" fmla="*/ 72685 h 2193585"/>
                <a:gd name="connsiteX10" fmla="*/ 2247900 w 3385386"/>
                <a:gd name="connsiteY10" fmla="*/ 40935 h 2193585"/>
                <a:gd name="connsiteX11" fmla="*/ 2374900 w 3385386"/>
                <a:gd name="connsiteY11" fmla="*/ 66335 h 2193585"/>
                <a:gd name="connsiteX12" fmla="*/ 2552700 w 3385386"/>
                <a:gd name="connsiteY12" fmla="*/ 15535 h 2193585"/>
                <a:gd name="connsiteX13" fmla="*/ 2698750 w 3385386"/>
                <a:gd name="connsiteY13" fmla="*/ 72685 h 2193585"/>
                <a:gd name="connsiteX14" fmla="*/ 2819400 w 3385386"/>
                <a:gd name="connsiteY14" fmla="*/ 59985 h 2193585"/>
                <a:gd name="connsiteX15" fmla="*/ 3162300 w 3385386"/>
                <a:gd name="connsiteY15" fmla="*/ 523535 h 2193585"/>
                <a:gd name="connsiteX16" fmla="*/ 3162300 w 3385386"/>
                <a:gd name="connsiteY16" fmla="*/ 701335 h 2193585"/>
                <a:gd name="connsiteX17" fmla="*/ 3263900 w 3385386"/>
                <a:gd name="connsiteY17" fmla="*/ 841035 h 2193585"/>
                <a:gd name="connsiteX18" fmla="*/ 3327400 w 3385386"/>
                <a:gd name="connsiteY18" fmla="*/ 1222035 h 2193585"/>
                <a:gd name="connsiteX19" fmla="*/ 3327400 w 3385386"/>
                <a:gd name="connsiteY19" fmla="*/ 1336335 h 2193585"/>
                <a:gd name="connsiteX20" fmla="*/ 3384550 w 3385386"/>
                <a:gd name="connsiteY20" fmla="*/ 1514135 h 2193585"/>
                <a:gd name="connsiteX21" fmla="*/ 3359150 w 3385386"/>
                <a:gd name="connsiteY21" fmla="*/ 1628435 h 2193585"/>
                <a:gd name="connsiteX22" fmla="*/ 3327400 w 3385386"/>
                <a:gd name="connsiteY22" fmla="*/ 1749085 h 2193585"/>
                <a:gd name="connsiteX23" fmla="*/ 3263900 w 3385386"/>
                <a:gd name="connsiteY23" fmla="*/ 1806235 h 2193585"/>
                <a:gd name="connsiteX24" fmla="*/ 3124200 w 3385386"/>
                <a:gd name="connsiteY24" fmla="*/ 2060235 h 2193585"/>
                <a:gd name="connsiteX25" fmla="*/ 2921000 w 3385386"/>
                <a:gd name="connsiteY25" fmla="*/ 2180885 h 2193585"/>
                <a:gd name="connsiteX26" fmla="*/ 2736850 w 3385386"/>
                <a:gd name="connsiteY26" fmla="*/ 2155485 h 2193585"/>
                <a:gd name="connsiteX27" fmla="*/ 2584450 w 3385386"/>
                <a:gd name="connsiteY27" fmla="*/ 2193585 h 2193585"/>
                <a:gd name="connsiteX0" fmla="*/ 0 w 3385386"/>
                <a:gd name="connsiteY0" fmla="*/ 117135 h 2193585"/>
                <a:gd name="connsiteX1" fmla="*/ 228600 w 3385386"/>
                <a:gd name="connsiteY1" fmla="*/ 136185 h 2193585"/>
                <a:gd name="connsiteX2" fmla="*/ 361950 w 3385386"/>
                <a:gd name="connsiteY2" fmla="*/ 250485 h 2193585"/>
                <a:gd name="connsiteX3" fmla="*/ 438150 w 3385386"/>
                <a:gd name="connsiteY3" fmla="*/ 498135 h 2193585"/>
                <a:gd name="connsiteX4" fmla="*/ 781050 w 3385386"/>
                <a:gd name="connsiteY4" fmla="*/ 828335 h 2193585"/>
                <a:gd name="connsiteX5" fmla="*/ 927100 w 3385386"/>
                <a:gd name="connsiteY5" fmla="*/ 1031535 h 2193585"/>
                <a:gd name="connsiteX6" fmla="*/ 1212850 w 3385386"/>
                <a:gd name="connsiteY6" fmla="*/ 1029202 h 2193585"/>
                <a:gd name="connsiteX7" fmla="*/ 1377950 w 3385386"/>
                <a:gd name="connsiteY7" fmla="*/ 1069635 h 2193585"/>
                <a:gd name="connsiteX8" fmla="*/ 1993900 w 3385386"/>
                <a:gd name="connsiteY8" fmla="*/ 72685 h 2193585"/>
                <a:gd name="connsiteX9" fmla="*/ 2133600 w 3385386"/>
                <a:gd name="connsiteY9" fmla="*/ 72685 h 2193585"/>
                <a:gd name="connsiteX10" fmla="*/ 2247900 w 3385386"/>
                <a:gd name="connsiteY10" fmla="*/ 40935 h 2193585"/>
                <a:gd name="connsiteX11" fmla="*/ 2374900 w 3385386"/>
                <a:gd name="connsiteY11" fmla="*/ 66335 h 2193585"/>
                <a:gd name="connsiteX12" fmla="*/ 2552700 w 3385386"/>
                <a:gd name="connsiteY12" fmla="*/ 15535 h 2193585"/>
                <a:gd name="connsiteX13" fmla="*/ 2698750 w 3385386"/>
                <a:gd name="connsiteY13" fmla="*/ 72685 h 2193585"/>
                <a:gd name="connsiteX14" fmla="*/ 2819400 w 3385386"/>
                <a:gd name="connsiteY14" fmla="*/ 59985 h 2193585"/>
                <a:gd name="connsiteX15" fmla="*/ 3162300 w 3385386"/>
                <a:gd name="connsiteY15" fmla="*/ 523535 h 2193585"/>
                <a:gd name="connsiteX16" fmla="*/ 3162300 w 3385386"/>
                <a:gd name="connsiteY16" fmla="*/ 701335 h 2193585"/>
                <a:gd name="connsiteX17" fmla="*/ 3263900 w 3385386"/>
                <a:gd name="connsiteY17" fmla="*/ 841035 h 2193585"/>
                <a:gd name="connsiteX18" fmla="*/ 3327400 w 3385386"/>
                <a:gd name="connsiteY18" fmla="*/ 1222035 h 2193585"/>
                <a:gd name="connsiteX19" fmla="*/ 3327400 w 3385386"/>
                <a:gd name="connsiteY19" fmla="*/ 1336335 h 2193585"/>
                <a:gd name="connsiteX20" fmla="*/ 3384550 w 3385386"/>
                <a:gd name="connsiteY20" fmla="*/ 1514135 h 2193585"/>
                <a:gd name="connsiteX21" fmla="*/ 3359150 w 3385386"/>
                <a:gd name="connsiteY21" fmla="*/ 1628435 h 2193585"/>
                <a:gd name="connsiteX22" fmla="*/ 3327400 w 3385386"/>
                <a:gd name="connsiteY22" fmla="*/ 1749085 h 2193585"/>
                <a:gd name="connsiteX23" fmla="*/ 3263900 w 3385386"/>
                <a:gd name="connsiteY23" fmla="*/ 1806235 h 2193585"/>
                <a:gd name="connsiteX24" fmla="*/ 3124200 w 3385386"/>
                <a:gd name="connsiteY24" fmla="*/ 2060235 h 2193585"/>
                <a:gd name="connsiteX25" fmla="*/ 2921000 w 3385386"/>
                <a:gd name="connsiteY25" fmla="*/ 2180885 h 2193585"/>
                <a:gd name="connsiteX26" fmla="*/ 2736850 w 3385386"/>
                <a:gd name="connsiteY26" fmla="*/ 2155485 h 2193585"/>
                <a:gd name="connsiteX27" fmla="*/ 2584450 w 3385386"/>
                <a:gd name="connsiteY27" fmla="*/ 2193585 h 2193585"/>
                <a:gd name="connsiteX0" fmla="*/ 0 w 3385386"/>
                <a:gd name="connsiteY0" fmla="*/ 136072 h 2212522"/>
                <a:gd name="connsiteX1" fmla="*/ 228600 w 3385386"/>
                <a:gd name="connsiteY1" fmla="*/ 155122 h 2212522"/>
                <a:gd name="connsiteX2" fmla="*/ 361950 w 3385386"/>
                <a:gd name="connsiteY2" fmla="*/ 269422 h 2212522"/>
                <a:gd name="connsiteX3" fmla="*/ 438150 w 3385386"/>
                <a:gd name="connsiteY3" fmla="*/ 517072 h 2212522"/>
                <a:gd name="connsiteX4" fmla="*/ 781050 w 3385386"/>
                <a:gd name="connsiteY4" fmla="*/ 847272 h 2212522"/>
                <a:gd name="connsiteX5" fmla="*/ 927100 w 3385386"/>
                <a:gd name="connsiteY5" fmla="*/ 1050472 h 2212522"/>
                <a:gd name="connsiteX6" fmla="*/ 1212850 w 3385386"/>
                <a:gd name="connsiteY6" fmla="*/ 1048139 h 2212522"/>
                <a:gd name="connsiteX7" fmla="*/ 1377950 w 3385386"/>
                <a:gd name="connsiteY7" fmla="*/ 1088572 h 2212522"/>
                <a:gd name="connsiteX8" fmla="*/ 2139950 w 3385386"/>
                <a:gd name="connsiteY8" fmla="*/ 1177472 h 2212522"/>
                <a:gd name="connsiteX9" fmla="*/ 2133600 w 3385386"/>
                <a:gd name="connsiteY9" fmla="*/ 91622 h 2212522"/>
                <a:gd name="connsiteX10" fmla="*/ 2247900 w 3385386"/>
                <a:gd name="connsiteY10" fmla="*/ 59872 h 2212522"/>
                <a:gd name="connsiteX11" fmla="*/ 2374900 w 3385386"/>
                <a:gd name="connsiteY11" fmla="*/ 85272 h 2212522"/>
                <a:gd name="connsiteX12" fmla="*/ 2552700 w 3385386"/>
                <a:gd name="connsiteY12" fmla="*/ 34472 h 2212522"/>
                <a:gd name="connsiteX13" fmla="*/ 2698750 w 3385386"/>
                <a:gd name="connsiteY13" fmla="*/ 91622 h 2212522"/>
                <a:gd name="connsiteX14" fmla="*/ 2819400 w 3385386"/>
                <a:gd name="connsiteY14" fmla="*/ 78922 h 2212522"/>
                <a:gd name="connsiteX15" fmla="*/ 3162300 w 3385386"/>
                <a:gd name="connsiteY15" fmla="*/ 542472 h 2212522"/>
                <a:gd name="connsiteX16" fmla="*/ 3162300 w 3385386"/>
                <a:gd name="connsiteY16" fmla="*/ 720272 h 2212522"/>
                <a:gd name="connsiteX17" fmla="*/ 3263900 w 3385386"/>
                <a:gd name="connsiteY17" fmla="*/ 859972 h 2212522"/>
                <a:gd name="connsiteX18" fmla="*/ 3327400 w 3385386"/>
                <a:gd name="connsiteY18" fmla="*/ 1240972 h 2212522"/>
                <a:gd name="connsiteX19" fmla="*/ 3327400 w 3385386"/>
                <a:gd name="connsiteY19" fmla="*/ 1355272 h 2212522"/>
                <a:gd name="connsiteX20" fmla="*/ 3384550 w 3385386"/>
                <a:gd name="connsiteY20" fmla="*/ 1533072 h 2212522"/>
                <a:gd name="connsiteX21" fmla="*/ 3359150 w 3385386"/>
                <a:gd name="connsiteY21" fmla="*/ 1647372 h 2212522"/>
                <a:gd name="connsiteX22" fmla="*/ 3327400 w 3385386"/>
                <a:gd name="connsiteY22" fmla="*/ 1768022 h 2212522"/>
                <a:gd name="connsiteX23" fmla="*/ 3263900 w 3385386"/>
                <a:gd name="connsiteY23" fmla="*/ 1825172 h 2212522"/>
                <a:gd name="connsiteX24" fmla="*/ 3124200 w 3385386"/>
                <a:gd name="connsiteY24" fmla="*/ 2079172 h 2212522"/>
                <a:gd name="connsiteX25" fmla="*/ 2921000 w 3385386"/>
                <a:gd name="connsiteY25" fmla="*/ 2199822 h 2212522"/>
                <a:gd name="connsiteX26" fmla="*/ 2736850 w 3385386"/>
                <a:gd name="connsiteY26" fmla="*/ 2174422 h 2212522"/>
                <a:gd name="connsiteX27" fmla="*/ 2584450 w 3385386"/>
                <a:gd name="connsiteY27" fmla="*/ 2212522 h 2212522"/>
                <a:gd name="connsiteX0" fmla="*/ 0 w 3385386"/>
                <a:gd name="connsiteY0" fmla="*/ 152212 h 2228662"/>
                <a:gd name="connsiteX1" fmla="*/ 228600 w 3385386"/>
                <a:gd name="connsiteY1" fmla="*/ 171262 h 2228662"/>
                <a:gd name="connsiteX2" fmla="*/ 361950 w 3385386"/>
                <a:gd name="connsiteY2" fmla="*/ 285562 h 2228662"/>
                <a:gd name="connsiteX3" fmla="*/ 438150 w 3385386"/>
                <a:gd name="connsiteY3" fmla="*/ 533212 h 2228662"/>
                <a:gd name="connsiteX4" fmla="*/ 781050 w 3385386"/>
                <a:gd name="connsiteY4" fmla="*/ 863412 h 2228662"/>
                <a:gd name="connsiteX5" fmla="*/ 927100 w 3385386"/>
                <a:gd name="connsiteY5" fmla="*/ 1066612 h 2228662"/>
                <a:gd name="connsiteX6" fmla="*/ 1212850 w 3385386"/>
                <a:gd name="connsiteY6" fmla="*/ 1064279 h 2228662"/>
                <a:gd name="connsiteX7" fmla="*/ 1377950 w 3385386"/>
                <a:gd name="connsiteY7" fmla="*/ 1104712 h 2228662"/>
                <a:gd name="connsiteX8" fmla="*/ 2139950 w 3385386"/>
                <a:gd name="connsiteY8" fmla="*/ 1193612 h 2228662"/>
                <a:gd name="connsiteX9" fmla="*/ 2552700 w 3385386"/>
                <a:gd name="connsiteY9" fmla="*/ 1413529 h 2228662"/>
                <a:gd name="connsiteX10" fmla="*/ 2133600 w 3385386"/>
                <a:gd name="connsiteY10" fmla="*/ 107762 h 2228662"/>
                <a:gd name="connsiteX11" fmla="*/ 2247900 w 3385386"/>
                <a:gd name="connsiteY11" fmla="*/ 76012 h 2228662"/>
                <a:gd name="connsiteX12" fmla="*/ 2374900 w 3385386"/>
                <a:gd name="connsiteY12" fmla="*/ 101412 h 2228662"/>
                <a:gd name="connsiteX13" fmla="*/ 2552700 w 3385386"/>
                <a:gd name="connsiteY13" fmla="*/ 50612 h 2228662"/>
                <a:gd name="connsiteX14" fmla="*/ 2698750 w 3385386"/>
                <a:gd name="connsiteY14" fmla="*/ 107762 h 2228662"/>
                <a:gd name="connsiteX15" fmla="*/ 2819400 w 3385386"/>
                <a:gd name="connsiteY15" fmla="*/ 95062 h 2228662"/>
                <a:gd name="connsiteX16" fmla="*/ 3162300 w 3385386"/>
                <a:gd name="connsiteY16" fmla="*/ 558612 h 2228662"/>
                <a:gd name="connsiteX17" fmla="*/ 3162300 w 3385386"/>
                <a:gd name="connsiteY17" fmla="*/ 736412 h 2228662"/>
                <a:gd name="connsiteX18" fmla="*/ 3263900 w 3385386"/>
                <a:gd name="connsiteY18" fmla="*/ 876112 h 2228662"/>
                <a:gd name="connsiteX19" fmla="*/ 3327400 w 3385386"/>
                <a:gd name="connsiteY19" fmla="*/ 1257112 h 2228662"/>
                <a:gd name="connsiteX20" fmla="*/ 3327400 w 3385386"/>
                <a:gd name="connsiteY20" fmla="*/ 1371412 h 2228662"/>
                <a:gd name="connsiteX21" fmla="*/ 3384550 w 3385386"/>
                <a:gd name="connsiteY21" fmla="*/ 1549212 h 2228662"/>
                <a:gd name="connsiteX22" fmla="*/ 3359150 w 3385386"/>
                <a:gd name="connsiteY22" fmla="*/ 1663512 h 2228662"/>
                <a:gd name="connsiteX23" fmla="*/ 3327400 w 3385386"/>
                <a:gd name="connsiteY23" fmla="*/ 1784162 h 2228662"/>
                <a:gd name="connsiteX24" fmla="*/ 3263900 w 3385386"/>
                <a:gd name="connsiteY24" fmla="*/ 1841312 h 2228662"/>
                <a:gd name="connsiteX25" fmla="*/ 3124200 w 3385386"/>
                <a:gd name="connsiteY25" fmla="*/ 2095312 h 2228662"/>
                <a:gd name="connsiteX26" fmla="*/ 2921000 w 3385386"/>
                <a:gd name="connsiteY26" fmla="*/ 2215962 h 2228662"/>
                <a:gd name="connsiteX27" fmla="*/ 2736850 w 3385386"/>
                <a:gd name="connsiteY27" fmla="*/ 2190562 h 2228662"/>
                <a:gd name="connsiteX28" fmla="*/ 2584450 w 3385386"/>
                <a:gd name="connsiteY28" fmla="*/ 2228662 h 2228662"/>
                <a:gd name="connsiteX0" fmla="*/ 0 w 3385386"/>
                <a:gd name="connsiteY0" fmla="*/ 152212 h 2228662"/>
                <a:gd name="connsiteX1" fmla="*/ 228600 w 3385386"/>
                <a:gd name="connsiteY1" fmla="*/ 171262 h 2228662"/>
                <a:gd name="connsiteX2" fmla="*/ 361950 w 3385386"/>
                <a:gd name="connsiteY2" fmla="*/ 285562 h 2228662"/>
                <a:gd name="connsiteX3" fmla="*/ 438150 w 3385386"/>
                <a:gd name="connsiteY3" fmla="*/ 533212 h 2228662"/>
                <a:gd name="connsiteX4" fmla="*/ 781050 w 3385386"/>
                <a:gd name="connsiteY4" fmla="*/ 863412 h 2228662"/>
                <a:gd name="connsiteX5" fmla="*/ 927100 w 3385386"/>
                <a:gd name="connsiteY5" fmla="*/ 1066612 h 2228662"/>
                <a:gd name="connsiteX6" fmla="*/ 1212850 w 3385386"/>
                <a:gd name="connsiteY6" fmla="*/ 1064279 h 2228662"/>
                <a:gd name="connsiteX7" fmla="*/ 1377950 w 3385386"/>
                <a:gd name="connsiteY7" fmla="*/ 1104712 h 2228662"/>
                <a:gd name="connsiteX8" fmla="*/ 2006600 w 3385386"/>
                <a:gd name="connsiteY8" fmla="*/ 1282512 h 2228662"/>
                <a:gd name="connsiteX9" fmla="*/ 2552700 w 3385386"/>
                <a:gd name="connsiteY9" fmla="*/ 1413529 h 2228662"/>
                <a:gd name="connsiteX10" fmla="*/ 2133600 w 3385386"/>
                <a:gd name="connsiteY10" fmla="*/ 107762 h 2228662"/>
                <a:gd name="connsiteX11" fmla="*/ 2247900 w 3385386"/>
                <a:gd name="connsiteY11" fmla="*/ 76012 h 2228662"/>
                <a:gd name="connsiteX12" fmla="*/ 2374900 w 3385386"/>
                <a:gd name="connsiteY12" fmla="*/ 101412 h 2228662"/>
                <a:gd name="connsiteX13" fmla="*/ 2552700 w 3385386"/>
                <a:gd name="connsiteY13" fmla="*/ 50612 h 2228662"/>
                <a:gd name="connsiteX14" fmla="*/ 2698750 w 3385386"/>
                <a:gd name="connsiteY14" fmla="*/ 107762 h 2228662"/>
                <a:gd name="connsiteX15" fmla="*/ 2819400 w 3385386"/>
                <a:gd name="connsiteY15" fmla="*/ 95062 h 2228662"/>
                <a:gd name="connsiteX16" fmla="*/ 3162300 w 3385386"/>
                <a:gd name="connsiteY16" fmla="*/ 558612 h 2228662"/>
                <a:gd name="connsiteX17" fmla="*/ 3162300 w 3385386"/>
                <a:gd name="connsiteY17" fmla="*/ 736412 h 2228662"/>
                <a:gd name="connsiteX18" fmla="*/ 3263900 w 3385386"/>
                <a:gd name="connsiteY18" fmla="*/ 876112 h 2228662"/>
                <a:gd name="connsiteX19" fmla="*/ 3327400 w 3385386"/>
                <a:gd name="connsiteY19" fmla="*/ 1257112 h 2228662"/>
                <a:gd name="connsiteX20" fmla="*/ 3327400 w 3385386"/>
                <a:gd name="connsiteY20" fmla="*/ 1371412 h 2228662"/>
                <a:gd name="connsiteX21" fmla="*/ 3384550 w 3385386"/>
                <a:gd name="connsiteY21" fmla="*/ 1549212 h 2228662"/>
                <a:gd name="connsiteX22" fmla="*/ 3359150 w 3385386"/>
                <a:gd name="connsiteY22" fmla="*/ 1663512 h 2228662"/>
                <a:gd name="connsiteX23" fmla="*/ 3327400 w 3385386"/>
                <a:gd name="connsiteY23" fmla="*/ 1784162 h 2228662"/>
                <a:gd name="connsiteX24" fmla="*/ 3263900 w 3385386"/>
                <a:gd name="connsiteY24" fmla="*/ 1841312 h 2228662"/>
                <a:gd name="connsiteX25" fmla="*/ 3124200 w 3385386"/>
                <a:gd name="connsiteY25" fmla="*/ 2095312 h 2228662"/>
                <a:gd name="connsiteX26" fmla="*/ 2921000 w 3385386"/>
                <a:gd name="connsiteY26" fmla="*/ 2215962 h 2228662"/>
                <a:gd name="connsiteX27" fmla="*/ 2736850 w 3385386"/>
                <a:gd name="connsiteY27" fmla="*/ 2190562 h 2228662"/>
                <a:gd name="connsiteX28" fmla="*/ 2584450 w 3385386"/>
                <a:gd name="connsiteY28" fmla="*/ 2228662 h 2228662"/>
                <a:gd name="connsiteX0" fmla="*/ 0 w 3385386"/>
                <a:gd name="connsiteY0" fmla="*/ 152212 h 2219462"/>
                <a:gd name="connsiteX1" fmla="*/ 228600 w 3385386"/>
                <a:gd name="connsiteY1" fmla="*/ 171262 h 2219462"/>
                <a:gd name="connsiteX2" fmla="*/ 361950 w 3385386"/>
                <a:gd name="connsiteY2" fmla="*/ 285562 h 2219462"/>
                <a:gd name="connsiteX3" fmla="*/ 438150 w 3385386"/>
                <a:gd name="connsiteY3" fmla="*/ 533212 h 2219462"/>
                <a:gd name="connsiteX4" fmla="*/ 781050 w 3385386"/>
                <a:gd name="connsiteY4" fmla="*/ 863412 h 2219462"/>
                <a:gd name="connsiteX5" fmla="*/ 927100 w 3385386"/>
                <a:gd name="connsiteY5" fmla="*/ 1066612 h 2219462"/>
                <a:gd name="connsiteX6" fmla="*/ 1212850 w 3385386"/>
                <a:gd name="connsiteY6" fmla="*/ 1064279 h 2219462"/>
                <a:gd name="connsiteX7" fmla="*/ 1377950 w 3385386"/>
                <a:gd name="connsiteY7" fmla="*/ 1104712 h 2219462"/>
                <a:gd name="connsiteX8" fmla="*/ 2006600 w 3385386"/>
                <a:gd name="connsiteY8" fmla="*/ 1282512 h 2219462"/>
                <a:gd name="connsiteX9" fmla="*/ 2552700 w 3385386"/>
                <a:gd name="connsiteY9" fmla="*/ 1413529 h 2219462"/>
                <a:gd name="connsiteX10" fmla="*/ 2133600 w 3385386"/>
                <a:gd name="connsiteY10" fmla="*/ 107762 h 2219462"/>
                <a:gd name="connsiteX11" fmla="*/ 2247900 w 3385386"/>
                <a:gd name="connsiteY11" fmla="*/ 76012 h 2219462"/>
                <a:gd name="connsiteX12" fmla="*/ 2374900 w 3385386"/>
                <a:gd name="connsiteY12" fmla="*/ 101412 h 2219462"/>
                <a:gd name="connsiteX13" fmla="*/ 2552700 w 3385386"/>
                <a:gd name="connsiteY13" fmla="*/ 50612 h 2219462"/>
                <a:gd name="connsiteX14" fmla="*/ 2698750 w 3385386"/>
                <a:gd name="connsiteY14" fmla="*/ 107762 h 2219462"/>
                <a:gd name="connsiteX15" fmla="*/ 2819400 w 3385386"/>
                <a:gd name="connsiteY15" fmla="*/ 95062 h 2219462"/>
                <a:gd name="connsiteX16" fmla="*/ 3162300 w 3385386"/>
                <a:gd name="connsiteY16" fmla="*/ 558612 h 2219462"/>
                <a:gd name="connsiteX17" fmla="*/ 3162300 w 3385386"/>
                <a:gd name="connsiteY17" fmla="*/ 736412 h 2219462"/>
                <a:gd name="connsiteX18" fmla="*/ 3263900 w 3385386"/>
                <a:gd name="connsiteY18" fmla="*/ 876112 h 2219462"/>
                <a:gd name="connsiteX19" fmla="*/ 3327400 w 3385386"/>
                <a:gd name="connsiteY19" fmla="*/ 1257112 h 2219462"/>
                <a:gd name="connsiteX20" fmla="*/ 3327400 w 3385386"/>
                <a:gd name="connsiteY20" fmla="*/ 1371412 h 2219462"/>
                <a:gd name="connsiteX21" fmla="*/ 3384550 w 3385386"/>
                <a:gd name="connsiteY21" fmla="*/ 1549212 h 2219462"/>
                <a:gd name="connsiteX22" fmla="*/ 3359150 w 3385386"/>
                <a:gd name="connsiteY22" fmla="*/ 1663512 h 2219462"/>
                <a:gd name="connsiteX23" fmla="*/ 3327400 w 3385386"/>
                <a:gd name="connsiteY23" fmla="*/ 1784162 h 2219462"/>
                <a:gd name="connsiteX24" fmla="*/ 3263900 w 3385386"/>
                <a:gd name="connsiteY24" fmla="*/ 1841312 h 2219462"/>
                <a:gd name="connsiteX25" fmla="*/ 3124200 w 3385386"/>
                <a:gd name="connsiteY25" fmla="*/ 2095312 h 2219462"/>
                <a:gd name="connsiteX26" fmla="*/ 2921000 w 3385386"/>
                <a:gd name="connsiteY26" fmla="*/ 2215962 h 2219462"/>
                <a:gd name="connsiteX27" fmla="*/ 2736850 w 3385386"/>
                <a:gd name="connsiteY27" fmla="*/ 2190562 h 2219462"/>
                <a:gd name="connsiteX0" fmla="*/ 0 w 3385386"/>
                <a:gd name="connsiteY0" fmla="*/ 152212 h 2215962"/>
                <a:gd name="connsiteX1" fmla="*/ 228600 w 3385386"/>
                <a:gd name="connsiteY1" fmla="*/ 171262 h 2215962"/>
                <a:gd name="connsiteX2" fmla="*/ 361950 w 3385386"/>
                <a:gd name="connsiteY2" fmla="*/ 285562 h 2215962"/>
                <a:gd name="connsiteX3" fmla="*/ 438150 w 3385386"/>
                <a:gd name="connsiteY3" fmla="*/ 533212 h 2215962"/>
                <a:gd name="connsiteX4" fmla="*/ 781050 w 3385386"/>
                <a:gd name="connsiteY4" fmla="*/ 863412 h 2215962"/>
                <a:gd name="connsiteX5" fmla="*/ 927100 w 3385386"/>
                <a:gd name="connsiteY5" fmla="*/ 1066612 h 2215962"/>
                <a:gd name="connsiteX6" fmla="*/ 1212850 w 3385386"/>
                <a:gd name="connsiteY6" fmla="*/ 1064279 h 2215962"/>
                <a:gd name="connsiteX7" fmla="*/ 1377950 w 3385386"/>
                <a:gd name="connsiteY7" fmla="*/ 1104712 h 2215962"/>
                <a:gd name="connsiteX8" fmla="*/ 2006600 w 3385386"/>
                <a:gd name="connsiteY8" fmla="*/ 1282512 h 2215962"/>
                <a:gd name="connsiteX9" fmla="*/ 2552700 w 3385386"/>
                <a:gd name="connsiteY9" fmla="*/ 1413529 h 2215962"/>
                <a:gd name="connsiteX10" fmla="*/ 2133600 w 3385386"/>
                <a:gd name="connsiteY10" fmla="*/ 107762 h 2215962"/>
                <a:gd name="connsiteX11" fmla="*/ 2247900 w 3385386"/>
                <a:gd name="connsiteY11" fmla="*/ 76012 h 2215962"/>
                <a:gd name="connsiteX12" fmla="*/ 2374900 w 3385386"/>
                <a:gd name="connsiteY12" fmla="*/ 101412 h 2215962"/>
                <a:gd name="connsiteX13" fmla="*/ 2552700 w 3385386"/>
                <a:gd name="connsiteY13" fmla="*/ 50612 h 2215962"/>
                <a:gd name="connsiteX14" fmla="*/ 2698750 w 3385386"/>
                <a:gd name="connsiteY14" fmla="*/ 107762 h 2215962"/>
                <a:gd name="connsiteX15" fmla="*/ 2819400 w 3385386"/>
                <a:gd name="connsiteY15" fmla="*/ 95062 h 2215962"/>
                <a:gd name="connsiteX16" fmla="*/ 3162300 w 3385386"/>
                <a:gd name="connsiteY16" fmla="*/ 558612 h 2215962"/>
                <a:gd name="connsiteX17" fmla="*/ 3162300 w 3385386"/>
                <a:gd name="connsiteY17" fmla="*/ 736412 h 2215962"/>
                <a:gd name="connsiteX18" fmla="*/ 3263900 w 3385386"/>
                <a:gd name="connsiteY18" fmla="*/ 876112 h 2215962"/>
                <a:gd name="connsiteX19" fmla="*/ 3327400 w 3385386"/>
                <a:gd name="connsiteY19" fmla="*/ 1257112 h 2215962"/>
                <a:gd name="connsiteX20" fmla="*/ 3327400 w 3385386"/>
                <a:gd name="connsiteY20" fmla="*/ 1371412 h 2215962"/>
                <a:gd name="connsiteX21" fmla="*/ 3384550 w 3385386"/>
                <a:gd name="connsiteY21" fmla="*/ 1549212 h 2215962"/>
                <a:gd name="connsiteX22" fmla="*/ 3359150 w 3385386"/>
                <a:gd name="connsiteY22" fmla="*/ 1663512 h 2215962"/>
                <a:gd name="connsiteX23" fmla="*/ 3327400 w 3385386"/>
                <a:gd name="connsiteY23" fmla="*/ 1784162 h 2215962"/>
                <a:gd name="connsiteX24" fmla="*/ 3263900 w 3385386"/>
                <a:gd name="connsiteY24" fmla="*/ 1841312 h 2215962"/>
                <a:gd name="connsiteX25" fmla="*/ 3124200 w 3385386"/>
                <a:gd name="connsiteY25" fmla="*/ 2095312 h 2215962"/>
                <a:gd name="connsiteX26" fmla="*/ 2921000 w 3385386"/>
                <a:gd name="connsiteY26" fmla="*/ 2215962 h 2215962"/>
                <a:gd name="connsiteX0" fmla="*/ 0 w 3385386"/>
                <a:gd name="connsiteY0" fmla="*/ 152212 h 2095312"/>
                <a:gd name="connsiteX1" fmla="*/ 228600 w 3385386"/>
                <a:gd name="connsiteY1" fmla="*/ 171262 h 2095312"/>
                <a:gd name="connsiteX2" fmla="*/ 361950 w 3385386"/>
                <a:gd name="connsiteY2" fmla="*/ 285562 h 2095312"/>
                <a:gd name="connsiteX3" fmla="*/ 438150 w 3385386"/>
                <a:gd name="connsiteY3" fmla="*/ 533212 h 2095312"/>
                <a:gd name="connsiteX4" fmla="*/ 781050 w 3385386"/>
                <a:gd name="connsiteY4" fmla="*/ 863412 h 2095312"/>
                <a:gd name="connsiteX5" fmla="*/ 927100 w 3385386"/>
                <a:gd name="connsiteY5" fmla="*/ 1066612 h 2095312"/>
                <a:gd name="connsiteX6" fmla="*/ 1212850 w 3385386"/>
                <a:gd name="connsiteY6" fmla="*/ 1064279 h 2095312"/>
                <a:gd name="connsiteX7" fmla="*/ 1377950 w 3385386"/>
                <a:gd name="connsiteY7" fmla="*/ 1104712 h 2095312"/>
                <a:gd name="connsiteX8" fmla="*/ 2006600 w 3385386"/>
                <a:gd name="connsiteY8" fmla="*/ 1282512 h 2095312"/>
                <a:gd name="connsiteX9" fmla="*/ 2552700 w 3385386"/>
                <a:gd name="connsiteY9" fmla="*/ 1413529 h 2095312"/>
                <a:gd name="connsiteX10" fmla="*/ 2133600 w 3385386"/>
                <a:gd name="connsiteY10" fmla="*/ 107762 h 2095312"/>
                <a:gd name="connsiteX11" fmla="*/ 2247900 w 3385386"/>
                <a:gd name="connsiteY11" fmla="*/ 76012 h 2095312"/>
                <a:gd name="connsiteX12" fmla="*/ 2374900 w 3385386"/>
                <a:gd name="connsiteY12" fmla="*/ 101412 h 2095312"/>
                <a:gd name="connsiteX13" fmla="*/ 2552700 w 3385386"/>
                <a:gd name="connsiteY13" fmla="*/ 50612 h 2095312"/>
                <a:gd name="connsiteX14" fmla="*/ 2698750 w 3385386"/>
                <a:gd name="connsiteY14" fmla="*/ 107762 h 2095312"/>
                <a:gd name="connsiteX15" fmla="*/ 2819400 w 3385386"/>
                <a:gd name="connsiteY15" fmla="*/ 95062 h 2095312"/>
                <a:gd name="connsiteX16" fmla="*/ 3162300 w 3385386"/>
                <a:gd name="connsiteY16" fmla="*/ 558612 h 2095312"/>
                <a:gd name="connsiteX17" fmla="*/ 3162300 w 3385386"/>
                <a:gd name="connsiteY17" fmla="*/ 736412 h 2095312"/>
                <a:gd name="connsiteX18" fmla="*/ 3263900 w 3385386"/>
                <a:gd name="connsiteY18" fmla="*/ 876112 h 2095312"/>
                <a:gd name="connsiteX19" fmla="*/ 3327400 w 3385386"/>
                <a:gd name="connsiteY19" fmla="*/ 1257112 h 2095312"/>
                <a:gd name="connsiteX20" fmla="*/ 3327400 w 3385386"/>
                <a:gd name="connsiteY20" fmla="*/ 1371412 h 2095312"/>
                <a:gd name="connsiteX21" fmla="*/ 3384550 w 3385386"/>
                <a:gd name="connsiteY21" fmla="*/ 1549212 h 2095312"/>
                <a:gd name="connsiteX22" fmla="*/ 3359150 w 3385386"/>
                <a:gd name="connsiteY22" fmla="*/ 1663512 h 2095312"/>
                <a:gd name="connsiteX23" fmla="*/ 3327400 w 3385386"/>
                <a:gd name="connsiteY23" fmla="*/ 1784162 h 2095312"/>
                <a:gd name="connsiteX24" fmla="*/ 3263900 w 3385386"/>
                <a:gd name="connsiteY24" fmla="*/ 1841312 h 2095312"/>
                <a:gd name="connsiteX25" fmla="*/ 3124200 w 3385386"/>
                <a:gd name="connsiteY25" fmla="*/ 2095312 h 2095312"/>
                <a:gd name="connsiteX0" fmla="*/ 0 w 3385386"/>
                <a:gd name="connsiteY0" fmla="*/ 152212 h 1841312"/>
                <a:gd name="connsiteX1" fmla="*/ 228600 w 3385386"/>
                <a:gd name="connsiteY1" fmla="*/ 171262 h 1841312"/>
                <a:gd name="connsiteX2" fmla="*/ 361950 w 3385386"/>
                <a:gd name="connsiteY2" fmla="*/ 285562 h 1841312"/>
                <a:gd name="connsiteX3" fmla="*/ 438150 w 3385386"/>
                <a:gd name="connsiteY3" fmla="*/ 533212 h 1841312"/>
                <a:gd name="connsiteX4" fmla="*/ 781050 w 3385386"/>
                <a:gd name="connsiteY4" fmla="*/ 863412 h 1841312"/>
                <a:gd name="connsiteX5" fmla="*/ 927100 w 3385386"/>
                <a:gd name="connsiteY5" fmla="*/ 1066612 h 1841312"/>
                <a:gd name="connsiteX6" fmla="*/ 1212850 w 3385386"/>
                <a:gd name="connsiteY6" fmla="*/ 1064279 h 1841312"/>
                <a:gd name="connsiteX7" fmla="*/ 1377950 w 3385386"/>
                <a:gd name="connsiteY7" fmla="*/ 1104712 h 1841312"/>
                <a:gd name="connsiteX8" fmla="*/ 2006600 w 3385386"/>
                <a:gd name="connsiteY8" fmla="*/ 1282512 h 1841312"/>
                <a:gd name="connsiteX9" fmla="*/ 2552700 w 3385386"/>
                <a:gd name="connsiteY9" fmla="*/ 1413529 h 1841312"/>
                <a:gd name="connsiteX10" fmla="*/ 2133600 w 3385386"/>
                <a:gd name="connsiteY10" fmla="*/ 107762 h 1841312"/>
                <a:gd name="connsiteX11" fmla="*/ 2247900 w 3385386"/>
                <a:gd name="connsiteY11" fmla="*/ 76012 h 1841312"/>
                <a:gd name="connsiteX12" fmla="*/ 2374900 w 3385386"/>
                <a:gd name="connsiteY12" fmla="*/ 101412 h 1841312"/>
                <a:gd name="connsiteX13" fmla="*/ 2552700 w 3385386"/>
                <a:gd name="connsiteY13" fmla="*/ 50612 h 1841312"/>
                <a:gd name="connsiteX14" fmla="*/ 2698750 w 3385386"/>
                <a:gd name="connsiteY14" fmla="*/ 107762 h 1841312"/>
                <a:gd name="connsiteX15" fmla="*/ 2819400 w 3385386"/>
                <a:gd name="connsiteY15" fmla="*/ 95062 h 1841312"/>
                <a:gd name="connsiteX16" fmla="*/ 3162300 w 3385386"/>
                <a:gd name="connsiteY16" fmla="*/ 558612 h 1841312"/>
                <a:gd name="connsiteX17" fmla="*/ 3162300 w 3385386"/>
                <a:gd name="connsiteY17" fmla="*/ 736412 h 1841312"/>
                <a:gd name="connsiteX18" fmla="*/ 3263900 w 3385386"/>
                <a:gd name="connsiteY18" fmla="*/ 876112 h 1841312"/>
                <a:gd name="connsiteX19" fmla="*/ 3327400 w 3385386"/>
                <a:gd name="connsiteY19" fmla="*/ 1257112 h 1841312"/>
                <a:gd name="connsiteX20" fmla="*/ 3327400 w 3385386"/>
                <a:gd name="connsiteY20" fmla="*/ 1371412 h 1841312"/>
                <a:gd name="connsiteX21" fmla="*/ 3384550 w 3385386"/>
                <a:gd name="connsiteY21" fmla="*/ 1549212 h 1841312"/>
                <a:gd name="connsiteX22" fmla="*/ 3359150 w 3385386"/>
                <a:gd name="connsiteY22" fmla="*/ 1663512 h 1841312"/>
                <a:gd name="connsiteX23" fmla="*/ 3327400 w 3385386"/>
                <a:gd name="connsiteY23" fmla="*/ 1784162 h 1841312"/>
                <a:gd name="connsiteX24" fmla="*/ 3263900 w 3385386"/>
                <a:gd name="connsiteY24" fmla="*/ 1841312 h 1841312"/>
                <a:gd name="connsiteX0" fmla="*/ 0 w 3385386"/>
                <a:gd name="connsiteY0" fmla="*/ 152212 h 1784162"/>
                <a:gd name="connsiteX1" fmla="*/ 228600 w 3385386"/>
                <a:gd name="connsiteY1" fmla="*/ 171262 h 1784162"/>
                <a:gd name="connsiteX2" fmla="*/ 361950 w 3385386"/>
                <a:gd name="connsiteY2" fmla="*/ 285562 h 1784162"/>
                <a:gd name="connsiteX3" fmla="*/ 438150 w 3385386"/>
                <a:gd name="connsiteY3" fmla="*/ 533212 h 1784162"/>
                <a:gd name="connsiteX4" fmla="*/ 781050 w 3385386"/>
                <a:gd name="connsiteY4" fmla="*/ 863412 h 1784162"/>
                <a:gd name="connsiteX5" fmla="*/ 927100 w 3385386"/>
                <a:gd name="connsiteY5" fmla="*/ 1066612 h 1784162"/>
                <a:gd name="connsiteX6" fmla="*/ 1212850 w 3385386"/>
                <a:gd name="connsiteY6" fmla="*/ 1064279 h 1784162"/>
                <a:gd name="connsiteX7" fmla="*/ 1377950 w 3385386"/>
                <a:gd name="connsiteY7" fmla="*/ 1104712 h 1784162"/>
                <a:gd name="connsiteX8" fmla="*/ 2006600 w 3385386"/>
                <a:gd name="connsiteY8" fmla="*/ 1282512 h 1784162"/>
                <a:gd name="connsiteX9" fmla="*/ 2552700 w 3385386"/>
                <a:gd name="connsiteY9" fmla="*/ 1413529 h 1784162"/>
                <a:gd name="connsiteX10" fmla="*/ 2133600 w 3385386"/>
                <a:gd name="connsiteY10" fmla="*/ 107762 h 1784162"/>
                <a:gd name="connsiteX11" fmla="*/ 2247900 w 3385386"/>
                <a:gd name="connsiteY11" fmla="*/ 76012 h 1784162"/>
                <a:gd name="connsiteX12" fmla="*/ 2374900 w 3385386"/>
                <a:gd name="connsiteY12" fmla="*/ 101412 h 1784162"/>
                <a:gd name="connsiteX13" fmla="*/ 2552700 w 3385386"/>
                <a:gd name="connsiteY13" fmla="*/ 50612 h 1784162"/>
                <a:gd name="connsiteX14" fmla="*/ 2698750 w 3385386"/>
                <a:gd name="connsiteY14" fmla="*/ 107762 h 1784162"/>
                <a:gd name="connsiteX15" fmla="*/ 2819400 w 3385386"/>
                <a:gd name="connsiteY15" fmla="*/ 95062 h 1784162"/>
                <a:gd name="connsiteX16" fmla="*/ 3162300 w 3385386"/>
                <a:gd name="connsiteY16" fmla="*/ 558612 h 1784162"/>
                <a:gd name="connsiteX17" fmla="*/ 3162300 w 3385386"/>
                <a:gd name="connsiteY17" fmla="*/ 736412 h 1784162"/>
                <a:gd name="connsiteX18" fmla="*/ 3263900 w 3385386"/>
                <a:gd name="connsiteY18" fmla="*/ 876112 h 1784162"/>
                <a:gd name="connsiteX19" fmla="*/ 3327400 w 3385386"/>
                <a:gd name="connsiteY19" fmla="*/ 1257112 h 1784162"/>
                <a:gd name="connsiteX20" fmla="*/ 3327400 w 3385386"/>
                <a:gd name="connsiteY20" fmla="*/ 1371412 h 1784162"/>
                <a:gd name="connsiteX21" fmla="*/ 3384550 w 3385386"/>
                <a:gd name="connsiteY21" fmla="*/ 1549212 h 1784162"/>
                <a:gd name="connsiteX22" fmla="*/ 3359150 w 3385386"/>
                <a:gd name="connsiteY22" fmla="*/ 1663512 h 1784162"/>
                <a:gd name="connsiteX23" fmla="*/ 3327400 w 3385386"/>
                <a:gd name="connsiteY23" fmla="*/ 1784162 h 1784162"/>
                <a:gd name="connsiteX0" fmla="*/ 0 w 3385386"/>
                <a:gd name="connsiteY0" fmla="*/ 152212 h 1663512"/>
                <a:gd name="connsiteX1" fmla="*/ 228600 w 3385386"/>
                <a:gd name="connsiteY1" fmla="*/ 171262 h 1663512"/>
                <a:gd name="connsiteX2" fmla="*/ 361950 w 3385386"/>
                <a:gd name="connsiteY2" fmla="*/ 285562 h 1663512"/>
                <a:gd name="connsiteX3" fmla="*/ 438150 w 3385386"/>
                <a:gd name="connsiteY3" fmla="*/ 533212 h 1663512"/>
                <a:gd name="connsiteX4" fmla="*/ 781050 w 3385386"/>
                <a:gd name="connsiteY4" fmla="*/ 863412 h 1663512"/>
                <a:gd name="connsiteX5" fmla="*/ 927100 w 3385386"/>
                <a:gd name="connsiteY5" fmla="*/ 1066612 h 1663512"/>
                <a:gd name="connsiteX6" fmla="*/ 1212850 w 3385386"/>
                <a:gd name="connsiteY6" fmla="*/ 1064279 h 1663512"/>
                <a:gd name="connsiteX7" fmla="*/ 1377950 w 3385386"/>
                <a:gd name="connsiteY7" fmla="*/ 1104712 h 1663512"/>
                <a:gd name="connsiteX8" fmla="*/ 2006600 w 3385386"/>
                <a:gd name="connsiteY8" fmla="*/ 1282512 h 1663512"/>
                <a:gd name="connsiteX9" fmla="*/ 2552700 w 3385386"/>
                <a:gd name="connsiteY9" fmla="*/ 1413529 h 1663512"/>
                <a:gd name="connsiteX10" fmla="*/ 2133600 w 3385386"/>
                <a:gd name="connsiteY10" fmla="*/ 107762 h 1663512"/>
                <a:gd name="connsiteX11" fmla="*/ 2247900 w 3385386"/>
                <a:gd name="connsiteY11" fmla="*/ 76012 h 1663512"/>
                <a:gd name="connsiteX12" fmla="*/ 2374900 w 3385386"/>
                <a:gd name="connsiteY12" fmla="*/ 101412 h 1663512"/>
                <a:gd name="connsiteX13" fmla="*/ 2552700 w 3385386"/>
                <a:gd name="connsiteY13" fmla="*/ 50612 h 1663512"/>
                <a:gd name="connsiteX14" fmla="*/ 2698750 w 3385386"/>
                <a:gd name="connsiteY14" fmla="*/ 107762 h 1663512"/>
                <a:gd name="connsiteX15" fmla="*/ 2819400 w 3385386"/>
                <a:gd name="connsiteY15" fmla="*/ 95062 h 1663512"/>
                <a:gd name="connsiteX16" fmla="*/ 3162300 w 3385386"/>
                <a:gd name="connsiteY16" fmla="*/ 558612 h 1663512"/>
                <a:gd name="connsiteX17" fmla="*/ 3162300 w 3385386"/>
                <a:gd name="connsiteY17" fmla="*/ 736412 h 1663512"/>
                <a:gd name="connsiteX18" fmla="*/ 3263900 w 3385386"/>
                <a:gd name="connsiteY18" fmla="*/ 876112 h 1663512"/>
                <a:gd name="connsiteX19" fmla="*/ 3327400 w 3385386"/>
                <a:gd name="connsiteY19" fmla="*/ 1257112 h 1663512"/>
                <a:gd name="connsiteX20" fmla="*/ 3327400 w 3385386"/>
                <a:gd name="connsiteY20" fmla="*/ 1371412 h 1663512"/>
                <a:gd name="connsiteX21" fmla="*/ 3384550 w 3385386"/>
                <a:gd name="connsiteY21" fmla="*/ 1549212 h 1663512"/>
                <a:gd name="connsiteX22" fmla="*/ 3359150 w 3385386"/>
                <a:gd name="connsiteY22" fmla="*/ 1663512 h 1663512"/>
                <a:gd name="connsiteX0" fmla="*/ 0 w 3384550"/>
                <a:gd name="connsiteY0" fmla="*/ 152212 h 1549212"/>
                <a:gd name="connsiteX1" fmla="*/ 228600 w 3384550"/>
                <a:gd name="connsiteY1" fmla="*/ 171262 h 1549212"/>
                <a:gd name="connsiteX2" fmla="*/ 361950 w 3384550"/>
                <a:gd name="connsiteY2" fmla="*/ 285562 h 1549212"/>
                <a:gd name="connsiteX3" fmla="*/ 438150 w 3384550"/>
                <a:gd name="connsiteY3" fmla="*/ 533212 h 1549212"/>
                <a:gd name="connsiteX4" fmla="*/ 781050 w 3384550"/>
                <a:gd name="connsiteY4" fmla="*/ 863412 h 1549212"/>
                <a:gd name="connsiteX5" fmla="*/ 927100 w 3384550"/>
                <a:gd name="connsiteY5" fmla="*/ 1066612 h 1549212"/>
                <a:gd name="connsiteX6" fmla="*/ 1212850 w 3384550"/>
                <a:gd name="connsiteY6" fmla="*/ 1064279 h 1549212"/>
                <a:gd name="connsiteX7" fmla="*/ 1377950 w 3384550"/>
                <a:gd name="connsiteY7" fmla="*/ 1104712 h 1549212"/>
                <a:gd name="connsiteX8" fmla="*/ 2006600 w 3384550"/>
                <a:gd name="connsiteY8" fmla="*/ 1282512 h 1549212"/>
                <a:gd name="connsiteX9" fmla="*/ 2552700 w 3384550"/>
                <a:gd name="connsiteY9" fmla="*/ 1413529 h 1549212"/>
                <a:gd name="connsiteX10" fmla="*/ 2133600 w 3384550"/>
                <a:gd name="connsiteY10" fmla="*/ 107762 h 1549212"/>
                <a:gd name="connsiteX11" fmla="*/ 2247900 w 3384550"/>
                <a:gd name="connsiteY11" fmla="*/ 76012 h 1549212"/>
                <a:gd name="connsiteX12" fmla="*/ 2374900 w 3384550"/>
                <a:gd name="connsiteY12" fmla="*/ 101412 h 1549212"/>
                <a:gd name="connsiteX13" fmla="*/ 2552700 w 3384550"/>
                <a:gd name="connsiteY13" fmla="*/ 50612 h 1549212"/>
                <a:gd name="connsiteX14" fmla="*/ 2698750 w 3384550"/>
                <a:gd name="connsiteY14" fmla="*/ 107762 h 1549212"/>
                <a:gd name="connsiteX15" fmla="*/ 2819400 w 3384550"/>
                <a:gd name="connsiteY15" fmla="*/ 95062 h 1549212"/>
                <a:gd name="connsiteX16" fmla="*/ 3162300 w 3384550"/>
                <a:gd name="connsiteY16" fmla="*/ 558612 h 1549212"/>
                <a:gd name="connsiteX17" fmla="*/ 3162300 w 3384550"/>
                <a:gd name="connsiteY17" fmla="*/ 736412 h 1549212"/>
                <a:gd name="connsiteX18" fmla="*/ 3263900 w 3384550"/>
                <a:gd name="connsiteY18" fmla="*/ 876112 h 1549212"/>
                <a:gd name="connsiteX19" fmla="*/ 3327400 w 3384550"/>
                <a:gd name="connsiteY19" fmla="*/ 1257112 h 1549212"/>
                <a:gd name="connsiteX20" fmla="*/ 3327400 w 3384550"/>
                <a:gd name="connsiteY20" fmla="*/ 1371412 h 1549212"/>
                <a:gd name="connsiteX21" fmla="*/ 3384550 w 3384550"/>
                <a:gd name="connsiteY21" fmla="*/ 1549212 h 1549212"/>
                <a:gd name="connsiteX0" fmla="*/ 0 w 3330570"/>
                <a:gd name="connsiteY0" fmla="*/ 152212 h 1476646"/>
                <a:gd name="connsiteX1" fmla="*/ 228600 w 3330570"/>
                <a:gd name="connsiteY1" fmla="*/ 171262 h 1476646"/>
                <a:gd name="connsiteX2" fmla="*/ 361950 w 3330570"/>
                <a:gd name="connsiteY2" fmla="*/ 285562 h 1476646"/>
                <a:gd name="connsiteX3" fmla="*/ 438150 w 3330570"/>
                <a:gd name="connsiteY3" fmla="*/ 533212 h 1476646"/>
                <a:gd name="connsiteX4" fmla="*/ 781050 w 3330570"/>
                <a:gd name="connsiteY4" fmla="*/ 863412 h 1476646"/>
                <a:gd name="connsiteX5" fmla="*/ 927100 w 3330570"/>
                <a:gd name="connsiteY5" fmla="*/ 1066612 h 1476646"/>
                <a:gd name="connsiteX6" fmla="*/ 1212850 w 3330570"/>
                <a:gd name="connsiteY6" fmla="*/ 1064279 h 1476646"/>
                <a:gd name="connsiteX7" fmla="*/ 1377950 w 3330570"/>
                <a:gd name="connsiteY7" fmla="*/ 1104712 h 1476646"/>
                <a:gd name="connsiteX8" fmla="*/ 2006600 w 3330570"/>
                <a:gd name="connsiteY8" fmla="*/ 1282512 h 1476646"/>
                <a:gd name="connsiteX9" fmla="*/ 2552700 w 3330570"/>
                <a:gd name="connsiteY9" fmla="*/ 1413529 h 1476646"/>
                <a:gd name="connsiteX10" fmla="*/ 2133600 w 3330570"/>
                <a:gd name="connsiteY10" fmla="*/ 107762 h 1476646"/>
                <a:gd name="connsiteX11" fmla="*/ 2247900 w 3330570"/>
                <a:gd name="connsiteY11" fmla="*/ 76012 h 1476646"/>
                <a:gd name="connsiteX12" fmla="*/ 2374900 w 3330570"/>
                <a:gd name="connsiteY12" fmla="*/ 101412 h 1476646"/>
                <a:gd name="connsiteX13" fmla="*/ 2552700 w 3330570"/>
                <a:gd name="connsiteY13" fmla="*/ 50612 h 1476646"/>
                <a:gd name="connsiteX14" fmla="*/ 2698750 w 3330570"/>
                <a:gd name="connsiteY14" fmla="*/ 107762 h 1476646"/>
                <a:gd name="connsiteX15" fmla="*/ 2819400 w 3330570"/>
                <a:gd name="connsiteY15" fmla="*/ 95062 h 1476646"/>
                <a:gd name="connsiteX16" fmla="*/ 3162300 w 3330570"/>
                <a:gd name="connsiteY16" fmla="*/ 558612 h 1476646"/>
                <a:gd name="connsiteX17" fmla="*/ 3162300 w 3330570"/>
                <a:gd name="connsiteY17" fmla="*/ 736412 h 1476646"/>
                <a:gd name="connsiteX18" fmla="*/ 3263900 w 3330570"/>
                <a:gd name="connsiteY18" fmla="*/ 876112 h 1476646"/>
                <a:gd name="connsiteX19" fmla="*/ 3327400 w 3330570"/>
                <a:gd name="connsiteY19" fmla="*/ 1257112 h 1476646"/>
                <a:gd name="connsiteX20" fmla="*/ 3327400 w 3330570"/>
                <a:gd name="connsiteY20" fmla="*/ 1371412 h 1476646"/>
                <a:gd name="connsiteX0" fmla="*/ 0 w 3327400"/>
                <a:gd name="connsiteY0" fmla="*/ 152212 h 1476646"/>
                <a:gd name="connsiteX1" fmla="*/ 228600 w 3327400"/>
                <a:gd name="connsiteY1" fmla="*/ 171262 h 1476646"/>
                <a:gd name="connsiteX2" fmla="*/ 361950 w 3327400"/>
                <a:gd name="connsiteY2" fmla="*/ 285562 h 1476646"/>
                <a:gd name="connsiteX3" fmla="*/ 438150 w 3327400"/>
                <a:gd name="connsiteY3" fmla="*/ 533212 h 1476646"/>
                <a:gd name="connsiteX4" fmla="*/ 781050 w 3327400"/>
                <a:gd name="connsiteY4" fmla="*/ 863412 h 1476646"/>
                <a:gd name="connsiteX5" fmla="*/ 927100 w 3327400"/>
                <a:gd name="connsiteY5" fmla="*/ 1066612 h 1476646"/>
                <a:gd name="connsiteX6" fmla="*/ 1212850 w 3327400"/>
                <a:gd name="connsiteY6" fmla="*/ 1064279 h 1476646"/>
                <a:gd name="connsiteX7" fmla="*/ 1377950 w 3327400"/>
                <a:gd name="connsiteY7" fmla="*/ 1104712 h 1476646"/>
                <a:gd name="connsiteX8" fmla="*/ 2006600 w 3327400"/>
                <a:gd name="connsiteY8" fmla="*/ 1282512 h 1476646"/>
                <a:gd name="connsiteX9" fmla="*/ 2552700 w 3327400"/>
                <a:gd name="connsiteY9" fmla="*/ 1413529 h 1476646"/>
                <a:gd name="connsiteX10" fmla="*/ 2133600 w 3327400"/>
                <a:gd name="connsiteY10" fmla="*/ 107762 h 1476646"/>
                <a:gd name="connsiteX11" fmla="*/ 2247900 w 3327400"/>
                <a:gd name="connsiteY11" fmla="*/ 76012 h 1476646"/>
                <a:gd name="connsiteX12" fmla="*/ 2374900 w 3327400"/>
                <a:gd name="connsiteY12" fmla="*/ 101412 h 1476646"/>
                <a:gd name="connsiteX13" fmla="*/ 2552700 w 3327400"/>
                <a:gd name="connsiteY13" fmla="*/ 50612 h 1476646"/>
                <a:gd name="connsiteX14" fmla="*/ 2698750 w 3327400"/>
                <a:gd name="connsiteY14" fmla="*/ 107762 h 1476646"/>
                <a:gd name="connsiteX15" fmla="*/ 2819400 w 3327400"/>
                <a:gd name="connsiteY15" fmla="*/ 95062 h 1476646"/>
                <a:gd name="connsiteX16" fmla="*/ 3162300 w 3327400"/>
                <a:gd name="connsiteY16" fmla="*/ 558612 h 1476646"/>
                <a:gd name="connsiteX17" fmla="*/ 3162300 w 3327400"/>
                <a:gd name="connsiteY17" fmla="*/ 736412 h 1476646"/>
                <a:gd name="connsiteX18" fmla="*/ 3263900 w 3327400"/>
                <a:gd name="connsiteY18" fmla="*/ 876112 h 1476646"/>
                <a:gd name="connsiteX19" fmla="*/ 3327400 w 3327400"/>
                <a:gd name="connsiteY19" fmla="*/ 1257112 h 1476646"/>
                <a:gd name="connsiteX0" fmla="*/ 0 w 3263900"/>
                <a:gd name="connsiteY0" fmla="*/ 152212 h 1476646"/>
                <a:gd name="connsiteX1" fmla="*/ 228600 w 3263900"/>
                <a:gd name="connsiteY1" fmla="*/ 171262 h 1476646"/>
                <a:gd name="connsiteX2" fmla="*/ 361950 w 3263900"/>
                <a:gd name="connsiteY2" fmla="*/ 285562 h 1476646"/>
                <a:gd name="connsiteX3" fmla="*/ 438150 w 3263900"/>
                <a:gd name="connsiteY3" fmla="*/ 533212 h 1476646"/>
                <a:gd name="connsiteX4" fmla="*/ 781050 w 3263900"/>
                <a:gd name="connsiteY4" fmla="*/ 863412 h 1476646"/>
                <a:gd name="connsiteX5" fmla="*/ 927100 w 3263900"/>
                <a:gd name="connsiteY5" fmla="*/ 1066612 h 1476646"/>
                <a:gd name="connsiteX6" fmla="*/ 1212850 w 3263900"/>
                <a:gd name="connsiteY6" fmla="*/ 1064279 h 1476646"/>
                <a:gd name="connsiteX7" fmla="*/ 1377950 w 3263900"/>
                <a:gd name="connsiteY7" fmla="*/ 1104712 h 1476646"/>
                <a:gd name="connsiteX8" fmla="*/ 2006600 w 3263900"/>
                <a:gd name="connsiteY8" fmla="*/ 1282512 h 1476646"/>
                <a:gd name="connsiteX9" fmla="*/ 2552700 w 3263900"/>
                <a:gd name="connsiteY9" fmla="*/ 1413529 h 1476646"/>
                <a:gd name="connsiteX10" fmla="*/ 2133600 w 3263900"/>
                <a:gd name="connsiteY10" fmla="*/ 107762 h 1476646"/>
                <a:gd name="connsiteX11" fmla="*/ 2247900 w 3263900"/>
                <a:gd name="connsiteY11" fmla="*/ 76012 h 1476646"/>
                <a:gd name="connsiteX12" fmla="*/ 2374900 w 3263900"/>
                <a:gd name="connsiteY12" fmla="*/ 101412 h 1476646"/>
                <a:gd name="connsiteX13" fmla="*/ 2552700 w 3263900"/>
                <a:gd name="connsiteY13" fmla="*/ 50612 h 1476646"/>
                <a:gd name="connsiteX14" fmla="*/ 2698750 w 3263900"/>
                <a:gd name="connsiteY14" fmla="*/ 107762 h 1476646"/>
                <a:gd name="connsiteX15" fmla="*/ 2819400 w 3263900"/>
                <a:gd name="connsiteY15" fmla="*/ 95062 h 1476646"/>
                <a:gd name="connsiteX16" fmla="*/ 3162300 w 3263900"/>
                <a:gd name="connsiteY16" fmla="*/ 558612 h 1476646"/>
                <a:gd name="connsiteX17" fmla="*/ 3162300 w 3263900"/>
                <a:gd name="connsiteY17" fmla="*/ 736412 h 1476646"/>
                <a:gd name="connsiteX18" fmla="*/ 3263900 w 3263900"/>
                <a:gd name="connsiteY18" fmla="*/ 876112 h 1476646"/>
                <a:gd name="connsiteX0" fmla="*/ 0 w 3184331"/>
                <a:gd name="connsiteY0" fmla="*/ 152212 h 1476646"/>
                <a:gd name="connsiteX1" fmla="*/ 228600 w 3184331"/>
                <a:gd name="connsiteY1" fmla="*/ 171262 h 1476646"/>
                <a:gd name="connsiteX2" fmla="*/ 361950 w 3184331"/>
                <a:gd name="connsiteY2" fmla="*/ 285562 h 1476646"/>
                <a:gd name="connsiteX3" fmla="*/ 438150 w 3184331"/>
                <a:gd name="connsiteY3" fmla="*/ 533212 h 1476646"/>
                <a:gd name="connsiteX4" fmla="*/ 781050 w 3184331"/>
                <a:gd name="connsiteY4" fmla="*/ 863412 h 1476646"/>
                <a:gd name="connsiteX5" fmla="*/ 927100 w 3184331"/>
                <a:gd name="connsiteY5" fmla="*/ 1066612 h 1476646"/>
                <a:gd name="connsiteX6" fmla="*/ 1212850 w 3184331"/>
                <a:gd name="connsiteY6" fmla="*/ 1064279 h 1476646"/>
                <a:gd name="connsiteX7" fmla="*/ 1377950 w 3184331"/>
                <a:gd name="connsiteY7" fmla="*/ 1104712 h 1476646"/>
                <a:gd name="connsiteX8" fmla="*/ 2006600 w 3184331"/>
                <a:gd name="connsiteY8" fmla="*/ 1282512 h 1476646"/>
                <a:gd name="connsiteX9" fmla="*/ 2552700 w 3184331"/>
                <a:gd name="connsiteY9" fmla="*/ 1413529 h 1476646"/>
                <a:gd name="connsiteX10" fmla="*/ 2133600 w 3184331"/>
                <a:gd name="connsiteY10" fmla="*/ 107762 h 1476646"/>
                <a:gd name="connsiteX11" fmla="*/ 2247900 w 3184331"/>
                <a:gd name="connsiteY11" fmla="*/ 76012 h 1476646"/>
                <a:gd name="connsiteX12" fmla="*/ 2374900 w 3184331"/>
                <a:gd name="connsiteY12" fmla="*/ 101412 h 1476646"/>
                <a:gd name="connsiteX13" fmla="*/ 2552700 w 3184331"/>
                <a:gd name="connsiteY13" fmla="*/ 50612 h 1476646"/>
                <a:gd name="connsiteX14" fmla="*/ 2698750 w 3184331"/>
                <a:gd name="connsiteY14" fmla="*/ 107762 h 1476646"/>
                <a:gd name="connsiteX15" fmla="*/ 2819400 w 3184331"/>
                <a:gd name="connsiteY15" fmla="*/ 95062 h 1476646"/>
                <a:gd name="connsiteX16" fmla="*/ 3162300 w 3184331"/>
                <a:gd name="connsiteY16" fmla="*/ 558612 h 1476646"/>
                <a:gd name="connsiteX17" fmla="*/ 3162300 w 3184331"/>
                <a:gd name="connsiteY17" fmla="*/ 736412 h 1476646"/>
                <a:gd name="connsiteX0" fmla="*/ 0 w 3162300"/>
                <a:gd name="connsiteY0" fmla="*/ 152212 h 1476646"/>
                <a:gd name="connsiteX1" fmla="*/ 228600 w 3162300"/>
                <a:gd name="connsiteY1" fmla="*/ 171262 h 1476646"/>
                <a:gd name="connsiteX2" fmla="*/ 361950 w 3162300"/>
                <a:gd name="connsiteY2" fmla="*/ 285562 h 1476646"/>
                <a:gd name="connsiteX3" fmla="*/ 438150 w 3162300"/>
                <a:gd name="connsiteY3" fmla="*/ 533212 h 1476646"/>
                <a:gd name="connsiteX4" fmla="*/ 781050 w 3162300"/>
                <a:gd name="connsiteY4" fmla="*/ 863412 h 1476646"/>
                <a:gd name="connsiteX5" fmla="*/ 927100 w 3162300"/>
                <a:gd name="connsiteY5" fmla="*/ 1066612 h 1476646"/>
                <a:gd name="connsiteX6" fmla="*/ 1212850 w 3162300"/>
                <a:gd name="connsiteY6" fmla="*/ 1064279 h 1476646"/>
                <a:gd name="connsiteX7" fmla="*/ 1377950 w 3162300"/>
                <a:gd name="connsiteY7" fmla="*/ 1104712 h 1476646"/>
                <a:gd name="connsiteX8" fmla="*/ 2006600 w 3162300"/>
                <a:gd name="connsiteY8" fmla="*/ 1282512 h 1476646"/>
                <a:gd name="connsiteX9" fmla="*/ 2552700 w 3162300"/>
                <a:gd name="connsiteY9" fmla="*/ 1413529 h 1476646"/>
                <a:gd name="connsiteX10" fmla="*/ 2133600 w 3162300"/>
                <a:gd name="connsiteY10" fmla="*/ 107762 h 1476646"/>
                <a:gd name="connsiteX11" fmla="*/ 2247900 w 3162300"/>
                <a:gd name="connsiteY11" fmla="*/ 76012 h 1476646"/>
                <a:gd name="connsiteX12" fmla="*/ 2374900 w 3162300"/>
                <a:gd name="connsiteY12" fmla="*/ 101412 h 1476646"/>
                <a:gd name="connsiteX13" fmla="*/ 2552700 w 3162300"/>
                <a:gd name="connsiteY13" fmla="*/ 50612 h 1476646"/>
                <a:gd name="connsiteX14" fmla="*/ 2698750 w 3162300"/>
                <a:gd name="connsiteY14" fmla="*/ 107762 h 1476646"/>
                <a:gd name="connsiteX15" fmla="*/ 2819400 w 3162300"/>
                <a:gd name="connsiteY15" fmla="*/ 95062 h 1476646"/>
                <a:gd name="connsiteX16" fmla="*/ 3162300 w 3162300"/>
                <a:gd name="connsiteY16" fmla="*/ 558612 h 1476646"/>
                <a:gd name="connsiteX0" fmla="*/ 0 w 2819400"/>
                <a:gd name="connsiteY0" fmla="*/ 152212 h 1476646"/>
                <a:gd name="connsiteX1" fmla="*/ 228600 w 2819400"/>
                <a:gd name="connsiteY1" fmla="*/ 171262 h 1476646"/>
                <a:gd name="connsiteX2" fmla="*/ 361950 w 2819400"/>
                <a:gd name="connsiteY2" fmla="*/ 285562 h 1476646"/>
                <a:gd name="connsiteX3" fmla="*/ 438150 w 2819400"/>
                <a:gd name="connsiteY3" fmla="*/ 533212 h 1476646"/>
                <a:gd name="connsiteX4" fmla="*/ 781050 w 2819400"/>
                <a:gd name="connsiteY4" fmla="*/ 863412 h 1476646"/>
                <a:gd name="connsiteX5" fmla="*/ 927100 w 2819400"/>
                <a:gd name="connsiteY5" fmla="*/ 1066612 h 1476646"/>
                <a:gd name="connsiteX6" fmla="*/ 1212850 w 2819400"/>
                <a:gd name="connsiteY6" fmla="*/ 1064279 h 1476646"/>
                <a:gd name="connsiteX7" fmla="*/ 1377950 w 2819400"/>
                <a:gd name="connsiteY7" fmla="*/ 1104712 h 1476646"/>
                <a:gd name="connsiteX8" fmla="*/ 2006600 w 2819400"/>
                <a:gd name="connsiteY8" fmla="*/ 1282512 h 1476646"/>
                <a:gd name="connsiteX9" fmla="*/ 2552700 w 2819400"/>
                <a:gd name="connsiteY9" fmla="*/ 1413529 h 1476646"/>
                <a:gd name="connsiteX10" fmla="*/ 2133600 w 2819400"/>
                <a:gd name="connsiteY10" fmla="*/ 107762 h 1476646"/>
                <a:gd name="connsiteX11" fmla="*/ 2247900 w 2819400"/>
                <a:gd name="connsiteY11" fmla="*/ 76012 h 1476646"/>
                <a:gd name="connsiteX12" fmla="*/ 2374900 w 2819400"/>
                <a:gd name="connsiteY12" fmla="*/ 101412 h 1476646"/>
                <a:gd name="connsiteX13" fmla="*/ 2552700 w 2819400"/>
                <a:gd name="connsiteY13" fmla="*/ 50612 h 1476646"/>
                <a:gd name="connsiteX14" fmla="*/ 2698750 w 2819400"/>
                <a:gd name="connsiteY14" fmla="*/ 107762 h 1476646"/>
                <a:gd name="connsiteX15" fmla="*/ 2819400 w 2819400"/>
                <a:gd name="connsiteY15" fmla="*/ 95062 h 1476646"/>
                <a:gd name="connsiteX0" fmla="*/ 0 w 3302000"/>
                <a:gd name="connsiteY0" fmla="*/ 178181 h 1657731"/>
                <a:gd name="connsiteX1" fmla="*/ 228600 w 3302000"/>
                <a:gd name="connsiteY1" fmla="*/ 197231 h 1657731"/>
                <a:gd name="connsiteX2" fmla="*/ 361950 w 3302000"/>
                <a:gd name="connsiteY2" fmla="*/ 311531 h 1657731"/>
                <a:gd name="connsiteX3" fmla="*/ 438150 w 3302000"/>
                <a:gd name="connsiteY3" fmla="*/ 559181 h 1657731"/>
                <a:gd name="connsiteX4" fmla="*/ 781050 w 3302000"/>
                <a:gd name="connsiteY4" fmla="*/ 889381 h 1657731"/>
                <a:gd name="connsiteX5" fmla="*/ 927100 w 3302000"/>
                <a:gd name="connsiteY5" fmla="*/ 1092581 h 1657731"/>
                <a:gd name="connsiteX6" fmla="*/ 1212850 w 3302000"/>
                <a:gd name="connsiteY6" fmla="*/ 1090248 h 1657731"/>
                <a:gd name="connsiteX7" fmla="*/ 1377950 w 3302000"/>
                <a:gd name="connsiteY7" fmla="*/ 1130681 h 1657731"/>
                <a:gd name="connsiteX8" fmla="*/ 2006600 w 3302000"/>
                <a:gd name="connsiteY8" fmla="*/ 1308481 h 1657731"/>
                <a:gd name="connsiteX9" fmla="*/ 2552700 w 3302000"/>
                <a:gd name="connsiteY9" fmla="*/ 1439498 h 1657731"/>
                <a:gd name="connsiteX10" fmla="*/ 2133600 w 3302000"/>
                <a:gd name="connsiteY10" fmla="*/ 133731 h 1657731"/>
                <a:gd name="connsiteX11" fmla="*/ 2247900 w 3302000"/>
                <a:gd name="connsiteY11" fmla="*/ 101981 h 1657731"/>
                <a:gd name="connsiteX12" fmla="*/ 2374900 w 3302000"/>
                <a:gd name="connsiteY12" fmla="*/ 127381 h 1657731"/>
                <a:gd name="connsiteX13" fmla="*/ 2552700 w 3302000"/>
                <a:gd name="connsiteY13" fmla="*/ 76581 h 1657731"/>
                <a:gd name="connsiteX14" fmla="*/ 2698750 w 3302000"/>
                <a:gd name="connsiteY14" fmla="*/ 133731 h 1657731"/>
                <a:gd name="connsiteX15" fmla="*/ 3302000 w 3302000"/>
                <a:gd name="connsiteY15" fmla="*/ 1657731 h 1657731"/>
                <a:gd name="connsiteX0" fmla="*/ 0 w 3733800"/>
                <a:gd name="connsiteY0" fmla="*/ 174956 h 1610056"/>
                <a:gd name="connsiteX1" fmla="*/ 228600 w 3733800"/>
                <a:gd name="connsiteY1" fmla="*/ 194006 h 1610056"/>
                <a:gd name="connsiteX2" fmla="*/ 361950 w 3733800"/>
                <a:gd name="connsiteY2" fmla="*/ 308306 h 1610056"/>
                <a:gd name="connsiteX3" fmla="*/ 438150 w 3733800"/>
                <a:gd name="connsiteY3" fmla="*/ 555956 h 1610056"/>
                <a:gd name="connsiteX4" fmla="*/ 781050 w 3733800"/>
                <a:gd name="connsiteY4" fmla="*/ 886156 h 1610056"/>
                <a:gd name="connsiteX5" fmla="*/ 927100 w 3733800"/>
                <a:gd name="connsiteY5" fmla="*/ 1089356 h 1610056"/>
                <a:gd name="connsiteX6" fmla="*/ 1212850 w 3733800"/>
                <a:gd name="connsiteY6" fmla="*/ 1087023 h 1610056"/>
                <a:gd name="connsiteX7" fmla="*/ 1377950 w 3733800"/>
                <a:gd name="connsiteY7" fmla="*/ 1127456 h 1610056"/>
                <a:gd name="connsiteX8" fmla="*/ 2006600 w 3733800"/>
                <a:gd name="connsiteY8" fmla="*/ 1305256 h 1610056"/>
                <a:gd name="connsiteX9" fmla="*/ 2552700 w 3733800"/>
                <a:gd name="connsiteY9" fmla="*/ 1436273 h 1610056"/>
                <a:gd name="connsiteX10" fmla="*/ 2133600 w 3733800"/>
                <a:gd name="connsiteY10" fmla="*/ 130506 h 1610056"/>
                <a:gd name="connsiteX11" fmla="*/ 2247900 w 3733800"/>
                <a:gd name="connsiteY11" fmla="*/ 98756 h 1610056"/>
                <a:gd name="connsiteX12" fmla="*/ 2374900 w 3733800"/>
                <a:gd name="connsiteY12" fmla="*/ 124156 h 1610056"/>
                <a:gd name="connsiteX13" fmla="*/ 2552700 w 3733800"/>
                <a:gd name="connsiteY13" fmla="*/ 73356 h 1610056"/>
                <a:gd name="connsiteX14" fmla="*/ 2698750 w 3733800"/>
                <a:gd name="connsiteY14" fmla="*/ 130506 h 1610056"/>
                <a:gd name="connsiteX15" fmla="*/ 3733800 w 3733800"/>
                <a:gd name="connsiteY15" fmla="*/ 1610056 h 1610056"/>
                <a:gd name="connsiteX0" fmla="*/ 0 w 3365500"/>
                <a:gd name="connsiteY0" fmla="*/ 172195 h 1569195"/>
                <a:gd name="connsiteX1" fmla="*/ 228600 w 3365500"/>
                <a:gd name="connsiteY1" fmla="*/ 191245 h 1569195"/>
                <a:gd name="connsiteX2" fmla="*/ 361950 w 3365500"/>
                <a:gd name="connsiteY2" fmla="*/ 305545 h 1569195"/>
                <a:gd name="connsiteX3" fmla="*/ 438150 w 3365500"/>
                <a:gd name="connsiteY3" fmla="*/ 553195 h 1569195"/>
                <a:gd name="connsiteX4" fmla="*/ 781050 w 3365500"/>
                <a:gd name="connsiteY4" fmla="*/ 883395 h 1569195"/>
                <a:gd name="connsiteX5" fmla="*/ 927100 w 3365500"/>
                <a:gd name="connsiteY5" fmla="*/ 1086595 h 1569195"/>
                <a:gd name="connsiteX6" fmla="*/ 1212850 w 3365500"/>
                <a:gd name="connsiteY6" fmla="*/ 1084262 h 1569195"/>
                <a:gd name="connsiteX7" fmla="*/ 1377950 w 3365500"/>
                <a:gd name="connsiteY7" fmla="*/ 1124695 h 1569195"/>
                <a:gd name="connsiteX8" fmla="*/ 2006600 w 3365500"/>
                <a:gd name="connsiteY8" fmla="*/ 1302495 h 1569195"/>
                <a:gd name="connsiteX9" fmla="*/ 2552700 w 3365500"/>
                <a:gd name="connsiteY9" fmla="*/ 1433512 h 1569195"/>
                <a:gd name="connsiteX10" fmla="*/ 2133600 w 3365500"/>
                <a:gd name="connsiteY10" fmla="*/ 127745 h 1569195"/>
                <a:gd name="connsiteX11" fmla="*/ 2247900 w 3365500"/>
                <a:gd name="connsiteY11" fmla="*/ 95995 h 1569195"/>
                <a:gd name="connsiteX12" fmla="*/ 2374900 w 3365500"/>
                <a:gd name="connsiteY12" fmla="*/ 121395 h 1569195"/>
                <a:gd name="connsiteX13" fmla="*/ 2552700 w 3365500"/>
                <a:gd name="connsiteY13" fmla="*/ 70595 h 1569195"/>
                <a:gd name="connsiteX14" fmla="*/ 2698750 w 3365500"/>
                <a:gd name="connsiteY14" fmla="*/ 127745 h 1569195"/>
                <a:gd name="connsiteX15" fmla="*/ 3365500 w 3365500"/>
                <a:gd name="connsiteY15" fmla="*/ 1569195 h 1569195"/>
                <a:gd name="connsiteX0" fmla="*/ 0 w 3365500"/>
                <a:gd name="connsiteY0" fmla="*/ 201123 h 1730526"/>
                <a:gd name="connsiteX1" fmla="*/ 228600 w 3365500"/>
                <a:gd name="connsiteY1" fmla="*/ 220173 h 1730526"/>
                <a:gd name="connsiteX2" fmla="*/ 361950 w 3365500"/>
                <a:gd name="connsiteY2" fmla="*/ 334473 h 1730526"/>
                <a:gd name="connsiteX3" fmla="*/ 438150 w 3365500"/>
                <a:gd name="connsiteY3" fmla="*/ 582123 h 1730526"/>
                <a:gd name="connsiteX4" fmla="*/ 781050 w 3365500"/>
                <a:gd name="connsiteY4" fmla="*/ 912323 h 1730526"/>
                <a:gd name="connsiteX5" fmla="*/ 927100 w 3365500"/>
                <a:gd name="connsiteY5" fmla="*/ 1115523 h 1730526"/>
                <a:gd name="connsiteX6" fmla="*/ 1212850 w 3365500"/>
                <a:gd name="connsiteY6" fmla="*/ 1113190 h 1730526"/>
                <a:gd name="connsiteX7" fmla="*/ 1377950 w 3365500"/>
                <a:gd name="connsiteY7" fmla="*/ 1153623 h 1730526"/>
                <a:gd name="connsiteX8" fmla="*/ 2006600 w 3365500"/>
                <a:gd name="connsiteY8" fmla="*/ 1331423 h 1730526"/>
                <a:gd name="connsiteX9" fmla="*/ 2552700 w 3365500"/>
                <a:gd name="connsiteY9" fmla="*/ 1462440 h 1730526"/>
                <a:gd name="connsiteX10" fmla="*/ 2133600 w 3365500"/>
                <a:gd name="connsiteY10" fmla="*/ 156673 h 1730526"/>
                <a:gd name="connsiteX11" fmla="*/ 2247900 w 3365500"/>
                <a:gd name="connsiteY11" fmla="*/ 124923 h 1730526"/>
                <a:gd name="connsiteX12" fmla="*/ 2374900 w 3365500"/>
                <a:gd name="connsiteY12" fmla="*/ 150323 h 1730526"/>
                <a:gd name="connsiteX13" fmla="*/ 2552700 w 3365500"/>
                <a:gd name="connsiteY13" fmla="*/ 99523 h 1730526"/>
                <a:gd name="connsiteX14" fmla="*/ 3168650 w 3365500"/>
                <a:gd name="connsiteY14" fmla="*/ 1642573 h 1730526"/>
                <a:gd name="connsiteX15" fmla="*/ 3365500 w 3365500"/>
                <a:gd name="connsiteY15" fmla="*/ 1598123 h 1730526"/>
                <a:gd name="connsiteX0" fmla="*/ 0 w 3365500"/>
                <a:gd name="connsiteY0" fmla="*/ 168591 h 1702956"/>
                <a:gd name="connsiteX1" fmla="*/ 228600 w 3365500"/>
                <a:gd name="connsiteY1" fmla="*/ 187641 h 1702956"/>
                <a:gd name="connsiteX2" fmla="*/ 361950 w 3365500"/>
                <a:gd name="connsiteY2" fmla="*/ 301941 h 1702956"/>
                <a:gd name="connsiteX3" fmla="*/ 438150 w 3365500"/>
                <a:gd name="connsiteY3" fmla="*/ 549591 h 1702956"/>
                <a:gd name="connsiteX4" fmla="*/ 781050 w 3365500"/>
                <a:gd name="connsiteY4" fmla="*/ 879791 h 1702956"/>
                <a:gd name="connsiteX5" fmla="*/ 927100 w 3365500"/>
                <a:gd name="connsiteY5" fmla="*/ 1082991 h 1702956"/>
                <a:gd name="connsiteX6" fmla="*/ 1212850 w 3365500"/>
                <a:gd name="connsiteY6" fmla="*/ 1080658 h 1702956"/>
                <a:gd name="connsiteX7" fmla="*/ 1377950 w 3365500"/>
                <a:gd name="connsiteY7" fmla="*/ 1121091 h 1702956"/>
                <a:gd name="connsiteX8" fmla="*/ 2006600 w 3365500"/>
                <a:gd name="connsiteY8" fmla="*/ 1298891 h 1702956"/>
                <a:gd name="connsiteX9" fmla="*/ 2552700 w 3365500"/>
                <a:gd name="connsiteY9" fmla="*/ 1429908 h 1702956"/>
                <a:gd name="connsiteX10" fmla="*/ 2133600 w 3365500"/>
                <a:gd name="connsiteY10" fmla="*/ 124141 h 1702956"/>
                <a:gd name="connsiteX11" fmla="*/ 2247900 w 3365500"/>
                <a:gd name="connsiteY11" fmla="*/ 92391 h 1702956"/>
                <a:gd name="connsiteX12" fmla="*/ 2374900 w 3365500"/>
                <a:gd name="connsiteY12" fmla="*/ 117791 h 1702956"/>
                <a:gd name="connsiteX13" fmla="*/ 2984500 w 3365500"/>
                <a:gd name="connsiteY13" fmla="*/ 1584641 h 1702956"/>
                <a:gd name="connsiteX14" fmla="*/ 3168650 w 3365500"/>
                <a:gd name="connsiteY14" fmla="*/ 1610041 h 1702956"/>
                <a:gd name="connsiteX15" fmla="*/ 3365500 w 3365500"/>
                <a:gd name="connsiteY15" fmla="*/ 1565591 h 1702956"/>
                <a:gd name="connsiteX0" fmla="*/ 0 w 3365500"/>
                <a:gd name="connsiteY0" fmla="*/ 165609 h 1658612"/>
                <a:gd name="connsiteX1" fmla="*/ 228600 w 3365500"/>
                <a:gd name="connsiteY1" fmla="*/ 184659 h 1658612"/>
                <a:gd name="connsiteX2" fmla="*/ 361950 w 3365500"/>
                <a:gd name="connsiteY2" fmla="*/ 298959 h 1658612"/>
                <a:gd name="connsiteX3" fmla="*/ 438150 w 3365500"/>
                <a:gd name="connsiteY3" fmla="*/ 546609 h 1658612"/>
                <a:gd name="connsiteX4" fmla="*/ 781050 w 3365500"/>
                <a:gd name="connsiteY4" fmla="*/ 876809 h 1658612"/>
                <a:gd name="connsiteX5" fmla="*/ 927100 w 3365500"/>
                <a:gd name="connsiteY5" fmla="*/ 1080009 h 1658612"/>
                <a:gd name="connsiteX6" fmla="*/ 1212850 w 3365500"/>
                <a:gd name="connsiteY6" fmla="*/ 1077676 h 1658612"/>
                <a:gd name="connsiteX7" fmla="*/ 1377950 w 3365500"/>
                <a:gd name="connsiteY7" fmla="*/ 1118109 h 1658612"/>
                <a:gd name="connsiteX8" fmla="*/ 2006600 w 3365500"/>
                <a:gd name="connsiteY8" fmla="*/ 1295909 h 1658612"/>
                <a:gd name="connsiteX9" fmla="*/ 2552700 w 3365500"/>
                <a:gd name="connsiteY9" fmla="*/ 1426926 h 1658612"/>
                <a:gd name="connsiteX10" fmla="*/ 2133600 w 3365500"/>
                <a:gd name="connsiteY10" fmla="*/ 121159 h 1658612"/>
                <a:gd name="connsiteX11" fmla="*/ 2247900 w 3365500"/>
                <a:gd name="connsiteY11" fmla="*/ 89409 h 1658612"/>
                <a:gd name="connsiteX12" fmla="*/ 2374900 w 3365500"/>
                <a:gd name="connsiteY12" fmla="*/ 114809 h 1658612"/>
                <a:gd name="connsiteX13" fmla="*/ 2813051 w 3365500"/>
                <a:gd name="connsiteY13" fmla="*/ 1541225 h 1658612"/>
                <a:gd name="connsiteX14" fmla="*/ 2984500 w 3365500"/>
                <a:gd name="connsiteY14" fmla="*/ 1581659 h 1658612"/>
                <a:gd name="connsiteX15" fmla="*/ 3168650 w 3365500"/>
                <a:gd name="connsiteY15" fmla="*/ 1607059 h 1658612"/>
                <a:gd name="connsiteX16" fmla="*/ 3365500 w 3365500"/>
                <a:gd name="connsiteY16" fmla="*/ 1562609 h 1658612"/>
                <a:gd name="connsiteX0" fmla="*/ 0 w 3365500"/>
                <a:gd name="connsiteY0" fmla="*/ 229785 h 1722788"/>
                <a:gd name="connsiteX1" fmla="*/ 228600 w 3365500"/>
                <a:gd name="connsiteY1" fmla="*/ 248835 h 1722788"/>
                <a:gd name="connsiteX2" fmla="*/ 361950 w 3365500"/>
                <a:gd name="connsiteY2" fmla="*/ 363135 h 1722788"/>
                <a:gd name="connsiteX3" fmla="*/ 438150 w 3365500"/>
                <a:gd name="connsiteY3" fmla="*/ 610785 h 1722788"/>
                <a:gd name="connsiteX4" fmla="*/ 781050 w 3365500"/>
                <a:gd name="connsiteY4" fmla="*/ 940985 h 1722788"/>
                <a:gd name="connsiteX5" fmla="*/ 927100 w 3365500"/>
                <a:gd name="connsiteY5" fmla="*/ 1144185 h 1722788"/>
                <a:gd name="connsiteX6" fmla="*/ 1212850 w 3365500"/>
                <a:gd name="connsiteY6" fmla="*/ 1141852 h 1722788"/>
                <a:gd name="connsiteX7" fmla="*/ 1377950 w 3365500"/>
                <a:gd name="connsiteY7" fmla="*/ 1182285 h 1722788"/>
                <a:gd name="connsiteX8" fmla="*/ 2006600 w 3365500"/>
                <a:gd name="connsiteY8" fmla="*/ 1360085 h 1722788"/>
                <a:gd name="connsiteX9" fmla="*/ 2552700 w 3365500"/>
                <a:gd name="connsiteY9" fmla="*/ 1491102 h 1722788"/>
                <a:gd name="connsiteX10" fmla="*/ 2133600 w 3365500"/>
                <a:gd name="connsiteY10" fmla="*/ 185335 h 1722788"/>
                <a:gd name="connsiteX11" fmla="*/ 2247900 w 3365500"/>
                <a:gd name="connsiteY11" fmla="*/ 153585 h 1722788"/>
                <a:gd name="connsiteX12" fmla="*/ 2692400 w 3365500"/>
                <a:gd name="connsiteY12" fmla="*/ 1544235 h 1722788"/>
                <a:gd name="connsiteX13" fmla="*/ 2813051 w 3365500"/>
                <a:gd name="connsiteY13" fmla="*/ 1605401 h 1722788"/>
                <a:gd name="connsiteX14" fmla="*/ 2984500 w 3365500"/>
                <a:gd name="connsiteY14" fmla="*/ 1645835 h 1722788"/>
                <a:gd name="connsiteX15" fmla="*/ 3168650 w 3365500"/>
                <a:gd name="connsiteY15" fmla="*/ 1671235 h 1722788"/>
                <a:gd name="connsiteX16" fmla="*/ 3365500 w 3365500"/>
                <a:gd name="connsiteY16" fmla="*/ 1626785 h 1722788"/>
                <a:gd name="connsiteX0" fmla="*/ 0 w 3365500"/>
                <a:gd name="connsiteY0" fmla="*/ 44545 h 1537548"/>
                <a:gd name="connsiteX1" fmla="*/ 228600 w 3365500"/>
                <a:gd name="connsiteY1" fmla="*/ 63595 h 1537548"/>
                <a:gd name="connsiteX2" fmla="*/ 361950 w 3365500"/>
                <a:gd name="connsiteY2" fmla="*/ 177895 h 1537548"/>
                <a:gd name="connsiteX3" fmla="*/ 438150 w 3365500"/>
                <a:gd name="connsiteY3" fmla="*/ 425545 h 1537548"/>
                <a:gd name="connsiteX4" fmla="*/ 781050 w 3365500"/>
                <a:gd name="connsiteY4" fmla="*/ 755745 h 1537548"/>
                <a:gd name="connsiteX5" fmla="*/ 927100 w 3365500"/>
                <a:gd name="connsiteY5" fmla="*/ 958945 h 1537548"/>
                <a:gd name="connsiteX6" fmla="*/ 1212850 w 3365500"/>
                <a:gd name="connsiteY6" fmla="*/ 956612 h 1537548"/>
                <a:gd name="connsiteX7" fmla="*/ 1377950 w 3365500"/>
                <a:gd name="connsiteY7" fmla="*/ 997045 h 1537548"/>
                <a:gd name="connsiteX8" fmla="*/ 2006600 w 3365500"/>
                <a:gd name="connsiteY8" fmla="*/ 1174845 h 1537548"/>
                <a:gd name="connsiteX9" fmla="*/ 2552700 w 3365500"/>
                <a:gd name="connsiteY9" fmla="*/ 1305862 h 1537548"/>
                <a:gd name="connsiteX10" fmla="*/ 2133600 w 3365500"/>
                <a:gd name="connsiteY10" fmla="*/ 95 h 1537548"/>
                <a:gd name="connsiteX11" fmla="*/ 2635250 w 3365500"/>
                <a:gd name="connsiteY11" fmla="*/ 1378045 h 1537548"/>
                <a:gd name="connsiteX12" fmla="*/ 2692400 w 3365500"/>
                <a:gd name="connsiteY12" fmla="*/ 1358995 h 1537548"/>
                <a:gd name="connsiteX13" fmla="*/ 2813051 w 3365500"/>
                <a:gd name="connsiteY13" fmla="*/ 1420161 h 1537548"/>
                <a:gd name="connsiteX14" fmla="*/ 2984500 w 3365500"/>
                <a:gd name="connsiteY14" fmla="*/ 1460595 h 1537548"/>
                <a:gd name="connsiteX15" fmla="*/ 3168650 w 3365500"/>
                <a:gd name="connsiteY15" fmla="*/ 1485995 h 1537548"/>
                <a:gd name="connsiteX16" fmla="*/ 3365500 w 3365500"/>
                <a:gd name="connsiteY16" fmla="*/ 1441545 h 1537548"/>
                <a:gd name="connsiteX0" fmla="*/ 0 w 3365500"/>
                <a:gd name="connsiteY0" fmla="*/ 44734 h 1537737"/>
                <a:gd name="connsiteX1" fmla="*/ 228600 w 3365500"/>
                <a:gd name="connsiteY1" fmla="*/ 63784 h 1537737"/>
                <a:gd name="connsiteX2" fmla="*/ 361950 w 3365500"/>
                <a:gd name="connsiteY2" fmla="*/ 178084 h 1537737"/>
                <a:gd name="connsiteX3" fmla="*/ 438150 w 3365500"/>
                <a:gd name="connsiteY3" fmla="*/ 425734 h 1537737"/>
                <a:gd name="connsiteX4" fmla="*/ 781050 w 3365500"/>
                <a:gd name="connsiteY4" fmla="*/ 755934 h 1537737"/>
                <a:gd name="connsiteX5" fmla="*/ 927100 w 3365500"/>
                <a:gd name="connsiteY5" fmla="*/ 959134 h 1537737"/>
                <a:gd name="connsiteX6" fmla="*/ 1212850 w 3365500"/>
                <a:gd name="connsiteY6" fmla="*/ 956801 h 1537737"/>
                <a:gd name="connsiteX7" fmla="*/ 1377950 w 3365500"/>
                <a:gd name="connsiteY7" fmla="*/ 997234 h 1537737"/>
                <a:gd name="connsiteX8" fmla="*/ 2006600 w 3365500"/>
                <a:gd name="connsiteY8" fmla="*/ 1175034 h 1537737"/>
                <a:gd name="connsiteX9" fmla="*/ 2330450 w 3365500"/>
                <a:gd name="connsiteY9" fmla="*/ 1255251 h 1537737"/>
                <a:gd name="connsiteX10" fmla="*/ 2133600 w 3365500"/>
                <a:gd name="connsiteY10" fmla="*/ 284 h 1537737"/>
                <a:gd name="connsiteX11" fmla="*/ 2635250 w 3365500"/>
                <a:gd name="connsiteY11" fmla="*/ 1378234 h 1537737"/>
                <a:gd name="connsiteX12" fmla="*/ 2692400 w 3365500"/>
                <a:gd name="connsiteY12" fmla="*/ 1359184 h 1537737"/>
                <a:gd name="connsiteX13" fmla="*/ 2813051 w 3365500"/>
                <a:gd name="connsiteY13" fmla="*/ 1420350 h 1537737"/>
                <a:gd name="connsiteX14" fmla="*/ 2984500 w 3365500"/>
                <a:gd name="connsiteY14" fmla="*/ 1460784 h 1537737"/>
                <a:gd name="connsiteX15" fmla="*/ 3168650 w 3365500"/>
                <a:gd name="connsiteY15" fmla="*/ 1486184 h 1537737"/>
                <a:gd name="connsiteX16" fmla="*/ 3365500 w 3365500"/>
                <a:gd name="connsiteY16" fmla="*/ 1441734 h 1537737"/>
                <a:gd name="connsiteX0" fmla="*/ 0 w 3365500"/>
                <a:gd name="connsiteY0" fmla="*/ 21183 h 1514186"/>
                <a:gd name="connsiteX1" fmla="*/ 228600 w 3365500"/>
                <a:gd name="connsiteY1" fmla="*/ 40233 h 1514186"/>
                <a:gd name="connsiteX2" fmla="*/ 361950 w 3365500"/>
                <a:gd name="connsiteY2" fmla="*/ 154533 h 1514186"/>
                <a:gd name="connsiteX3" fmla="*/ 438150 w 3365500"/>
                <a:gd name="connsiteY3" fmla="*/ 402183 h 1514186"/>
                <a:gd name="connsiteX4" fmla="*/ 781050 w 3365500"/>
                <a:gd name="connsiteY4" fmla="*/ 732383 h 1514186"/>
                <a:gd name="connsiteX5" fmla="*/ 927100 w 3365500"/>
                <a:gd name="connsiteY5" fmla="*/ 935583 h 1514186"/>
                <a:gd name="connsiteX6" fmla="*/ 1212850 w 3365500"/>
                <a:gd name="connsiteY6" fmla="*/ 933250 h 1514186"/>
                <a:gd name="connsiteX7" fmla="*/ 1377950 w 3365500"/>
                <a:gd name="connsiteY7" fmla="*/ 973683 h 1514186"/>
                <a:gd name="connsiteX8" fmla="*/ 2006600 w 3365500"/>
                <a:gd name="connsiteY8" fmla="*/ 1151483 h 1514186"/>
                <a:gd name="connsiteX9" fmla="*/ 2330450 w 3365500"/>
                <a:gd name="connsiteY9" fmla="*/ 1231700 h 1514186"/>
                <a:gd name="connsiteX10" fmla="*/ 2508250 w 3365500"/>
                <a:gd name="connsiteY10" fmla="*/ 1297533 h 1514186"/>
                <a:gd name="connsiteX11" fmla="*/ 2635250 w 3365500"/>
                <a:gd name="connsiteY11" fmla="*/ 1354683 h 1514186"/>
                <a:gd name="connsiteX12" fmla="*/ 2692400 w 3365500"/>
                <a:gd name="connsiteY12" fmla="*/ 1335633 h 1514186"/>
                <a:gd name="connsiteX13" fmla="*/ 2813051 w 3365500"/>
                <a:gd name="connsiteY13" fmla="*/ 1396799 h 1514186"/>
                <a:gd name="connsiteX14" fmla="*/ 2984500 w 3365500"/>
                <a:gd name="connsiteY14" fmla="*/ 1437233 h 1514186"/>
                <a:gd name="connsiteX15" fmla="*/ 3168650 w 3365500"/>
                <a:gd name="connsiteY15" fmla="*/ 1462633 h 1514186"/>
                <a:gd name="connsiteX16" fmla="*/ 3365500 w 3365500"/>
                <a:gd name="connsiteY16" fmla="*/ 1418183 h 1514186"/>
                <a:gd name="connsiteX0" fmla="*/ 0 w 3365500"/>
                <a:gd name="connsiteY0" fmla="*/ 21183 h 1514186"/>
                <a:gd name="connsiteX1" fmla="*/ 228600 w 3365500"/>
                <a:gd name="connsiteY1" fmla="*/ 40233 h 1514186"/>
                <a:gd name="connsiteX2" fmla="*/ 361950 w 3365500"/>
                <a:gd name="connsiteY2" fmla="*/ 154533 h 1514186"/>
                <a:gd name="connsiteX3" fmla="*/ 438150 w 3365500"/>
                <a:gd name="connsiteY3" fmla="*/ 402183 h 1514186"/>
                <a:gd name="connsiteX4" fmla="*/ 781050 w 3365500"/>
                <a:gd name="connsiteY4" fmla="*/ 732383 h 1514186"/>
                <a:gd name="connsiteX5" fmla="*/ 927100 w 3365500"/>
                <a:gd name="connsiteY5" fmla="*/ 935583 h 1514186"/>
                <a:gd name="connsiteX6" fmla="*/ 1212850 w 3365500"/>
                <a:gd name="connsiteY6" fmla="*/ 933250 h 1514186"/>
                <a:gd name="connsiteX7" fmla="*/ 1377950 w 3365500"/>
                <a:gd name="connsiteY7" fmla="*/ 973683 h 1514186"/>
                <a:gd name="connsiteX8" fmla="*/ 2006600 w 3365500"/>
                <a:gd name="connsiteY8" fmla="*/ 1151483 h 1514186"/>
                <a:gd name="connsiteX9" fmla="*/ 2330450 w 3365500"/>
                <a:gd name="connsiteY9" fmla="*/ 1231700 h 1514186"/>
                <a:gd name="connsiteX10" fmla="*/ 2508250 w 3365500"/>
                <a:gd name="connsiteY10" fmla="*/ 1297533 h 1514186"/>
                <a:gd name="connsiteX11" fmla="*/ 2635250 w 3365500"/>
                <a:gd name="connsiteY11" fmla="*/ 1354683 h 1514186"/>
                <a:gd name="connsiteX12" fmla="*/ 2692400 w 3365500"/>
                <a:gd name="connsiteY12" fmla="*/ 1335633 h 1514186"/>
                <a:gd name="connsiteX13" fmla="*/ 2813051 w 3365500"/>
                <a:gd name="connsiteY13" fmla="*/ 1396799 h 1514186"/>
                <a:gd name="connsiteX14" fmla="*/ 2984500 w 3365500"/>
                <a:gd name="connsiteY14" fmla="*/ 1437233 h 1514186"/>
                <a:gd name="connsiteX15" fmla="*/ 3168650 w 3365500"/>
                <a:gd name="connsiteY15" fmla="*/ 1462633 h 1514186"/>
                <a:gd name="connsiteX16" fmla="*/ 3365500 w 3365500"/>
                <a:gd name="connsiteY16" fmla="*/ 1418183 h 1514186"/>
                <a:gd name="connsiteX0" fmla="*/ 0 w 3365500"/>
                <a:gd name="connsiteY0" fmla="*/ 21183 h 1514186"/>
                <a:gd name="connsiteX1" fmla="*/ 228600 w 3365500"/>
                <a:gd name="connsiteY1" fmla="*/ 40233 h 1514186"/>
                <a:gd name="connsiteX2" fmla="*/ 361950 w 3365500"/>
                <a:gd name="connsiteY2" fmla="*/ 154533 h 1514186"/>
                <a:gd name="connsiteX3" fmla="*/ 438150 w 3365500"/>
                <a:gd name="connsiteY3" fmla="*/ 402183 h 1514186"/>
                <a:gd name="connsiteX4" fmla="*/ 781050 w 3365500"/>
                <a:gd name="connsiteY4" fmla="*/ 732383 h 1514186"/>
                <a:gd name="connsiteX5" fmla="*/ 927100 w 3365500"/>
                <a:gd name="connsiteY5" fmla="*/ 935583 h 1514186"/>
                <a:gd name="connsiteX6" fmla="*/ 1212850 w 3365500"/>
                <a:gd name="connsiteY6" fmla="*/ 933250 h 1514186"/>
                <a:gd name="connsiteX7" fmla="*/ 1377950 w 3365500"/>
                <a:gd name="connsiteY7" fmla="*/ 973683 h 1514186"/>
                <a:gd name="connsiteX8" fmla="*/ 2006600 w 3365500"/>
                <a:gd name="connsiteY8" fmla="*/ 1151483 h 1514186"/>
                <a:gd name="connsiteX9" fmla="*/ 2330450 w 3365500"/>
                <a:gd name="connsiteY9" fmla="*/ 1231700 h 1514186"/>
                <a:gd name="connsiteX10" fmla="*/ 2508250 w 3365500"/>
                <a:gd name="connsiteY10" fmla="*/ 1297533 h 1514186"/>
                <a:gd name="connsiteX11" fmla="*/ 2635250 w 3365500"/>
                <a:gd name="connsiteY11" fmla="*/ 1354683 h 1514186"/>
                <a:gd name="connsiteX12" fmla="*/ 2692400 w 3365500"/>
                <a:gd name="connsiteY12" fmla="*/ 1335633 h 1514186"/>
                <a:gd name="connsiteX13" fmla="*/ 2813051 w 3365500"/>
                <a:gd name="connsiteY13" fmla="*/ 1396799 h 1514186"/>
                <a:gd name="connsiteX14" fmla="*/ 2984500 w 3365500"/>
                <a:gd name="connsiteY14" fmla="*/ 1437233 h 1514186"/>
                <a:gd name="connsiteX15" fmla="*/ 3168650 w 3365500"/>
                <a:gd name="connsiteY15" fmla="*/ 1462633 h 1514186"/>
                <a:gd name="connsiteX16" fmla="*/ 3365500 w 3365500"/>
                <a:gd name="connsiteY16" fmla="*/ 1418183 h 1514186"/>
                <a:gd name="connsiteX0" fmla="*/ 0 w 3365500"/>
                <a:gd name="connsiteY0" fmla="*/ 21183 h 1463010"/>
                <a:gd name="connsiteX1" fmla="*/ 228600 w 3365500"/>
                <a:gd name="connsiteY1" fmla="*/ 40233 h 1463010"/>
                <a:gd name="connsiteX2" fmla="*/ 361950 w 3365500"/>
                <a:gd name="connsiteY2" fmla="*/ 154533 h 1463010"/>
                <a:gd name="connsiteX3" fmla="*/ 438150 w 3365500"/>
                <a:gd name="connsiteY3" fmla="*/ 402183 h 1463010"/>
                <a:gd name="connsiteX4" fmla="*/ 781050 w 3365500"/>
                <a:gd name="connsiteY4" fmla="*/ 732383 h 1463010"/>
                <a:gd name="connsiteX5" fmla="*/ 927100 w 3365500"/>
                <a:gd name="connsiteY5" fmla="*/ 935583 h 1463010"/>
                <a:gd name="connsiteX6" fmla="*/ 1212850 w 3365500"/>
                <a:gd name="connsiteY6" fmla="*/ 933250 h 1463010"/>
                <a:gd name="connsiteX7" fmla="*/ 1377950 w 3365500"/>
                <a:gd name="connsiteY7" fmla="*/ 973683 h 1463010"/>
                <a:gd name="connsiteX8" fmla="*/ 2006600 w 3365500"/>
                <a:gd name="connsiteY8" fmla="*/ 1151483 h 1463010"/>
                <a:gd name="connsiteX9" fmla="*/ 2330450 w 3365500"/>
                <a:gd name="connsiteY9" fmla="*/ 1231700 h 1463010"/>
                <a:gd name="connsiteX10" fmla="*/ 2508250 w 3365500"/>
                <a:gd name="connsiteY10" fmla="*/ 1297533 h 1463010"/>
                <a:gd name="connsiteX11" fmla="*/ 2635250 w 3365500"/>
                <a:gd name="connsiteY11" fmla="*/ 1354683 h 1463010"/>
                <a:gd name="connsiteX12" fmla="*/ 2813051 w 3365500"/>
                <a:gd name="connsiteY12" fmla="*/ 1396799 h 1463010"/>
                <a:gd name="connsiteX13" fmla="*/ 2984500 w 3365500"/>
                <a:gd name="connsiteY13" fmla="*/ 1437233 h 1463010"/>
                <a:gd name="connsiteX14" fmla="*/ 3168650 w 3365500"/>
                <a:gd name="connsiteY14" fmla="*/ 1462633 h 1463010"/>
                <a:gd name="connsiteX15" fmla="*/ 3365500 w 3365500"/>
                <a:gd name="connsiteY15" fmla="*/ 1418183 h 1463010"/>
                <a:gd name="connsiteX0" fmla="*/ 0 w 3365500"/>
                <a:gd name="connsiteY0" fmla="*/ 21183 h 1463010"/>
                <a:gd name="connsiteX1" fmla="*/ 228600 w 3365500"/>
                <a:gd name="connsiteY1" fmla="*/ 40233 h 1463010"/>
                <a:gd name="connsiteX2" fmla="*/ 361950 w 3365500"/>
                <a:gd name="connsiteY2" fmla="*/ 154533 h 1463010"/>
                <a:gd name="connsiteX3" fmla="*/ 438150 w 3365500"/>
                <a:gd name="connsiteY3" fmla="*/ 402183 h 1463010"/>
                <a:gd name="connsiteX4" fmla="*/ 781050 w 3365500"/>
                <a:gd name="connsiteY4" fmla="*/ 732383 h 1463010"/>
                <a:gd name="connsiteX5" fmla="*/ 927100 w 3365500"/>
                <a:gd name="connsiteY5" fmla="*/ 935583 h 1463010"/>
                <a:gd name="connsiteX6" fmla="*/ 1212850 w 3365500"/>
                <a:gd name="connsiteY6" fmla="*/ 933250 h 1463010"/>
                <a:gd name="connsiteX7" fmla="*/ 1377950 w 3365500"/>
                <a:gd name="connsiteY7" fmla="*/ 973683 h 1463010"/>
                <a:gd name="connsiteX8" fmla="*/ 2006600 w 3365500"/>
                <a:gd name="connsiteY8" fmla="*/ 1151483 h 1463010"/>
                <a:gd name="connsiteX9" fmla="*/ 2330450 w 3365500"/>
                <a:gd name="connsiteY9" fmla="*/ 1231700 h 1463010"/>
                <a:gd name="connsiteX10" fmla="*/ 2508250 w 3365500"/>
                <a:gd name="connsiteY10" fmla="*/ 1297533 h 1463010"/>
                <a:gd name="connsiteX11" fmla="*/ 2635250 w 3365500"/>
                <a:gd name="connsiteY11" fmla="*/ 1354683 h 1463010"/>
                <a:gd name="connsiteX12" fmla="*/ 2813051 w 3365500"/>
                <a:gd name="connsiteY12" fmla="*/ 1396799 h 1463010"/>
                <a:gd name="connsiteX13" fmla="*/ 2952750 w 3365500"/>
                <a:gd name="connsiteY13" fmla="*/ 1437233 h 1463010"/>
                <a:gd name="connsiteX14" fmla="*/ 3168650 w 3365500"/>
                <a:gd name="connsiteY14" fmla="*/ 1462633 h 1463010"/>
                <a:gd name="connsiteX15" fmla="*/ 3365500 w 3365500"/>
                <a:gd name="connsiteY15" fmla="*/ 1418183 h 1463010"/>
                <a:gd name="connsiteX0" fmla="*/ 0 w 3365500"/>
                <a:gd name="connsiteY0" fmla="*/ 21183 h 1438152"/>
                <a:gd name="connsiteX1" fmla="*/ 228600 w 3365500"/>
                <a:gd name="connsiteY1" fmla="*/ 40233 h 1438152"/>
                <a:gd name="connsiteX2" fmla="*/ 361950 w 3365500"/>
                <a:gd name="connsiteY2" fmla="*/ 154533 h 1438152"/>
                <a:gd name="connsiteX3" fmla="*/ 438150 w 3365500"/>
                <a:gd name="connsiteY3" fmla="*/ 402183 h 1438152"/>
                <a:gd name="connsiteX4" fmla="*/ 781050 w 3365500"/>
                <a:gd name="connsiteY4" fmla="*/ 732383 h 1438152"/>
                <a:gd name="connsiteX5" fmla="*/ 927100 w 3365500"/>
                <a:gd name="connsiteY5" fmla="*/ 935583 h 1438152"/>
                <a:gd name="connsiteX6" fmla="*/ 1212850 w 3365500"/>
                <a:gd name="connsiteY6" fmla="*/ 933250 h 1438152"/>
                <a:gd name="connsiteX7" fmla="*/ 1377950 w 3365500"/>
                <a:gd name="connsiteY7" fmla="*/ 973683 h 1438152"/>
                <a:gd name="connsiteX8" fmla="*/ 2006600 w 3365500"/>
                <a:gd name="connsiteY8" fmla="*/ 1151483 h 1438152"/>
                <a:gd name="connsiteX9" fmla="*/ 2330450 w 3365500"/>
                <a:gd name="connsiteY9" fmla="*/ 1231700 h 1438152"/>
                <a:gd name="connsiteX10" fmla="*/ 2508250 w 3365500"/>
                <a:gd name="connsiteY10" fmla="*/ 1297533 h 1438152"/>
                <a:gd name="connsiteX11" fmla="*/ 2635250 w 3365500"/>
                <a:gd name="connsiteY11" fmla="*/ 1354683 h 1438152"/>
                <a:gd name="connsiteX12" fmla="*/ 2813051 w 3365500"/>
                <a:gd name="connsiteY12" fmla="*/ 1396799 h 1438152"/>
                <a:gd name="connsiteX13" fmla="*/ 2952750 w 3365500"/>
                <a:gd name="connsiteY13" fmla="*/ 1437233 h 1438152"/>
                <a:gd name="connsiteX14" fmla="*/ 3060700 w 3365500"/>
                <a:gd name="connsiteY14" fmla="*/ 1424533 h 1438152"/>
                <a:gd name="connsiteX15" fmla="*/ 3365500 w 3365500"/>
                <a:gd name="connsiteY15" fmla="*/ 1418183 h 1438152"/>
                <a:gd name="connsiteX0" fmla="*/ 0 w 3403600"/>
                <a:gd name="connsiteY0" fmla="*/ 21183 h 1481683"/>
                <a:gd name="connsiteX1" fmla="*/ 228600 w 3403600"/>
                <a:gd name="connsiteY1" fmla="*/ 40233 h 1481683"/>
                <a:gd name="connsiteX2" fmla="*/ 361950 w 3403600"/>
                <a:gd name="connsiteY2" fmla="*/ 154533 h 1481683"/>
                <a:gd name="connsiteX3" fmla="*/ 438150 w 3403600"/>
                <a:gd name="connsiteY3" fmla="*/ 402183 h 1481683"/>
                <a:gd name="connsiteX4" fmla="*/ 781050 w 3403600"/>
                <a:gd name="connsiteY4" fmla="*/ 732383 h 1481683"/>
                <a:gd name="connsiteX5" fmla="*/ 927100 w 3403600"/>
                <a:gd name="connsiteY5" fmla="*/ 935583 h 1481683"/>
                <a:gd name="connsiteX6" fmla="*/ 1212850 w 3403600"/>
                <a:gd name="connsiteY6" fmla="*/ 933250 h 1481683"/>
                <a:gd name="connsiteX7" fmla="*/ 1377950 w 3403600"/>
                <a:gd name="connsiteY7" fmla="*/ 973683 h 1481683"/>
                <a:gd name="connsiteX8" fmla="*/ 2006600 w 3403600"/>
                <a:gd name="connsiteY8" fmla="*/ 1151483 h 1481683"/>
                <a:gd name="connsiteX9" fmla="*/ 2330450 w 3403600"/>
                <a:gd name="connsiteY9" fmla="*/ 1231700 h 1481683"/>
                <a:gd name="connsiteX10" fmla="*/ 2508250 w 3403600"/>
                <a:gd name="connsiteY10" fmla="*/ 1297533 h 1481683"/>
                <a:gd name="connsiteX11" fmla="*/ 2635250 w 3403600"/>
                <a:gd name="connsiteY11" fmla="*/ 1354683 h 1481683"/>
                <a:gd name="connsiteX12" fmla="*/ 2813051 w 3403600"/>
                <a:gd name="connsiteY12" fmla="*/ 1396799 h 1481683"/>
                <a:gd name="connsiteX13" fmla="*/ 2952750 w 3403600"/>
                <a:gd name="connsiteY13" fmla="*/ 1437233 h 1481683"/>
                <a:gd name="connsiteX14" fmla="*/ 3060700 w 3403600"/>
                <a:gd name="connsiteY14" fmla="*/ 1424533 h 1481683"/>
                <a:gd name="connsiteX15" fmla="*/ 3403600 w 3403600"/>
                <a:gd name="connsiteY15" fmla="*/ 1481683 h 1481683"/>
                <a:gd name="connsiteX0" fmla="*/ 0 w 3403600"/>
                <a:gd name="connsiteY0" fmla="*/ 21183 h 1481683"/>
                <a:gd name="connsiteX1" fmla="*/ 228600 w 3403600"/>
                <a:gd name="connsiteY1" fmla="*/ 40233 h 1481683"/>
                <a:gd name="connsiteX2" fmla="*/ 361950 w 3403600"/>
                <a:gd name="connsiteY2" fmla="*/ 154533 h 1481683"/>
                <a:gd name="connsiteX3" fmla="*/ 438150 w 3403600"/>
                <a:gd name="connsiteY3" fmla="*/ 402183 h 1481683"/>
                <a:gd name="connsiteX4" fmla="*/ 781050 w 3403600"/>
                <a:gd name="connsiteY4" fmla="*/ 732383 h 1481683"/>
                <a:gd name="connsiteX5" fmla="*/ 927100 w 3403600"/>
                <a:gd name="connsiteY5" fmla="*/ 935583 h 1481683"/>
                <a:gd name="connsiteX6" fmla="*/ 1212850 w 3403600"/>
                <a:gd name="connsiteY6" fmla="*/ 933250 h 1481683"/>
                <a:gd name="connsiteX7" fmla="*/ 1377950 w 3403600"/>
                <a:gd name="connsiteY7" fmla="*/ 973683 h 1481683"/>
                <a:gd name="connsiteX8" fmla="*/ 2006600 w 3403600"/>
                <a:gd name="connsiteY8" fmla="*/ 1151483 h 1481683"/>
                <a:gd name="connsiteX9" fmla="*/ 2330450 w 3403600"/>
                <a:gd name="connsiteY9" fmla="*/ 1231700 h 1481683"/>
                <a:gd name="connsiteX10" fmla="*/ 2508250 w 3403600"/>
                <a:gd name="connsiteY10" fmla="*/ 1297533 h 1481683"/>
                <a:gd name="connsiteX11" fmla="*/ 2635250 w 3403600"/>
                <a:gd name="connsiteY11" fmla="*/ 1354683 h 1481683"/>
                <a:gd name="connsiteX12" fmla="*/ 2813051 w 3403600"/>
                <a:gd name="connsiteY12" fmla="*/ 1396799 h 1481683"/>
                <a:gd name="connsiteX13" fmla="*/ 2952750 w 3403600"/>
                <a:gd name="connsiteY13" fmla="*/ 1437233 h 1481683"/>
                <a:gd name="connsiteX14" fmla="*/ 3060700 w 3403600"/>
                <a:gd name="connsiteY14" fmla="*/ 1424533 h 1481683"/>
                <a:gd name="connsiteX15" fmla="*/ 3238501 w 3403600"/>
                <a:gd name="connsiteY15" fmla="*/ 1453949 h 1481683"/>
                <a:gd name="connsiteX16" fmla="*/ 3403600 w 3403600"/>
                <a:gd name="connsiteY16" fmla="*/ 1481683 h 1481683"/>
                <a:gd name="connsiteX0" fmla="*/ 0 w 3239977"/>
                <a:gd name="connsiteY0" fmla="*/ 21183 h 1989683"/>
                <a:gd name="connsiteX1" fmla="*/ 228600 w 3239977"/>
                <a:gd name="connsiteY1" fmla="*/ 40233 h 1989683"/>
                <a:gd name="connsiteX2" fmla="*/ 361950 w 3239977"/>
                <a:gd name="connsiteY2" fmla="*/ 154533 h 1989683"/>
                <a:gd name="connsiteX3" fmla="*/ 438150 w 3239977"/>
                <a:gd name="connsiteY3" fmla="*/ 402183 h 1989683"/>
                <a:gd name="connsiteX4" fmla="*/ 781050 w 3239977"/>
                <a:gd name="connsiteY4" fmla="*/ 732383 h 1989683"/>
                <a:gd name="connsiteX5" fmla="*/ 927100 w 3239977"/>
                <a:gd name="connsiteY5" fmla="*/ 935583 h 1989683"/>
                <a:gd name="connsiteX6" fmla="*/ 1212850 w 3239977"/>
                <a:gd name="connsiteY6" fmla="*/ 933250 h 1989683"/>
                <a:gd name="connsiteX7" fmla="*/ 1377950 w 3239977"/>
                <a:gd name="connsiteY7" fmla="*/ 973683 h 1989683"/>
                <a:gd name="connsiteX8" fmla="*/ 2006600 w 3239977"/>
                <a:gd name="connsiteY8" fmla="*/ 1151483 h 1989683"/>
                <a:gd name="connsiteX9" fmla="*/ 2330450 w 3239977"/>
                <a:gd name="connsiteY9" fmla="*/ 1231700 h 1989683"/>
                <a:gd name="connsiteX10" fmla="*/ 2508250 w 3239977"/>
                <a:gd name="connsiteY10" fmla="*/ 1297533 h 1989683"/>
                <a:gd name="connsiteX11" fmla="*/ 2635250 w 3239977"/>
                <a:gd name="connsiteY11" fmla="*/ 1354683 h 1989683"/>
                <a:gd name="connsiteX12" fmla="*/ 2813051 w 3239977"/>
                <a:gd name="connsiteY12" fmla="*/ 1396799 h 1989683"/>
                <a:gd name="connsiteX13" fmla="*/ 2952750 w 3239977"/>
                <a:gd name="connsiteY13" fmla="*/ 1437233 h 1989683"/>
                <a:gd name="connsiteX14" fmla="*/ 3060700 w 3239977"/>
                <a:gd name="connsiteY14" fmla="*/ 1424533 h 1989683"/>
                <a:gd name="connsiteX15" fmla="*/ 3238501 w 3239977"/>
                <a:gd name="connsiteY15" fmla="*/ 1453949 h 1989683"/>
                <a:gd name="connsiteX16" fmla="*/ 1701800 w 3239977"/>
                <a:gd name="connsiteY16" fmla="*/ 1989683 h 1989683"/>
                <a:gd name="connsiteX0" fmla="*/ 0 w 3239736"/>
                <a:gd name="connsiteY0" fmla="*/ 21183 h 1507083"/>
                <a:gd name="connsiteX1" fmla="*/ 228600 w 3239736"/>
                <a:gd name="connsiteY1" fmla="*/ 40233 h 1507083"/>
                <a:gd name="connsiteX2" fmla="*/ 361950 w 3239736"/>
                <a:gd name="connsiteY2" fmla="*/ 154533 h 1507083"/>
                <a:gd name="connsiteX3" fmla="*/ 438150 w 3239736"/>
                <a:gd name="connsiteY3" fmla="*/ 402183 h 1507083"/>
                <a:gd name="connsiteX4" fmla="*/ 781050 w 3239736"/>
                <a:gd name="connsiteY4" fmla="*/ 732383 h 1507083"/>
                <a:gd name="connsiteX5" fmla="*/ 927100 w 3239736"/>
                <a:gd name="connsiteY5" fmla="*/ 935583 h 1507083"/>
                <a:gd name="connsiteX6" fmla="*/ 1212850 w 3239736"/>
                <a:gd name="connsiteY6" fmla="*/ 933250 h 1507083"/>
                <a:gd name="connsiteX7" fmla="*/ 1377950 w 3239736"/>
                <a:gd name="connsiteY7" fmla="*/ 973683 h 1507083"/>
                <a:gd name="connsiteX8" fmla="*/ 2006600 w 3239736"/>
                <a:gd name="connsiteY8" fmla="*/ 1151483 h 1507083"/>
                <a:gd name="connsiteX9" fmla="*/ 2330450 w 3239736"/>
                <a:gd name="connsiteY9" fmla="*/ 1231700 h 1507083"/>
                <a:gd name="connsiteX10" fmla="*/ 2508250 w 3239736"/>
                <a:gd name="connsiteY10" fmla="*/ 1297533 h 1507083"/>
                <a:gd name="connsiteX11" fmla="*/ 2635250 w 3239736"/>
                <a:gd name="connsiteY11" fmla="*/ 1354683 h 1507083"/>
                <a:gd name="connsiteX12" fmla="*/ 2813051 w 3239736"/>
                <a:gd name="connsiteY12" fmla="*/ 1396799 h 1507083"/>
                <a:gd name="connsiteX13" fmla="*/ 2952750 w 3239736"/>
                <a:gd name="connsiteY13" fmla="*/ 1437233 h 1507083"/>
                <a:gd name="connsiteX14" fmla="*/ 3060700 w 3239736"/>
                <a:gd name="connsiteY14" fmla="*/ 1424533 h 1507083"/>
                <a:gd name="connsiteX15" fmla="*/ 3238501 w 3239736"/>
                <a:gd name="connsiteY15" fmla="*/ 1453949 h 1507083"/>
                <a:gd name="connsiteX16" fmla="*/ 1377950 w 3239736"/>
                <a:gd name="connsiteY16" fmla="*/ 1507083 h 1507083"/>
                <a:gd name="connsiteX0" fmla="*/ 0 w 3170100"/>
                <a:gd name="connsiteY0" fmla="*/ 21183 h 1507083"/>
                <a:gd name="connsiteX1" fmla="*/ 228600 w 3170100"/>
                <a:gd name="connsiteY1" fmla="*/ 40233 h 1507083"/>
                <a:gd name="connsiteX2" fmla="*/ 361950 w 3170100"/>
                <a:gd name="connsiteY2" fmla="*/ 154533 h 1507083"/>
                <a:gd name="connsiteX3" fmla="*/ 438150 w 3170100"/>
                <a:gd name="connsiteY3" fmla="*/ 402183 h 1507083"/>
                <a:gd name="connsiteX4" fmla="*/ 781050 w 3170100"/>
                <a:gd name="connsiteY4" fmla="*/ 732383 h 1507083"/>
                <a:gd name="connsiteX5" fmla="*/ 927100 w 3170100"/>
                <a:gd name="connsiteY5" fmla="*/ 935583 h 1507083"/>
                <a:gd name="connsiteX6" fmla="*/ 1212850 w 3170100"/>
                <a:gd name="connsiteY6" fmla="*/ 933250 h 1507083"/>
                <a:gd name="connsiteX7" fmla="*/ 1377950 w 3170100"/>
                <a:gd name="connsiteY7" fmla="*/ 973683 h 1507083"/>
                <a:gd name="connsiteX8" fmla="*/ 2006600 w 3170100"/>
                <a:gd name="connsiteY8" fmla="*/ 1151483 h 1507083"/>
                <a:gd name="connsiteX9" fmla="*/ 2330450 w 3170100"/>
                <a:gd name="connsiteY9" fmla="*/ 1231700 h 1507083"/>
                <a:gd name="connsiteX10" fmla="*/ 2508250 w 3170100"/>
                <a:gd name="connsiteY10" fmla="*/ 1297533 h 1507083"/>
                <a:gd name="connsiteX11" fmla="*/ 2635250 w 3170100"/>
                <a:gd name="connsiteY11" fmla="*/ 1354683 h 1507083"/>
                <a:gd name="connsiteX12" fmla="*/ 2813051 w 3170100"/>
                <a:gd name="connsiteY12" fmla="*/ 1396799 h 1507083"/>
                <a:gd name="connsiteX13" fmla="*/ 2952750 w 3170100"/>
                <a:gd name="connsiteY13" fmla="*/ 1437233 h 1507083"/>
                <a:gd name="connsiteX14" fmla="*/ 3060700 w 3170100"/>
                <a:gd name="connsiteY14" fmla="*/ 1424533 h 1507083"/>
                <a:gd name="connsiteX15" fmla="*/ 1257301 w 3170100"/>
                <a:gd name="connsiteY15" fmla="*/ 1371399 h 1507083"/>
                <a:gd name="connsiteX16" fmla="*/ 1377950 w 3170100"/>
                <a:gd name="connsiteY16" fmla="*/ 1507083 h 1507083"/>
                <a:gd name="connsiteX0" fmla="*/ 0 w 3052111"/>
                <a:gd name="connsiteY0" fmla="*/ 21183 h 1507083"/>
                <a:gd name="connsiteX1" fmla="*/ 228600 w 3052111"/>
                <a:gd name="connsiteY1" fmla="*/ 40233 h 1507083"/>
                <a:gd name="connsiteX2" fmla="*/ 361950 w 3052111"/>
                <a:gd name="connsiteY2" fmla="*/ 154533 h 1507083"/>
                <a:gd name="connsiteX3" fmla="*/ 438150 w 3052111"/>
                <a:gd name="connsiteY3" fmla="*/ 402183 h 1507083"/>
                <a:gd name="connsiteX4" fmla="*/ 781050 w 3052111"/>
                <a:gd name="connsiteY4" fmla="*/ 732383 h 1507083"/>
                <a:gd name="connsiteX5" fmla="*/ 927100 w 3052111"/>
                <a:gd name="connsiteY5" fmla="*/ 935583 h 1507083"/>
                <a:gd name="connsiteX6" fmla="*/ 1212850 w 3052111"/>
                <a:gd name="connsiteY6" fmla="*/ 933250 h 1507083"/>
                <a:gd name="connsiteX7" fmla="*/ 1377950 w 3052111"/>
                <a:gd name="connsiteY7" fmla="*/ 973683 h 1507083"/>
                <a:gd name="connsiteX8" fmla="*/ 2006600 w 3052111"/>
                <a:gd name="connsiteY8" fmla="*/ 1151483 h 1507083"/>
                <a:gd name="connsiteX9" fmla="*/ 2330450 w 3052111"/>
                <a:gd name="connsiteY9" fmla="*/ 1231700 h 1507083"/>
                <a:gd name="connsiteX10" fmla="*/ 2508250 w 3052111"/>
                <a:gd name="connsiteY10" fmla="*/ 1297533 h 1507083"/>
                <a:gd name="connsiteX11" fmla="*/ 2635250 w 3052111"/>
                <a:gd name="connsiteY11" fmla="*/ 1354683 h 1507083"/>
                <a:gd name="connsiteX12" fmla="*/ 2813051 w 3052111"/>
                <a:gd name="connsiteY12" fmla="*/ 1396799 h 1507083"/>
                <a:gd name="connsiteX13" fmla="*/ 2952750 w 3052111"/>
                <a:gd name="connsiteY13" fmla="*/ 1437233 h 1507083"/>
                <a:gd name="connsiteX14" fmla="*/ 1212850 w 3052111"/>
                <a:gd name="connsiteY14" fmla="*/ 1259433 h 1507083"/>
                <a:gd name="connsiteX15" fmla="*/ 1257301 w 3052111"/>
                <a:gd name="connsiteY15" fmla="*/ 1371399 h 1507083"/>
                <a:gd name="connsiteX16" fmla="*/ 1377950 w 3052111"/>
                <a:gd name="connsiteY16" fmla="*/ 1507083 h 1507083"/>
                <a:gd name="connsiteX0" fmla="*/ 0 w 3052111"/>
                <a:gd name="connsiteY0" fmla="*/ 21183 h 1507083"/>
                <a:gd name="connsiteX1" fmla="*/ 228600 w 3052111"/>
                <a:gd name="connsiteY1" fmla="*/ 40233 h 1507083"/>
                <a:gd name="connsiteX2" fmla="*/ 361950 w 3052111"/>
                <a:gd name="connsiteY2" fmla="*/ 154533 h 1507083"/>
                <a:gd name="connsiteX3" fmla="*/ 438150 w 3052111"/>
                <a:gd name="connsiteY3" fmla="*/ 402183 h 1507083"/>
                <a:gd name="connsiteX4" fmla="*/ 781050 w 3052111"/>
                <a:gd name="connsiteY4" fmla="*/ 732383 h 1507083"/>
                <a:gd name="connsiteX5" fmla="*/ 927100 w 3052111"/>
                <a:gd name="connsiteY5" fmla="*/ 935583 h 1507083"/>
                <a:gd name="connsiteX6" fmla="*/ 1212850 w 3052111"/>
                <a:gd name="connsiteY6" fmla="*/ 933250 h 1507083"/>
                <a:gd name="connsiteX7" fmla="*/ 1377950 w 3052111"/>
                <a:gd name="connsiteY7" fmla="*/ 973683 h 1507083"/>
                <a:gd name="connsiteX8" fmla="*/ 2006600 w 3052111"/>
                <a:gd name="connsiteY8" fmla="*/ 1151483 h 1507083"/>
                <a:gd name="connsiteX9" fmla="*/ 2330450 w 3052111"/>
                <a:gd name="connsiteY9" fmla="*/ 1231700 h 1507083"/>
                <a:gd name="connsiteX10" fmla="*/ 2508250 w 3052111"/>
                <a:gd name="connsiteY10" fmla="*/ 1297533 h 1507083"/>
                <a:gd name="connsiteX11" fmla="*/ 2635250 w 3052111"/>
                <a:gd name="connsiteY11" fmla="*/ 1354683 h 1507083"/>
                <a:gd name="connsiteX12" fmla="*/ 2813051 w 3052111"/>
                <a:gd name="connsiteY12" fmla="*/ 1396799 h 1507083"/>
                <a:gd name="connsiteX13" fmla="*/ 2952750 w 3052111"/>
                <a:gd name="connsiteY13" fmla="*/ 1437233 h 1507083"/>
                <a:gd name="connsiteX14" fmla="*/ 1212850 w 3052111"/>
                <a:gd name="connsiteY14" fmla="*/ 1259433 h 1507083"/>
                <a:gd name="connsiteX15" fmla="*/ 1282701 w 3052111"/>
                <a:gd name="connsiteY15" fmla="*/ 1371399 h 1507083"/>
                <a:gd name="connsiteX16" fmla="*/ 1377950 w 3052111"/>
                <a:gd name="connsiteY16" fmla="*/ 1507083 h 1507083"/>
                <a:gd name="connsiteX0" fmla="*/ 0 w 3052111"/>
                <a:gd name="connsiteY0" fmla="*/ 21183 h 1507083"/>
                <a:gd name="connsiteX1" fmla="*/ 228600 w 3052111"/>
                <a:gd name="connsiteY1" fmla="*/ 40233 h 1507083"/>
                <a:gd name="connsiteX2" fmla="*/ 361950 w 3052111"/>
                <a:gd name="connsiteY2" fmla="*/ 154533 h 1507083"/>
                <a:gd name="connsiteX3" fmla="*/ 438150 w 3052111"/>
                <a:gd name="connsiteY3" fmla="*/ 402183 h 1507083"/>
                <a:gd name="connsiteX4" fmla="*/ 781050 w 3052111"/>
                <a:gd name="connsiteY4" fmla="*/ 732383 h 1507083"/>
                <a:gd name="connsiteX5" fmla="*/ 927100 w 3052111"/>
                <a:gd name="connsiteY5" fmla="*/ 935583 h 1507083"/>
                <a:gd name="connsiteX6" fmla="*/ 1212850 w 3052111"/>
                <a:gd name="connsiteY6" fmla="*/ 933250 h 1507083"/>
                <a:gd name="connsiteX7" fmla="*/ 1377950 w 3052111"/>
                <a:gd name="connsiteY7" fmla="*/ 973683 h 1507083"/>
                <a:gd name="connsiteX8" fmla="*/ 2006600 w 3052111"/>
                <a:gd name="connsiteY8" fmla="*/ 1151483 h 1507083"/>
                <a:gd name="connsiteX9" fmla="*/ 2330450 w 3052111"/>
                <a:gd name="connsiteY9" fmla="*/ 1231700 h 1507083"/>
                <a:gd name="connsiteX10" fmla="*/ 2508250 w 3052111"/>
                <a:gd name="connsiteY10" fmla="*/ 1297533 h 1507083"/>
                <a:gd name="connsiteX11" fmla="*/ 2635250 w 3052111"/>
                <a:gd name="connsiteY11" fmla="*/ 1354683 h 1507083"/>
                <a:gd name="connsiteX12" fmla="*/ 2813051 w 3052111"/>
                <a:gd name="connsiteY12" fmla="*/ 1396799 h 1507083"/>
                <a:gd name="connsiteX13" fmla="*/ 2952750 w 3052111"/>
                <a:gd name="connsiteY13" fmla="*/ 1437233 h 1507083"/>
                <a:gd name="connsiteX14" fmla="*/ 1212850 w 3052111"/>
                <a:gd name="connsiteY14" fmla="*/ 1259433 h 1507083"/>
                <a:gd name="connsiteX15" fmla="*/ 1282701 w 3052111"/>
                <a:gd name="connsiteY15" fmla="*/ 1371399 h 1507083"/>
                <a:gd name="connsiteX16" fmla="*/ 1377950 w 3052111"/>
                <a:gd name="connsiteY16" fmla="*/ 1507083 h 1507083"/>
                <a:gd name="connsiteX0" fmla="*/ 0 w 2814771"/>
                <a:gd name="connsiteY0" fmla="*/ 21183 h 1507083"/>
                <a:gd name="connsiteX1" fmla="*/ 228600 w 2814771"/>
                <a:gd name="connsiteY1" fmla="*/ 40233 h 1507083"/>
                <a:gd name="connsiteX2" fmla="*/ 361950 w 2814771"/>
                <a:gd name="connsiteY2" fmla="*/ 154533 h 1507083"/>
                <a:gd name="connsiteX3" fmla="*/ 438150 w 2814771"/>
                <a:gd name="connsiteY3" fmla="*/ 402183 h 1507083"/>
                <a:gd name="connsiteX4" fmla="*/ 781050 w 2814771"/>
                <a:gd name="connsiteY4" fmla="*/ 732383 h 1507083"/>
                <a:gd name="connsiteX5" fmla="*/ 927100 w 2814771"/>
                <a:gd name="connsiteY5" fmla="*/ 935583 h 1507083"/>
                <a:gd name="connsiteX6" fmla="*/ 1212850 w 2814771"/>
                <a:gd name="connsiteY6" fmla="*/ 933250 h 1507083"/>
                <a:gd name="connsiteX7" fmla="*/ 1377950 w 2814771"/>
                <a:gd name="connsiteY7" fmla="*/ 973683 h 1507083"/>
                <a:gd name="connsiteX8" fmla="*/ 2006600 w 2814771"/>
                <a:gd name="connsiteY8" fmla="*/ 1151483 h 1507083"/>
                <a:gd name="connsiteX9" fmla="*/ 2330450 w 2814771"/>
                <a:gd name="connsiteY9" fmla="*/ 1231700 h 1507083"/>
                <a:gd name="connsiteX10" fmla="*/ 2508250 w 2814771"/>
                <a:gd name="connsiteY10" fmla="*/ 1297533 h 1507083"/>
                <a:gd name="connsiteX11" fmla="*/ 2635250 w 2814771"/>
                <a:gd name="connsiteY11" fmla="*/ 1354683 h 1507083"/>
                <a:gd name="connsiteX12" fmla="*/ 2813051 w 2814771"/>
                <a:gd name="connsiteY12" fmla="*/ 1396799 h 1507083"/>
                <a:gd name="connsiteX13" fmla="*/ 1168400 w 2814771"/>
                <a:gd name="connsiteY13" fmla="*/ 1195933 h 1507083"/>
                <a:gd name="connsiteX14" fmla="*/ 1212850 w 2814771"/>
                <a:gd name="connsiteY14" fmla="*/ 1259433 h 1507083"/>
                <a:gd name="connsiteX15" fmla="*/ 1282701 w 2814771"/>
                <a:gd name="connsiteY15" fmla="*/ 1371399 h 1507083"/>
                <a:gd name="connsiteX16" fmla="*/ 1377950 w 2814771"/>
                <a:gd name="connsiteY16" fmla="*/ 1507083 h 1507083"/>
                <a:gd name="connsiteX0" fmla="*/ 0 w 2814771"/>
                <a:gd name="connsiteY0" fmla="*/ 21183 h 1507083"/>
                <a:gd name="connsiteX1" fmla="*/ 228600 w 2814771"/>
                <a:gd name="connsiteY1" fmla="*/ 40233 h 1507083"/>
                <a:gd name="connsiteX2" fmla="*/ 361950 w 2814771"/>
                <a:gd name="connsiteY2" fmla="*/ 154533 h 1507083"/>
                <a:gd name="connsiteX3" fmla="*/ 438150 w 2814771"/>
                <a:gd name="connsiteY3" fmla="*/ 402183 h 1507083"/>
                <a:gd name="connsiteX4" fmla="*/ 781050 w 2814771"/>
                <a:gd name="connsiteY4" fmla="*/ 732383 h 1507083"/>
                <a:gd name="connsiteX5" fmla="*/ 927100 w 2814771"/>
                <a:gd name="connsiteY5" fmla="*/ 935583 h 1507083"/>
                <a:gd name="connsiteX6" fmla="*/ 1212850 w 2814771"/>
                <a:gd name="connsiteY6" fmla="*/ 933250 h 1507083"/>
                <a:gd name="connsiteX7" fmla="*/ 1377950 w 2814771"/>
                <a:gd name="connsiteY7" fmla="*/ 973683 h 1507083"/>
                <a:gd name="connsiteX8" fmla="*/ 2006600 w 2814771"/>
                <a:gd name="connsiteY8" fmla="*/ 1151483 h 1507083"/>
                <a:gd name="connsiteX9" fmla="*/ 2330450 w 2814771"/>
                <a:gd name="connsiteY9" fmla="*/ 1231700 h 1507083"/>
                <a:gd name="connsiteX10" fmla="*/ 2508250 w 2814771"/>
                <a:gd name="connsiteY10" fmla="*/ 1297533 h 1507083"/>
                <a:gd name="connsiteX11" fmla="*/ 2635250 w 2814771"/>
                <a:gd name="connsiteY11" fmla="*/ 1354683 h 1507083"/>
                <a:gd name="connsiteX12" fmla="*/ 2813051 w 2814771"/>
                <a:gd name="connsiteY12" fmla="*/ 1396799 h 1507083"/>
                <a:gd name="connsiteX13" fmla="*/ 1168400 w 2814771"/>
                <a:gd name="connsiteY13" fmla="*/ 1195933 h 1507083"/>
                <a:gd name="connsiteX14" fmla="*/ 1212850 w 2814771"/>
                <a:gd name="connsiteY14" fmla="*/ 1259433 h 1507083"/>
                <a:gd name="connsiteX15" fmla="*/ 1282701 w 2814771"/>
                <a:gd name="connsiteY15" fmla="*/ 1371399 h 1507083"/>
                <a:gd name="connsiteX16" fmla="*/ 1377950 w 2814771"/>
                <a:gd name="connsiteY16" fmla="*/ 1507083 h 1507083"/>
                <a:gd name="connsiteX0" fmla="*/ 0 w 2722003"/>
                <a:gd name="connsiteY0" fmla="*/ 21183 h 1507083"/>
                <a:gd name="connsiteX1" fmla="*/ 228600 w 2722003"/>
                <a:gd name="connsiteY1" fmla="*/ 40233 h 1507083"/>
                <a:gd name="connsiteX2" fmla="*/ 361950 w 2722003"/>
                <a:gd name="connsiteY2" fmla="*/ 154533 h 1507083"/>
                <a:gd name="connsiteX3" fmla="*/ 438150 w 2722003"/>
                <a:gd name="connsiteY3" fmla="*/ 402183 h 1507083"/>
                <a:gd name="connsiteX4" fmla="*/ 781050 w 2722003"/>
                <a:gd name="connsiteY4" fmla="*/ 732383 h 1507083"/>
                <a:gd name="connsiteX5" fmla="*/ 927100 w 2722003"/>
                <a:gd name="connsiteY5" fmla="*/ 935583 h 1507083"/>
                <a:gd name="connsiteX6" fmla="*/ 1212850 w 2722003"/>
                <a:gd name="connsiteY6" fmla="*/ 933250 h 1507083"/>
                <a:gd name="connsiteX7" fmla="*/ 1377950 w 2722003"/>
                <a:gd name="connsiteY7" fmla="*/ 973683 h 1507083"/>
                <a:gd name="connsiteX8" fmla="*/ 2006600 w 2722003"/>
                <a:gd name="connsiteY8" fmla="*/ 1151483 h 1507083"/>
                <a:gd name="connsiteX9" fmla="*/ 2330450 w 2722003"/>
                <a:gd name="connsiteY9" fmla="*/ 1231700 h 1507083"/>
                <a:gd name="connsiteX10" fmla="*/ 2508250 w 2722003"/>
                <a:gd name="connsiteY10" fmla="*/ 1297533 h 1507083"/>
                <a:gd name="connsiteX11" fmla="*/ 2635250 w 2722003"/>
                <a:gd name="connsiteY11" fmla="*/ 1354683 h 1507083"/>
                <a:gd name="connsiteX12" fmla="*/ 1098551 w 2722003"/>
                <a:gd name="connsiteY12" fmla="*/ 1130099 h 1507083"/>
                <a:gd name="connsiteX13" fmla="*/ 1168400 w 2722003"/>
                <a:gd name="connsiteY13" fmla="*/ 1195933 h 1507083"/>
                <a:gd name="connsiteX14" fmla="*/ 1212850 w 2722003"/>
                <a:gd name="connsiteY14" fmla="*/ 1259433 h 1507083"/>
                <a:gd name="connsiteX15" fmla="*/ 1282701 w 2722003"/>
                <a:gd name="connsiteY15" fmla="*/ 1371399 h 1507083"/>
                <a:gd name="connsiteX16" fmla="*/ 1377950 w 2722003"/>
                <a:gd name="connsiteY16" fmla="*/ 1507083 h 1507083"/>
                <a:gd name="connsiteX0" fmla="*/ 0 w 2582183"/>
                <a:gd name="connsiteY0" fmla="*/ 21183 h 1507083"/>
                <a:gd name="connsiteX1" fmla="*/ 228600 w 2582183"/>
                <a:gd name="connsiteY1" fmla="*/ 40233 h 1507083"/>
                <a:gd name="connsiteX2" fmla="*/ 361950 w 2582183"/>
                <a:gd name="connsiteY2" fmla="*/ 154533 h 1507083"/>
                <a:gd name="connsiteX3" fmla="*/ 438150 w 2582183"/>
                <a:gd name="connsiteY3" fmla="*/ 402183 h 1507083"/>
                <a:gd name="connsiteX4" fmla="*/ 781050 w 2582183"/>
                <a:gd name="connsiteY4" fmla="*/ 732383 h 1507083"/>
                <a:gd name="connsiteX5" fmla="*/ 927100 w 2582183"/>
                <a:gd name="connsiteY5" fmla="*/ 935583 h 1507083"/>
                <a:gd name="connsiteX6" fmla="*/ 1212850 w 2582183"/>
                <a:gd name="connsiteY6" fmla="*/ 933250 h 1507083"/>
                <a:gd name="connsiteX7" fmla="*/ 1377950 w 2582183"/>
                <a:gd name="connsiteY7" fmla="*/ 973683 h 1507083"/>
                <a:gd name="connsiteX8" fmla="*/ 2006600 w 2582183"/>
                <a:gd name="connsiteY8" fmla="*/ 1151483 h 1507083"/>
                <a:gd name="connsiteX9" fmla="*/ 2330450 w 2582183"/>
                <a:gd name="connsiteY9" fmla="*/ 1231700 h 1507083"/>
                <a:gd name="connsiteX10" fmla="*/ 2508250 w 2582183"/>
                <a:gd name="connsiteY10" fmla="*/ 1297533 h 1507083"/>
                <a:gd name="connsiteX11" fmla="*/ 1098551 w 2582183"/>
                <a:gd name="connsiteY11" fmla="*/ 1130099 h 1507083"/>
                <a:gd name="connsiteX12" fmla="*/ 1168400 w 2582183"/>
                <a:gd name="connsiteY12" fmla="*/ 1195933 h 1507083"/>
                <a:gd name="connsiteX13" fmla="*/ 1212850 w 2582183"/>
                <a:gd name="connsiteY13" fmla="*/ 1259433 h 1507083"/>
                <a:gd name="connsiteX14" fmla="*/ 1282701 w 2582183"/>
                <a:gd name="connsiteY14" fmla="*/ 1371399 h 1507083"/>
                <a:gd name="connsiteX15" fmla="*/ 1377950 w 2582183"/>
                <a:gd name="connsiteY15" fmla="*/ 1507083 h 1507083"/>
                <a:gd name="connsiteX0" fmla="*/ 0 w 2330450"/>
                <a:gd name="connsiteY0" fmla="*/ 21183 h 1507083"/>
                <a:gd name="connsiteX1" fmla="*/ 228600 w 2330450"/>
                <a:gd name="connsiteY1" fmla="*/ 40233 h 1507083"/>
                <a:gd name="connsiteX2" fmla="*/ 361950 w 2330450"/>
                <a:gd name="connsiteY2" fmla="*/ 154533 h 1507083"/>
                <a:gd name="connsiteX3" fmla="*/ 438150 w 2330450"/>
                <a:gd name="connsiteY3" fmla="*/ 402183 h 1507083"/>
                <a:gd name="connsiteX4" fmla="*/ 781050 w 2330450"/>
                <a:gd name="connsiteY4" fmla="*/ 732383 h 1507083"/>
                <a:gd name="connsiteX5" fmla="*/ 927100 w 2330450"/>
                <a:gd name="connsiteY5" fmla="*/ 935583 h 1507083"/>
                <a:gd name="connsiteX6" fmla="*/ 1212850 w 2330450"/>
                <a:gd name="connsiteY6" fmla="*/ 933250 h 1507083"/>
                <a:gd name="connsiteX7" fmla="*/ 1377950 w 2330450"/>
                <a:gd name="connsiteY7" fmla="*/ 973683 h 1507083"/>
                <a:gd name="connsiteX8" fmla="*/ 2006600 w 2330450"/>
                <a:gd name="connsiteY8" fmla="*/ 1151483 h 1507083"/>
                <a:gd name="connsiteX9" fmla="*/ 2330450 w 2330450"/>
                <a:gd name="connsiteY9" fmla="*/ 1231700 h 1507083"/>
                <a:gd name="connsiteX10" fmla="*/ 1098551 w 2330450"/>
                <a:gd name="connsiteY10" fmla="*/ 1130099 h 1507083"/>
                <a:gd name="connsiteX11" fmla="*/ 1168400 w 2330450"/>
                <a:gd name="connsiteY11" fmla="*/ 1195933 h 1507083"/>
                <a:gd name="connsiteX12" fmla="*/ 1212850 w 2330450"/>
                <a:gd name="connsiteY12" fmla="*/ 1259433 h 1507083"/>
                <a:gd name="connsiteX13" fmla="*/ 1282701 w 2330450"/>
                <a:gd name="connsiteY13" fmla="*/ 1371399 h 1507083"/>
                <a:gd name="connsiteX14" fmla="*/ 1377950 w 2330450"/>
                <a:gd name="connsiteY14" fmla="*/ 1507083 h 1507083"/>
                <a:gd name="connsiteX0" fmla="*/ 0 w 2006600"/>
                <a:gd name="connsiteY0" fmla="*/ 21183 h 1507083"/>
                <a:gd name="connsiteX1" fmla="*/ 228600 w 2006600"/>
                <a:gd name="connsiteY1" fmla="*/ 40233 h 1507083"/>
                <a:gd name="connsiteX2" fmla="*/ 361950 w 2006600"/>
                <a:gd name="connsiteY2" fmla="*/ 154533 h 1507083"/>
                <a:gd name="connsiteX3" fmla="*/ 438150 w 2006600"/>
                <a:gd name="connsiteY3" fmla="*/ 402183 h 1507083"/>
                <a:gd name="connsiteX4" fmla="*/ 781050 w 2006600"/>
                <a:gd name="connsiteY4" fmla="*/ 732383 h 1507083"/>
                <a:gd name="connsiteX5" fmla="*/ 927100 w 2006600"/>
                <a:gd name="connsiteY5" fmla="*/ 935583 h 1507083"/>
                <a:gd name="connsiteX6" fmla="*/ 1212850 w 2006600"/>
                <a:gd name="connsiteY6" fmla="*/ 933250 h 1507083"/>
                <a:gd name="connsiteX7" fmla="*/ 1377950 w 2006600"/>
                <a:gd name="connsiteY7" fmla="*/ 973683 h 1507083"/>
                <a:gd name="connsiteX8" fmla="*/ 2006600 w 2006600"/>
                <a:gd name="connsiteY8" fmla="*/ 1151483 h 1507083"/>
                <a:gd name="connsiteX9" fmla="*/ 1098551 w 2006600"/>
                <a:gd name="connsiteY9" fmla="*/ 1130099 h 1507083"/>
                <a:gd name="connsiteX10" fmla="*/ 1168400 w 2006600"/>
                <a:gd name="connsiteY10" fmla="*/ 1195933 h 1507083"/>
                <a:gd name="connsiteX11" fmla="*/ 1212850 w 2006600"/>
                <a:gd name="connsiteY11" fmla="*/ 1259433 h 1507083"/>
                <a:gd name="connsiteX12" fmla="*/ 1282701 w 2006600"/>
                <a:gd name="connsiteY12" fmla="*/ 1371399 h 1507083"/>
                <a:gd name="connsiteX13" fmla="*/ 1377950 w 2006600"/>
                <a:gd name="connsiteY13" fmla="*/ 1507083 h 1507083"/>
                <a:gd name="connsiteX0" fmla="*/ 0 w 1377950"/>
                <a:gd name="connsiteY0" fmla="*/ 21183 h 1507083"/>
                <a:gd name="connsiteX1" fmla="*/ 228600 w 1377950"/>
                <a:gd name="connsiteY1" fmla="*/ 40233 h 1507083"/>
                <a:gd name="connsiteX2" fmla="*/ 361950 w 1377950"/>
                <a:gd name="connsiteY2" fmla="*/ 154533 h 1507083"/>
                <a:gd name="connsiteX3" fmla="*/ 438150 w 1377950"/>
                <a:gd name="connsiteY3" fmla="*/ 402183 h 1507083"/>
                <a:gd name="connsiteX4" fmla="*/ 781050 w 1377950"/>
                <a:gd name="connsiteY4" fmla="*/ 732383 h 1507083"/>
                <a:gd name="connsiteX5" fmla="*/ 927100 w 1377950"/>
                <a:gd name="connsiteY5" fmla="*/ 935583 h 1507083"/>
                <a:gd name="connsiteX6" fmla="*/ 1212850 w 1377950"/>
                <a:gd name="connsiteY6" fmla="*/ 933250 h 1507083"/>
                <a:gd name="connsiteX7" fmla="*/ 1377950 w 1377950"/>
                <a:gd name="connsiteY7" fmla="*/ 973683 h 1507083"/>
                <a:gd name="connsiteX8" fmla="*/ 1098551 w 1377950"/>
                <a:gd name="connsiteY8" fmla="*/ 1130099 h 1507083"/>
                <a:gd name="connsiteX9" fmla="*/ 1168400 w 1377950"/>
                <a:gd name="connsiteY9" fmla="*/ 1195933 h 1507083"/>
                <a:gd name="connsiteX10" fmla="*/ 1212850 w 1377950"/>
                <a:gd name="connsiteY10" fmla="*/ 1259433 h 1507083"/>
                <a:gd name="connsiteX11" fmla="*/ 1282701 w 1377950"/>
                <a:gd name="connsiteY11" fmla="*/ 1371399 h 1507083"/>
                <a:gd name="connsiteX12" fmla="*/ 1377950 w 1377950"/>
                <a:gd name="connsiteY12" fmla="*/ 1507083 h 1507083"/>
                <a:gd name="connsiteX0" fmla="*/ 0 w 1377950"/>
                <a:gd name="connsiteY0" fmla="*/ 21183 h 1507083"/>
                <a:gd name="connsiteX1" fmla="*/ 228600 w 1377950"/>
                <a:gd name="connsiteY1" fmla="*/ 40233 h 1507083"/>
                <a:gd name="connsiteX2" fmla="*/ 361950 w 1377950"/>
                <a:gd name="connsiteY2" fmla="*/ 154533 h 1507083"/>
                <a:gd name="connsiteX3" fmla="*/ 438150 w 1377950"/>
                <a:gd name="connsiteY3" fmla="*/ 402183 h 1507083"/>
                <a:gd name="connsiteX4" fmla="*/ 781050 w 1377950"/>
                <a:gd name="connsiteY4" fmla="*/ 732383 h 1507083"/>
                <a:gd name="connsiteX5" fmla="*/ 927100 w 1377950"/>
                <a:gd name="connsiteY5" fmla="*/ 935583 h 1507083"/>
                <a:gd name="connsiteX6" fmla="*/ 1212850 w 1377950"/>
                <a:gd name="connsiteY6" fmla="*/ 933250 h 1507083"/>
                <a:gd name="connsiteX7" fmla="*/ 1098551 w 1377950"/>
                <a:gd name="connsiteY7" fmla="*/ 1130099 h 1507083"/>
                <a:gd name="connsiteX8" fmla="*/ 1168400 w 1377950"/>
                <a:gd name="connsiteY8" fmla="*/ 1195933 h 1507083"/>
                <a:gd name="connsiteX9" fmla="*/ 1212850 w 1377950"/>
                <a:gd name="connsiteY9" fmla="*/ 1259433 h 1507083"/>
                <a:gd name="connsiteX10" fmla="*/ 1282701 w 1377950"/>
                <a:gd name="connsiteY10" fmla="*/ 1371399 h 1507083"/>
                <a:gd name="connsiteX11" fmla="*/ 1377950 w 1377950"/>
                <a:gd name="connsiteY11" fmla="*/ 1507083 h 1507083"/>
                <a:gd name="connsiteX0" fmla="*/ 0 w 1377950"/>
                <a:gd name="connsiteY0" fmla="*/ 21183 h 1507083"/>
                <a:gd name="connsiteX1" fmla="*/ 228600 w 1377950"/>
                <a:gd name="connsiteY1" fmla="*/ 40233 h 1507083"/>
                <a:gd name="connsiteX2" fmla="*/ 361950 w 1377950"/>
                <a:gd name="connsiteY2" fmla="*/ 154533 h 1507083"/>
                <a:gd name="connsiteX3" fmla="*/ 438150 w 1377950"/>
                <a:gd name="connsiteY3" fmla="*/ 402183 h 1507083"/>
                <a:gd name="connsiteX4" fmla="*/ 781050 w 1377950"/>
                <a:gd name="connsiteY4" fmla="*/ 732383 h 1507083"/>
                <a:gd name="connsiteX5" fmla="*/ 927100 w 1377950"/>
                <a:gd name="connsiteY5" fmla="*/ 935583 h 1507083"/>
                <a:gd name="connsiteX6" fmla="*/ 1098551 w 1377950"/>
                <a:gd name="connsiteY6" fmla="*/ 1130099 h 1507083"/>
                <a:gd name="connsiteX7" fmla="*/ 1168400 w 1377950"/>
                <a:gd name="connsiteY7" fmla="*/ 1195933 h 1507083"/>
                <a:gd name="connsiteX8" fmla="*/ 1212850 w 1377950"/>
                <a:gd name="connsiteY8" fmla="*/ 1259433 h 1507083"/>
                <a:gd name="connsiteX9" fmla="*/ 1282701 w 1377950"/>
                <a:gd name="connsiteY9" fmla="*/ 1371399 h 1507083"/>
                <a:gd name="connsiteX10" fmla="*/ 1377950 w 1377950"/>
                <a:gd name="connsiteY10" fmla="*/ 1507083 h 1507083"/>
                <a:gd name="connsiteX0" fmla="*/ 0 w 1377950"/>
                <a:gd name="connsiteY0" fmla="*/ 21183 h 1507083"/>
                <a:gd name="connsiteX1" fmla="*/ 228600 w 1377950"/>
                <a:gd name="connsiteY1" fmla="*/ 40233 h 1507083"/>
                <a:gd name="connsiteX2" fmla="*/ 361950 w 1377950"/>
                <a:gd name="connsiteY2" fmla="*/ 154533 h 1507083"/>
                <a:gd name="connsiteX3" fmla="*/ 438150 w 1377950"/>
                <a:gd name="connsiteY3" fmla="*/ 402183 h 1507083"/>
                <a:gd name="connsiteX4" fmla="*/ 781050 w 1377950"/>
                <a:gd name="connsiteY4" fmla="*/ 732383 h 1507083"/>
                <a:gd name="connsiteX5" fmla="*/ 977900 w 1377950"/>
                <a:gd name="connsiteY5" fmla="*/ 916533 h 1507083"/>
                <a:gd name="connsiteX6" fmla="*/ 1098551 w 1377950"/>
                <a:gd name="connsiteY6" fmla="*/ 1130099 h 1507083"/>
                <a:gd name="connsiteX7" fmla="*/ 1168400 w 1377950"/>
                <a:gd name="connsiteY7" fmla="*/ 1195933 h 1507083"/>
                <a:gd name="connsiteX8" fmla="*/ 1212850 w 1377950"/>
                <a:gd name="connsiteY8" fmla="*/ 1259433 h 1507083"/>
                <a:gd name="connsiteX9" fmla="*/ 1282701 w 1377950"/>
                <a:gd name="connsiteY9" fmla="*/ 1371399 h 1507083"/>
                <a:gd name="connsiteX10" fmla="*/ 1377950 w 1377950"/>
                <a:gd name="connsiteY10" fmla="*/ 1507083 h 1507083"/>
                <a:gd name="connsiteX0" fmla="*/ 0 w 1149350"/>
                <a:gd name="connsiteY0" fmla="*/ 0 h 1466850"/>
                <a:gd name="connsiteX1" fmla="*/ 133350 w 1149350"/>
                <a:gd name="connsiteY1" fmla="*/ 114300 h 1466850"/>
                <a:gd name="connsiteX2" fmla="*/ 209550 w 1149350"/>
                <a:gd name="connsiteY2" fmla="*/ 361950 h 1466850"/>
                <a:gd name="connsiteX3" fmla="*/ 552450 w 1149350"/>
                <a:gd name="connsiteY3" fmla="*/ 692150 h 1466850"/>
                <a:gd name="connsiteX4" fmla="*/ 749300 w 1149350"/>
                <a:gd name="connsiteY4" fmla="*/ 876300 h 1466850"/>
                <a:gd name="connsiteX5" fmla="*/ 869951 w 1149350"/>
                <a:gd name="connsiteY5" fmla="*/ 1089866 h 1466850"/>
                <a:gd name="connsiteX6" fmla="*/ 939800 w 1149350"/>
                <a:gd name="connsiteY6" fmla="*/ 1155700 h 1466850"/>
                <a:gd name="connsiteX7" fmla="*/ 984250 w 1149350"/>
                <a:gd name="connsiteY7" fmla="*/ 1219200 h 1466850"/>
                <a:gd name="connsiteX8" fmla="*/ 1054101 w 1149350"/>
                <a:gd name="connsiteY8" fmla="*/ 1331166 h 1466850"/>
                <a:gd name="connsiteX9" fmla="*/ 1149350 w 1149350"/>
                <a:gd name="connsiteY9" fmla="*/ 1466850 h 1466850"/>
                <a:gd name="connsiteX0" fmla="*/ 0 w 1016000"/>
                <a:gd name="connsiteY0" fmla="*/ 0 h 1352550"/>
                <a:gd name="connsiteX1" fmla="*/ 76200 w 1016000"/>
                <a:gd name="connsiteY1" fmla="*/ 247650 h 1352550"/>
                <a:gd name="connsiteX2" fmla="*/ 419100 w 1016000"/>
                <a:gd name="connsiteY2" fmla="*/ 577850 h 1352550"/>
                <a:gd name="connsiteX3" fmla="*/ 615950 w 1016000"/>
                <a:gd name="connsiteY3" fmla="*/ 762000 h 1352550"/>
                <a:gd name="connsiteX4" fmla="*/ 736601 w 1016000"/>
                <a:gd name="connsiteY4" fmla="*/ 975566 h 1352550"/>
                <a:gd name="connsiteX5" fmla="*/ 806450 w 1016000"/>
                <a:gd name="connsiteY5" fmla="*/ 1041400 h 1352550"/>
                <a:gd name="connsiteX6" fmla="*/ 850900 w 1016000"/>
                <a:gd name="connsiteY6" fmla="*/ 1104900 h 1352550"/>
                <a:gd name="connsiteX7" fmla="*/ 920751 w 1016000"/>
                <a:gd name="connsiteY7" fmla="*/ 1216866 h 1352550"/>
                <a:gd name="connsiteX8" fmla="*/ 1016000 w 1016000"/>
                <a:gd name="connsiteY8" fmla="*/ 1352550 h 1352550"/>
                <a:gd name="connsiteX0" fmla="*/ 0 w 939800"/>
                <a:gd name="connsiteY0" fmla="*/ 0 h 1104900"/>
                <a:gd name="connsiteX1" fmla="*/ 342900 w 939800"/>
                <a:gd name="connsiteY1" fmla="*/ 330200 h 1104900"/>
                <a:gd name="connsiteX2" fmla="*/ 539750 w 939800"/>
                <a:gd name="connsiteY2" fmla="*/ 514350 h 1104900"/>
                <a:gd name="connsiteX3" fmla="*/ 660401 w 939800"/>
                <a:gd name="connsiteY3" fmla="*/ 727916 h 1104900"/>
                <a:gd name="connsiteX4" fmla="*/ 730250 w 939800"/>
                <a:gd name="connsiteY4" fmla="*/ 793750 h 1104900"/>
                <a:gd name="connsiteX5" fmla="*/ 774700 w 939800"/>
                <a:gd name="connsiteY5" fmla="*/ 857250 h 1104900"/>
                <a:gd name="connsiteX6" fmla="*/ 844551 w 939800"/>
                <a:gd name="connsiteY6" fmla="*/ 969216 h 1104900"/>
                <a:gd name="connsiteX7" fmla="*/ 939800 w 939800"/>
                <a:gd name="connsiteY7" fmla="*/ 1104900 h 1104900"/>
                <a:gd name="connsiteX0" fmla="*/ 0 w 596900"/>
                <a:gd name="connsiteY0" fmla="*/ 0 h 774700"/>
                <a:gd name="connsiteX1" fmla="*/ 196850 w 596900"/>
                <a:gd name="connsiteY1" fmla="*/ 184150 h 774700"/>
                <a:gd name="connsiteX2" fmla="*/ 317501 w 596900"/>
                <a:gd name="connsiteY2" fmla="*/ 397716 h 774700"/>
                <a:gd name="connsiteX3" fmla="*/ 387350 w 596900"/>
                <a:gd name="connsiteY3" fmla="*/ 463550 h 774700"/>
                <a:gd name="connsiteX4" fmla="*/ 431800 w 596900"/>
                <a:gd name="connsiteY4" fmla="*/ 527050 h 774700"/>
                <a:gd name="connsiteX5" fmla="*/ 501651 w 596900"/>
                <a:gd name="connsiteY5" fmla="*/ 639016 h 774700"/>
                <a:gd name="connsiteX6" fmla="*/ 596900 w 596900"/>
                <a:gd name="connsiteY6" fmla="*/ 774700 h 774700"/>
                <a:gd name="connsiteX0" fmla="*/ 0 w 590550"/>
                <a:gd name="connsiteY0" fmla="*/ 96623 h 591923"/>
                <a:gd name="connsiteX1" fmla="*/ 190500 w 590550"/>
                <a:gd name="connsiteY1" fmla="*/ 1373 h 591923"/>
                <a:gd name="connsiteX2" fmla="*/ 311151 w 590550"/>
                <a:gd name="connsiteY2" fmla="*/ 214939 h 591923"/>
                <a:gd name="connsiteX3" fmla="*/ 381000 w 590550"/>
                <a:gd name="connsiteY3" fmla="*/ 280773 h 591923"/>
                <a:gd name="connsiteX4" fmla="*/ 425450 w 590550"/>
                <a:gd name="connsiteY4" fmla="*/ 344273 h 591923"/>
                <a:gd name="connsiteX5" fmla="*/ 495301 w 590550"/>
                <a:gd name="connsiteY5" fmla="*/ 456239 h 591923"/>
                <a:gd name="connsiteX6" fmla="*/ 590550 w 590550"/>
                <a:gd name="connsiteY6" fmla="*/ 591923 h 591923"/>
                <a:gd name="connsiteX0" fmla="*/ 0 w 514350"/>
                <a:gd name="connsiteY0" fmla="*/ 0 h 711200"/>
                <a:gd name="connsiteX1" fmla="*/ 114300 w 514350"/>
                <a:gd name="connsiteY1" fmla="*/ 120650 h 711200"/>
                <a:gd name="connsiteX2" fmla="*/ 234951 w 514350"/>
                <a:gd name="connsiteY2" fmla="*/ 334216 h 711200"/>
                <a:gd name="connsiteX3" fmla="*/ 304800 w 514350"/>
                <a:gd name="connsiteY3" fmla="*/ 400050 h 711200"/>
                <a:gd name="connsiteX4" fmla="*/ 349250 w 514350"/>
                <a:gd name="connsiteY4" fmla="*/ 463550 h 711200"/>
                <a:gd name="connsiteX5" fmla="*/ 419101 w 514350"/>
                <a:gd name="connsiteY5" fmla="*/ 575516 h 711200"/>
                <a:gd name="connsiteX6" fmla="*/ 514350 w 514350"/>
                <a:gd name="connsiteY6"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711200">
                  <a:moveTo>
                    <a:pt x="0" y="0"/>
                  </a:moveTo>
                  <a:cubicBezTo>
                    <a:pt x="89958" y="85725"/>
                    <a:pt x="75142" y="64947"/>
                    <a:pt x="114300" y="120650"/>
                  </a:cubicBezTo>
                  <a:cubicBezTo>
                    <a:pt x="153458" y="176353"/>
                    <a:pt x="194734" y="290824"/>
                    <a:pt x="234951" y="334216"/>
                  </a:cubicBezTo>
                  <a:cubicBezTo>
                    <a:pt x="275168" y="377608"/>
                    <a:pt x="285750" y="378494"/>
                    <a:pt x="304800" y="400050"/>
                  </a:cubicBezTo>
                  <a:cubicBezTo>
                    <a:pt x="323850" y="421606"/>
                    <a:pt x="334433" y="442383"/>
                    <a:pt x="349250" y="463550"/>
                  </a:cubicBezTo>
                  <a:cubicBezTo>
                    <a:pt x="368300" y="492794"/>
                    <a:pt x="395817" y="538194"/>
                    <a:pt x="419101" y="575516"/>
                  </a:cubicBezTo>
                  <a:cubicBezTo>
                    <a:pt x="476251" y="585041"/>
                    <a:pt x="486834" y="700228"/>
                    <a:pt x="514350" y="711200"/>
                  </a:cubicBezTo>
                </a:path>
              </a:pathLst>
            </a:cu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247773" y="3581938"/>
              <a:ext cx="146050" cy="184150"/>
            </a:xfrm>
            <a:custGeom>
              <a:avLst/>
              <a:gdLst>
                <a:gd name="connsiteX0" fmla="*/ 4554 w 2767640"/>
                <a:gd name="connsiteY0" fmla="*/ 552467 h 2453081"/>
                <a:gd name="connsiteX1" fmla="*/ 17254 w 2767640"/>
                <a:gd name="connsiteY1" fmla="*/ 431817 h 2453081"/>
                <a:gd name="connsiteX2" fmla="*/ 144254 w 2767640"/>
                <a:gd name="connsiteY2" fmla="*/ 393717 h 2453081"/>
                <a:gd name="connsiteX3" fmla="*/ 233154 w 2767640"/>
                <a:gd name="connsiteY3" fmla="*/ 101617 h 2453081"/>
                <a:gd name="connsiteX4" fmla="*/ 379204 w 2767640"/>
                <a:gd name="connsiteY4" fmla="*/ 107967 h 2453081"/>
                <a:gd name="connsiteX5" fmla="*/ 607804 w 2767640"/>
                <a:gd name="connsiteY5" fmla="*/ 38117 h 2453081"/>
                <a:gd name="connsiteX6" fmla="*/ 791954 w 2767640"/>
                <a:gd name="connsiteY6" fmla="*/ 190517 h 2453081"/>
                <a:gd name="connsiteX7" fmla="*/ 918954 w 2767640"/>
                <a:gd name="connsiteY7" fmla="*/ 165117 h 2453081"/>
                <a:gd name="connsiteX8" fmla="*/ 957054 w 2767640"/>
                <a:gd name="connsiteY8" fmla="*/ 82567 h 2453081"/>
                <a:gd name="connsiteX9" fmla="*/ 1192004 w 2767640"/>
                <a:gd name="connsiteY9" fmla="*/ 88917 h 2453081"/>
                <a:gd name="connsiteX10" fmla="*/ 1376154 w 2767640"/>
                <a:gd name="connsiteY10" fmla="*/ 57167 h 2453081"/>
                <a:gd name="connsiteX11" fmla="*/ 1515854 w 2767640"/>
                <a:gd name="connsiteY11" fmla="*/ 57167 h 2453081"/>
                <a:gd name="connsiteX12" fmla="*/ 1630154 w 2767640"/>
                <a:gd name="connsiteY12" fmla="*/ 25417 h 2453081"/>
                <a:gd name="connsiteX13" fmla="*/ 1757154 w 2767640"/>
                <a:gd name="connsiteY13" fmla="*/ 50817 h 2453081"/>
                <a:gd name="connsiteX14" fmla="*/ 1934954 w 2767640"/>
                <a:gd name="connsiteY14" fmla="*/ 17 h 2453081"/>
                <a:gd name="connsiteX15" fmla="*/ 2081004 w 2767640"/>
                <a:gd name="connsiteY15" fmla="*/ 57167 h 2453081"/>
                <a:gd name="connsiteX16" fmla="*/ 2201654 w 2767640"/>
                <a:gd name="connsiteY16" fmla="*/ 44467 h 2453081"/>
                <a:gd name="connsiteX17" fmla="*/ 2544554 w 2767640"/>
                <a:gd name="connsiteY17" fmla="*/ 508017 h 2453081"/>
                <a:gd name="connsiteX18" fmla="*/ 2544554 w 2767640"/>
                <a:gd name="connsiteY18" fmla="*/ 685817 h 2453081"/>
                <a:gd name="connsiteX19" fmla="*/ 2646154 w 2767640"/>
                <a:gd name="connsiteY19" fmla="*/ 825517 h 2453081"/>
                <a:gd name="connsiteX20" fmla="*/ 2709654 w 2767640"/>
                <a:gd name="connsiteY20" fmla="*/ 1206517 h 2453081"/>
                <a:gd name="connsiteX21" fmla="*/ 2709654 w 2767640"/>
                <a:gd name="connsiteY21" fmla="*/ 1320817 h 2453081"/>
                <a:gd name="connsiteX22" fmla="*/ 2766804 w 2767640"/>
                <a:gd name="connsiteY22" fmla="*/ 1498617 h 2453081"/>
                <a:gd name="connsiteX23" fmla="*/ 2741404 w 2767640"/>
                <a:gd name="connsiteY23" fmla="*/ 1612917 h 2453081"/>
                <a:gd name="connsiteX24" fmla="*/ 2709654 w 2767640"/>
                <a:gd name="connsiteY24" fmla="*/ 1733567 h 2453081"/>
                <a:gd name="connsiteX25" fmla="*/ 2646154 w 2767640"/>
                <a:gd name="connsiteY25" fmla="*/ 1790717 h 2453081"/>
                <a:gd name="connsiteX26" fmla="*/ 2506454 w 2767640"/>
                <a:gd name="connsiteY26" fmla="*/ 2044717 h 2453081"/>
                <a:gd name="connsiteX27" fmla="*/ 2303254 w 2767640"/>
                <a:gd name="connsiteY27" fmla="*/ 2165367 h 2453081"/>
                <a:gd name="connsiteX28" fmla="*/ 2119104 w 2767640"/>
                <a:gd name="connsiteY28" fmla="*/ 2139967 h 2453081"/>
                <a:gd name="connsiteX29" fmla="*/ 1966704 w 2767640"/>
                <a:gd name="connsiteY29" fmla="*/ 2178067 h 2453081"/>
                <a:gd name="connsiteX30" fmla="*/ 1890504 w 2767640"/>
                <a:gd name="connsiteY30" fmla="*/ 2171717 h 2453081"/>
                <a:gd name="connsiteX31" fmla="*/ 1744454 w 2767640"/>
                <a:gd name="connsiteY31" fmla="*/ 2260617 h 2453081"/>
                <a:gd name="connsiteX32" fmla="*/ 1528554 w 2767640"/>
                <a:gd name="connsiteY32" fmla="*/ 2286017 h 2453081"/>
                <a:gd name="connsiteX33" fmla="*/ 1338054 w 2767640"/>
                <a:gd name="connsiteY33" fmla="*/ 2438417 h 2453081"/>
                <a:gd name="connsiteX34" fmla="*/ 1147554 w 2767640"/>
                <a:gd name="connsiteY34" fmla="*/ 2438417 h 2453081"/>
                <a:gd name="connsiteX0" fmla="*/ 4554 w 2767640"/>
                <a:gd name="connsiteY0" fmla="*/ 552467 h 2438417"/>
                <a:gd name="connsiteX1" fmla="*/ 17254 w 2767640"/>
                <a:gd name="connsiteY1" fmla="*/ 431817 h 2438417"/>
                <a:gd name="connsiteX2" fmla="*/ 144254 w 2767640"/>
                <a:gd name="connsiteY2" fmla="*/ 393717 h 2438417"/>
                <a:gd name="connsiteX3" fmla="*/ 233154 w 2767640"/>
                <a:gd name="connsiteY3" fmla="*/ 101617 h 2438417"/>
                <a:gd name="connsiteX4" fmla="*/ 379204 w 2767640"/>
                <a:gd name="connsiteY4" fmla="*/ 107967 h 2438417"/>
                <a:gd name="connsiteX5" fmla="*/ 607804 w 2767640"/>
                <a:gd name="connsiteY5" fmla="*/ 38117 h 2438417"/>
                <a:gd name="connsiteX6" fmla="*/ 791954 w 2767640"/>
                <a:gd name="connsiteY6" fmla="*/ 190517 h 2438417"/>
                <a:gd name="connsiteX7" fmla="*/ 918954 w 2767640"/>
                <a:gd name="connsiteY7" fmla="*/ 165117 h 2438417"/>
                <a:gd name="connsiteX8" fmla="*/ 957054 w 2767640"/>
                <a:gd name="connsiteY8" fmla="*/ 82567 h 2438417"/>
                <a:gd name="connsiteX9" fmla="*/ 1192004 w 2767640"/>
                <a:gd name="connsiteY9" fmla="*/ 88917 h 2438417"/>
                <a:gd name="connsiteX10" fmla="*/ 1376154 w 2767640"/>
                <a:gd name="connsiteY10" fmla="*/ 57167 h 2438417"/>
                <a:gd name="connsiteX11" fmla="*/ 1515854 w 2767640"/>
                <a:gd name="connsiteY11" fmla="*/ 57167 h 2438417"/>
                <a:gd name="connsiteX12" fmla="*/ 1630154 w 2767640"/>
                <a:gd name="connsiteY12" fmla="*/ 25417 h 2438417"/>
                <a:gd name="connsiteX13" fmla="*/ 1757154 w 2767640"/>
                <a:gd name="connsiteY13" fmla="*/ 50817 h 2438417"/>
                <a:gd name="connsiteX14" fmla="*/ 1934954 w 2767640"/>
                <a:gd name="connsiteY14" fmla="*/ 17 h 2438417"/>
                <a:gd name="connsiteX15" fmla="*/ 2081004 w 2767640"/>
                <a:gd name="connsiteY15" fmla="*/ 57167 h 2438417"/>
                <a:gd name="connsiteX16" fmla="*/ 2201654 w 2767640"/>
                <a:gd name="connsiteY16" fmla="*/ 44467 h 2438417"/>
                <a:gd name="connsiteX17" fmla="*/ 2544554 w 2767640"/>
                <a:gd name="connsiteY17" fmla="*/ 508017 h 2438417"/>
                <a:gd name="connsiteX18" fmla="*/ 2544554 w 2767640"/>
                <a:gd name="connsiteY18" fmla="*/ 685817 h 2438417"/>
                <a:gd name="connsiteX19" fmla="*/ 2646154 w 2767640"/>
                <a:gd name="connsiteY19" fmla="*/ 825517 h 2438417"/>
                <a:gd name="connsiteX20" fmla="*/ 2709654 w 2767640"/>
                <a:gd name="connsiteY20" fmla="*/ 1206517 h 2438417"/>
                <a:gd name="connsiteX21" fmla="*/ 2709654 w 2767640"/>
                <a:gd name="connsiteY21" fmla="*/ 1320817 h 2438417"/>
                <a:gd name="connsiteX22" fmla="*/ 2766804 w 2767640"/>
                <a:gd name="connsiteY22" fmla="*/ 1498617 h 2438417"/>
                <a:gd name="connsiteX23" fmla="*/ 2741404 w 2767640"/>
                <a:gd name="connsiteY23" fmla="*/ 1612917 h 2438417"/>
                <a:gd name="connsiteX24" fmla="*/ 2709654 w 2767640"/>
                <a:gd name="connsiteY24" fmla="*/ 1733567 h 2438417"/>
                <a:gd name="connsiteX25" fmla="*/ 2646154 w 2767640"/>
                <a:gd name="connsiteY25" fmla="*/ 1790717 h 2438417"/>
                <a:gd name="connsiteX26" fmla="*/ 2506454 w 2767640"/>
                <a:gd name="connsiteY26" fmla="*/ 2044717 h 2438417"/>
                <a:gd name="connsiteX27" fmla="*/ 2303254 w 2767640"/>
                <a:gd name="connsiteY27" fmla="*/ 2165367 h 2438417"/>
                <a:gd name="connsiteX28" fmla="*/ 2119104 w 2767640"/>
                <a:gd name="connsiteY28" fmla="*/ 2139967 h 2438417"/>
                <a:gd name="connsiteX29" fmla="*/ 1966704 w 2767640"/>
                <a:gd name="connsiteY29" fmla="*/ 2178067 h 2438417"/>
                <a:gd name="connsiteX30" fmla="*/ 1890504 w 2767640"/>
                <a:gd name="connsiteY30" fmla="*/ 2171717 h 2438417"/>
                <a:gd name="connsiteX31" fmla="*/ 1744454 w 2767640"/>
                <a:gd name="connsiteY31" fmla="*/ 2260617 h 2438417"/>
                <a:gd name="connsiteX32" fmla="*/ 1528554 w 2767640"/>
                <a:gd name="connsiteY32" fmla="*/ 2286017 h 2438417"/>
                <a:gd name="connsiteX33" fmla="*/ 1338054 w 2767640"/>
                <a:gd name="connsiteY33" fmla="*/ 2438417 h 2438417"/>
                <a:gd name="connsiteX0" fmla="*/ 4554 w 2767640"/>
                <a:gd name="connsiteY0" fmla="*/ 552467 h 2286017"/>
                <a:gd name="connsiteX1" fmla="*/ 17254 w 2767640"/>
                <a:gd name="connsiteY1" fmla="*/ 431817 h 2286017"/>
                <a:gd name="connsiteX2" fmla="*/ 144254 w 2767640"/>
                <a:gd name="connsiteY2" fmla="*/ 393717 h 2286017"/>
                <a:gd name="connsiteX3" fmla="*/ 233154 w 2767640"/>
                <a:gd name="connsiteY3" fmla="*/ 101617 h 2286017"/>
                <a:gd name="connsiteX4" fmla="*/ 379204 w 2767640"/>
                <a:gd name="connsiteY4" fmla="*/ 107967 h 2286017"/>
                <a:gd name="connsiteX5" fmla="*/ 607804 w 2767640"/>
                <a:gd name="connsiteY5" fmla="*/ 38117 h 2286017"/>
                <a:gd name="connsiteX6" fmla="*/ 791954 w 2767640"/>
                <a:gd name="connsiteY6" fmla="*/ 190517 h 2286017"/>
                <a:gd name="connsiteX7" fmla="*/ 918954 w 2767640"/>
                <a:gd name="connsiteY7" fmla="*/ 165117 h 2286017"/>
                <a:gd name="connsiteX8" fmla="*/ 957054 w 2767640"/>
                <a:gd name="connsiteY8" fmla="*/ 82567 h 2286017"/>
                <a:gd name="connsiteX9" fmla="*/ 1192004 w 2767640"/>
                <a:gd name="connsiteY9" fmla="*/ 88917 h 2286017"/>
                <a:gd name="connsiteX10" fmla="*/ 1376154 w 2767640"/>
                <a:gd name="connsiteY10" fmla="*/ 57167 h 2286017"/>
                <a:gd name="connsiteX11" fmla="*/ 1515854 w 2767640"/>
                <a:gd name="connsiteY11" fmla="*/ 57167 h 2286017"/>
                <a:gd name="connsiteX12" fmla="*/ 1630154 w 2767640"/>
                <a:gd name="connsiteY12" fmla="*/ 25417 h 2286017"/>
                <a:gd name="connsiteX13" fmla="*/ 1757154 w 2767640"/>
                <a:gd name="connsiteY13" fmla="*/ 50817 h 2286017"/>
                <a:gd name="connsiteX14" fmla="*/ 1934954 w 2767640"/>
                <a:gd name="connsiteY14" fmla="*/ 17 h 2286017"/>
                <a:gd name="connsiteX15" fmla="*/ 2081004 w 2767640"/>
                <a:gd name="connsiteY15" fmla="*/ 57167 h 2286017"/>
                <a:gd name="connsiteX16" fmla="*/ 2201654 w 2767640"/>
                <a:gd name="connsiteY16" fmla="*/ 44467 h 2286017"/>
                <a:gd name="connsiteX17" fmla="*/ 2544554 w 2767640"/>
                <a:gd name="connsiteY17" fmla="*/ 508017 h 2286017"/>
                <a:gd name="connsiteX18" fmla="*/ 2544554 w 2767640"/>
                <a:gd name="connsiteY18" fmla="*/ 685817 h 2286017"/>
                <a:gd name="connsiteX19" fmla="*/ 2646154 w 2767640"/>
                <a:gd name="connsiteY19" fmla="*/ 825517 h 2286017"/>
                <a:gd name="connsiteX20" fmla="*/ 2709654 w 2767640"/>
                <a:gd name="connsiteY20" fmla="*/ 1206517 h 2286017"/>
                <a:gd name="connsiteX21" fmla="*/ 2709654 w 2767640"/>
                <a:gd name="connsiteY21" fmla="*/ 1320817 h 2286017"/>
                <a:gd name="connsiteX22" fmla="*/ 2766804 w 2767640"/>
                <a:gd name="connsiteY22" fmla="*/ 1498617 h 2286017"/>
                <a:gd name="connsiteX23" fmla="*/ 2741404 w 2767640"/>
                <a:gd name="connsiteY23" fmla="*/ 1612917 h 2286017"/>
                <a:gd name="connsiteX24" fmla="*/ 2709654 w 2767640"/>
                <a:gd name="connsiteY24" fmla="*/ 1733567 h 2286017"/>
                <a:gd name="connsiteX25" fmla="*/ 2646154 w 2767640"/>
                <a:gd name="connsiteY25" fmla="*/ 1790717 h 2286017"/>
                <a:gd name="connsiteX26" fmla="*/ 2506454 w 2767640"/>
                <a:gd name="connsiteY26" fmla="*/ 2044717 h 2286017"/>
                <a:gd name="connsiteX27" fmla="*/ 2303254 w 2767640"/>
                <a:gd name="connsiteY27" fmla="*/ 2165367 h 2286017"/>
                <a:gd name="connsiteX28" fmla="*/ 2119104 w 2767640"/>
                <a:gd name="connsiteY28" fmla="*/ 2139967 h 2286017"/>
                <a:gd name="connsiteX29" fmla="*/ 1966704 w 2767640"/>
                <a:gd name="connsiteY29" fmla="*/ 2178067 h 2286017"/>
                <a:gd name="connsiteX30" fmla="*/ 1890504 w 2767640"/>
                <a:gd name="connsiteY30" fmla="*/ 2171717 h 2286017"/>
                <a:gd name="connsiteX31" fmla="*/ 1744454 w 2767640"/>
                <a:gd name="connsiteY31" fmla="*/ 2260617 h 2286017"/>
                <a:gd name="connsiteX32" fmla="*/ 1528554 w 2767640"/>
                <a:gd name="connsiteY32" fmla="*/ 2286017 h 2286017"/>
                <a:gd name="connsiteX0" fmla="*/ 4554 w 2767640"/>
                <a:gd name="connsiteY0" fmla="*/ 552467 h 2260617"/>
                <a:gd name="connsiteX1" fmla="*/ 17254 w 2767640"/>
                <a:gd name="connsiteY1" fmla="*/ 431817 h 2260617"/>
                <a:gd name="connsiteX2" fmla="*/ 144254 w 2767640"/>
                <a:gd name="connsiteY2" fmla="*/ 393717 h 2260617"/>
                <a:gd name="connsiteX3" fmla="*/ 233154 w 2767640"/>
                <a:gd name="connsiteY3" fmla="*/ 101617 h 2260617"/>
                <a:gd name="connsiteX4" fmla="*/ 379204 w 2767640"/>
                <a:gd name="connsiteY4" fmla="*/ 107967 h 2260617"/>
                <a:gd name="connsiteX5" fmla="*/ 607804 w 2767640"/>
                <a:gd name="connsiteY5" fmla="*/ 38117 h 2260617"/>
                <a:gd name="connsiteX6" fmla="*/ 791954 w 2767640"/>
                <a:gd name="connsiteY6" fmla="*/ 190517 h 2260617"/>
                <a:gd name="connsiteX7" fmla="*/ 918954 w 2767640"/>
                <a:gd name="connsiteY7" fmla="*/ 165117 h 2260617"/>
                <a:gd name="connsiteX8" fmla="*/ 957054 w 2767640"/>
                <a:gd name="connsiteY8" fmla="*/ 82567 h 2260617"/>
                <a:gd name="connsiteX9" fmla="*/ 1192004 w 2767640"/>
                <a:gd name="connsiteY9" fmla="*/ 88917 h 2260617"/>
                <a:gd name="connsiteX10" fmla="*/ 1376154 w 2767640"/>
                <a:gd name="connsiteY10" fmla="*/ 57167 h 2260617"/>
                <a:gd name="connsiteX11" fmla="*/ 1515854 w 2767640"/>
                <a:gd name="connsiteY11" fmla="*/ 57167 h 2260617"/>
                <a:gd name="connsiteX12" fmla="*/ 1630154 w 2767640"/>
                <a:gd name="connsiteY12" fmla="*/ 25417 h 2260617"/>
                <a:gd name="connsiteX13" fmla="*/ 1757154 w 2767640"/>
                <a:gd name="connsiteY13" fmla="*/ 50817 h 2260617"/>
                <a:gd name="connsiteX14" fmla="*/ 1934954 w 2767640"/>
                <a:gd name="connsiteY14" fmla="*/ 17 h 2260617"/>
                <a:gd name="connsiteX15" fmla="*/ 2081004 w 2767640"/>
                <a:gd name="connsiteY15" fmla="*/ 57167 h 2260617"/>
                <a:gd name="connsiteX16" fmla="*/ 2201654 w 2767640"/>
                <a:gd name="connsiteY16" fmla="*/ 44467 h 2260617"/>
                <a:gd name="connsiteX17" fmla="*/ 2544554 w 2767640"/>
                <a:gd name="connsiteY17" fmla="*/ 508017 h 2260617"/>
                <a:gd name="connsiteX18" fmla="*/ 2544554 w 2767640"/>
                <a:gd name="connsiteY18" fmla="*/ 685817 h 2260617"/>
                <a:gd name="connsiteX19" fmla="*/ 2646154 w 2767640"/>
                <a:gd name="connsiteY19" fmla="*/ 825517 h 2260617"/>
                <a:gd name="connsiteX20" fmla="*/ 2709654 w 2767640"/>
                <a:gd name="connsiteY20" fmla="*/ 1206517 h 2260617"/>
                <a:gd name="connsiteX21" fmla="*/ 2709654 w 2767640"/>
                <a:gd name="connsiteY21" fmla="*/ 1320817 h 2260617"/>
                <a:gd name="connsiteX22" fmla="*/ 2766804 w 2767640"/>
                <a:gd name="connsiteY22" fmla="*/ 1498617 h 2260617"/>
                <a:gd name="connsiteX23" fmla="*/ 2741404 w 2767640"/>
                <a:gd name="connsiteY23" fmla="*/ 1612917 h 2260617"/>
                <a:gd name="connsiteX24" fmla="*/ 2709654 w 2767640"/>
                <a:gd name="connsiteY24" fmla="*/ 1733567 h 2260617"/>
                <a:gd name="connsiteX25" fmla="*/ 2646154 w 2767640"/>
                <a:gd name="connsiteY25" fmla="*/ 1790717 h 2260617"/>
                <a:gd name="connsiteX26" fmla="*/ 2506454 w 2767640"/>
                <a:gd name="connsiteY26" fmla="*/ 2044717 h 2260617"/>
                <a:gd name="connsiteX27" fmla="*/ 2303254 w 2767640"/>
                <a:gd name="connsiteY27" fmla="*/ 2165367 h 2260617"/>
                <a:gd name="connsiteX28" fmla="*/ 2119104 w 2767640"/>
                <a:gd name="connsiteY28" fmla="*/ 2139967 h 2260617"/>
                <a:gd name="connsiteX29" fmla="*/ 1966704 w 2767640"/>
                <a:gd name="connsiteY29" fmla="*/ 2178067 h 2260617"/>
                <a:gd name="connsiteX30" fmla="*/ 1890504 w 2767640"/>
                <a:gd name="connsiteY30" fmla="*/ 2171717 h 2260617"/>
                <a:gd name="connsiteX31" fmla="*/ 1744454 w 2767640"/>
                <a:gd name="connsiteY31" fmla="*/ 2260617 h 2260617"/>
                <a:gd name="connsiteX0" fmla="*/ 4554 w 2767640"/>
                <a:gd name="connsiteY0" fmla="*/ 552467 h 2178804"/>
                <a:gd name="connsiteX1" fmla="*/ 17254 w 2767640"/>
                <a:gd name="connsiteY1" fmla="*/ 431817 h 2178804"/>
                <a:gd name="connsiteX2" fmla="*/ 144254 w 2767640"/>
                <a:gd name="connsiteY2" fmla="*/ 393717 h 2178804"/>
                <a:gd name="connsiteX3" fmla="*/ 233154 w 2767640"/>
                <a:gd name="connsiteY3" fmla="*/ 101617 h 2178804"/>
                <a:gd name="connsiteX4" fmla="*/ 379204 w 2767640"/>
                <a:gd name="connsiteY4" fmla="*/ 107967 h 2178804"/>
                <a:gd name="connsiteX5" fmla="*/ 607804 w 2767640"/>
                <a:gd name="connsiteY5" fmla="*/ 38117 h 2178804"/>
                <a:gd name="connsiteX6" fmla="*/ 791954 w 2767640"/>
                <a:gd name="connsiteY6" fmla="*/ 190517 h 2178804"/>
                <a:gd name="connsiteX7" fmla="*/ 918954 w 2767640"/>
                <a:gd name="connsiteY7" fmla="*/ 165117 h 2178804"/>
                <a:gd name="connsiteX8" fmla="*/ 957054 w 2767640"/>
                <a:gd name="connsiteY8" fmla="*/ 82567 h 2178804"/>
                <a:gd name="connsiteX9" fmla="*/ 1192004 w 2767640"/>
                <a:gd name="connsiteY9" fmla="*/ 88917 h 2178804"/>
                <a:gd name="connsiteX10" fmla="*/ 1376154 w 2767640"/>
                <a:gd name="connsiteY10" fmla="*/ 57167 h 2178804"/>
                <a:gd name="connsiteX11" fmla="*/ 1515854 w 2767640"/>
                <a:gd name="connsiteY11" fmla="*/ 57167 h 2178804"/>
                <a:gd name="connsiteX12" fmla="*/ 1630154 w 2767640"/>
                <a:gd name="connsiteY12" fmla="*/ 25417 h 2178804"/>
                <a:gd name="connsiteX13" fmla="*/ 1757154 w 2767640"/>
                <a:gd name="connsiteY13" fmla="*/ 50817 h 2178804"/>
                <a:gd name="connsiteX14" fmla="*/ 1934954 w 2767640"/>
                <a:gd name="connsiteY14" fmla="*/ 17 h 2178804"/>
                <a:gd name="connsiteX15" fmla="*/ 2081004 w 2767640"/>
                <a:gd name="connsiteY15" fmla="*/ 57167 h 2178804"/>
                <a:gd name="connsiteX16" fmla="*/ 2201654 w 2767640"/>
                <a:gd name="connsiteY16" fmla="*/ 44467 h 2178804"/>
                <a:gd name="connsiteX17" fmla="*/ 2544554 w 2767640"/>
                <a:gd name="connsiteY17" fmla="*/ 508017 h 2178804"/>
                <a:gd name="connsiteX18" fmla="*/ 2544554 w 2767640"/>
                <a:gd name="connsiteY18" fmla="*/ 685817 h 2178804"/>
                <a:gd name="connsiteX19" fmla="*/ 2646154 w 2767640"/>
                <a:gd name="connsiteY19" fmla="*/ 825517 h 2178804"/>
                <a:gd name="connsiteX20" fmla="*/ 2709654 w 2767640"/>
                <a:gd name="connsiteY20" fmla="*/ 1206517 h 2178804"/>
                <a:gd name="connsiteX21" fmla="*/ 2709654 w 2767640"/>
                <a:gd name="connsiteY21" fmla="*/ 1320817 h 2178804"/>
                <a:gd name="connsiteX22" fmla="*/ 2766804 w 2767640"/>
                <a:gd name="connsiteY22" fmla="*/ 1498617 h 2178804"/>
                <a:gd name="connsiteX23" fmla="*/ 2741404 w 2767640"/>
                <a:gd name="connsiteY23" fmla="*/ 1612917 h 2178804"/>
                <a:gd name="connsiteX24" fmla="*/ 2709654 w 2767640"/>
                <a:gd name="connsiteY24" fmla="*/ 1733567 h 2178804"/>
                <a:gd name="connsiteX25" fmla="*/ 2646154 w 2767640"/>
                <a:gd name="connsiteY25" fmla="*/ 1790717 h 2178804"/>
                <a:gd name="connsiteX26" fmla="*/ 2506454 w 2767640"/>
                <a:gd name="connsiteY26" fmla="*/ 2044717 h 2178804"/>
                <a:gd name="connsiteX27" fmla="*/ 2303254 w 2767640"/>
                <a:gd name="connsiteY27" fmla="*/ 2165367 h 2178804"/>
                <a:gd name="connsiteX28" fmla="*/ 2119104 w 2767640"/>
                <a:gd name="connsiteY28" fmla="*/ 2139967 h 2178804"/>
                <a:gd name="connsiteX29" fmla="*/ 1966704 w 2767640"/>
                <a:gd name="connsiteY29" fmla="*/ 2178067 h 2178804"/>
                <a:gd name="connsiteX30" fmla="*/ 1890504 w 2767640"/>
                <a:gd name="connsiteY30" fmla="*/ 2171717 h 2178804"/>
                <a:gd name="connsiteX0" fmla="*/ 4554 w 2767640"/>
                <a:gd name="connsiteY0" fmla="*/ 552467 h 2178067"/>
                <a:gd name="connsiteX1" fmla="*/ 17254 w 2767640"/>
                <a:gd name="connsiteY1" fmla="*/ 431817 h 2178067"/>
                <a:gd name="connsiteX2" fmla="*/ 144254 w 2767640"/>
                <a:gd name="connsiteY2" fmla="*/ 393717 h 2178067"/>
                <a:gd name="connsiteX3" fmla="*/ 233154 w 2767640"/>
                <a:gd name="connsiteY3" fmla="*/ 101617 h 2178067"/>
                <a:gd name="connsiteX4" fmla="*/ 379204 w 2767640"/>
                <a:gd name="connsiteY4" fmla="*/ 107967 h 2178067"/>
                <a:gd name="connsiteX5" fmla="*/ 607804 w 2767640"/>
                <a:gd name="connsiteY5" fmla="*/ 38117 h 2178067"/>
                <a:gd name="connsiteX6" fmla="*/ 791954 w 2767640"/>
                <a:gd name="connsiteY6" fmla="*/ 190517 h 2178067"/>
                <a:gd name="connsiteX7" fmla="*/ 918954 w 2767640"/>
                <a:gd name="connsiteY7" fmla="*/ 165117 h 2178067"/>
                <a:gd name="connsiteX8" fmla="*/ 957054 w 2767640"/>
                <a:gd name="connsiteY8" fmla="*/ 82567 h 2178067"/>
                <a:gd name="connsiteX9" fmla="*/ 1192004 w 2767640"/>
                <a:gd name="connsiteY9" fmla="*/ 88917 h 2178067"/>
                <a:gd name="connsiteX10" fmla="*/ 1376154 w 2767640"/>
                <a:gd name="connsiteY10" fmla="*/ 57167 h 2178067"/>
                <a:gd name="connsiteX11" fmla="*/ 1515854 w 2767640"/>
                <a:gd name="connsiteY11" fmla="*/ 57167 h 2178067"/>
                <a:gd name="connsiteX12" fmla="*/ 1630154 w 2767640"/>
                <a:gd name="connsiteY12" fmla="*/ 25417 h 2178067"/>
                <a:gd name="connsiteX13" fmla="*/ 1757154 w 2767640"/>
                <a:gd name="connsiteY13" fmla="*/ 50817 h 2178067"/>
                <a:gd name="connsiteX14" fmla="*/ 1934954 w 2767640"/>
                <a:gd name="connsiteY14" fmla="*/ 17 h 2178067"/>
                <a:gd name="connsiteX15" fmla="*/ 2081004 w 2767640"/>
                <a:gd name="connsiteY15" fmla="*/ 57167 h 2178067"/>
                <a:gd name="connsiteX16" fmla="*/ 2201654 w 2767640"/>
                <a:gd name="connsiteY16" fmla="*/ 44467 h 2178067"/>
                <a:gd name="connsiteX17" fmla="*/ 2544554 w 2767640"/>
                <a:gd name="connsiteY17" fmla="*/ 508017 h 2178067"/>
                <a:gd name="connsiteX18" fmla="*/ 2544554 w 2767640"/>
                <a:gd name="connsiteY18" fmla="*/ 685817 h 2178067"/>
                <a:gd name="connsiteX19" fmla="*/ 2646154 w 2767640"/>
                <a:gd name="connsiteY19" fmla="*/ 825517 h 2178067"/>
                <a:gd name="connsiteX20" fmla="*/ 2709654 w 2767640"/>
                <a:gd name="connsiteY20" fmla="*/ 1206517 h 2178067"/>
                <a:gd name="connsiteX21" fmla="*/ 2709654 w 2767640"/>
                <a:gd name="connsiteY21" fmla="*/ 1320817 h 2178067"/>
                <a:gd name="connsiteX22" fmla="*/ 2766804 w 2767640"/>
                <a:gd name="connsiteY22" fmla="*/ 1498617 h 2178067"/>
                <a:gd name="connsiteX23" fmla="*/ 2741404 w 2767640"/>
                <a:gd name="connsiteY23" fmla="*/ 1612917 h 2178067"/>
                <a:gd name="connsiteX24" fmla="*/ 2709654 w 2767640"/>
                <a:gd name="connsiteY24" fmla="*/ 1733567 h 2178067"/>
                <a:gd name="connsiteX25" fmla="*/ 2646154 w 2767640"/>
                <a:gd name="connsiteY25" fmla="*/ 1790717 h 2178067"/>
                <a:gd name="connsiteX26" fmla="*/ 2506454 w 2767640"/>
                <a:gd name="connsiteY26" fmla="*/ 2044717 h 2178067"/>
                <a:gd name="connsiteX27" fmla="*/ 2303254 w 2767640"/>
                <a:gd name="connsiteY27" fmla="*/ 2165367 h 2178067"/>
                <a:gd name="connsiteX28" fmla="*/ 2119104 w 2767640"/>
                <a:gd name="connsiteY28" fmla="*/ 2139967 h 2178067"/>
                <a:gd name="connsiteX29" fmla="*/ 1966704 w 2767640"/>
                <a:gd name="connsiteY29" fmla="*/ 2178067 h 2178067"/>
                <a:gd name="connsiteX0" fmla="*/ 0 w 2750386"/>
                <a:gd name="connsiteY0" fmla="*/ 431817 h 2178067"/>
                <a:gd name="connsiteX1" fmla="*/ 127000 w 2750386"/>
                <a:gd name="connsiteY1" fmla="*/ 393717 h 2178067"/>
                <a:gd name="connsiteX2" fmla="*/ 215900 w 2750386"/>
                <a:gd name="connsiteY2" fmla="*/ 101617 h 2178067"/>
                <a:gd name="connsiteX3" fmla="*/ 361950 w 2750386"/>
                <a:gd name="connsiteY3" fmla="*/ 107967 h 2178067"/>
                <a:gd name="connsiteX4" fmla="*/ 590550 w 2750386"/>
                <a:gd name="connsiteY4" fmla="*/ 38117 h 2178067"/>
                <a:gd name="connsiteX5" fmla="*/ 774700 w 2750386"/>
                <a:gd name="connsiteY5" fmla="*/ 190517 h 2178067"/>
                <a:gd name="connsiteX6" fmla="*/ 901700 w 2750386"/>
                <a:gd name="connsiteY6" fmla="*/ 165117 h 2178067"/>
                <a:gd name="connsiteX7" fmla="*/ 939800 w 2750386"/>
                <a:gd name="connsiteY7" fmla="*/ 82567 h 2178067"/>
                <a:gd name="connsiteX8" fmla="*/ 1174750 w 2750386"/>
                <a:gd name="connsiteY8" fmla="*/ 88917 h 2178067"/>
                <a:gd name="connsiteX9" fmla="*/ 1358900 w 2750386"/>
                <a:gd name="connsiteY9" fmla="*/ 57167 h 2178067"/>
                <a:gd name="connsiteX10" fmla="*/ 1498600 w 2750386"/>
                <a:gd name="connsiteY10" fmla="*/ 57167 h 2178067"/>
                <a:gd name="connsiteX11" fmla="*/ 1612900 w 2750386"/>
                <a:gd name="connsiteY11" fmla="*/ 25417 h 2178067"/>
                <a:gd name="connsiteX12" fmla="*/ 1739900 w 2750386"/>
                <a:gd name="connsiteY12" fmla="*/ 50817 h 2178067"/>
                <a:gd name="connsiteX13" fmla="*/ 1917700 w 2750386"/>
                <a:gd name="connsiteY13" fmla="*/ 17 h 2178067"/>
                <a:gd name="connsiteX14" fmla="*/ 2063750 w 2750386"/>
                <a:gd name="connsiteY14" fmla="*/ 57167 h 2178067"/>
                <a:gd name="connsiteX15" fmla="*/ 2184400 w 2750386"/>
                <a:gd name="connsiteY15" fmla="*/ 44467 h 2178067"/>
                <a:gd name="connsiteX16" fmla="*/ 2527300 w 2750386"/>
                <a:gd name="connsiteY16" fmla="*/ 508017 h 2178067"/>
                <a:gd name="connsiteX17" fmla="*/ 2527300 w 2750386"/>
                <a:gd name="connsiteY17" fmla="*/ 685817 h 2178067"/>
                <a:gd name="connsiteX18" fmla="*/ 2628900 w 2750386"/>
                <a:gd name="connsiteY18" fmla="*/ 825517 h 2178067"/>
                <a:gd name="connsiteX19" fmla="*/ 2692400 w 2750386"/>
                <a:gd name="connsiteY19" fmla="*/ 1206517 h 2178067"/>
                <a:gd name="connsiteX20" fmla="*/ 2692400 w 2750386"/>
                <a:gd name="connsiteY20" fmla="*/ 1320817 h 2178067"/>
                <a:gd name="connsiteX21" fmla="*/ 2749550 w 2750386"/>
                <a:gd name="connsiteY21" fmla="*/ 1498617 h 2178067"/>
                <a:gd name="connsiteX22" fmla="*/ 2724150 w 2750386"/>
                <a:gd name="connsiteY22" fmla="*/ 1612917 h 2178067"/>
                <a:gd name="connsiteX23" fmla="*/ 2692400 w 2750386"/>
                <a:gd name="connsiteY23" fmla="*/ 1733567 h 2178067"/>
                <a:gd name="connsiteX24" fmla="*/ 2628900 w 2750386"/>
                <a:gd name="connsiteY24" fmla="*/ 1790717 h 2178067"/>
                <a:gd name="connsiteX25" fmla="*/ 2489200 w 2750386"/>
                <a:gd name="connsiteY25" fmla="*/ 2044717 h 2178067"/>
                <a:gd name="connsiteX26" fmla="*/ 2286000 w 2750386"/>
                <a:gd name="connsiteY26" fmla="*/ 2165367 h 2178067"/>
                <a:gd name="connsiteX27" fmla="*/ 2101850 w 2750386"/>
                <a:gd name="connsiteY27" fmla="*/ 2139967 h 2178067"/>
                <a:gd name="connsiteX28" fmla="*/ 1949450 w 2750386"/>
                <a:gd name="connsiteY28" fmla="*/ 2178067 h 2178067"/>
                <a:gd name="connsiteX0" fmla="*/ 0 w 2623386"/>
                <a:gd name="connsiteY0" fmla="*/ 393717 h 2178067"/>
                <a:gd name="connsiteX1" fmla="*/ 88900 w 2623386"/>
                <a:gd name="connsiteY1" fmla="*/ 101617 h 2178067"/>
                <a:gd name="connsiteX2" fmla="*/ 234950 w 2623386"/>
                <a:gd name="connsiteY2" fmla="*/ 107967 h 2178067"/>
                <a:gd name="connsiteX3" fmla="*/ 463550 w 2623386"/>
                <a:gd name="connsiteY3" fmla="*/ 38117 h 2178067"/>
                <a:gd name="connsiteX4" fmla="*/ 647700 w 2623386"/>
                <a:gd name="connsiteY4" fmla="*/ 190517 h 2178067"/>
                <a:gd name="connsiteX5" fmla="*/ 774700 w 2623386"/>
                <a:gd name="connsiteY5" fmla="*/ 165117 h 2178067"/>
                <a:gd name="connsiteX6" fmla="*/ 812800 w 2623386"/>
                <a:gd name="connsiteY6" fmla="*/ 82567 h 2178067"/>
                <a:gd name="connsiteX7" fmla="*/ 1047750 w 2623386"/>
                <a:gd name="connsiteY7" fmla="*/ 88917 h 2178067"/>
                <a:gd name="connsiteX8" fmla="*/ 1231900 w 2623386"/>
                <a:gd name="connsiteY8" fmla="*/ 57167 h 2178067"/>
                <a:gd name="connsiteX9" fmla="*/ 1371600 w 2623386"/>
                <a:gd name="connsiteY9" fmla="*/ 57167 h 2178067"/>
                <a:gd name="connsiteX10" fmla="*/ 1485900 w 2623386"/>
                <a:gd name="connsiteY10" fmla="*/ 25417 h 2178067"/>
                <a:gd name="connsiteX11" fmla="*/ 1612900 w 2623386"/>
                <a:gd name="connsiteY11" fmla="*/ 50817 h 2178067"/>
                <a:gd name="connsiteX12" fmla="*/ 1790700 w 2623386"/>
                <a:gd name="connsiteY12" fmla="*/ 17 h 2178067"/>
                <a:gd name="connsiteX13" fmla="*/ 1936750 w 2623386"/>
                <a:gd name="connsiteY13" fmla="*/ 57167 h 2178067"/>
                <a:gd name="connsiteX14" fmla="*/ 2057400 w 2623386"/>
                <a:gd name="connsiteY14" fmla="*/ 44467 h 2178067"/>
                <a:gd name="connsiteX15" fmla="*/ 2400300 w 2623386"/>
                <a:gd name="connsiteY15" fmla="*/ 508017 h 2178067"/>
                <a:gd name="connsiteX16" fmla="*/ 2400300 w 2623386"/>
                <a:gd name="connsiteY16" fmla="*/ 685817 h 2178067"/>
                <a:gd name="connsiteX17" fmla="*/ 2501900 w 2623386"/>
                <a:gd name="connsiteY17" fmla="*/ 825517 h 2178067"/>
                <a:gd name="connsiteX18" fmla="*/ 2565400 w 2623386"/>
                <a:gd name="connsiteY18" fmla="*/ 1206517 h 2178067"/>
                <a:gd name="connsiteX19" fmla="*/ 2565400 w 2623386"/>
                <a:gd name="connsiteY19" fmla="*/ 1320817 h 2178067"/>
                <a:gd name="connsiteX20" fmla="*/ 2622550 w 2623386"/>
                <a:gd name="connsiteY20" fmla="*/ 1498617 h 2178067"/>
                <a:gd name="connsiteX21" fmla="*/ 2597150 w 2623386"/>
                <a:gd name="connsiteY21" fmla="*/ 1612917 h 2178067"/>
                <a:gd name="connsiteX22" fmla="*/ 2565400 w 2623386"/>
                <a:gd name="connsiteY22" fmla="*/ 1733567 h 2178067"/>
                <a:gd name="connsiteX23" fmla="*/ 2501900 w 2623386"/>
                <a:gd name="connsiteY23" fmla="*/ 1790717 h 2178067"/>
                <a:gd name="connsiteX24" fmla="*/ 2362200 w 2623386"/>
                <a:gd name="connsiteY24" fmla="*/ 2044717 h 2178067"/>
                <a:gd name="connsiteX25" fmla="*/ 2159000 w 2623386"/>
                <a:gd name="connsiteY25" fmla="*/ 2165367 h 2178067"/>
                <a:gd name="connsiteX26" fmla="*/ 1974850 w 2623386"/>
                <a:gd name="connsiteY26" fmla="*/ 2139967 h 2178067"/>
                <a:gd name="connsiteX27" fmla="*/ 1822450 w 2623386"/>
                <a:gd name="connsiteY27" fmla="*/ 2178067 h 2178067"/>
                <a:gd name="connsiteX0" fmla="*/ 0 w 2534486"/>
                <a:gd name="connsiteY0" fmla="*/ 101617 h 2178067"/>
                <a:gd name="connsiteX1" fmla="*/ 146050 w 2534486"/>
                <a:gd name="connsiteY1" fmla="*/ 107967 h 2178067"/>
                <a:gd name="connsiteX2" fmla="*/ 374650 w 2534486"/>
                <a:gd name="connsiteY2" fmla="*/ 38117 h 2178067"/>
                <a:gd name="connsiteX3" fmla="*/ 558800 w 2534486"/>
                <a:gd name="connsiteY3" fmla="*/ 190517 h 2178067"/>
                <a:gd name="connsiteX4" fmla="*/ 685800 w 2534486"/>
                <a:gd name="connsiteY4" fmla="*/ 165117 h 2178067"/>
                <a:gd name="connsiteX5" fmla="*/ 723900 w 2534486"/>
                <a:gd name="connsiteY5" fmla="*/ 82567 h 2178067"/>
                <a:gd name="connsiteX6" fmla="*/ 958850 w 2534486"/>
                <a:gd name="connsiteY6" fmla="*/ 88917 h 2178067"/>
                <a:gd name="connsiteX7" fmla="*/ 1143000 w 2534486"/>
                <a:gd name="connsiteY7" fmla="*/ 57167 h 2178067"/>
                <a:gd name="connsiteX8" fmla="*/ 1282700 w 2534486"/>
                <a:gd name="connsiteY8" fmla="*/ 57167 h 2178067"/>
                <a:gd name="connsiteX9" fmla="*/ 1397000 w 2534486"/>
                <a:gd name="connsiteY9" fmla="*/ 25417 h 2178067"/>
                <a:gd name="connsiteX10" fmla="*/ 1524000 w 2534486"/>
                <a:gd name="connsiteY10" fmla="*/ 50817 h 2178067"/>
                <a:gd name="connsiteX11" fmla="*/ 1701800 w 2534486"/>
                <a:gd name="connsiteY11" fmla="*/ 17 h 2178067"/>
                <a:gd name="connsiteX12" fmla="*/ 1847850 w 2534486"/>
                <a:gd name="connsiteY12" fmla="*/ 57167 h 2178067"/>
                <a:gd name="connsiteX13" fmla="*/ 1968500 w 2534486"/>
                <a:gd name="connsiteY13" fmla="*/ 44467 h 2178067"/>
                <a:gd name="connsiteX14" fmla="*/ 2311400 w 2534486"/>
                <a:gd name="connsiteY14" fmla="*/ 508017 h 2178067"/>
                <a:gd name="connsiteX15" fmla="*/ 2311400 w 2534486"/>
                <a:gd name="connsiteY15" fmla="*/ 685817 h 2178067"/>
                <a:gd name="connsiteX16" fmla="*/ 2413000 w 2534486"/>
                <a:gd name="connsiteY16" fmla="*/ 825517 h 2178067"/>
                <a:gd name="connsiteX17" fmla="*/ 2476500 w 2534486"/>
                <a:gd name="connsiteY17" fmla="*/ 1206517 h 2178067"/>
                <a:gd name="connsiteX18" fmla="*/ 2476500 w 2534486"/>
                <a:gd name="connsiteY18" fmla="*/ 1320817 h 2178067"/>
                <a:gd name="connsiteX19" fmla="*/ 2533650 w 2534486"/>
                <a:gd name="connsiteY19" fmla="*/ 1498617 h 2178067"/>
                <a:gd name="connsiteX20" fmla="*/ 2508250 w 2534486"/>
                <a:gd name="connsiteY20" fmla="*/ 1612917 h 2178067"/>
                <a:gd name="connsiteX21" fmla="*/ 2476500 w 2534486"/>
                <a:gd name="connsiteY21" fmla="*/ 1733567 h 2178067"/>
                <a:gd name="connsiteX22" fmla="*/ 2413000 w 2534486"/>
                <a:gd name="connsiteY22" fmla="*/ 1790717 h 2178067"/>
                <a:gd name="connsiteX23" fmla="*/ 2273300 w 2534486"/>
                <a:gd name="connsiteY23" fmla="*/ 2044717 h 2178067"/>
                <a:gd name="connsiteX24" fmla="*/ 2070100 w 2534486"/>
                <a:gd name="connsiteY24" fmla="*/ 2165367 h 2178067"/>
                <a:gd name="connsiteX25" fmla="*/ 1885950 w 2534486"/>
                <a:gd name="connsiteY25" fmla="*/ 2139967 h 2178067"/>
                <a:gd name="connsiteX26" fmla="*/ 1733550 w 2534486"/>
                <a:gd name="connsiteY26" fmla="*/ 2178067 h 2178067"/>
                <a:gd name="connsiteX0" fmla="*/ 0 w 3385386"/>
                <a:gd name="connsiteY0" fmla="*/ 101617 h 2178067"/>
                <a:gd name="connsiteX1" fmla="*/ 996950 w 3385386"/>
                <a:gd name="connsiteY1" fmla="*/ 107967 h 2178067"/>
                <a:gd name="connsiteX2" fmla="*/ 1225550 w 3385386"/>
                <a:gd name="connsiteY2" fmla="*/ 38117 h 2178067"/>
                <a:gd name="connsiteX3" fmla="*/ 1409700 w 3385386"/>
                <a:gd name="connsiteY3" fmla="*/ 190517 h 2178067"/>
                <a:gd name="connsiteX4" fmla="*/ 1536700 w 3385386"/>
                <a:gd name="connsiteY4" fmla="*/ 165117 h 2178067"/>
                <a:gd name="connsiteX5" fmla="*/ 1574800 w 3385386"/>
                <a:gd name="connsiteY5" fmla="*/ 8256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1225550 w 3385386"/>
                <a:gd name="connsiteY2" fmla="*/ 38117 h 2178067"/>
                <a:gd name="connsiteX3" fmla="*/ 1409700 w 3385386"/>
                <a:gd name="connsiteY3" fmla="*/ 190517 h 2178067"/>
                <a:gd name="connsiteX4" fmla="*/ 1536700 w 3385386"/>
                <a:gd name="connsiteY4" fmla="*/ 165117 h 2178067"/>
                <a:gd name="connsiteX5" fmla="*/ 1574800 w 3385386"/>
                <a:gd name="connsiteY5" fmla="*/ 8256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1409700 w 3385386"/>
                <a:gd name="connsiteY3" fmla="*/ 190517 h 2178067"/>
                <a:gd name="connsiteX4" fmla="*/ 1536700 w 3385386"/>
                <a:gd name="connsiteY4" fmla="*/ 165117 h 2178067"/>
                <a:gd name="connsiteX5" fmla="*/ 1574800 w 3385386"/>
                <a:gd name="connsiteY5" fmla="*/ 8256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533400 w 3385386"/>
                <a:gd name="connsiteY3" fmla="*/ 520717 h 2178067"/>
                <a:gd name="connsiteX4" fmla="*/ 1536700 w 3385386"/>
                <a:gd name="connsiteY4" fmla="*/ 165117 h 2178067"/>
                <a:gd name="connsiteX5" fmla="*/ 1574800 w 3385386"/>
                <a:gd name="connsiteY5" fmla="*/ 8256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533400 w 3385386"/>
                <a:gd name="connsiteY3" fmla="*/ 520717 h 2178067"/>
                <a:gd name="connsiteX4" fmla="*/ 920750 w 3385386"/>
                <a:gd name="connsiteY4" fmla="*/ 768367 h 2178067"/>
                <a:gd name="connsiteX5" fmla="*/ 1574800 w 3385386"/>
                <a:gd name="connsiteY5" fmla="*/ 8256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533400 w 3385386"/>
                <a:gd name="connsiteY3" fmla="*/ 520717 h 2178067"/>
                <a:gd name="connsiteX4" fmla="*/ 920750 w 3385386"/>
                <a:gd name="connsiteY4" fmla="*/ 768367 h 2178067"/>
                <a:gd name="connsiteX5" fmla="*/ 1028700 w 3385386"/>
                <a:gd name="connsiteY5" fmla="*/ 104141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533400 w 3385386"/>
                <a:gd name="connsiteY3" fmla="*/ 520717 h 2178067"/>
                <a:gd name="connsiteX4" fmla="*/ 781050 w 3385386"/>
                <a:gd name="connsiteY4" fmla="*/ 812817 h 2178067"/>
                <a:gd name="connsiteX5" fmla="*/ 1028700 w 3385386"/>
                <a:gd name="connsiteY5" fmla="*/ 104141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01617 h 2178067"/>
                <a:gd name="connsiteX1" fmla="*/ 228600 w 3385386"/>
                <a:gd name="connsiteY1" fmla="*/ 120667 h 2178067"/>
                <a:gd name="connsiteX2" fmla="*/ 361950 w 3385386"/>
                <a:gd name="connsiteY2" fmla="*/ 234967 h 2178067"/>
                <a:gd name="connsiteX3" fmla="*/ 438150 w 3385386"/>
                <a:gd name="connsiteY3" fmla="*/ 482617 h 2178067"/>
                <a:gd name="connsiteX4" fmla="*/ 781050 w 3385386"/>
                <a:gd name="connsiteY4" fmla="*/ 812817 h 2178067"/>
                <a:gd name="connsiteX5" fmla="*/ 1028700 w 3385386"/>
                <a:gd name="connsiteY5" fmla="*/ 1041417 h 2178067"/>
                <a:gd name="connsiteX6" fmla="*/ 1809750 w 3385386"/>
                <a:gd name="connsiteY6" fmla="*/ 88917 h 2178067"/>
                <a:gd name="connsiteX7" fmla="*/ 1993900 w 3385386"/>
                <a:gd name="connsiteY7" fmla="*/ 57167 h 2178067"/>
                <a:gd name="connsiteX8" fmla="*/ 2133600 w 3385386"/>
                <a:gd name="connsiteY8" fmla="*/ 57167 h 2178067"/>
                <a:gd name="connsiteX9" fmla="*/ 2247900 w 3385386"/>
                <a:gd name="connsiteY9" fmla="*/ 25417 h 2178067"/>
                <a:gd name="connsiteX10" fmla="*/ 2374900 w 3385386"/>
                <a:gd name="connsiteY10" fmla="*/ 50817 h 2178067"/>
                <a:gd name="connsiteX11" fmla="*/ 2552700 w 3385386"/>
                <a:gd name="connsiteY11" fmla="*/ 17 h 2178067"/>
                <a:gd name="connsiteX12" fmla="*/ 2698750 w 3385386"/>
                <a:gd name="connsiteY12" fmla="*/ 57167 h 2178067"/>
                <a:gd name="connsiteX13" fmla="*/ 2819400 w 3385386"/>
                <a:gd name="connsiteY13" fmla="*/ 44467 h 2178067"/>
                <a:gd name="connsiteX14" fmla="*/ 3162300 w 3385386"/>
                <a:gd name="connsiteY14" fmla="*/ 508017 h 2178067"/>
                <a:gd name="connsiteX15" fmla="*/ 3162300 w 3385386"/>
                <a:gd name="connsiteY15" fmla="*/ 685817 h 2178067"/>
                <a:gd name="connsiteX16" fmla="*/ 3263900 w 3385386"/>
                <a:gd name="connsiteY16" fmla="*/ 825517 h 2178067"/>
                <a:gd name="connsiteX17" fmla="*/ 3327400 w 3385386"/>
                <a:gd name="connsiteY17" fmla="*/ 1206517 h 2178067"/>
                <a:gd name="connsiteX18" fmla="*/ 3327400 w 3385386"/>
                <a:gd name="connsiteY18" fmla="*/ 1320817 h 2178067"/>
                <a:gd name="connsiteX19" fmla="*/ 3384550 w 3385386"/>
                <a:gd name="connsiteY19" fmla="*/ 1498617 h 2178067"/>
                <a:gd name="connsiteX20" fmla="*/ 3359150 w 3385386"/>
                <a:gd name="connsiteY20" fmla="*/ 1612917 h 2178067"/>
                <a:gd name="connsiteX21" fmla="*/ 3327400 w 3385386"/>
                <a:gd name="connsiteY21" fmla="*/ 1733567 h 2178067"/>
                <a:gd name="connsiteX22" fmla="*/ 3263900 w 3385386"/>
                <a:gd name="connsiteY22" fmla="*/ 1790717 h 2178067"/>
                <a:gd name="connsiteX23" fmla="*/ 3124200 w 3385386"/>
                <a:gd name="connsiteY23" fmla="*/ 2044717 h 2178067"/>
                <a:gd name="connsiteX24" fmla="*/ 2921000 w 3385386"/>
                <a:gd name="connsiteY24" fmla="*/ 2165367 h 2178067"/>
                <a:gd name="connsiteX25" fmla="*/ 2736850 w 3385386"/>
                <a:gd name="connsiteY25" fmla="*/ 2139967 h 2178067"/>
                <a:gd name="connsiteX26" fmla="*/ 2584450 w 3385386"/>
                <a:gd name="connsiteY26" fmla="*/ 2178067 h 2178067"/>
                <a:gd name="connsiteX0" fmla="*/ 0 w 3385386"/>
                <a:gd name="connsiteY0" fmla="*/ 117135 h 2193585"/>
                <a:gd name="connsiteX1" fmla="*/ 228600 w 3385386"/>
                <a:gd name="connsiteY1" fmla="*/ 136185 h 2193585"/>
                <a:gd name="connsiteX2" fmla="*/ 361950 w 3385386"/>
                <a:gd name="connsiteY2" fmla="*/ 250485 h 2193585"/>
                <a:gd name="connsiteX3" fmla="*/ 438150 w 3385386"/>
                <a:gd name="connsiteY3" fmla="*/ 498135 h 2193585"/>
                <a:gd name="connsiteX4" fmla="*/ 781050 w 3385386"/>
                <a:gd name="connsiteY4" fmla="*/ 828335 h 2193585"/>
                <a:gd name="connsiteX5" fmla="*/ 1028700 w 3385386"/>
                <a:gd name="connsiteY5" fmla="*/ 1056935 h 2193585"/>
                <a:gd name="connsiteX6" fmla="*/ 1377950 w 3385386"/>
                <a:gd name="connsiteY6" fmla="*/ 1069635 h 2193585"/>
                <a:gd name="connsiteX7" fmla="*/ 1993900 w 3385386"/>
                <a:gd name="connsiteY7" fmla="*/ 72685 h 2193585"/>
                <a:gd name="connsiteX8" fmla="*/ 2133600 w 3385386"/>
                <a:gd name="connsiteY8" fmla="*/ 72685 h 2193585"/>
                <a:gd name="connsiteX9" fmla="*/ 2247900 w 3385386"/>
                <a:gd name="connsiteY9" fmla="*/ 40935 h 2193585"/>
                <a:gd name="connsiteX10" fmla="*/ 2374900 w 3385386"/>
                <a:gd name="connsiteY10" fmla="*/ 66335 h 2193585"/>
                <a:gd name="connsiteX11" fmla="*/ 2552700 w 3385386"/>
                <a:gd name="connsiteY11" fmla="*/ 15535 h 2193585"/>
                <a:gd name="connsiteX12" fmla="*/ 2698750 w 3385386"/>
                <a:gd name="connsiteY12" fmla="*/ 72685 h 2193585"/>
                <a:gd name="connsiteX13" fmla="*/ 2819400 w 3385386"/>
                <a:gd name="connsiteY13" fmla="*/ 59985 h 2193585"/>
                <a:gd name="connsiteX14" fmla="*/ 3162300 w 3385386"/>
                <a:gd name="connsiteY14" fmla="*/ 523535 h 2193585"/>
                <a:gd name="connsiteX15" fmla="*/ 3162300 w 3385386"/>
                <a:gd name="connsiteY15" fmla="*/ 701335 h 2193585"/>
                <a:gd name="connsiteX16" fmla="*/ 3263900 w 3385386"/>
                <a:gd name="connsiteY16" fmla="*/ 841035 h 2193585"/>
                <a:gd name="connsiteX17" fmla="*/ 3327400 w 3385386"/>
                <a:gd name="connsiteY17" fmla="*/ 1222035 h 2193585"/>
                <a:gd name="connsiteX18" fmla="*/ 3327400 w 3385386"/>
                <a:gd name="connsiteY18" fmla="*/ 1336335 h 2193585"/>
                <a:gd name="connsiteX19" fmla="*/ 3384550 w 3385386"/>
                <a:gd name="connsiteY19" fmla="*/ 1514135 h 2193585"/>
                <a:gd name="connsiteX20" fmla="*/ 3359150 w 3385386"/>
                <a:gd name="connsiteY20" fmla="*/ 1628435 h 2193585"/>
                <a:gd name="connsiteX21" fmla="*/ 3327400 w 3385386"/>
                <a:gd name="connsiteY21" fmla="*/ 1749085 h 2193585"/>
                <a:gd name="connsiteX22" fmla="*/ 3263900 w 3385386"/>
                <a:gd name="connsiteY22" fmla="*/ 1806235 h 2193585"/>
                <a:gd name="connsiteX23" fmla="*/ 3124200 w 3385386"/>
                <a:gd name="connsiteY23" fmla="*/ 2060235 h 2193585"/>
                <a:gd name="connsiteX24" fmla="*/ 2921000 w 3385386"/>
                <a:gd name="connsiteY24" fmla="*/ 2180885 h 2193585"/>
                <a:gd name="connsiteX25" fmla="*/ 2736850 w 3385386"/>
                <a:gd name="connsiteY25" fmla="*/ 2155485 h 2193585"/>
                <a:gd name="connsiteX26" fmla="*/ 2584450 w 3385386"/>
                <a:gd name="connsiteY26" fmla="*/ 2193585 h 2193585"/>
                <a:gd name="connsiteX0" fmla="*/ 0 w 3385386"/>
                <a:gd name="connsiteY0" fmla="*/ 117135 h 2193585"/>
                <a:gd name="connsiteX1" fmla="*/ 228600 w 3385386"/>
                <a:gd name="connsiteY1" fmla="*/ 136185 h 2193585"/>
                <a:gd name="connsiteX2" fmla="*/ 361950 w 3385386"/>
                <a:gd name="connsiteY2" fmla="*/ 250485 h 2193585"/>
                <a:gd name="connsiteX3" fmla="*/ 438150 w 3385386"/>
                <a:gd name="connsiteY3" fmla="*/ 498135 h 2193585"/>
                <a:gd name="connsiteX4" fmla="*/ 781050 w 3385386"/>
                <a:gd name="connsiteY4" fmla="*/ 828335 h 2193585"/>
                <a:gd name="connsiteX5" fmla="*/ 927100 w 3385386"/>
                <a:gd name="connsiteY5" fmla="*/ 1031535 h 2193585"/>
                <a:gd name="connsiteX6" fmla="*/ 1377950 w 3385386"/>
                <a:gd name="connsiteY6" fmla="*/ 1069635 h 2193585"/>
                <a:gd name="connsiteX7" fmla="*/ 1993900 w 3385386"/>
                <a:gd name="connsiteY7" fmla="*/ 72685 h 2193585"/>
                <a:gd name="connsiteX8" fmla="*/ 2133600 w 3385386"/>
                <a:gd name="connsiteY8" fmla="*/ 72685 h 2193585"/>
                <a:gd name="connsiteX9" fmla="*/ 2247900 w 3385386"/>
                <a:gd name="connsiteY9" fmla="*/ 40935 h 2193585"/>
                <a:gd name="connsiteX10" fmla="*/ 2374900 w 3385386"/>
                <a:gd name="connsiteY10" fmla="*/ 66335 h 2193585"/>
                <a:gd name="connsiteX11" fmla="*/ 2552700 w 3385386"/>
                <a:gd name="connsiteY11" fmla="*/ 15535 h 2193585"/>
                <a:gd name="connsiteX12" fmla="*/ 2698750 w 3385386"/>
                <a:gd name="connsiteY12" fmla="*/ 72685 h 2193585"/>
                <a:gd name="connsiteX13" fmla="*/ 2819400 w 3385386"/>
                <a:gd name="connsiteY13" fmla="*/ 59985 h 2193585"/>
                <a:gd name="connsiteX14" fmla="*/ 3162300 w 3385386"/>
                <a:gd name="connsiteY14" fmla="*/ 523535 h 2193585"/>
                <a:gd name="connsiteX15" fmla="*/ 3162300 w 3385386"/>
                <a:gd name="connsiteY15" fmla="*/ 701335 h 2193585"/>
                <a:gd name="connsiteX16" fmla="*/ 3263900 w 3385386"/>
                <a:gd name="connsiteY16" fmla="*/ 841035 h 2193585"/>
                <a:gd name="connsiteX17" fmla="*/ 3327400 w 3385386"/>
                <a:gd name="connsiteY17" fmla="*/ 1222035 h 2193585"/>
                <a:gd name="connsiteX18" fmla="*/ 3327400 w 3385386"/>
                <a:gd name="connsiteY18" fmla="*/ 1336335 h 2193585"/>
                <a:gd name="connsiteX19" fmla="*/ 3384550 w 3385386"/>
                <a:gd name="connsiteY19" fmla="*/ 1514135 h 2193585"/>
                <a:gd name="connsiteX20" fmla="*/ 3359150 w 3385386"/>
                <a:gd name="connsiteY20" fmla="*/ 1628435 h 2193585"/>
                <a:gd name="connsiteX21" fmla="*/ 3327400 w 3385386"/>
                <a:gd name="connsiteY21" fmla="*/ 1749085 h 2193585"/>
                <a:gd name="connsiteX22" fmla="*/ 3263900 w 3385386"/>
                <a:gd name="connsiteY22" fmla="*/ 1806235 h 2193585"/>
                <a:gd name="connsiteX23" fmla="*/ 3124200 w 3385386"/>
                <a:gd name="connsiteY23" fmla="*/ 2060235 h 2193585"/>
                <a:gd name="connsiteX24" fmla="*/ 2921000 w 3385386"/>
                <a:gd name="connsiteY24" fmla="*/ 2180885 h 2193585"/>
                <a:gd name="connsiteX25" fmla="*/ 2736850 w 3385386"/>
                <a:gd name="connsiteY25" fmla="*/ 2155485 h 2193585"/>
                <a:gd name="connsiteX26" fmla="*/ 2584450 w 3385386"/>
                <a:gd name="connsiteY26" fmla="*/ 2193585 h 2193585"/>
                <a:gd name="connsiteX0" fmla="*/ 0 w 3385386"/>
                <a:gd name="connsiteY0" fmla="*/ 117135 h 2193585"/>
                <a:gd name="connsiteX1" fmla="*/ 228600 w 3385386"/>
                <a:gd name="connsiteY1" fmla="*/ 136185 h 2193585"/>
                <a:gd name="connsiteX2" fmla="*/ 361950 w 3385386"/>
                <a:gd name="connsiteY2" fmla="*/ 250485 h 2193585"/>
                <a:gd name="connsiteX3" fmla="*/ 438150 w 3385386"/>
                <a:gd name="connsiteY3" fmla="*/ 498135 h 2193585"/>
                <a:gd name="connsiteX4" fmla="*/ 781050 w 3385386"/>
                <a:gd name="connsiteY4" fmla="*/ 828335 h 2193585"/>
                <a:gd name="connsiteX5" fmla="*/ 927100 w 3385386"/>
                <a:gd name="connsiteY5" fmla="*/ 1031535 h 2193585"/>
                <a:gd name="connsiteX6" fmla="*/ 1212850 w 3385386"/>
                <a:gd name="connsiteY6" fmla="*/ 1029202 h 2193585"/>
                <a:gd name="connsiteX7" fmla="*/ 1377950 w 3385386"/>
                <a:gd name="connsiteY7" fmla="*/ 1069635 h 2193585"/>
                <a:gd name="connsiteX8" fmla="*/ 1993900 w 3385386"/>
                <a:gd name="connsiteY8" fmla="*/ 72685 h 2193585"/>
                <a:gd name="connsiteX9" fmla="*/ 2133600 w 3385386"/>
                <a:gd name="connsiteY9" fmla="*/ 72685 h 2193585"/>
                <a:gd name="connsiteX10" fmla="*/ 2247900 w 3385386"/>
                <a:gd name="connsiteY10" fmla="*/ 40935 h 2193585"/>
                <a:gd name="connsiteX11" fmla="*/ 2374900 w 3385386"/>
                <a:gd name="connsiteY11" fmla="*/ 66335 h 2193585"/>
                <a:gd name="connsiteX12" fmla="*/ 2552700 w 3385386"/>
                <a:gd name="connsiteY12" fmla="*/ 15535 h 2193585"/>
                <a:gd name="connsiteX13" fmla="*/ 2698750 w 3385386"/>
                <a:gd name="connsiteY13" fmla="*/ 72685 h 2193585"/>
                <a:gd name="connsiteX14" fmla="*/ 2819400 w 3385386"/>
                <a:gd name="connsiteY14" fmla="*/ 59985 h 2193585"/>
                <a:gd name="connsiteX15" fmla="*/ 3162300 w 3385386"/>
                <a:gd name="connsiteY15" fmla="*/ 523535 h 2193585"/>
                <a:gd name="connsiteX16" fmla="*/ 3162300 w 3385386"/>
                <a:gd name="connsiteY16" fmla="*/ 701335 h 2193585"/>
                <a:gd name="connsiteX17" fmla="*/ 3263900 w 3385386"/>
                <a:gd name="connsiteY17" fmla="*/ 841035 h 2193585"/>
                <a:gd name="connsiteX18" fmla="*/ 3327400 w 3385386"/>
                <a:gd name="connsiteY18" fmla="*/ 1222035 h 2193585"/>
                <a:gd name="connsiteX19" fmla="*/ 3327400 w 3385386"/>
                <a:gd name="connsiteY19" fmla="*/ 1336335 h 2193585"/>
                <a:gd name="connsiteX20" fmla="*/ 3384550 w 3385386"/>
                <a:gd name="connsiteY20" fmla="*/ 1514135 h 2193585"/>
                <a:gd name="connsiteX21" fmla="*/ 3359150 w 3385386"/>
                <a:gd name="connsiteY21" fmla="*/ 1628435 h 2193585"/>
                <a:gd name="connsiteX22" fmla="*/ 3327400 w 3385386"/>
                <a:gd name="connsiteY22" fmla="*/ 1749085 h 2193585"/>
                <a:gd name="connsiteX23" fmla="*/ 3263900 w 3385386"/>
                <a:gd name="connsiteY23" fmla="*/ 1806235 h 2193585"/>
                <a:gd name="connsiteX24" fmla="*/ 3124200 w 3385386"/>
                <a:gd name="connsiteY24" fmla="*/ 2060235 h 2193585"/>
                <a:gd name="connsiteX25" fmla="*/ 2921000 w 3385386"/>
                <a:gd name="connsiteY25" fmla="*/ 2180885 h 2193585"/>
                <a:gd name="connsiteX26" fmla="*/ 2736850 w 3385386"/>
                <a:gd name="connsiteY26" fmla="*/ 2155485 h 2193585"/>
                <a:gd name="connsiteX27" fmla="*/ 2584450 w 3385386"/>
                <a:gd name="connsiteY27" fmla="*/ 2193585 h 2193585"/>
                <a:gd name="connsiteX0" fmla="*/ 0 w 3385386"/>
                <a:gd name="connsiteY0" fmla="*/ 117135 h 2193585"/>
                <a:gd name="connsiteX1" fmla="*/ 228600 w 3385386"/>
                <a:gd name="connsiteY1" fmla="*/ 136185 h 2193585"/>
                <a:gd name="connsiteX2" fmla="*/ 361950 w 3385386"/>
                <a:gd name="connsiteY2" fmla="*/ 250485 h 2193585"/>
                <a:gd name="connsiteX3" fmla="*/ 438150 w 3385386"/>
                <a:gd name="connsiteY3" fmla="*/ 498135 h 2193585"/>
                <a:gd name="connsiteX4" fmla="*/ 781050 w 3385386"/>
                <a:gd name="connsiteY4" fmla="*/ 828335 h 2193585"/>
                <a:gd name="connsiteX5" fmla="*/ 927100 w 3385386"/>
                <a:gd name="connsiteY5" fmla="*/ 1031535 h 2193585"/>
                <a:gd name="connsiteX6" fmla="*/ 1212850 w 3385386"/>
                <a:gd name="connsiteY6" fmla="*/ 1029202 h 2193585"/>
                <a:gd name="connsiteX7" fmla="*/ 1377950 w 3385386"/>
                <a:gd name="connsiteY7" fmla="*/ 1069635 h 2193585"/>
                <a:gd name="connsiteX8" fmla="*/ 1993900 w 3385386"/>
                <a:gd name="connsiteY8" fmla="*/ 72685 h 2193585"/>
                <a:gd name="connsiteX9" fmla="*/ 2133600 w 3385386"/>
                <a:gd name="connsiteY9" fmla="*/ 72685 h 2193585"/>
                <a:gd name="connsiteX10" fmla="*/ 2247900 w 3385386"/>
                <a:gd name="connsiteY10" fmla="*/ 40935 h 2193585"/>
                <a:gd name="connsiteX11" fmla="*/ 2374900 w 3385386"/>
                <a:gd name="connsiteY11" fmla="*/ 66335 h 2193585"/>
                <a:gd name="connsiteX12" fmla="*/ 2552700 w 3385386"/>
                <a:gd name="connsiteY12" fmla="*/ 15535 h 2193585"/>
                <a:gd name="connsiteX13" fmla="*/ 2698750 w 3385386"/>
                <a:gd name="connsiteY13" fmla="*/ 72685 h 2193585"/>
                <a:gd name="connsiteX14" fmla="*/ 2819400 w 3385386"/>
                <a:gd name="connsiteY14" fmla="*/ 59985 h 2193585"/>
                <a:gd name="connsiteX15" fmla="*/ 3162300 w 3385386"/>
                <a:gd name="connsiteY15" fmla="*/ 523535 h 2193585"/>
                <a:gd name="connsiteX16" fmla="*/ 3162300 w 3385386"/>
                <a:gd name="connsiteY16" fmla="*/ 701335 h 2193585"/>
                <a:gd name="connsiteX17" fmla="*/ 3263900 w 3385386"/>
                <a:gd name="connsiteY17" fmla="*/ 841035 h 2193585"/>
                <a:gd name="connsiteX18" fmla="*/ 3327400 w 3385386"/>
                <a:gd name="connsiteY18" fmla="*/ 1222035 h 2193585"/>
                <a:gd name="connsiteX19" fmla="*/ 3327400 w 3385386"/>
                <a:gd name="connsiteY19" fmla="*/ 1336335 h 2193585"/>
                <a:gd name="connsiteX20" fmla="*/ 3384550 w 3385386"/>
                <a:gd name="connsiteY20" fmla="*/ 1514135 h 2193585"/>
                <a:gd name="connsiteX21" fmla="*/ 3359150 w 3385386"/>
                <a:gd name="connsiteY21" fmla="*/ 1628435 h 2193585"/>
                <a:gd name="connsiteX22" fmla="*/ 3327400 w 3385386"/>
                <a:gd name="connsiteY22" fmla="*/ 1749085 h 2193585"/>
                <a:gd name="connsiteX23" fmla="*/ 3263900 w 3385386"/>
                <a:gd name="connsiteY23" fmla="*/ 1806235 h 2193585"/>
                <a:gd name="connsiteX24" fmla="*/ 3124200 w 3385386"/>
                <a:gd name="connsiteY24" fmla="*/ 2060235 h 2193585"/>
                <a:gd name="connsiteX25" fmla="*/ 2921000 w 3385386"/>
                <a:gd name="connsiteY25" fmla="*/ 2180885 h 2193585"/>
                <a:gd name="connsiteX26" fmla="*/ 2736850 w 3385386"/>
                <a:gd name="connsiteY26" fmla="*/ 2155485 h 2193585"/>
                <a:gd name="connsiteX27" fmla="*/ 2584450 w 3385386"/>
                <a:gd name="connsiteY27" fmla="*/ 2193585 h 2193585"/>
                <a:gd name="connsiteX0" fmla="*/ 0 w 3385386"/>
                <a:gd name="connsiteY0" fmla="*/ 136072 h 2212522"/>
                <a:gd name="connsiteX1" fmla="*/ 228600 w 3385386"/>
                <a:gd name="connsiteY1" fmla="*/ 155122 h 2212522"/>
                <a:gd name="connsiteX2" fmla="*/ 361950 w 3385386"/>
                <a:gd name="connsiteY2" fmla="*/ 269422 h 2212522"/>
                <a:gd name="connsiteX3" fmla="*/ 438150 w 3385386"/>
                <a:gd name="connsiteY3" fmla="*/ 517072 h 2212522"/>
                <a:gd name="connsiteX4" fmla="*/ 781050 w 3385386"/>
                <a:gd name="connsiteY4" fmla="*/ 847272 h 2212522"/>
                <a:gd name="connsiteX5" fmla="*/ 927100 w 3385386"/>
                <a:gd name="connsiteY5" fmla="*/ 1050472 h 2212522"/>
                <a:gd name="connsiteX6" fmla="*/ 1212850 w 3385386"/>
                <a:gd name="connsiteY6" fmla="*/ 1048139 h 2212522"/>
                <a:gd name="connsiteX7" fmla="*/ 1377950 w 3385386"/>
                <a:gd name="connsiteY7" fmla="*/ 1088572 h 2212522"/>
                <a:gd name="connsiteX8" fmla="*/ 2139950 w 3385386"/>
                <a:gd name="connsiteY8" fmla="*/ 1177472 h 2212522"/>
                <a:gd name="connsiteX9" fmla="*/ 2133600 w 3385386"/>
                <a:gd name="connsiteY9" fmla="*/ 91622 h 2212522"/>
                <a:gd name="connsiteX10" fmla="*/ 2247900 w 3385386"/>
                <a:gd name="connsiteY10" fmla="*/ 59872 h 2212522"/>
                <a:gd name="connsiteX11" fmla="*/ 2374900 w 3385386"/>
                <a:gd name="connsiteY11" fmla="*/ 85272 h 2212522"/>
                <a:gd name="connsiteX12" fmla="*/ 2552700 w 3385386"/>
                <a:gd name="connsiteY12" fmla="*/ 34472 h 2212522"/>
                <a:gd name="connsiteX13" fmla="*/ 2698750 w 3385386"/>
                <a:gd name="connsiteY13" fmla="*/ 91622 h 2212522"/>
                <a:gd name="connsiteX14" fmla="*/ 2819400 w 3385386"/>
                <a:gd name="connsiteY14" fmla="*/ 78922 h 2212522"/>
                <a:gd name="connsiteX15" fmla="*/ 3162300 w 3385386"/>
                <a:gd name="connsiteY15" fmla="*/ 542472 h 2212522"/>
                <a:gd name="connsiteX16" fmla="*/ 3162300 w 3385386"/>
                <a:gd name="connsiteY16" fmla="*/ 720272 h 2212522"/>
                <a:gd name="connsiteX17" fmla="*/ 3263900 w 3385386"/>
                <a:gd name="connsiteY17" fmla="*/ 859972 h 2212522"/>
                <a:gd name="connsiteX18" fmla="*/ 3327400 w 3385386"/>
                <a:gd name="connsiteY18" fmla="*/ 1240972 h 2212522"/>
                <a:gd name="connsiteX19" fmla="*/ 3327400 w 3385386"/>
                <a:gd name="connsiteY19" fmla="*/ 1355272 h 2212522"/>
                <a:gd name="connsiteX20" fmla="*/ 3384550 w 3385386"/>
                <a:gd name="connsiteY20" fmla="*/ 1533072 h 2212522"/>
                <a:gd name="connsiteX21" fmla="*/ 3359150 w 3385386"/>
                <a:gd name="connsiteY21" fmla="*/ 1647372 h 2212522"/>
                <a:gd name="connsiteX22" fmla="*/ 3327400 w 3385386"/>
                <a:gd name="connsiteY22" fmla="*/ 1768022 h 2212522"/>
                <a:gd name="connsiteX23" fmla="*/ 3263900 w 3385386"/>
                <a:gd name="connsiteY23" fmla="*/ 1825172 h 2212522"/>
                <a:gd name="connsiteX24" fmla="*/ 3124200 w 3385386"/>
                <a:gd name="connsiteY24" fmla="*/ 2079172 h 2212522"/>
                <a:gd name="connsiteX25" fmla="*/ 2921000 w 3385386"/>
                <a:gd name="connsiteY25" fmla="*/ 2199822 h 2212522"/>
                <a:gd name="connsiteX26" fmla="*/ 2736850 w 3385386"/>
                <a:gd name="connsiteY26" fmla="*/ 2174422 h 2212522"/>
                <a:gd name="connsiteX27" fmla="*/ 2584450 w 3385386"/>
                <a:gd name="connsiteY27" fmla="*/ 2212522 h 2212522"/>
                <a:gd name="connsiteX0" fmla="*/ 0 w 3385386"/>
                <a:gd name="connsiteY0" fmla="*/ 152212 h 2228662"/>
                <a:gd name="connsiteX1" fmla="*/ 228600 w 3385386"/>
                <a:gd name="connsiteY1" fmla="*/ 171262 h 2228662"/>
                <a:gd name="connsiteX2" fmla="*/ 361950 w 3385386"/>
                <a:gd name="connsiteY2" fmla="*/ 285562 h 2228662"/>
                <a:gd name="connsiteX3" fmla="*/ 438150 w 3385386"/>
                <a:gd name="connsiteY3" fmla="*/ 533212 h 2228662"/>
                <a:gd name="connsiteX4" fmla="*/ 781050 w 3385386"/>
                <a:gd name="connsiteY4" fmla="*/ 863412 h 2228662"/>
                <a:gd name="connsiteX5" fmla="*/ 927100 w 3385386"/>
                <a:gd name="connsiteY5" fmla="*/ 1066612 h 2228662"/>
                <a:gd name="connsiteX6" fmla="*/ 1212850 w 3385386"/>
                <a:gd name="connsiteY6" fmla="*/ 1064279 h 2228662"/>
                <a:gd name="connsiteX7" fmla="*/ 1377950 w 3385386"/>
                <a:gd name="connsiteY7" fmla="*/ 1104712 h 2228662"/>
                <a:gd name="connsiteX8" fmla="*/ 2139950 w 3385386"/>
                <a:gd name="connsiteY8" fmla="*/ 1193612 h 2228662"/>
                <a:gd name="connsiteX9" fmla="*/ 2552700 w 3385386"/>
                <a:gd name="connsiteY9" fmla="*/ 1413529 h 2228662"/>
                <a:gd name="connsiteX10" fmla="*/ 2133600 w 3385386"/>
                <a:gd name="connsiteY10" fmla="*/ 107762 h 2228662"/>
                <a:gd name="connsiteX11" fmla="*/ 2247900 w 3385386"/>
                <a:gd name="connsiteY11" fmla="*/ 76012 h 2228662"/>
                <a:gd name="connsiteX12" fmla="*/ 2374900 w 3385386"/>
                <a:gd name="connsiteY12" fmla="*/ 101412 h 2228662"/>
                <a:gd name="connsiteX13" fmla="*/ 2552700 w 3385386"/>
                <a:gd name="connsiteY13" fmla="*/ 50612 h 2228662"/>
                <a:gd name="connsiteX14" fmla="*/ 2698750 w 3385386"/>
                <a:gd name="connsiteY14" fmla="*/ 107762 h 2228662"/>
                <a:gd name="connsiteX15" fmla="*/ 2819400 w 3385386"/>
                <a:gd name="connsiteY15" fmla="*/ 95062 h 2228662"/>
                <a:gd name="connsiteX16" fmla="*/ 3162300 w 3385386"/>
                <a:gd name="connsiteY16" fmla="*/ 558612 h 2228662"/>
                <a:gd name="connsiteX17" fmla="*/ 3162300 w 3385386"/>
                <a:gd name="connsiteY17" fmla="*/ 736412 h 2228662"/>
                <a:gd name="connsiteX18" fmla="*/ 3263900 w 3385386"/>
                <a:gd name="connsiteY18" fmla="*/ 876112 h 2228662"/>
                <a:gd name="connsiteX19" fmla="*/ 3327400 w 3385386"/>
                <a:gd name="connsiteY19" fmla="*/ 1257112 h 2228662"/>
                <a:gd name="connsiteX20" fmla="*/ 3327400 w 3385386"/>
                <a:gd name="connsiteY20" fmla="*/ 1371412 h 2228662"/>
                <a:gd name="connsiteX21" fmla="*/ 3384550 w 3385386"/>
                <a:gd name="connsiteY21" fmla="*/ 1549212 h 2228662"/>
                <a:gd name="connsiteX22" fmla="*/ 3359150 w 3385386"/>
                <a:gd name="connsiteY22" fmla="*/ 1663512 h 2228662"/>
                <a:gd name="connsiteX23" fmla="*/ 3327400 w 3385386"/>
                <a:gd name="connsiteY23" fmla="*/ 1784162 h 2228662"/>
                <a:gd name="connsiteX24" fmla="*/ 3263900 w 3385386"/>
                <a:gd name="connsiteY24" fmla="*/ 1841312 h 2228662"/>
                <a:gd name="connsiteX25" fmla="*/ 3124200 w 3385386"/>
                <a:gd name="connsiteY25" fmla="*/ 2095312 h 2228662"/>
                <a:gd name="connsiteX26" fmla="*/ 2921000 w 3385386"/>
                <a:gd name="connsiteY26" fmla="*/ 2215962 h 2228662"/>
                <a:gd name="connsiteX27" fmla="*/ 2736850 w 3385386"/>
                <a:gd name="connsiteY27" fmla="*/ 2190562 h 2228662"/>
                <a:gd name="connsiteX28" fmla="*/ 2584450 w 3385386"/>
                <a:gd name="connsiteY28" fmla="*/ 2228662 h 2228662"/>
                <a:gd name="connsiteX0" fmla="*/ 0 w 3385386"/>
                <a:gd name="connsiteY0" fmla="*/ 152212 h 2228662"/>
                <a:gd name="connsiteX1" fmla="*/ 228600 w 3385386"/>
                <a:gd name="connsiteY1" fmla="*/ 171262 h 2228662"/>
                <a:gd name="connsiteX2" fmla="*/ 361950 w 3385386"/>
                <a:gd name="connsiteY2" fmla="*/ 285562 h 2228662"/>
                <a:gd name="connsiteX3" fmla="*/ 438150 w 3385386"/>
                <a:gd name="connsiteY3" fmla="*/ 533212 h 2228662"/>
                <a:gd name="connsiteX4" fmla="*/ 781050 w 3385386"/>
                <a:gd name="connsiteY4" fmla="*/ 863412 h 2228662"/>
                <a:gd name="connsiteX5" fmla="*/ 927100 w 3385386"/>
                <a:gd name="connsiteY5" fmla="*/ 1066612 h 2228662"/>
                <a:gd name="connsiteX6" fmla="*/ 1212850 w 3385386"/>
                <a:gd name="connsiteY6" fmla="*/ 1064279 h 2228662"/>
                <a:gd name="connsiteX7" fmla="*/ 1377950 w 3385386"/>
                <a:gd name="connsiteY7" fmla="*/ 1104712 h 2228662"/>
                <a:gd name="connsiteX8" fmla="*/ 2006600 w 3385386"/>
                <a:gd name="connsiteY8" fmla="*/ 1282512 h 2228662"/>
                <a:gd name="connsiteX9" fmla="*/ 2552700 w 3385386"/>
                <a:gd name="connsiteY9" fmla="*/ 1413529 h 2228662"/>
                <a:gd name="connsiteX10" fmla="*/ 2133600 w 3385386"/>
                <a:gd name="connsiteY10" fmla="*/ 107762 h 2228662"/>
                <a:gd name="connsiteX11" fmla="*/ 2247900 w 3385386"/>
                <a:gd name="connsiteY11" fmla="*/ 76012 h 2228662"/>
                <a:gd name="connsiteX12" fmla="*/ 2374900 w 3385386"/>
                <a:gd name="connsiteY12" fmla="*/ 101412 h 2228662"/>
                <a:gd name="connsiteX13" fmla="*/ 2552700 w 3385386"/>
                <a:gd name="connsiteY13" fmla="*/ 50612 h 2228662"/>
                <a:gd name="connsiteX14" fmla="*/ 2698750 w 3385386"/>
                <a:gd name="connsiteY14" fmla="*/ 107762 h 2228662"/>
                <a:gd name="connsiteX15" fmla="*/ 2819400 w 3385386"/>
                <a:gd name="connsiteY15" fmla="*/ 95062 h 2228662"/>
                <a:gd name="connsiteX16" fmla="*/ 3162300 w 3385386"/>
                <a:gd name="connsiteY16" fmla="*/ 558612 h 2228662"/>
                <a:gd name="connsiteX17" fmla="*/ 3162300 w 3385386"/>
                <a:gd name="connsiteY17" fmla="*/ 736412 h 2228662"/>
                <a:gd name="connsiteX18" fmla="*/ 3263900 w 3385386"/>
                <a:gd name="connsiteY18" fmla="*/ 876112 h 2228662"/>
                <a:gd name="connsiteX19" fmla="*/ 3327400 w 3385386"/>
                <a:gd name="connsiteY19" fmla="*/ 1257112 h 2228662"/>
                <a:gd name="connsiteX20" fmla="*/ 3327400 w 3385386"/>
                <a:gd name="connsiteY20" fmla="*/ 1371412 h 2228662"/>
                <a:gd name="connsiteX21" fmla="*/ 3384550 w 3385386"/>
                <a:gd name="connsiteY21" fmla="*/ 1549212 h 2228662"/>
                <a:gd name="connsiteX22" fmla="*/ 3359150 w 3385386"/>
                <a:gd name="connsiteY22" fmla="*/ 1663512 h 2228662"/>
                <a:gd name="connsiteX23" fmla="*/ 3327400 w 3385386"/>
                <a:gd name="connsiteY23" fmla="*/ 1784162 h 2228662"/>
                <a:gd name="connsiteX24" fmla="*/ 3263900 w 3385386"/>
                <a:gd name="connsiteY24" fmla="*/ 1841312 h 2228662"/>
                <a:gd name="connsiteX25" fmla="*/ 3124200 w 3385386"/>
                <a:gd name="connsiteY25" fmla="*/ 2095312 h 2228662"/>
                <a:gd name="connsiteX26" fmla="*/ 2921000 w 3385386"/>
                <a:gd name="connsiteY26" fmla="*/ 2215962 h 2228662"/>
                <a:gd name="connsiteX27" fmla="*/ 2736850 w 3385386"/>
                <a:gd name="connsiteY27" fmla="*/ 2190562 h 2228662"/>
                <a:gd name="connsiteX28" fmla="*/ 2584450 w 3385386"/>
                <a:gd name="connsiteY28" fmla="*/ 2228662 h 2228662"/>
                <a:gd name="connsiteX0" fmla="*/ 0 w 3385386"/>
                <a:gd name="connsiteY0" fmla="*/ 152212 h 2219462"/>
                <a:gd name="connsiteX1" fmla="*/ 228600 w 3385386"/>
                <a:gd name="connsiteY1" fmla="*/ 171262 h 2219462"/>
                <a:gd name="connsiteX2" fmla="*/ 361950 w 3385386"/>
                <a:gd name="connsiteY2" fmla="*/ 285562 h 2219462"/>
                <a:gd name="connsiteX3" fmla="*/ 438150 w 3385386"/>
                <a:gd name="connsiteY3" fmla="*/ 533212 h 2219462"/>
                <a:gd name="connsiteX4" fmla="*/ 781050 w 3385386"/>
                <a:gd name="connsiteY4" fmla="*/ 863412 h 2219462"/>
                <a:gd name="connsiteX5" fmla="*/ 927100 w 3385386"/>
                <a:gd name="connsiteY5" fmla="*/ 1066612 h 2219462"/>
                <a:gd name="connsiteX6" fmla="*/ 1212850 w 3385386"/>
                <a:gd name="connsiteY6" fmla="*/ 1064279 h 2219462"/>
                <a:gd name="connsiteX7" fmla="*/ 1377950 w 3385386"/>
                <a:gd name="connsiteY7" fmla="*/ 1104712 h 2219462"/>
                <a:gd name="connsiteX8" fmla="*/ 2006600 w 3385386"/>
                <a:gd name="connsiteY8" fmla="*/ 1282512 h 2219462"/>
                <a:gd name="connsiteX9" fmla="*/ 2552700 w 3385386"/>
                <a:gd name="connsiteY9" fmla="*/ 1413529 h 2219462"/>
                <a:gd name="connsiteX10" fmla="*/ 2133600 w 3385386"/>
                <a:gd name="connsiteY10" fmla="*/ 107762 h 2219462"/>
                <a:gd name="connsiteX11" fmla="*/ 2247900 w 3385386"/>
                <a:gd name="connsiteY11" fmla="*/ 76012 h 2219462"/>
                <a:gd name="connsiteX12" fmla="*/ 2374900 w 3385386"/>
                <a:gd name="connsiteY12" fmla="*/ 101412 h 2219462"/>
                <a:gd name="connsiteX13" fmla="*/ 2552700 w 3385386"/>
                <a:gd name="connsiteY13" fmla="*/ 50612 h 2219462"/>
                <a:gd name="connsiteX14" fmla="*/ 2698750 w 3385386"/>
                <a:gd name="connsiteY14" fmla="*/ 107762 h 2219462"/>
                <a:gd name="connsiteX15" fmla="*/ 2819400 w 3385386"/>
                <a:gd name="connsiteY15" fmla="*/ 95062 h 2219462"/>
                <a:gd name="connsiteX16" fmla="*/ 3162300 w 3385386"/>
                <a:gd name="connsiteY16" fmla="*/ 558612 h 2219462"/>
                <a:gd name="connsiteX17" fmla="*/ 3162300 w 3385386"/>
                <a:gd name="connsiteY17" fmla="*/ 736412 h 2219462"/>
                <a:gd name="connsiteX18" fmla="*/ 3263900 w 3385386"/>
                <a:gd name="connsiteY18" fmla="*/ 876112 h 2219462"/>
                <a:gd name="connsiteX19" fmla="*/ 3327400 w 3385386"/>
                <a:gd name="connsiteY19" fmla="*/ 1257112 h 2219462"/>
                <a:gd name="connsiteX20" fmla="*/ 3327400 w 3385386"/>
                <a:gd name="connsiteY20" fmla="*/ 1371412 h 2219462"/>
                <a:gd name="connsiteX21" fmla="*/ 3384550 w 3385386"/>
                <a:gd name="connsiteY21" fmla="*/ 1549212 h 2219462"/>
                <a:gd name="connsiteX22" fmla="*/ 3359150 w 3385386"/>
                <a:gd name="connsiteY22" fmla="*/ 1663512 h 2219462"/>
                <a:gd name="connsiteX23" fmla="*/ 3327400 w 3385386"/>
                <a:gd name="connsiteY23" fmla="*/ 1784162 h 2219462"/>
                <a:gd name="connsiteX24" fmla="*/ 3263900 w 3385386"/>
                <a:gd name="connsiteY24" fmla="*/ 1841312 h 2219462"/>
                <a:gd name="connsiteX25" fmla="*/ 3124200 w 3385386"/>
                <a:gd name="connsiteY25" fmla="*/ 2095312 h 2219462"/>
                <a:gd name="connsiteX26" fmla="*/ 2921000 w 3385386"/>
                <a:gd name="connsiteY26" fmla="*/ 2215962 h 2219462"/>
                <a:gd name="connsiteX27" fmla="*/ 2736850 w 3385386"/>
                <a:gd name="connsiteY27" fmla="*/ 2190562 h 2219462"/>
                <a:gd name="connsiteX0" fmla="*/ 0 w 3385386"/>
                <a:gd name="connsiteY0" fmla="*/ 152212 h 2215962"/>
                <a:gd name="connsiteX1" fmla="*/ 228600 w 3385386"/>
                <a:gd name="connsiteY1" fmla="*/ 171262 h 2215962"/>
                <a:gd name="connsiteX2" fmla="*/ 361950 w 3385386"/>
                <a:gd name="connsiteY2" fmla="*/ 285562 h 2215962"/>
                <a:gd name="connsiteX3" fmla="*/ 438150 w 3385386"/>
                <a:gd name="connsiteY3" fmla="*/ 533212 h 2215962"/>
                <a:gd name="connsiteX4" fmla="*/ 781050 w 3385386"/>
                <a:gd name="connsiteY4" fmla="*/ 863412 h 2215962"/>
                <a:gd name="connsiteX5" fmla="*/ 927100 w 3385386"/>
                <a:gd name="connsiteY5" fmla="*/ 1066612 h 2215962"/>
                <a:gd name="connsiteX6" fmla="*/ 1212850 w 3385386"/>
                <a:gd name="connsiteY6" fmla="*/ 1064279 h 2215962"/>
                <a:gd name="connsiteX7" fmla="*/ 1377950 w 3385386"/>
                <a:gd name="connsiteY7" fmla="*/ 1104712 h 2215962"/>
                <a:gd name="connsiteX8" fmla="*/ 2006600 w 3385386"/>
                <a:gd name="connsiteY8" fmla="*/ 1282512 h 2215962"/>
                <a:gd name="connsiteX9" fmla="*/ 2552700 w 3385386"/>
                <a:gd name="connsiteY9" fmla="*/ 1413529 h 2215962"/>
                <a:gd name="connsiteX10" fmla="*/ 2133600 w 3385386"/>
                <a:gd name="connsiteY10" fmla="*/ 107762 h 2215962"/>
                <a:gd name="connsiteX11" fmla="*/ 2247900 w 3385386"/>
                <a:gd name="connsiteY11" fmla="*/ 76012 h 2215962"/>
                <a:gd name="connsiteX12" fmla="*/ 2374900 w 3385386"/>
                <a:gd name="connsiteY12" fmla="*/ 101412 h 2215962"/>
                <a:gd name="connsiteX13" fmla="*/ 2552700 w 3385386"/>
                <a:gd name="connsiteY13" fmla="*/ 50612 h 2215962"/>
                <a:gd name="connsiteX14" fmla="*/ 2698750 w 3385386"/>
                <a:gd name="connsiteY14" fmla="*/ 107762 h 2215962"/>
                <a:gd name="connsiteX15" fmla="*/ 2819400 w 3385386"/>
                <a:gd name="connsiteY15" fmla="*/ 95062 h 2215962"/>
                <a:gd name="connsiteX16" fmla="*/ 3162300 w 3385386"/>
                <a:gd name="connsiteY16" fmla="*/ 558612 h 2215962"/>
                <a:gd name="connsiteX17" fmla="*/ 3162300 w 3385386"/>
                <a:gd name="connsiteY17" fmla="*/ 736412 h 2215962"/>
                <a:gd name="connsiteX18" fmla="*/ 3263900 w 3385386"/>
                <a:gd name="connsiteY18" fmla="*/ 876112 h 2215962"/>
                <a:gd name="connsiteX19" fmla="*/ 3327400 w 3385386"/>
                <a:gd name="connsiteY19" fmla="*/ 1257112 h 2215962"/>
                <a:gd name="connsiteX20" fmla="*/ 3327400 w 3385386"/>
                <a:gd name="connsiteY20" fmla="*/ 1371412 h 2215962"/>
                <a:gd name="connsiteX21" fmla="*/ 3384550 w 3385386"/>
                <a:gd name="connsiteY21" fmla="*/ 1549212 h 2215962"/>
                <a:gd name="connsiteX22" fmla="*/ 3359150 w 3385386"/>
                <a:gd name="connsiteY22" fmla="*/ 1663512 h 2215962"/>
                <a:gd name="connsiteX23" fmla="*/ 3327400 w 3385386"/>
                <a:gd name="connsiteY23" fmla="*/ 1784162 h 2215962"/>
                <a:gd name="connsiteX24" fmla="*/ 3263900 w 3385386"/>
                <a:gd name="connsiteY24" fmla="*/ 1841312 h 2215962"/>
                <a:gd name="connsiteX25" fmla="*/ 3124200 w 3385386"/>
                <a:gd name="connsiteY25" fmla="*/ 2095312 h 2215962"/>
                <a:gd name="connsiteX26" fmla="*/ 2921000 w 3385386"/>
                <a:gd name="connsiteY26" fmla="*/ 2215962 h 2215962"/>
                <a:gd name="connsiteX0" fmla="*/ 0 w 3385386"/>
                <a:gd name="connsiteY0" fmla="*/ 152212 h 2095312"/>
                <a:gd name="connsiteX1" fmla="*/ 228600 w 3385386"/>
                <a:gd name="connsiteY1" fmla="*/ 171262 h 2095312"/>
                <a:gd name="connsiteX2" fmla="*/ 361950 w 3385386"/>
                <a:gd name="connsiteY2" fmla="*/ 285562 h 2095312"/>
                <a:gd name="connsiteX3" fmla="*/ 438150 w 3385386"/>
                <a:gd name="connsiteY3" fmla="*/ 533212 h 2095312"/>
                <a:gd name="connsiteX4" fmla="*/ 781050 w 3385386"/>
                <a:gd name="connsiteY4" fmla="*/ 863412 h 2095312"/>
                <a:gd name="connsiteX5" fmla="*/ 927100 w 3385386"/>
                <a:gd name="connsiteY5" fmla="*/ 1066612 h 2095312"/>
                <a:gd name="connsiteX6" fmla="*/ 1212850 w 3385386"/>
                <a:gd name="connsiteY6" fmla="*/ 1064279 h 2095312"/>
                <a:gd name="connsiteX7" fmla="*/ 1377950 w 3385386"/>
                <a:gd name="connsiteY7" fmla="*/ 1104712 h 2095312"/>
                <a:gd name="connsiteX8" fmla="*/ 2006600 w 3385386"/>
                <a:gd name="connsiteY8" fmla="*/ 1282512 h 2095312"/>
                <a:gd name="connsiteX9" fmla="*/ 2552700 w 3385386"/>
                <a:gd name="connsiteY9" fmla="*/ 1413529 h 2095312"/>
                <a:gd name="connsiteX10" fmla="*/ 2133600 w 3385386"/>
                <a:gd name="connsiteY10" fmla="*/ 107762 h 2095312"/>
                <a:gd name="connsiteX11" fmla="*/ 2247900 w 3385386"/>
                <a:gd name="connsiteY11" fmla="*/ 76012 h 2095312"/>
                <a:gd name="connsiteX12" fmla="*/ 2374900 w 3385386"/>
                <a:gd name="connsiteY12" fmla="*/ 101412 h 2095312"/>
                <a:gd name="connsiteX13" fmla="*/ 2552700 w 3385386"/>
                <a:gd name="connsiteY13" fmla="*/ 50612 h 2095312"/>
                <a:gd name="connsiteX14" fmla="*/ 2698750 w 3385386"/>
                <a:gd name="connsiteY14" fmla="*/ 107762 h 2095312"/>
                <a:gd name="connsiteX15" fmla="*/ 2819400 w 3385386"/>
                <a:gd name="connsiteY15" fmla="*/ 95062 h 2095312"/>
                <a:gd name="connsiteX16" fmla="*/ 3162300 w 3385386"/>
                <a:gd name="connsiteY16" fmla="*/ 558612 h 2095312"/>
                <a:gd name="connsiteX17" fmla="*/ 3162300 w 3385386"/>
                <a:gd name="connsiteY17" fmla="*/ 736412 h 2095312"/>
                <a:gd name="connsiteX18" fmla="*/ 3263900 w 3385386"/>
                <a:gd name="connsiteY18" fmla="*/ 876112 h 2095312"/>
                <a:gd name="connsiteX19" fmla="*/ 3327400 w 3385386"/>
                <a:gd name="connsiteY19" fmla="*/ 1257112 h 2095312"/>
                <a:gd name="connsiteX20" fmla="*/ 3327400 w 3385386"/>
                <a:gd name="connsiteY20" fmla="*/ 1371412 h 2095312"/>
                <a:gd name="connsiteX21" fmla="*/ 3384550 w 3385386"/>
                <a:gd name="connsiteY21" fmla="*/ 1549212 h 2095312"/>
                <a:gd name="connsiteX22" fmla="*/ 3359150 w 3385386"/>
                <a:gd name="connsiteY22" fmla="*/ 1663512 h 2095312"/>
                <a:gd name="connsiteX23" fmla="*/ 3327400 w 3385386"/>
                <a:gd name="connsiteY23" fmla="*/ 1784162 h 2095312"/>
                <a:gd name="connsiteX24" fmla="*/ 3263900 w 3385386"/>
                <a:gd name="connsiteY24" fmla="*/ 1841312 h 2095312"/>
                <a:gd name="connsiteX25" fmla="*/ 3124200 w 3385386"/>
                <a:gd name="connsiteY25" fmla="*/ 2095312 h 2095312"/>
                <a:gd name="connsiteX0" fmla="*/ 0 w 3385386"/>
                <a:gd name="connsiteY0" fmla="*/ 152212 h 1841312"/>
                <a:gd name="connsiteX1" fmla="*/ 228600 w 3385386"/>
                <a:gd name="connsiteY1" fmla="*/ 171262 h 1841312"/>
                <a:gd name="connsiteX2" fmla="*/ 361950 w 3385386"/>
                <a:gd name="connsiteY2" fmla="*/ 285562 h 1841312"/>
                <a:gd name="connsiteX3" fmla="*/ 438150 w 3385386"/>
                <a:gd name="connsiteY3" fmla="*/ 533212 h 1841312"/>
                <a:gd name="connsiteX4" fmla="*/ 781050 w 3385386"/>
                <a:gd name="connsiteY4" fmla="*/ 863412 h 1841312"/>
                <a:gd name="connsiteX5" fmla="*/ 927100 w 3385386"/>
                <a:gd name="connsiteY5" fmla="*/ 1066612 h 1841312"/>
                <a:gd name="connsiteX6" fmla="*/ 1212850 w 3385386"/>
                <a:gd name="connsiteY6" fmla="*/ 1064279 h 1841312"/>
                <a:gd name="connsiteX7" fmla="*/ 1377950 w 3385386"/>
                <a:gd name="connsiteY7" fmla="*/ 1104712 h 1841312"/>
                <a:gd name="connsiteX8" fmla="*/ 2006600 w 3385386"/>
                <a:gd name="connsiteY8" fmla="*/ 1282512 h 1841312"/>
                <a:gd name="connsiteX9" fmla="*/ 2552700 w 3385386"/>
                <a:gd name="connsiteY9" fmla="*/ 1413529 h 1841312"/>
                <a:gd name="connsiteX10" fmla="*/ 2133600 w 3385386"/>
                <a:gd name="connsiteY10" fmla="*/ 107762 h 1841312"/>
                <a:gd name="connsiteX11" fmla="*/ 2247900 w 3385386"/>
                <a:gd name="connsiteY11" fmla="*/ 76012 h 1841312"/>
                <a:gd name="connsiteX12" fmla="*/ 2374900 w 3385386"/>
                <a:gd name="connsiteY12" fmla="*/ 101412 h 1841312"/>
                <a:gd name="connsiteX13" fmla="*/ 2552700 w 3385386"/>
                <a:gd name="connsiteY13" fmla="*/ 50612 h 1841312"/>
                <a:gd name="connsiteX14" fmla="*/ 2698750 w 3385386"/>
                <a:gd name="connsiteY14" fmla="*/ 107762 h 1841312"/>
                <a:gd name="connsiteX15" fmla="*/ 2819400 w 3385386"/>
                <a:gd name="connsiteY15" fmla="*/ 95062 h 1841312"/>
                <a:gd name="connsiteX16" fmla="*/ 3162300 w 3385386"/>
                <a:gd name="connsiteY16" fmla="*/ 558612 h 1841312"/>
                <a:gd name="connsiteX17" fmla="*/ 3162300 w 3385386"/>
                <a:gd name="connsiteY17" fmla="*/ 736412 h 1841312"/>
                <a:gd name="connsiteX18" fmla="*/ 3263900 w 3385386"/>
                <a:gd name="connsiteY18" fmla="*/ 876112 h 1841312"/>
                <a:gd name="connsiteX19" fmla="*/ 3327400 w 3385386"/>
                <a:gd name="connsiteY19" fmla="*/ 1257112 h 1841312"/>
                <a:gd name="connsiteX20" fmla="*/ 3327400 w 3385386"/>
                <a:gd name="connsiteY20" fmla="*/ 1371412 h 1841312"/>
                <a:gd name="connsiteX21" fmla="*/ 3384550 w 3385386"/>
                <a:gd name="connsiteY21" fmla="*/ 1549212 h 1841312"/>
                <a:gd name="connsiteX22" fmla="*/ 3359150 w 3385386"/>
                <a:gd name="connsiteY22" fmla="*/ 1663512 h 1841312"/>
                <a:gd name="connsiteX23" fmla="*/ 3327400 w 3385386"/>
                <a:gd name="connsiteY23" fmla="*/ 1784162 h 1841312"/>
                <a:gd name="connsiteX24" fmla="*/ 3263900 w 3385386"/>
                <a:gd name="connsiteY24" fmla="*/ 1841312 h 1841312"/>
                <a:gd name="connsiteX0" fmla="*/ 0 w 3385386"/>
                <a:gd name="connsiteY0" fmla="*/ 152212 h 1784162"/>
                <a:gd name="connsiteX1" fmla="*/ 228600 w 3385386"/>
                <a:gd name="connsiteY1" fmla="*/ 171262 h 1784162"/>
                <a:gd name="connsiteX2" fmla="*/ 361950 w 3385386"/>
                <a:gd name="connsiteY2" fmla="*/ 285562 h 1784162"/>
                <a:gd name="connsiteX3" fmla="*/ 438150 w 3385386"/>
                <a:gd name="connsiteY3" fmla="*/ 533212 h 1784162"/>
                <a:gd name="connsiteX4" fmla="*/ 781050 w 3385386"/>
                <a:gd name="connsiteY4" fmla="*/ 863412 h 1784162"/>
                <a:gd name="connsiteX5" fmla="*/ 927100 w 3385386"/>
                <a:gd name="connsiteY5" fmla="*/ 1066612 h 1784162"/>
                <a:gd name="connsiteX6" fmla="*/ 1212850 w 3385386"/>
                <a:gd name="connsiteY6" fmla="*/ 1064279 h 1784162"/>
                <a:gd name="connsiteX7" fmla="*/ 1377950 w 3385386"/>
                <a:gd name="connsiteY7" fmla="*/ 1104712 h 1784162"/>
                <a:gd name="connsiteX8" fmla="*/ 2006600 w 3385386"/>
                <a:gd name="connsiteY8" fmla="*/ 1282512 h 1784162"/>
                <a:gd name="connsiteX9" fmla="*/ 2552700 w 3385386"/>
                <a:gd name="connsiteY9" fmla="*/ 1413529 h 1784162"/>
                <a:gd name="connsiteX10" fmla="*/ 2133600 w 3385386"/>
                <a:gd name="connsiteY10" fmla="*/ 107762 h 1784162"/>
                <a:gd name="connsiteX11" fmla="*/ 2247900 w 3385386"/>
                <a:gd name="connsiteY11" fmla="*/ 76012 h 1784162"/>
                <a:gd name="connsiteX12" fmla="*/ 2374900 w 3385386"/>
                <a:gd name="connsiteY12" fmla="*/ 101412 h 1784162"/>
                <a:gd name="connsiteX13" fmla="*/ 2552700 w 3385386"/>
                <a:gd name="connsiteY13" fmla="*/ 50612 h 1784162"/>
                <a:gd name="connsiteX14" fmla="*/ 2698750 w 3385386"/>
                <a:gd name="connsiteY14" fmla="*/ 107762 h 1784162"/>
                <a:gd name="connsiteX15" fmla="*/ 2819400 w 3385386"/>
                <a:gd name="connsiteY15" fmla="*/ 95062 h 1784162"/>
                <a:gd name="connsiteX16" fmla="*/ 3162300 w 3385386"/>
                <a:gd name="connsiteY16" fmla="*/ 558612 h 1784162"/>
                <a:gd name="connsiteX17" fmla="*/ 3162300 w 3385386"/>
                <a:gd name="connsiteY17" fmla="*/ 736412 h 1784162"/>
                <a:gd name="connsiteX18" fmla="*/ 3263900 w 3385386"/>
                <a:gd name="connsiteY18" fmla="*/ 876112 h 1784162"/>
                <a:gd name="connsiteX19" fmla="*/ 3327400 w 3385386"/>
                <a:gd name="connsiteY19" fmla="*/ 1257112 h 1784162"/>
                <a:gd name="connsiteX20" fmla="*/ 3327400 w 3385386"/>
                <a:gd name="connsiteY20" fmla="*/ 1371412 h 1784162"/>
                <a:gd name="connsiteX21" fmla="*/ 3384550 w 3385386"/>
                <a:gd name="connsiteY21" fmla="*/ 1549212 h 1784162"/>
                <a:gd name="connsiteX22" fmla="*/ 3359150 w 3385386"/>
                <a:gd name="connsiteY22" fmla="*/ 1663512 h 1784162"/>
                <a:gd name="connsiteX23" fmla="*/ 3327400 w 3385386"/>
                <a:gd name="connsiteY23" fmla="*/ 1784162 h 1784162"/>
                <a:gd name="connsiteX0" fmla="*/ 0 w 3385386"/>
                <a:gd name="connsiteY0" fmla="*/ 152212 h 1663512"/>
                <a:gd name="connsiteX1" fmla="*/ 228600 w 3385386"/>
                <a:gd name="connsiteY1" fmla="*/ 171262 h 1663512"/>
                <a:gd name="connsiteX2" fmla="*/ 361950 w 3385386"/>
                <a:gd name="connsiteY2" fmla="*/ 285562 h 1663512"/>
                <a:gd name="connsiteX3" fmla="*/ 438150 w 3385386"/>
                <a:gd name="connsiteY3" fmla="*/ 533212 h 1663512"/>
                <a:gd name="connsiteX4" fmla="*/ 781050 w 3385386"/>
                <a:gd name="connsiteY4" fmla="*/ 863412 h 1663512"/>
                <a:gd name="connsiteX5" fmla="*/ 927100 w 3385386"/>
                <a:gd name="connsiteY5" fmla="*/ 1066612 h 1663512"/>
                <a:gd name="connsiteX6" fmla="*/ 1212850 w 3385386"/>
                <a:gd name="connsiteY6" fmla="*/ 1064279 h 1663512"/>
                <a:gd name="connsiteX7" fmla="*/ 1377950 w 3385386"/>
                <a:gd name="connsiteY7" fmla="*/ 1104712 h 1663512"/>
                <a:gd name="connsiteX8" fmla="*/ 2006600 w 3385386"/>
                <a:gd name="connsiteY8" fmla="*/ 1282512 h 1663512"/>
                <a:gd name="connsiteX9" fmla="*/ 2552700 w 3385386"/>
                <a:gd name="connsiteY9" fmla="*/ 1413529 h 1663512"/>
                <a:gd name="connsiteX10" fmla="*/ 2133600 w 3385386"/>
                <a:gd name="connsiteY10" fmla="*/ 107762 h 1663512"/>
                <a:gd name="connsiteX11" fmla="*/ 2247900 w 3385386"/>
                <a:gd name="connsiteY11" fmla="*/ 76012 h 1663512"/>
                <a:gd name="connsiteX12" fmla="*/ 2374900 w 3385386"/>
                <a:gd name="connsiteY12" fmla="*/ 101412 h 1663512"/>
                <a:gd name="connsiteX13" fmla="*/ 2552700 w 3385386"/>
                <a:gd name="connsiteY13" fmla="*/ 50612 h 1663512"/>
                <a:gd name="connsiteX14" fmla="*/ 2698750 w 3385386"/>
                <a:gd name="connsiteY14" fmla="*/ 107762 h 1663512"/>
                <a:gd name="connsiteX15" fmla="*/ 2819400 w 3385386"/>
                <a:gd name="connsiteY15" fmla="*/ 95062 h 1663512"/>
                <a:gd name="connsiteX16" fmla="*/ 3162300 w 3385386"/>
                <a:gd name="connsiteY16" fmla="*/ 558612 h 1663512"/>
                <a:gd name="connsiteX17" fmla="*/ 3162300 w 3385386"/>
                <a:gd name="connsiteY17" fmla="*/ 736412 h 1663512"/>
                <a:gd name="connsiteX18" fmla="*/ 3263900 w 3385386"/>
                <a:gd name="connsiteY18" fmla="*/ 876112 h 1663512"/>
                <a:gd name="connsiteX19" fmla="*/ 3327400 w 3385386"/>
                <a:gd name="connsiteY19" fmla="*/ 1257112 h 1663512"/>
                <a:gd name="connsiteX20" fmla="*/ 3327400 w 3385386"/>
                <a:gd name="connsiteY20" fmla="*/ 1371412 h 1663512"/>
                <a:gd name="connsiteX21" fmla="*/ 3384550 w 3385386"/>
                <a:gd name="connsiteY21" fmla="*/ 1549212 h 1663512"/>
                <a:gd name="connsiteX22" fmla="*/ 3359150 w 3385386"/>
                <a:gd name="connsiteY22" fmla="*/ 1663512 h 1663512"/>
                <a:gd name="connsiteX0" fmla="*/ 0 w 3384550"/>
                <a:gd name="connsiteY0" fmla="*/ 152212 h 1549212"/>
                <a:gd name="connsiteX1" fmla="*/ 228600 w 3384550"/>
                <a:gd name="connsiteY1" fmla="*/ 171262 h 1549212"/>
                <a:gd name="connsiteX2" fmla="*/ 361950 w 3384550"/>
                <a:gd name="connsiteY2" fmla="*/ 285562 h 1549212"/>
                <a:gd name="connsiteX3" fmla="*/ 438150 w 3384550"/>
                <a:gd name="connsiteY3" fmla="*/ 533212 h 1549212"/>
                <a:gd name="connsiteX4" fmla="*/ 781050 w 3384550"/>
                <a:gd name="connsiteY4" fmla="*/ 863412 h 1549212"/>
                <a:gd name="connsiteX5" fmla="*/ 927100 w 3384550"/>
                <a:gd name="connsiteY5" fmla="*/ 1066612 h 1549212"/>
                <a:gd name="connsiteX6" fmla="*/ 1212850 w 3384550"/>
                <a:gd name="connsiteY6" fmla="*/ 1064279 h 1549212"/>
                <a:gd name="connsiteX7" fmla="*/ 1377950 w 3384550"/>
                <a:gd name="connsiteY7" fmla="*/ 1104712 h 1549212"/>
                <a:gd name="connsiteX8" fmla="*/ 2006600 w 3384550"/>
                <a:gd name="connsiteY8" fmla="*/ 1282512 h 1549212"/>
                <a:gd name="connsiteX9" fmla="*/ 2552700 w 3384550"/>
                <a:gd name="connsiteY9" fmla="*/ 1413529 h 1549212"/>
                <a:gd name="connsiteX10" fmla="*/ 2133600 w 3384550"/>
                <a:gd name="connsiteY10" fmla="*/ 107762 h 1549212"/>
                <a:gd name="connsiteX11" fmla="*/ 2247900 w 3384550"/>
                <a:gd name="connsiteY11" fmla="*/ 76012 h 1549212"/>
                <a:gd name="connsiteX12" fmla="*/ 2374900 w 3384550"/>
                <a:gd name="connsiteY12" fmla="*/ 101412 h 1549212"/>
                <a:gd name="connsiteX13" fmla="*/ 2552700 w 3384550"/>
                <a:gd name="connsiteY13" fmla="*/ 50612 h 1549212"/>
                <a:gd name="connsiteX14" fmla="*/ 2698750 w 3384550"/>
                <a:gd name="connsiteY14" fmla="*/ 107762 h 1549212"/>
                <a:gd name="connsiteX15" fmla="*/ 2819400 w 3384550"/>
                <a:gd name="connsiteY15" fmla="*/ 95062 h 1549212"/>
                <a:gd name="connsiteX16" fmla="*/ 3162300 w 3384550"/>
                <a:gd name="connsiteY16" fmla="*/ 558612 h 1549212"/>
                <a:gd name="connsiteX17" fmla="*/ 3162300 w 3384550"/>
                <a:gd name="connsiteY17" fmla="*/ 736412 h 1549212"/>
                <a:gd name="connsiteX18" fmla="*/ 3263900 w 3384550"/>
                <a:gd name="connsiteY18" fmla="*/ 876112 h 1549212"/>
                <a:gd name="connsiteX19" fmla="*/ 3327400 w 3384550"/>
                <a:gd name="connsiteY19" fmla="*/ 1257112 h 1549212"/>
                <a:gd name="connsiteX20" fmla="*/ 3327400 w 3384550"/>
                <a:gd name="connsiteY20" fmla="*/ 1371412 h 1549212"/>
                <a:gd name="connsiteX21" fmla="*/ 3384550 w 3384550"/>
                <a:gd name="connsiteY21" fmla="*/ 1549212 h 1549212"/>
                <a:gd name="connsiteX0" fmla="*/ 0 w 3330570"/>
                <a:gd name="connsiteY0" fmla="*/ 152212 h 1476646"/>
                <a:gd name="connsiteX1" fmla="*/ 228600 w 3330570"/>
                <a:gd name="connsiteY1" fmla="*/ 171262 h 1476646"/>
                <a:gd name="connsiteX2" fmla="*/ 361950 w 3330570"/>
                <a:gd name="connsiteY2" fmla="*/ 285562 h 1476646"/>
                <a:gd name="connsiteX3" fmla="*/ 438150 w 3330570"/>
                <a:gd name="connsiteY3" fmla="*/ 533212 h 1476646"/>
                <a:gd name="connsiteX4" fmla="*/ 781050 w 3330570"/>
                <a:gd name="connsiteY4" fmla="*/ 863412 h 1476646"/>
                <a:gd name="connsiteX5" fmla="*/ 927100 w 3330570"/>
                <a:gd name="connsiteY5" fmla="*/ 1066612 h 1476646"/>
                <a:gd name="connsiteX6" fmla="*/ 1212850 w 3330570"/>
                <a:gd name="connsiteY6" fmla="*/ 1064279 h 1476646"/>
                <a:gd name="connsiteX7" fmla="*/ 1377950 w 3330570"/>
                <a:gd name="connsiteY7" fmla="*/ 1104712 h 1476646"/>
                <a:gd name="connsiteX8" fmla="*/ 2006600 w 3330570"/>
                <a:gd name="connsiteY8" fmla="*/ 1282512 h 1476646"/>
                <a:gd name="connsiteX9" fmla="*/ 2552700 w 3330570"/>
                <a:gd name="connsiteY9" fmla="*/ 1413529 h 1476646"/>
                <a:gd name="connsiteX10" fmla="*/ 2133600 w 3330570"/>
                <a:gd name="connsiteY10" fmla="*/ 107762 h 1476646"/>
                <a:gd name="connsiteX11" fmla="*/ 2247900 w 3330570"/>
                <a:gd name="connsiteY11" fmla="*/ 76012 h 1476646"/>
                <a:gd name="connsiteX12" fmla="*/ 2374900 w 3330570"/>
                <a:gd name="connsiteY12" fmla="*/ 101412 h 1476646"/>
                <a:gd name="connsiteX13" fmla="*/ 2552700 w 3330570"/>
                <a:gd name="connsiteY13" fmla="*/ 50612 h 1476646"/>
                <a:gd name="connsiteX14" fmla="*/ 2698750 w 3330570"/>
                <a:gd name="connsiteY14" fmla="*/ 107762 h 1476646"/>
                <a:gd name="connsiteX15" fmla="*/ 2819400 w 3330570"/>
                <a:gd name="connsiteY15" fmla="*/ 95062 h 1476646"/>
                <a:gd name="connsiteX16" fmla="*/ 3162300 w 3330570"/>
                <a:gd name="connsiteY16" fmla="*/ 558612 h 1476646"/>
                <a:gd name="connsiteX17" fmla="*/ 3162300 w 3330570"/>
                <a:gd name="connsiteY17" fmla="*/ 736412 h 1476646"/>
                <a:gd name="connsiteX18" fmla="*/ 3263900 w 3330570"/>
                <a:gd name="connsiteY18" fmla="*/ 876112 h 1476646"/>
                <a:gd name="connsiteX19" fmla="*/ 3327400 w 3330570"/>
                <a:gd name="connsiteY19" fmla="*/ 1257112 h 1476646"/>
                <a:gd name="connsiteX20" fmla="*/ 3327400 w 3330570"/>
                <a:gd name="connsiteY20" fmla="*/ 1371412 h 1476646"/>
                <a:gd name="connsiteX0" fmla="*/ 0 w 3327400"/>
                <a:gd name="connsiteY0" fmla="*/ 152212 h 1476646"/>
                <a:gd name="connsiteX1" fmla="*/ 228600 w 3327400"/>
                <a:gd name="connsiteY1" fmla="*/ 171262 h 1476646"/>
                <a:gd name="connsiteX2" fmla="*/ 361950 w 3327400"/>
                <a:gd name="connsiteY2" fmla="*/ 285562 h 1476646"/>
                <a:gd name="connsiteX3" fmla="*/ 438150 w 3327400"/>
                <a:gd name="connsiteY3" fmla="*/ 533212 h 1476646"/>
                <a:gd name="connsiteX4" fmla="*/ 781050 w 3327400"/>
                <a:gd name="connsiteY4" fmla="*/ 863412 h 1476646"/>
                <a:gd name="connsiteX5" fmla="*/ 927100 w 3327400"/>
                <a:gd name="connsiteY5" fmla="*/ 1066612 h 1476646"/>
                <a:gd name="connsiteX6" fmla="*/ 1212850 w 3327400"/>
                <a:gd name="connsiteY6" fmla="*/ 1064279 h 1476646"/>
                <a:gd name="connsiteX7" fmla="*/ 1377950 w 3327400"/>
                <a:gd name="connsiteY7" fmla="*/ 1104712 h 1476646"/>
                <a:gd name="connsiteX8" fmla="*/ 2006600 w 3327400"/>
                <a:gd name="connsiteY8" fmla="*/ 1282512 h 1476646"/>
                <a:gd name="connsiteX9" fmla="*/ 2552700 w 3327400"/>
                <a:gd name="connsiteY9" fmla="*/ 1413529 h 1476646"/>
                <a:gd name="connsiteX10" fmla="*/ 2133600 w 3327400"/>
                <a:gd name="connsiteY10" fmla="*/ 107762 h 1476646"/>
                <a:gd name="connsiteX11" fmla="*/ 2247900 w 3327400"/>
                <a:gd name="connsiteY11" fmla="*/ 76012 h 1476646"/>
                <a:gd name="connsiteX12" fmla="*/ 2374900 w 3327400"/>
                <a:gd name="connsiteY12" fmla="*/ 101412 h 1476646"/>
                <a:gd name="connsiteX13" fmla="*/ 2552700 w 3327400"/>
                <a:gd name="connsiteY13" fmla="*/ 50612 h 1476646"/>
                <a:gd name="connsiteX14" fmla="*/ 2698750 w 3327400"/>
                <a:gd name="connsiteY14" fmla="*/ 107762 h 1476646"/>
                <a:gd name="connsiteX15" fmla="*/ 2819400 w 3327400"/>
                <a:gd name="connsiteY15" fmla="*/ 95062 h 1476646"/>
                <a:gd name="connsiteX16" fmla="*/ 3162300 w 3327400"/>
                <a:gd name="connsiteY16" fmla="*/ 558612 h 1476646"/>
                <a:gd name="connsiteX17" fmla="*/ 3162300 w 3327400"/>
                <a:gd name="connsiteY17" fmla="*/ 736412 h 1476646"/>
                <a:gd name="connsiteX18" fmla="*/ 3263900 w 3327400"/>
                <a:gd name="connsiteY18" fmla="*/ 876112 h 1476646"/>
                <a:gd name="connsiteX19" fmla="*/ 3327400 w 3327400"/>
                <a:gd name="connsiteY19" fmla="*/ 1257112 h 1476646"/>
                <a:gd name="connsiteX0" fmla="*/ 0 w 3263900"/>
                <a:gd name="connsiteY0" fmla="*/ 152212 h 1476646"/>
                <a:gd name="connsiteX1" fmla="*/ 228600 w 3263900"/>
                <a:gd name="connsiteY1" fmla="*/ 171262 h 1476646"/>
                <a:gd name="connsiteX2" fmla="*/ 361950 w 3263900"/>
                <a:gd name="connsiteY2" fmla="*/ 285562 h 1476646"/>
                <a:gd name="connsiteX3" fmla="*/ 438150 w 3263900"/>
                <a:gd name="connsiteY3" fmla="*/ 533212 h 1476646"/>
                <a:gd name="connsiteX4" fmla="*/ 781050 w 3263900"/>
                <a:gd name="connsiteY4" fmla="*/ 863412 h 1476646"/>
                <a:gd name="connsiteX5" fmla="*/ 927100 w 3263900"/>
                <a:gd name="connsiteY5" fmla="*/ 1066612 h 1476646"/>
                <a:gd name="connsiteX6" fmla="*/ 1212850 w 3263900"/>
                <a:gd name="connsiteY6" fmla="*/ 1064279 h 1476646"/>
                <a:gd name="connsiteX7" fmla="*/ 1377950 w 3263900"/>
                <a:gd name="connsiteY7" fmla="*/ 1104712 h 1476646"/>
                <a:gd name="connsiteX8" fmla="*/ 2006600 w 3263900"/>
                <a:gd name="connsiteY8" fmla="*/ 1282512 h 1476646"/>
                <a:gd name="connsiteX9" fmla="*/ 2552700 w 3263900"/>
                <a:gd name="connsiteY9" fmla="*/ 1413529 h 1476646"/>
                <a:gd name="connsiteX10" fmla="*/ 2133600 w 3263900"/>
                <a:gd name="connsiteY10" fmla="*/ 107762 h 1476646"/>
                <a:gd name="connsiteX11" fmla="*/ 2247900 w 3263900"/>
                <a:gd name="connsiteY11" fmla="*/ 76012 h 1476646"/>
                <a:gd name="connsiteX12" fmla="*/ 2374900 w 3263900"/>
                <a:gd name="connsiteY12" fmla="*/ 101412 h 1476646"/>
                <a:gd name="connsiteX13" fmla="*/ 2552700 w 3263900"/>
                <a:gd name="connsiteY13" fmla="*/ 50612 h 1476646"/>
                <a:gd name="connsiteX14" fmla="*/ 2698750 w 3263900"/>
                <a:gd name="connsiteY14" fmla="*/ 107762 h 1476646"/>
                <a:gd name="connsiteX15" fmla="*/ 2819400 w 3263900"/>
                <a:gd name="connsiteY15" fmla="*/ 95062 h 1476646"/>
                <a:gd name="connsiteX16" fmla="*/ 3162300 w 3263900"/>
                <a:gd name="connsiteY16" fmla="*/ 558612 h 1476646"/>
                <a:gd name="connsiteX17" fmla="*/ 3162300 w 3263900"/>
                <a:gd name="connsiteY17" fmla="*/ 736412 h 1476646"/>
                <a:gd name="connsiteX18" fmla="*/ 3263900 w 3263900"/>
                <a:gd name="connsiteY18" fmla="*/ 876112 h 1476646"/>
                <a:gd name="connsiteX0" fmla="*/ 0 w 3184331"/>
                <a:gd name="connsiteY0" fmla="*/ 152212 h 1476646"/>
                <a:gd name="connsiteX1" fmla="*/ 228600 w 3184331"/>
                <a:gd name="connsiteY1" fmla="*/ 171262 h 1476646"/>
                <a:gd name="connsiteX2" fmla="*/ 361950 w 3184331"/>
                <a:gd name="connsiteY2" fmla="*/ 285562 h 1476646"/>
                <a:gd name="connsiteX3" fmla="*/ 438150 w 3184331"/>
                <a:gd name="connsiteY3" fmla="*/ 533212 h 1476646"/>
                <a:gd name="connsiteX4" fmla="*/ 781050 w 3184331"/>
                <a:gd name="connsiteY4" fmla="*/ 863412 h 1476646"/>
                <a:gd name="connsiteX5" fmla="*/ 927100 w 3184331"/>
                <a:gd name="connsiteY5" fmla="*/ 1066612 h 1476646"/>
                <a:gd name="connsiteX6" fmla="*/ 1212850 w 3184331"/>
                <a:gd name="connsiteY6" fmla="*/ 1064279 h 1476646"/>
                <a:gd name="connsiteX7" fmla="*/ 1377950 w 3184331"/>
                <a:gd name="connsiteY7" fmla="*/ 1104712 h 1476646"/>
                <a:gd name="connsiteX8" fmla="*/ 2006600 w 3184331"/>
                <a:gd name="connsiteY8" fmla="*/ 1282512 h 1476646"/>
                <a:gd name="connsiteX9" fmla="*/ 2552700 w 3184331"/>
                <a:gd name="connsiteY9" fmla="*/ 1413529 h 1476646"/>
                <a:gd name="connsiteX10" fmla="*/ 2133600 w 3184331"/>
                <a:gd name="connsiteY10" fmla="*/ 107762 h 1476646"/>
                <a:gd name="connsiteX11" fmla="*/ 2247900 w 3184331"/>
                <a:gd name="connsiteY11" fmla="*/ 76012 h 1476646"/>
                <a:gd name="connsiteX12" fmla="*/ 2374900 w 3184331"/>
                <a:gd name="connsiteY12" fmla="*/ 101412 h 1476646"/>
                <a:gd name="connsiteX13" fmla="*/ 2552700 w 3184331"/>
                <a:gd name="connsiteY13" fmla="*/ 50612 h 1476646"/>
                <a:gd name="connsiteX14" fmla="*/ 2698750 w 3184331"/>
                <a:gd name="connsiteY14" fmla="*/ 107762 h 1476646"/>
                <a:gd name="connsiteX15" fmla="*/ 2819400 w 3184331"/>
                <a:gd name="connsiteY15" fmla="*/ 95062 h 1476646"/>
                <a:gd name="connsiteX16" fmla="*/ 3162300 w 3184331"/>
                <a:gd name="connsiteY16" fmla="*/ 558612 h 1476646"/>
                <a:gd name="connsiteX17" fmla="*/ 3162300 w 3184331"/>
                <a:gd name="connsiteY17" fmla="*/ 736412 h 1476646"/>
                <a:gd name="connsiteX0" fmla="*/ 0 w 3162300"/>
                <a:gd name="connsiteY0" fmla="*/ 152212 h 1476646"/>
                <a:gd name="connsiteX1" fmla="*/ 228600 w 3162300"/>
                <a:gd name="connsiteY1" fmla="*/ 171262 h 1476646"/>
                <a:gd name="connsiteX2" fmla="*/ 361950 w 3162300"/>
                <a:gd name="connsiteY2" fmla="*/ 285562 h 1476646"/>
                <a:gd name="connsiteX3" fmla="*/ 438150 w 3162300"/>
                <a:gd name="connsiteY3" fmla="*/ 533212 h 1476646"/>
                <a:gd name="connsiteX4" fmla="*/ 781050 w 3162300"/>
                <a:gd name="connsiteY4" fmla="*/ 863412 h 1476646"/>
                <a:gd name="connsiteX5" fmla="*/ 927100 w 3162300"/>
                <a:gd name="connsiteY5" fmla="*/ 1066612 h 1476646"/>
                <a:gd name="connsiteX6" fmla="*/ 1212850 w 3162300"/>
                <a:gd name="connsiteY6" fmla="*/ 1064279 h 1476646"/>
                <a:gd name="connsiteX7" fmla="*/ 1377950 w 3162300"/>
                <a:gd name="connsiteY7" fmla="*/ 1104712 h 1476646"/>
                <a:gd name="connsiteX8" fmla="*/ 2006600 w 3162300"/>
                <a:gd name="connsiteY8" fmla="*/ 1282512 h 1476646"/>
                <a:gd name="connsiteX9" fmla="*/ 2552700 w 3162300"/>
                <a:gd name="connsiteY9" fmla="*/ 1413529 h 1476646"/>
                <a:gd name="connsiteX10" fmla="*/ 2133600 w 3162300"/>
                <a:gd name="connsiteY10" fmla="*/ 107762 h 1476646"/>
                <a:gd name="connsiteX11" fmla="*/ 2247900 w 3162300"/>
                <a:gd name="connsiteY11" fmla="*/ 76012 h 1476646"/>
                <a:gd name="connsiteX12" fmla="*/ 2374900 w 3162300"/>
                <a:gd name="connsiteY12" fmla="*/ 101412 h 1476646"/>
                <a:gd name="connsiteX13" fmla="*/ 2552700 w 3162300"/>
                <a:gd name="connsiteY13" fmla="*/ 50612 h 1476646"/>
                <a:gd name="connsiteX14" fmla="*/ 2698750 w 3162300"/>
                <a:gd name="connsiteY14" fmla="*/ 107762 h 1476646"/>
                <a:gd name="connsiteX15" fmla="*/ 2819400 w 3162300"/>
                <a:gd name="connsiteY15" fmla="*/ 95062 h 1476646"/>
                <a:gd name="connsiteX16" fmla="*/ 3162300 w 3162300"/>
                <a:gd name="connsiteY16" fmla="*/ 558612 h 1476646"/>
                <a:gd name="connsiteX0" fmla="*/ 0 w 2819400"/>
                <a:gd name="connsiteY0" fmla="*/ 152212 h 1476646"/>
                <a:gd name="connsiteX1" fmla="*/ 228600 w 2819400"/>
                <a:gd name="connsiteY1" fmla="*/ 171262 h 1476646"/>
                <a:gd name="connsiteX2" fmla="*/ 361950 w 2819400"/>
                <a:gd name="connsiteY2" fmla="*/ 285562 h 1476646"/>
                <a:gd name="connsiteX3" fmla="*/ 438150 w 2819400"/>
                <a:gd name="connsiteY3" fmla="*/ 533212 h 1476646"/>
                <a:gd name="connsiteX4" fmla="*/ 781050 w 2819400"/>
                <a:gd name="connsiteY4" fmla="*/ 863412 h 1476646"/>
                <a:gd name="connsiteX5" fmla="*/ 927100 w 2819400"/>
                <a:gd name="connsiteY5" fmla="*/ 1066612 h 1476646"/>
                <a:gd name="connsiteX6" fmla="*/ 1212850 w 2819400"/>
                <a:gd name="connsiteY6" fmla="*/ 1064279 h 1476646"/>
                <a:gd name="connsiteX7" fmla="*/ 1377950 w 2819400"/>
                <a:gd name="connsiteY7" fmla="*/ 1104712 h 1476646"/>
                <a:gd name="connsiteX8" fmla="*/ 2006600 w 2819400"/>
                <a:gd name="connsiteY8" fmla="*/ 1282512 h 1476646"/>
                <a:gd name="connsiteX9" fmla="*/ 2552700 w 2819400"/>
                <a:gd name="connsiteY9" fmla="*/ 1413529 h 1476646"/>
                <a:gd name="connsiteX10" fmla="*/ 2133600 w 2819400"/>
                <a:gd name="connsiteY10" fmla="*/ 107762 h 1476646"/>
                <a:gd name="connsiteX11" fmla="*/ 2247900 w 2819400"/>
                <a:gd name="connsiteY11" fmla="*/ 76012 h 1476646"/>
                <a:gd name="connsiteX12" fmla="*/ 2374900 w 2819400"/>
                <a:gd name="connsiteY12" fmla="*/ 101412 h 1476646"/>
                <a:gd name="connsiteX13" fmla="*/ 2552700 w 2819400"/>
                <a:gd name="connsiteY13" fmla="*/ 50612 h 1476646"/>
                <a:gd name="connsiteX14" fmla="*/ 2698750 w 2819400"/>
                <a:gd name="connsiteY14" fmla="*/ 107762 h 1476646"/>
                <a:gd name="connsiteX15" fmla="*/ 2819400 w 2819400"/>
                <a:gd name="connsiteY15" fmla="*/ 95062 h 1476646"/>
                <a:gd name="connsiteX0" fmla="*/ 0 w 3302000"/>
                <a:gd name="connsiteY0" fmla="*/ 178181 h 1657731"/>
                <a:gd name="connsiteX1" fmla="*/ 228600 w 3302000"/>
                <a:gd name="connsiteY1" fmla="*/ 197231 h 1657731"/>
                <a:gd name="connsiteX2" fmla="*/ 361950 w 3302000"/>
                <a:gd name="connsiteY2" fmla="*/ 311531 h 1657731"/>
                <a:gd name="connsiteX3" fmla="*/ 438150 w 3302000"/>
                <a:gd name="connsiteY3" fmla="*/ 559181 h 1657731"/>
                <a:gd name="connsiteX4" fmla="*/ 781050 w 3302000"/>
                <a:gd name="connsiteY4" fmla="*/ 889381 h 1657731"/>
                <a:gd name="connsiteX5" fmla="*/ 927100 w 3302000"/>
                <a:gd name="connsiteY5" fmla="*/ 1092581 h 1657731"/>
                <a:gd name="connsiteX6" fmla="*/ 1212850 w 3302000"/>
                <a:gd name="connsiteY6" fmla="*/ 1090248 h 1657731"/>
                <a:gd name="connsiteX7" fmla="*/ 1377950 w 3302000"/>
                <a:gd name="connsiteY7" fmla="*/ 1130681 h 1657731"/>
                <a:gd name="connsiteX8" fmla="*/ 2006600 w 3302000"/>
                <a:gd name="connsiteY8" fmla="*/ 1308481 h 1657731"/>
                <a:gd name="connsiteX9" fmla="*/ 2552700 w 3302000"/>
                <a:gd name="connsiteY9" fmla="*/ 1439498 h 1657731"/>
                <a:gd name="connsiteX10" fmla="*/ 2133600 w 3302000"/>
                <a:gd name="connsiteY10" fmla="*/ 133731 h 1657731"/>
                <a:gd name="connsiteX11" fmla="*/ 2247900 w 3302000"/>
                <a:gd name="connsiteY11" fmla="*/ 101981 h 1657731"/>
                <a:gd name="connsiteX12" fmla="*/ 2374900 w 3302000"/>
                <a:gd name="connsiteY12" fmla="*/ 127381 h 1657731"/>
                <a:gd name="connsiteX13" fmla="*/ 2552700 w 3302000"/>
                <a:gd name="connsiteY13" fmla="*/ 76581 h 1657731"/>
                <a:gd name="connsiteX14" fmla="*/ 2698750 w 3302000"/>
                <a:gd name="connsiteY14" fmla="*/ 133731 h 1657731"/>
                <a:gd name="connsiteX15" fmla="*/ 3302000 w 3302000"/>
                <a:gd name="connsiteY15" fmla="*/ 1657731 h 1657731"/>
                <a:gd name="connsiteX0" fmla="*/ 0 w 3733800"/>
                <a:gd name="connsiteY0" fmla="*/ 174956 h 1610056"/>
                <a:gd name="connsiteX1" fmla="*/ 228600 w 3733800"/>
                <a:gd name="connsiteY1" fmla="*/ 194006 h 1610056"/>
                <a:gd name="connsiteX2" fmla="*/ 361950 w 3733800"/>
                <a:gd name="connsiteY2" fmla="*/ 308306 h 1610056"/>
                <a:gd name="connsiteX3" fmla="*/ 438150 w 3733800"/>
                <a:gd name="connsiteY3" fmla="*/ 555956 h 1610056"/>
                <a:gd name="connsiteX4" fmla="*/ 781050 w 3733800"/>
                <a:gd name="connsiteY4" fmla="*/ 886156 h 1610056"/>
                <a:gd name="connsiteX5" fmla="*/ 927100 w 3733800"/>
                <a:gd name="connsiteY5" fmla="*/ 1089356 h 1610056"/>
                <a:gd name="connsiteX6" fmla="*/ 1212850 w 3733800"/>
                <a:gd name="connsiteY6" fmla="*/ 1087023 h 1610056"/>
                <a:gd name="connsiteX7" fmla="*/ 1377950 w 3733800"/>
                <a:gd name="connsiteY7" fmla="*/ 1127456 h 1610056"/>
                <a:gd name="connsiteX8" fmla="*/ 2006600 w 3733800"/>
                <a:gd name="connsiteY8" fmla="*/ 1305256 h 1610056"/>
                <a:gd name="connsiteX9" fmla="*/ 2552700 w 3733800"/>
                <a:gd name="connsiteY9" fmla="*/ 1436273 h 1610056"/>
                <a:gd name="connsiteX10" fmla="*/ 2133600 w 3733800"/>
                <a:gd name="connsiteY10" fmla="*/ 130506 h 1610056"/>
                <a:gd name="connsiteX11" fmla="*/ 2247900 w 3733800"/>
                <a:gd name="connsiteY11" fmla="*/ 98756 h 1610056"/>
                <a:gd name="connsiteX12" fmla="*/ 2374900 w 3733800"/>
                <a:gd name="connsiteY12" fmla="*/ 124156 h 1610056"/>
                <a:gd name="connsiteX13" fmla="*/ 2552700 w 3733800"/>
                <a:gd name="connsiteY13" fmla="*/ 73356 h 1610056"/>
                <a:gd name="connsiteX14" fmla="*/ 2698750 w 3733800"/>
                <a:gd name="connsiteY14" fmla="*/ 130506 h 1610056"/>
                <a:gd name="connsiteX15" fmla="*/ 3733800 w 3733800"/>
                <a:gd name="connsiteY15" fmla="*/ 1610056 h 1610056"/>
                <a:gd name="connsiteX0" fmla="*/ 0 w 3365500"/>
                <a:gd name="connsiteY0" fmla="*/ 172195 h 1569195"/>
                <a:gd name="connsiteX1" fmla="*/ 228600 w 3365500"/>
                <a:gd name="connsiteY1" fmla="*/ 191245 h 1569195"/>
                <a:gd name="connsiteX2" fmla="*/ 361950 w 3365500"/>
                <a:gd name="connsiteY2" fmla="*/ 305545 h 1569195"/>
                <a:gd name="connsiteX3" fmla="*/ 438150 w 3365500"/>
                <a:gd name="connsiteY3" fmla="*/ 553195 h 1569195"/>
                <a:gd name="connsiteX4" fmla="*/ 781050 w 3365500"/>
                <a:gd name="connsiteY4" fmla="*/ 883395 h 1569195"/>
                <a:gd name="connsiteX5" fmla="*/ 927100 w 3365500"/>
                <a:gd name="connsiteY5" fmla="*/ 1086595 h 1569195"/>
                <a:gd name="connsiteX6" fmla="*/ 1212850 w 3365500"/>
                <a:gd name="connsiteY6" fmla="*/ 1084262 h 1569195"/>
                <a:gd name="connsiteX7" fmla="*/ 1377950 w 3365500"/>
                <a:gd name="connsiteY7" fmla="*/ 1124695 h 1569195"/>
                <a:gd name="connsiteX8" fmla="*/ 2006600 w 3365500"/>
                <a:gd name="connsiteY8" fmla="*/ 1302495 h 1569195"/>
                <a:gd name="connsiteX9" fmla="*/ 2552700 w 3365500"/>
                <a:gd name="connsiteY9" fmla="*/ 1433512 h 1569195"/>
                <a:gd name="connsiteX10" fmla="*/ 2133600 w 3365500"/>
                <a:gd name="connsiteY10" fmla="*/ 127745 h 1569195"/>
                <a:gd name="connsiteX11" fmla="*/ 2247900 w 3365500"/>
                <a:gd name="connsiteY11" fmla="*/ 95995 h 1569195"/>
                <a:gd name="connsiteX12" fmla="*/ 2374900 w 3365500"/>
                <a:gd name="connsiteY12" fmla="*/ 121395 h 1569195"/>
                <a:gd name="connsiteX13" fmla="*/ 2552700 w 3365500"/>
                <a:gd name="connsiteY13" fmla="*/ 70595 h 1569195"/>
                <a:gd name="connsiteX14" fmla="*/ 2698750 w 3365500"/>
                <a:gd name="connsiteY14" fmla="*/ 127745 h 1569195"/>
                <a:gd name="connsiteX15" fmla="*/ 3365500 w 3365500"/>
                <a:gd name="connsiteY15" fmla="*/ 1569195 h 1569195"/>
                <a:gd name="connsiteX0" fmla="*/ 0 w 3365500"/>
                <a:gd name="connsiteY0" fmla="*/ 201123 h 1730526"/>
                <a:gd name="connsiteX1" fmla="*/ 228600 w 3365500"/>
                <a:gd name="connsiteY1" fmla="*/ 220173 h 1730526"/>
                <a:gd name="connsiteX2" fmla="*/ 361950 w 3365500"/>
                <a:gd name="connsiteY2" fmla="*/ 334473 h 1730526"/>
                <a:gd name="connsiteX3" fmla="*/ 438150 w 3365500"/>
                <a:gd name="connsiteY3" fmla="*/ 582123 h 1730526"/>
                <a:gd name="connsiteX4" fmla="*/ 781050 w 3365500"/>
                <a:gd name="connsiteY4" fmla="*/ 912323 h 1730526"/>
                <a:gd name="connsiteX5" fmla="*/ 927100 w 3365500"/>
                <a:gd name="connsiteY5" fmla="*/ 1115523 h 1730526"/>
                <a:gd name="connsiteX6" fmla="*/ 1212850 w 3365500"/>
                <a:gd name="connsiteY6" fmla="*/ 1113190 h 1730526"/>
                <a:gd name="connsiteX7" fmla="*/ 1377950 w 3365500"/>
                <a:gd name="connsiteY7" fmla="*/ 1153623 h 1730526"/>
                <a:gd name="connsiteX8" fmla="*/ 2006600 w 3365500"/>
                <a:gd name="connsiteY8" fmla="*/ 1331423 h 1730526"/>
                <a:gd name="connsiteX9" fmla="*/ 2552700 w 3365500"/>
                <a:gd name="connsiteY9" fmla="*/ 1462440 h 1730526"/>
                <a:gd name="connsiteX10" fmla="*/ 2133600 w 3365500"/>
                <a:gd name="connsiteY10" fmla="*/ 156673 h 1730526"/>
                <a:gd name="connsiteX11" fmla="*/ 2247900 w 3365500"/>
                <a:gd name="connsiteY11" fmla="*/ 124923 h 1730526"/>
                <a:gd name="connsiteX12" fmla="*/ 2374900 w 3365500"/>
                <a:gd name="connsiteY12" fmla="*/ 150323 h 1730526"/>
                <a:gd name="connsiteX13" fmla="*/ 2552700 w 3365500"/>
                <a:gd name="connsiteY13" fmla="*/ 99523 h 1730526"/>
                <a:gd name="connsiteX14" fmla="*/ 3168650 w 3365500"/>
                <a:gd name="connsiteY14" fmla="*/ 1642573 h 1730526"/>
                <a:gd name="connsiteX15" fmla="*/ 3365500 w 3365500"/>
                <a:gd name="connsiteY15" fmla="*/ 1598123 h 1730526"/>
                <a:gd name="connsiteX0" fmla="*/ 0 w 3365500"/>
                <a:gd name="connsiteY0" fmla="*/ 168591 h 1702956"/>
                <a:gd name="connsiteX1" fmla="*/ 228600 w 3365500"/>
                <a:gd name="connsiteY1" fmla="*/ 187641 h 1702956"/>
                <a:gd name="connsiteX2" fmla="*/ 361950 w 3365500"/>
                <a:gd name="connsiteY2" fmla="*/ 301941 h 1702956"/>
                <a:gd name="connsiteX3" fmla="*/ 438150 w 3365500"/>
                <a:gd name="connsiteY3" fmla="*/ 549591 h 1702956"/>
                <a:gd name="connsiteX4" fmla="*/ 781050 w 3365500"/>
                <a:gd name="connsiteY4" fmla="*/ 879791 h 1702956"/>
                <a:gd name="connsiteX5" fmla="*/ 927100 w 3365500"/>
                <a:gd name="connsiteY5" fmla="*/ 1082991 h 1702956"/>
                <a:gd name="connsiteX6" fmla="*/ 1212850 w 3365500"/>
                <a:gd name="connsiteY6" fmla="*/ 1080658 h 1702956"/>
                <a:gd name="connsiteX7" fmla="*/ 1377950 w 3365500"/>
                <a:gd name="connsiteY7" fmla="*/ 1121091 h 1702956"/>
                <a:gd name="connsiteX8" fmla="*/ 2006600 w 3365500"/>
                <a:gd name="connsiteY8" fmla="*/ 1298891 h 1702956"/>
                <a:gd name="connsiteX9" fmla="*/ 2552700 w 3365500"/>
                <a:gd name="connsiteY9" fmla="*/ 1429908 h 1702956"/>
                <a:gd name="connsiteX10" fmla="*/ 2133600 w 3365500"/>
                <a:gd name="connsiteY10" fmla="*/ 124141 h 1702956"/>
                <a:gd name="connsiteX11" fmla="*/ 2247900 w 3365500"/>
                <a:gd name="connsiteY11" fmla="*/ 92391 h 1702956"/>
                <a:gd name="connsiteX12" fmla="*/ 2374900 w 3365500"/>
                <a:gd name="connsiteY12" fmla="*/ 117791 h 1702956"/>
                <a:gd name="connsiteX13" fmla="*/ 2984500 w 3365500"/>
                <a:gd name="connsiteY13" fmla="*/ 1584641 h 1702956"/>
                <a:gd name="connsiteX14" fmla="*/ 3168650 w 3365500"/>
                <a:gd name="connsiteY14" fmla="*/ 1610041 h 1702956"/>
                <a:gd name="connsiteX15" fmla="*/ 3365500 w 3365500"/>
                <a:gd name="connsiteY15" fmla="*/ 1565591 h 1702956"/>
                <a:gd name="connsiteX0" fmla="*/ 0 w 3365500"/>
                <a:gd name="connsiteY0" fmla="*/ 165609 h 1658612"/>
                <a:gd name="connsiteX1" fmla="*/ 228600 w 3365500"/>
                <a:gd name="connsiteY1" fmla="*/ 184659 h 1658612"/>
                <a:gd name="connsiteX2" fmla="*/ 361950 w 3365500"/>
                <a:gd name="connsiteY2" fmla="*/ 298959 h 1658612"/>
                <a:gd name="connsiteX3" fmla="*/ 438150 w 3365500"/>
                <a:gd name="connsiteY3" fmla="*/ 546609 h 1658612"/>
                <a:gd name="connsiteX4" fmla="*/ 781050 w 3365500"/>
                <a:gd name="connsiteY4" fmla="*/ 876809 h 1658612"/>
                <a:gd name="connsiteX5" fmla="*/ 927100 w 3365500"/>
                <a:gd name="connsiteY5" fmla="*/ 1080009 h 1658612"/>
                <a:gd name="connsiteX6" fmla="*/ 1212850 w 3365500"/>
                <a:gd name="connsiteY6" fmla="*/ 1077676 h 1658612"/>
                <a:gd name="connsiteX7" fmla="*/ 1377950 w 3365500"/>
                <a:gd name="connsiteY7" fmla="*/ 1118109 h 1658612"/>
                <a:gd name="connsiteX8" fmla="*/ 2006600 w 3365500"/>
                <a:gd name="connsiteY8" fmla="*/ 1295909 h 1658612"/>
                <a:gd name="connsiteX9" fmla="*/ 2552700 w 3365500"/>
                <a:gd name="connsiteY9" fmla="*/ 1426926 h 1658612"/>
                <a:gd name="connsiteX10" fmla="*/ 2133600 w 3365500"/>
                <a:gd name="connsiteY10" fmla="*/ 121159 h 1658612"/>
                <a:gd name="connsiteX11" fmla="*/ 2247900 w 3365500"/>
                <a:gd name="connsiteY11" fmla="*/ 89409 h 1658612"/>
                <a:gd name="connsiteX12" fmla="*/ 2374900 w 3365500"/>
                <a:gd name="connsiteY12" fmla="*/ 114809 h 1658612"/>
                <a:gd name="connsiteX13" fmla="*/ 2813051 w 3365500"/>
                <a:gd name="connsiteY13" fmla="*/ 1541225 h 1658612"/>
                <a:gd name="connsiteX14" fmla="*/ 2984500 w 3365500"/>
                <a:gd name="connsiteY14" fmla="*/ 1581659 h 1658612"/>
                <a:gd name="connsiteX15" fmla="*/ 3168650 w 3365500"/>
                <a:gd name="connsiteY15" fmla="*/ 1607059 h 1658612"/>
                <a:gd name="connsiteX16" fmla="*/ 3365500 w 3365500"/>
                <a:gd name="connsiteY16" fmla="*/ 1562609 h 1658612"/>
                <a:gd name="connsiteX0" fmla="*/ 0 w 3365500"/>
                <a:gd name="connsiteY0" fmla="*/ 229785 h 1722788"/>
                <a:gd name="connsiteX1" fmla="*/ 228600 w 3365500"/>
                <a:gd name="connsiteY1" fmla="*/ 248835 h 1722788"/>
                <a:gd name="connsiteX2" fmla="*/ 361950 w 3365500"/>
                <a:gd name="connsiteY2" fmla="*/ 363135 h 1722788"/>
                <a:gd name="connsiteX3" fmla="*/ 438150 w 3365500"/>
                <a:gd name="connsiteY3" fmla="*/ 610785 h 1722788"/>
                <a:gd name="connsiteX4" fmla="*/ 781050 w 3365500"/>
                <a:gd name="connsiteY4" fmla="*/ 940985 h 1722788"/>
                <a:gd name="connsiteX5" fmla="*/ 927100 w 3365500"/>
                <a:gd name="connsiteY5" fmla="*/ 1144185 h 1722788"/>
                <a:gd name="connsiteX6" fmla="*/ 1212850 w 3365500"/>
                <a:gd name="connsiteY6" fmla="*/ 1141852 h 1722788"/>
                <a:gd name="connsiteX7" fmla="*/ 1377950 w 3365500"/>
                <a:gd name="connsiteY7" fmla="*/ 1182285 h 1722788"/>
                <a:gd name="connsiteX8" fmla="*/ 2006600 w 3365500"/>
                <a:gd name="connsiteY8" fmla="*/ 1360085 h 1722788"/>
                <a:gd name="connsiteX9" fmla="*/ 2552700 w 3365500"/>
                <a:gd name="connsiteY9" fmla="*/ 1491102 h 1722788"/>
                <a:gd name="connsiteX10" fmla="*/ 2133600 w 3365500"/>
                <a:gd name="connsiteY10" fmla="*/ 185335 h 1722788"/>
                <a:gd name="connsiteX11" fmla="*/ 2247900 w 3365500"/>
                <a:gd name="connsiteY11" fmla="*/ 153585 h 1722788"/>
                <a:gd name="connsiteX12" fmla="*/ 2692400 w 3365500"/>
                <a:gd name="connsiteY12" fmla="*/ 1544235 h 1722788"/>
                <a:gd name="connsiteX13" fmla="*/ 2813051 w 3365500"/>
                <a:gd name="connsiteY13" fmla="*/ 1605401 h 1722788"/>
                <a:gd name="connsiteX14" fmla="*/ 2984500 w 3365500"/>
                <a:gd name="connsiteY14" fmla="*/ 1645835 h 1722788"/>
                <a:gd name="connsiteX15" fmla="*/ 3168650 w 3365500"/>
                <a:gd name="connsiteY15" fmla="*/ 1671235 h 1722788"/>
                <a:gd name="connsiteX16" fmla="*/ 3365500 w 3365500"/>
                <a:gd name="connsiteY16" fmla="*/ 1626785 h 1722788"/>
                <a:gd name="connsiteX0" fmla="*/ 0 w 3365500"/>
                <a:gd name="connsiteY0" fmla="*/ 44545 h 1537548"/>
                <a:gd name="connsiteX1" fmla="*/ 228600 w 3365500"/>
                <a:gd name="connsiteY1" fmla="*/ 63595 h 1537548"/>
                <a:gd name="connsiteX2" fmla="*/ 361950 w 3365500"/>
                <a:gd name="connsiteY2" fmla="*/ 177895 h 1537548"/>
                <a:gd name="connsiteX3" fmla="*/ 438150 w 3365500"/>
                <a:gd name="connsiteY3" fmla="*/ 425545 h 1537548"/>
                <a:gd name="connsiteX4" fmla="*/ 781050 w 3365500"/>
                <a:gd name="connsiteY4" fmla="*/ 755745 h 1537548"/>
                <a:gd name="connsiteX5" fmla="*/ 927100 w 3365500"/>
                <a:gd name="connsiteY5" fmla="*/ 958945 h 1537548"/>
                <a:gd name="connsiteX6" fmla="*/ 1212850 w 3365500"/>
                <a:gd name="connsiteY6" fmla="*/ 956612 h 1537548"/>
                <a:gd name="connsiteX7" fmla="*/ 1377950 w 3365500"/>
                <a:gd name="connsiteY7" fmla="*/ 997045 h 1537548"/>
                <a:gd name="connsiteX8" fmla="*/ 2006600 w 3365500"/>
                <a:gd name="connsiteY8" fmla="*/ 1174845 h 1537548"/>
                <a:gd name="connsiteX9" fmla="*/ 2552700 w 3365500"/>
                <a:gd name="connsiteY9" fmla="*/ 1305862 h 1537548"/>
                <a:gd name="connsiteX10" fmla="*/ 2133600 w 3365500"/>
                <a:gd name="connsiteY10" fmla="*/ 95 h 1537548"/>
                <a:gd name="connsiteX11" fmla="*/ 2635250 w 3365500"/>
                <a:gd name="connsiteY11" fmla="*/ 1378045 h 1537548"/>
                <a:gd name="connsiteX12" fmla="*/ 2692400 w 3365500"/>
                <a:gd name="connsiteY12" fmla="*/ 1358995 h 1537548"/>
                <a:gd name="connsiteX13" fmla="*/ 2813051 w 3365500"/>
                <a:gd name="connsiteY13" fmla="*/ 1420161 h 1537548"/>
                <a:gd name="connsiteX14" fmla="*/ 2984500 w 3365500"/>
                <a:gd name="connsiteY14" fmla="*/ 1460595 h 1537548"/>
                <a:gd name="connsiteX15" fmla="*/ 3168650 w 3365500"/>
                <a:gd name="connsiteY15" fmla="*/ 1485995 h 1537548"/>
                <a:gd name="connsiteX16" fmla="*/ 3365500 w 3365500"/>
                <a:gd name="connsiteY16" fmla="*/ 1441545 h 1537548"/>
                <a:gd name="connsiteX0" fmla="*/ 0 w 3365500"/>
                <a:gd name="connsiteY0" fmla="*/ 44734 h 1537737"/>
                <a:gd name="connsiteX1" fmla="*/ 228600 w 3365500"/>
                <a:gd name="connsiteY1" fmla="*/ 63784 h 1537737"/>
                <a:gd name="connsiteX2" fmla="*/ 361950 w 3365500"/>
                <a:gd name="connsiteY2" fmla="*/ 178084 h 1537737"/>
                <a:gd name="connsiteX3" fmla="*/ 438150 w 3365500"/>
                <a:gd name="connsiteY3" fmla="*/ 425734 h 1537737"/>
                <a:gd name="connsiteX4" fmla="*/ 781050 w 3365500"/>
                <a:gd name="connsiteY4" fmla="*/ 755934 h 1537737"/>
                <a:gd name="connsiteX5" fmla="*/ 927100 w 3365500"/>
                <a:gd name="connsiteY5" fmla="*/ 959134 h 1537737"/>
                <a:gd name="connsiteX6" fmla="*/ 1212850 w 3365500"/>
                <a:gd name="connsiteY6" fmla="*/ 956801 h 1537737"/>
                <a:gd name="connsiteX7" fmla="*/ 1377950 w 3365500"/>
                <a:gd name="connsiteY7" fmla="*/ 997234 h 1537737"/>
                <a:gd name="connsiteX8" fmla="*/ 2006600 w 3365500"/>
                <a:gd name="connsiteY8" fmla="*/ 1175034 h 1537737"/>
                <a:gd name="connsiteX9" fmla="*/ 2330450 w 3365500"/>
                <a:gd name="connsiteY9" fmla="*/ 1255251 h 1537737"/>
                <a:gd name="connsiteX10" fmla="*/ 2133600 w 3365500"/>
                <a:gd name="connsiteY10" fmla="*/ 284 h 1537737"/>
                <a:gd name="connsiteX11" fmla="*/ 2635250 w 3365500"/>
                <a:gd name="connsiteY11" fmla="*/ 1378234 h 1537737"/>
                <a:gd name="connsiteX12" fmla="*/ 2692400 w 3365500"/>
                <a:gd name="connsiteY12" fmla="*/ 1359184 h 1537737"/>
                <a:gd name="connsiteX13" fmla="*/ 2813051 w 3365500"/>
                <a:gd name="connsiteY13" fmla="*/ 1420350 h 1537737"/>
                <a:gd name="connsiteX14" fmla="*/ 2984500 w 3365500"/>
                <a:gd name="connsiteY14" fmla="*/ 1460784 h 1537737"/>
                <a:gd name="connsiteX15" fmla="*/ 3168650 w 3365500"/>
                <a:gd name="connsiteY15" fmla="*/ 1486184 h 1537737"/>
                <a:gd name="connsiteX16" fmla="*/ 3365500 w 3365500"/>
                <a:gd name="connsiteY16" fmla="*/ 1441734 h 1537737"/>
                <a:gd name="connsiteX0" fmla="*/ 0 w 3365500"/>
                <a:gd name="connsiteY0" fmla="*/ 21183 h 1514186"/>
                <a:gd name="connsiteX1" fmla="*/ 228600 w 3365500"/>
                <a:gd name="connsiteY1" fmla="*/ 40233 h 1514186"/>
                <a:gd name="connsiteX2" fmla="*/ 361950 w 3365500"/>
                <a:gd name="connsiteY2" fmla="*/ 154533 h 1514186"/>
                <a:gd name="connsiteX3" fmla="*/ 438150 w 3365500"/>
                <a:gd name="connsiteY3" fmla="*/ 402183 h 1514186"/>
                <a:gd name="connsiteX4" fmla="*/ 781050 w 3365500"/>
                <a:gd name="connsiteY4" fmla="*/ 732383 h 1514186"/>
                <a:gd name="connsiteX5" fmla="*/ 927100 w 3365500"/>
                <a:gd name="connsiteY5" fmla="*/ 935583 h 1514186"/>
                <a:gd name="connsiteX6" fmla="*/ 1212850 w 3365500"/>
                <a:gd name="connsiteY6" fmla="*/ 933250 h 1514186"/>
                <a:gd name="connsiteX7" fmla="*/ 1377950 w 3365500"/>
                <a:gd name="connsiteY7" fmla="*/ 973683 h 1514186"/>
                <a:gd name="connsiteX8" fmla="*/ 2006600 w 3365500"/>
                <a:gd name="connsiteY8" fmla="*/ 1151483 h 1514186"/>
                <a:gd name="connsiteX9" fmla="*/ 2330450 w 3365500"/>
                <a:gd name="connsiteY9" fmla="*/ 1231700 h 1514186"/>
                <a:gd name="connsiteX10" fmla="*/ 2508250 w 3365500"/>
                <a:gd name="connsiteY10" fmla="*/ 1297533 h 1514186"/>
                <a:gd name="connsiteX11" fmla="*/ 2635250 w 3365500"/>
                <a:gd name="connsiteY11" fmla="*/ 1354683 h 1514186"/>
                <a:gd name="connsiteX12" fmla="*/ 2692400 w 3365500"/>
                <a:gd name="connsiteY12" fmla="*/ 1335633 h 1514186"/>
                <a:gd name="connsiteX13" fmla="*/ 2813051 w 3365500"/>
                <a:gd name="connsiteY13" fmla="*/ 1396799 h 1514186"/>
                <a:gd name="connsiteX14" fmla="*/ 2984500 w 3365500"/>
                <a:gd name="connsiteY14" fmla="*/ 1437233 h 1514186"/>
                <a:gd name="connsiteX15" fmla="*/ 3168650 w 3365500"/>
                <a:gd name="connsiteY15" fmla="*/ 1462633 h 1514186"/>
                <a:gd name="connsiteX16" fmla="*/ 3365500 w 3365500"/>
                <a:gd name="connsiteY16" fmla="*/ 1418183 h 1514186"/>
                <a:gd name="connsiteX0" fmla="*/ 0 w 3365500"/>
                <a:gd name="connsiteY0" fmla="*/ 21183 h 1514186"/>
                <a:gd name="connsiteX1" fmla="*/ 228600 w 3365500"/>
                <a:gd name="connsiteY1" fmla="*/ 40233 h 1514186"/>
                <a:gd name="connsiteX2" fmla="*/ 361950 w 3365500"/>
                <a:gd name="connsiteY2" fmla="*/ 154533 h 1514186"/>
                <a:gd name="connsiteX3" fmla="*/ 438150 w 3365500"/>
                <a:gd name="connsiteY3" fmla="*/ 402183 h 1514186"/>
                <a:gd name="connsiteX4" fmla="*/ 781050 w 3365500"/>
                <a:gd name="connsiteY4" fmla="*/ 732383 h 1514186"/>
                <a:gd name="connsiteX5" fmla="*/ 927100 w 3365500"/>
                <a:gd name="connsiteY5" fmla="*/ 935583 h 1514186"/>
                <a:gd name="connsiteX6" fmla="*/ 1212850 w 3365500"/>
                <a:gd name="connsiteY6" fmla="*/ 933250 h 1514186"/>
                <a:gd name="connsiteX7" fmla="*/ 1377950 w 3365500"/>
                <a:gd name="connsiteY7" fmla="*/ 973683 h 1514186"/>
                <a:gd name="connsiteX8" fmla="*/ 2006600 w 3365500"/>
                <a:gd name="connsiteY8" fmla="*/ 1151483 h 1514186"/>
                <a:gd name="connsiteX9" fmla="*/ 2330450 w 3365500"/>
                <a:gd name="connsiteY9" fmla="*/ 1231700 h 1514186"/>
                <a:gd name="connsiteX10" fmla="*/ 2508250 w 3365500"/>
                <a:gd name="connsiteY10" fmla="*/ 1297533 h 1514186"/>
                <a:gd name="connsiteX11" fmla="*/ 2635250 w 3365500"/>
                <a:gd name="connsiteY11" fmla="*/ 1354683 h 1514186"/>
                <a:gd name="connsiteX12" fmla="*/ 2692400 w 3365500"/>
                <a:gd name="connsiteY12" fmla="*/ 1335633 h 1514186"/>
                <a:gd name="connsiteX13" fmla="*/ 2813051 w 3365500"/>
                <a:gd name="connsiteY13" fmla="*/ 1396799 h 1514186"/>
                <a:gd name="connsiteX14" fmla="*/ 2984500 w 3365500"/>
                <a:gd name="connsiteY14" fmla="*/ 1437233 h 1514186"/>
                <a:gd name="connsiteX15" fmla="*/ 3168650 w 3365500"/>
                <a:gd name="connsiteY15" fmla="*/ 1462633 h 1514186"/>
                <a:gd name="connsiteX16" fmla="*/ 3365500 w 3365500"/>
                <a:gd name="connsiteY16" fmla="*/ 1418183 h 1514186"/>
                <a:gd name="connsiteX0" fmla="*/ 0 w 3365500"/>
                <a:gd name="connsiteY0" fmla="*/ 21183 h 1514186"/>
                <a:gd name="connsiteX1" fmla="*/ 228600 w 3365500"/>
                <a:gd name="connsiteY1" fmla="*/ 40233 h 1514186"/>
                <a:gd name="connsiteX2" fmla="*/ 361950 w 3365500"/>
                <a:gd name="connsiteY2" fmla="*/ 154533 h 1514186"/>
                <a:gd name="connsiteX3" fmla="*/ 438150 w 3365500"/>
                <a:gd name="connsiteY3" fmla="*/ 402183 h 1514186"/>
                <a:gd name="connsiteX4" fmla="*/ 781050 w 3365500"/>
                <a:gd name="connsiteY4" fmla="*/ 732383 h 1514186"/>
                <a:gd name="connsiteX5" fmla="*/ 927100 w 3365500"/>
                <a:gd name="connsiteY5" fmla="*/ 935583 h 1514186"/>
                <a:gd name="connsiteX6" fmla="*/ 1212850 w 3365500"/>
                <a:gd name="connsiteY6" fmla="*/ 933250 h 1514186"/>
                <a:gd name="connsiteX7" fmla="*/ 1377950 w 3365500"/>
                <a:gd name="connsiteY7" fmla="*/ 973683 h 1514186"/>
                <a:gd name="connsiteX8" fmla="*/ 2006600 w 3365500"/>
                <a:gd name="connsiteY8" fmla="*/ 1151483 h 1514186"/>
                <a:gd name="connsiteX9" fmla="*/ 2330450 w 3365500"/>
                <a:gd name="connsiteY9" fmla="*/ 1231700 h 1514186"/>
                <a:gd name="connsiteX10" fmla="*/ 2508250 w 3365500"/>
                <a:gd name="connsiteY10" fmla="*/ 1297533 h 1514186"/>
                <a:gd name="connsiteX11" fmla="*/ 2635250 w 3365500"/>
                <a:gd name="connsiteY11" fmla="*/ 1354683 h 1514186"/>
                <a:gd name="connsiteX12" fmla="*/ 2692400 w 3365500"/>
                <a:gd name="connsiteY12" fmla="*/ 1335633 h 1514186"/>
                <a:gd name="connsiteX13" fmla="*/ 2813051 w 3365500"/>
                <a:gd name="connsiteY13" fmla="*/ 1396799 h 1514186"/>
                <a:gd name="connsiteX14" fmla="*/ 2984500 w 3365500"/>
                <a:gd name="connsiteY14" fmla="*/ 1437233 h 1514186"/>
                <a:gd name="connsiteX15" fmla="*/ 3168650 w 3365500"/>
                <a:gd name="connsiteY15" fmla="*/ 1462633 h 1514186"/>
                <a:gd name="connsiteX16" fmla="*/ 3365500 w 3365500"/>
                <a:gd name="connsiteY16" fmla="*/ 1418183 h 1514186"/>
                <a:gd name="connsiteX0" fmla="*/ 0 w 3365500"/>
                <a:gd name="connsiteY0" fmla="*/ 21183 h 1463010"/>
                <a:gd name="connsiteX1" fmla="*/ 228600 w 3365500"/>
                <a:gd name="connsiteY1" fmla="*/ 40233 h 1463010"/>
                <a:gd name="connsiteX2" fmla="*/ 361950 w 3365500"/>
                <a:gd name="connsiteY2" fmla="*/ 154533 h 1463010"/>
                <a:gd name="connsiteX3" fmla="*/ 438150 w 3365500"/>
                <a:gd name="connsiteY3" fmla="*/ 402183 h 1463010"/>
                <a:gd name="connsiteX4" fmla="*/ 781050 w 3365500"/>
                <a:gd name="connsiteY4" fmla="*/ 732383 h 1463010"/>
                <a:gd name="connsiteX5" fmla="*/ 927100 w 3365500"/>
                <a:gd name="connsiteY5" fmla="*/ 935583 h 1463010"/>
                <a:gd name="connsiteX6" fmla="*/ 1212850 w 3365500"/>
                <a:gd name="connsiteY6" fmla="*/ 933250 h 1463010"/>
                <a:gd name="connsiteX7" fmla="*/ 1377950 w 3365500"/>
                <a:gd name="connsiteY7" fmla="*/ 973683 h 1463010"/>
                <a:gd name="connsiteX8" fmla="*/ 2006600 w 3365500"/>
                <a:gd name="connsiteY8" fmla="*/ 1151483 h 1463010"/>
                <a:gd name="connsiteX9" fmla="*/ 2330450 w 3365500"/>
                <a:gd name="connsiteY9" fmla="*/ 1231700 h 1463010"/>
                <a:gd name="connsiteX10" fmla="*/ 2508250 w 3365500"/>
                <a:gd name="connsiteY10" fmla="*/ 1297533 h 1463010"/>
                <a:gd name="connsiteX11" fmla="*/ 2635250 w 3365500"/>
                <a:gd name="connsiteY11" fmla="*/ 1354683 h 1463010"/>
                <a:gd name="connsiteX12" fmla="*/ 2813051 w 3365500"/>
                <a:gd name="connsiteY12" fmla="*/ 1396799 h 1463010"/>
                <a:gd name="connsiteX13" fmla="*/ 2984500 w 3365500"/>
                <a:gd name="connsiteY13" fmla="*/ 1437233 h 1463010"/>
                <a:gd name="connsiteX14" fmla="*/ 3168650 w 3365500"/>
                <a:gd name="connsiteY14" fmla="*/ 1462633 h 1463010"/>
                <a:gd name="connsiteX15" fmla="*/ 3365500 w 3365500"/>
                <a:gd name="connsiteY15" fmla="*/ 1418183 h 1463010"/>
                <a:gd name="connsiteX0" fmla="*/ 0 w 3365500"/>
                <a:gd name="connsiteY0" fmla="*/ 21183 h 1463010"/>
                <a:gd name="connsiteX1" fmla="*/ 228600 w 3365500"/>
                <a:gd name="connsiteY1" fmla="*/ 40233 h 1463010"/>
                <a:gd name="connsiteX2" fmla="*/ 361950 w 3365500"/>
                <a:gd name="connsiteY2" fmla="*/ 154533 h 1463010"/>
                <a:gd name="connsiteX3" fmla="*/ 438150 w 3365500"/>
                <a:gd name="connsiteY3" fmla="*/ 402183 h 1463010"/>
                <a:gd name="connsiteX4" fmla="*/ 781050 w 3365500"/>
                <a:gd name="connsiteY4" fmla="*/ 732383 h 1463010"/>
                <a:gd name="connsiteX5" fmla="*/ 927100 w 3365500"/>
                <a:gd name="connsiteY5" fmla="*/ 935583 h 1463010"/>
                <a:gd name="connsiteX6" fmla="*/ 1212850 w 3365500"/>
                <a:gd name="connsiteY6" fmla="*/ 933250 h 1463010"/>
                <a:gd name="connsiteX7" fmla="*/ 1377950 w 3365500"/>
                <a:gd name="connsiteY7" fmla="*/ 973683 h 1463010"/>
                <a:gd name="connsiteX8" fmla="*/ 2006600 w 3365500"/>
                <a:gd name="connsiteY8" fmla="*/ 1151483 h 1463010"/>
                <a:gd name="connsiteX9" fmla="*/ 2330450 w 3365500"/>
                <a:gd name="connsiteY9" fmla="*/ 1231700 h 1463010"/>
                <a:gd name="connsiteX10" fmla="*/ 2508250 w 3365500"/>
                <a:gd name="connsiteY10" fmla="*/ 1297533 h 1463010"/>
                <a:gd name="connsiteX11" fmla="*/ 2635250 w 3365500"/>
                <a:gd name="connsiteY11" fmla="*/ 1354683 h 1463010"/>
                <a:gd name="connsiteX12" fmla="*/ 2813051 w 3365500"/>
                <a:gd name="connsiteY12" fmla="*/ 1396799 h 1463010"/>
                <a:gd name="connsiteX13" fmla="*/ 2952750 w 3365500"/>
                <a:gd name="connsiteY13" fmla="*/ 1437233 h 1463010"/>
                <a:gd name="connsiteX14" fmla="*/ 3168650 w 3365500"/>
                <a:gd name="connsiteY14" fmla="*/ 1462633 h 1463010"/>
                <a:gd name="connsiteX15" fmla="*/ 3365500 w 3365500"/>
                <a:gd name="connsiteY15" fmla="*/ 1418183 h 1463010"/>
                <a:gd name="connsiteX0" fmla="*/ 0 w 3365500"/>
                <a:gd name="connsiteY0" fmla="*/ 21183 h 1438152"/>
                <a:gd name="connsiteX1" fmla="*/ 228600 w 3365500"/>
                <a:gd name="connsiteY1" fmla="*/ 40233 h 1438152"/>
                <a:gd name="connsiteX2" fmla="*/ 361950 w 3365500"/>
                <a:gd name="connsiteY2" fmla="*/ 154533 h 1438152"/>
                <a:gd name="connsiteX3" fmla="*/ 438150 w 3365500"/>
                <a:gd name="connsiteY3" fmla="*/ 402183 h 1438152"/>
                <a:gd name="connsiteX4" fmla="*/ 781050 w 3365500"/>
                <a:gd name="connsiteY4" fmla="*/ 732383 h 1438152"/>
                <a:gd name="connsiteX5" fmla="*/ 927100 w 3365500"/>
                <a:gd name="connsiteY5" fmla="*/ 935583 h 1438152"/>
                <a:gd name="connsiteX6" fmla="*/ 1212850 w 3365500"/>
                <a:gd name="connsiteY6" fmla="*/ 933250 h 1438152"/>
                <a:gd name="connsiteX7" fmla="*/ 1377950 w 3365500"/>
                <a:gd name="connsiteY7" fmla="*/ 973683 h 1438152"/>
                <a:gd name="connsiteX8" fmla="*/ 2006600 w 3365500"/>
                <a:gd name="connsiteY8" fmla="*/ 1151483 h 1438152"/>
                <a:gd name="connsiteX9" fmla="*/ 2330450 w 3365500"/>
                <a:gd name="connsiteY9" fmla="*/ 1231700 h 1438152"/>
                <a:gd name="connsiteX10" fmla="*/ 2508250 w 3365500"/>
                <a:gd name="connsiteY10" fmla="*/ 1297533 h 1438152"/>
                <a:gd name="connsiteX11" fmla="*/ 2635250 w 3365500"/>
                <a:gd name="connsiteY11" fmla="*/ 1354683 h 1438152"/>
                <a:gd name="connsiteX12" fmla="*/ 2813051 w 3365500"/>
                <a:gd name="connsiteY12" fmla="*/ 1396799 h 1438152"/>
                <a:gd name="connsiteX13" fmla="*/ 2952750 w 3365500"/>
                <a:gd name="connsiteY13" fmla="*/ 1437233 h 1438152"/>
                <a:gd name="connsiteX14" fmla="*/ 3060700 w 3365500"/>
                <a:gd name="connsiteY14" fmla="*/ 1424533 h 1438152"/>
                <a:gd name="connsiteX15" fmla="*/ 3365500 w 3365500"/>
                <a:gd name="connsiteY15" fmla="*/ 1418183 h 1438152"/>
                <a:gd name="connsiteX0" fmla="*/ 0 w 3403600"/>
                <a:gd name="connsiteY0" fmla="*/ 21183 h 1481683"/>
                <a:gd name="connsiteX1" fmla="*/ 228600 w 3403600"/>
                <a:gd name="connsiteY1" fmla="*/ 40233 h 1481683"/>
                <a:gd name="connsiteX2" fmla="*/ 361950 w 3403600"/>
                <a:gd name="connsiteY2" fmla="*/ 154533 h 1481683"/>
                <a:gd name="connsiteX3" fmla="*/ 438150 w 3403600"/>
                <a:gd name="connsiteY3" fmla="*/ 402183 h 1481683"/>
                <a:gd name="connsiteX4" fmla="*/ 781050 w 3403600"/>
                <a:gd name="connsiteY4" fmla="*/ 732383 h 1481683"/>
                <a:gd name="connsiteX5" fmla="*/ 927100 w 3403600"/>
                <a:gd name="connsiteY5" fmla="*/ 935583 h 1481683"/>
                <a:gd name="connsiteX6" fmla="*/ 1212850 w 3403600"/>
                <a:gd name="connsiteY6" fmla="*/ 933250 h 1481683"/>
                <a:gd name="connsiteX7" fmla="*/ 1377950 w 3403600"/>
                <a:gd name="connsiteY7" fmla="*/ 973683 h 1481683"/>
                <a:gd name="connsiteX8" fmla="*/ 2006600 w 3403600"/>
                <a:gd name="connsiteY8" fmla="*/ 1151483 h 1481683"/>
                <a:gd name="connsiteX9" fmla="*/ 2330450 w 3403600"/>
                <a:gd name="connsiteY9" fmla="*/ 1231700 h 1481683"/>
                <a:gd name="connsiteX10" fmla="*/ 2508250 w 3403600"/>
                <a:gd name="connsiteY10" fmla="*/ 1297533 h 1481683"/>
                <a:gd name="connsiteX11" fmla="*/ 2635250 w 3403600"/>
                <a:gd name="connsiteY11" fmla="*/ 1354683 h 1481683"/>
                <a:gd name="connsiteX12" fmla="*/ 2813051 w 3403600"/>
                <a:gd name="connsiteY12" fmla="*/ 1396799 h 1481683"/>
                <a:gd name="connsiteX13" fmla="*/ 2952750 w 3403600"/>
                <a:gd name="connsiteY13" fmla="*/ 1437233 h 1481683"/>
                <a:gd name="connsiteX14" fmla="*/ 3060700 w 3403600"/>
                <a:gd name="connsiteY14" fmla="*/ 1424533 h 1481683"/>
                <a:gd name="connsiteX15" fmla="*/ 3403600 w 3403600"/>
                <a:gd name="connsiteY15" fmla="*/ 1481683 h 1481683"/>
                <a:gd name="connsiteX0" fmla="*/ 0 w 3403600"/>
                <a:gd name="connsiteY0" fmla="*/ 21183 h 1481683"/>
                <a:gd name="connsiteX1" fmla="*/ 228600 w 3403600"/>
                <a:gd name="connsiteY1" fmla="*/ 40233 h 1481683"/>
                <a:gd name="connsiteX2" fmla="*/ 361950 w 3403600"/>
                <a:gd name="connsiteY2" fmla="*/ 154533 h 1481683"/>
                <a:gd name="connsiteX3" fmla="*/ 438150 w 3403600"/>
                <a:gd name="connsiteY3" fmla="*/ 402183 h 1481683"/>
                <a:gd name="connsiteX4" fmla="*/ 781050 w 3403600"/>
                <a:gd name="connsiteY4" fmla="*/ 732383 h 1481683"/>
                <a:gd name="connsiteX5" fmla="*/ 927100 w 3403600"/>
                <a:gd name="connsiteY5" fmla="*/ 935583 h 1481683"/>
                <a:gd name="connsiteX6" fmla="*/ 1212850 w 3403600"/>
                <a:gd name="connsiteY6" fmla="*/ 933250 h 1481683"/>
                <a:gd name="connsiteX7" fmla="*/ 1377950 w 3403600"/>
                <a:gd name="connsiteY7" fmla="*/ 973683 h 1481683"/>
                <a:gd name="connsiteX8" fmla="*/ 2006600 w 3403600"/>
                <a:gd name="connsiteY8" fmla="*/ 1151483 h 1481683"/>
                <a:gd name="connsiteX9" fmla="*/ 2330450 w 3403600"/>
                <a:gd name="connsiteY9" fmla="*/ 1231700 h 1481683"/>
                <a:gd name="connsiteX10" fmla="*/ 2508250 w 3403600"/>
                <a:gd name="connsiteY10" fmla="*/ 1297533 h 1481683"/>
                <a:gd name="connsiteX11" fmla="*/ 2635250 w 3403600"/>
                <a:gd name="connsiteY11" fmla="*/ 1354683 h 1481683"/>
                <a:gd name="connsiteX12" fmla="*/ 2813051 w 3403600"/>
                <a:gd name="connsiteY12" fmla="*/ 1396799 h 1481683"/>
                <a:gd name="connsiteX13" fmla="*/ 2952750 w 3403600"/>
                <a:gd name="connsiteY13" fmla="*/ 1437233 h 1481683"/>
                <a:gd name="connsiteX14" fmla="*/ 3060700 w 3403600"/>
                <a:gd name="connsiteY14" fmla="*/ 1424533 h 1481683"/>
                <a:gd name="connsiteX15" fmla="*/ 3238501 w 3403600"/>
                <a:gd name="connsiteY15" fmla="*/ 1453949 h 1481683"/>
                <a:gd name="connsiteX16" fmla="*/ 3403600 w 3403600"/>
                <a:gd name="connsiteY16" fmla="*/ 1481683 h 1481683"/>
                <a:gd name="connsiteX0" fmla="*/ 0 w 3239977"/>
                <a:gd name="connsiteY0" fmla="*/ 21183 h 1989683"/>
                <a:gd name="connsiteX1" fmla="*/ 228600 w 3239977"/>
                <a:gd name="connsiteY1" fmla="*/ 40233 h 1989683"/>
                <a:gd name="connsiteX2" fmla="*/ 361950 w 3239977"/>
                <a:gd name="connsiteY2" fmla="*/ 154533 h 1989683"/>
                <a:gd name="connsiteX3" fmla="*/ 438150 w 3239977"/>
                <a:gd name="connsiteY3" fmla="*/ 402183 h 1989683"/>
                <a:gd name="connsiteX4" fmla="*/ 781050 w 3239977"/>
                <a:gd name="connsiteY4" fmla="*/ 732383 h 1989683"/>
                <a:gd name="connsiteX5" fmla="*/ 927100 w 3239977"/>
                <a:gd name="connsiteY5" fmla="*/ 935583 h 1989683"/>
                <a:gd name="connsiteX6" fmla="*/ 1212850 w 3239977"/>
                <a:gd name="connsiteY6" fmla="*/ 933250 h 1989683"/>
                <a:gd name="connsiteX7" fmla="*/ 1377950 w 3239977"/>
                <a:gd name="connsiteY7" fmla="*/ 973683 h 1989683"/>
                <a:gd name="connsiteX8" fmla="*/ 2006600 w 3239977"/>
                <a:gd name="connsiteY8" fmla="*/ 1151483 h 1989683"/>
                <a:gd name="connsiteX9" fmla="*/ 2330450 w 3239977"/>
                <a:gd name="connsiteY9" fmla="*/ 1231700 h 1989683"/>
                <a:gd name="connsiteX10" fmla="*/ 2508250 w 3239977"/>
                <a:gd name="connsiteY10" fmla="*/ 1297533 h 1989683"/>
                <a:gd name="connsiteX11" fmla="*/ 2635250 w 3239977"/>
                <a:gd name="connsiteY11" fmla="*/ 1354683 h 1989683"/>
                <a:gd name="connsiteX12" fmla="*/ 2813051 w 3239977"/>
                <a:gd name="connsiteY12" fmla="*/ 1396799 h 1989683"/>
                <a:gd name="connsiteX13" fmla="*/ 2952750 w 3239977"/>
                <a:gd name="connsiteY13" fmla="*/ 1437233 h 1989683"/>
                <a:gd name="connsiteX14" fmla="*/ 3060700 w 3239977"/>
                <a:gd name="connsiteY14" fmla="*/ 1424533 h 1989683"/>
                <a:gd name="connsiteX15" fmla="*/ 3238501 w 3239977"/>
                <a:gd name="connsiteY15" fmla="*/ 1453949 h 1989683"/>
                <a:gd name="connsiteX16" fmla="*/ 1701800 w 3239977"/>
                <a:gd name="connsiteY16" fmla="*/ 1989683 h 1989683"/>
                <a:gd name="connsiteX0" fmla="*/ 0 w 3239736"/>
                <a:gd name="connsiteY0" fmla="*/ 21183 h 1507083"/>
                <a:gd name="connsiteX1" fmla="*/ 228600 w 3239736"/>
                <a:gd name="connsiteY1" fmla="*/ 40233 h 1507083"/>
                <a:gd name="connsiteX2" fmla="*/ 361950 w 3239736"/>
                <a:gd name="connsiteY2" fmla="*/ 154533 h 1507083"/>
                <a:gd name="connsiteX3" fmla="*/ 438150 w 3239736"/>
                <a:gd name="connsiteY3" fmla="*/ 402183 h 1507083"/>
                <a:gd name="connsiteX4" fmla="*/ 781050 w 3239736"/>
                <a:gd name="connsiteY4" fmla="*/ 732383 h 1507083"/>
                <a:gd name="connsiteX5" fmla="*/ 927100 w 3239736"/>
                <a:gd name="connsiteY5" fmla="*/ 935583 h 1507083"/>
                <a:gd name="connsiteX6" fmla="*/ 1212850 w 3239736"/>
                <a:gd name="connsiteY6" fmla="*/ 933250 h 1507083"/>
                <a:gd name="connsiteX7" fmla="*/ 1377950 w 3239736"/>
                <a:gd name="connsiteY7" fmla="*/ 973683 h 1507083"/>
                <a:gd name="connsiteX8" fmla="*/ 2006600 w 3239736"/>
                <a:gd name="connsiteY8" fmla="*/ 1151483 h 1507083"/>
                <a:gd name="connsiteX9" fmla="*/ 2330450 w 3239736"/>
                <a:gd name="connsiteY9" fmla="*/ 1231700 h 1507083"/>
                <a:gd name="connsiteX10" fmla="*/ 2508250 w 3239736"/>
                <a:gd name="connsiteY10" fmla="*/ 1297533 h 1507083"/>
                <a:gd name="connsiteX11" fmla="*/ 2635250 w 3239736"/>
                <a:gd name="connsiteY11" fmla="*/ 1354683 h 1507083"/>
                <a:gd name="connsiteX12" fmla="*/ 2813051 w 3239736"/>
                <a:gd name="connsiteY12" fmla="*/ 1396799 h 1507083"/>
                <a:gd name="connsiteX13" fmla="*/ 2952750 w 3239736"/>
                <a:gd name="connsiteY13" fmla="*/ 1437233 h 1507083"/>
                <a:gd name="connsiteX14" fmla="*/ 3060700 w 3239736"/>
                <a:gd name="connsiteY14" fmla="*/ 1424533 h 1507083"/>
                <a:gd name="connsiteX15" fmla="*/ 3238501 w 3239736"/>
                <a:gd name="connsiteY15" fmla="*/ 1453949 h 1507083"/>
                <a:gd name="connsiteX16" fmla="*/ 1377950 w 3239736"/>
                <a:gd name="connsiteY16" fmla="*/ 1507083 h 1507083"/>
                <a:gd name="connsiteX0" fmla="*/ 0 w 3170100"/>
                <a:gd name="connsiteY0" fmla="*/ 21183 h 1507083"/>
                <a:gd name="connsiteX1" fmla="*/ 228600 w 3170100"/>
                <a:gd name="connsiteY1" fmla="*/ 40233 h 1507083"/>
                <a:gd name="connsiteX2" fmla="*/ 361950 w 3170100"/>
                <a:gd name="connsiteY2" fmla="*/ 154533 h 1507083"/>
                <a:gd name="connsiteX3" fmla="*/ 438150 w 3170100"/>
                <a:gd name="connsiteY3" fmla="*/ 402183 h 1507083"/>
                <a:gd name="connsiteX4" fmla="*/ 781050 w 3170100"/>
                <a:gd name="connsiteY4" fmla="*/ 732383 h 1507083"/>
                <a:gd name="connsiteX5" fmla="*/ 927100 w 3170100"/>
                <a:gd name="connsiteY5" fmla="*/ 935583 h 1507083"/>
                <a:gd name="connsiteX6" fmla="*/ 1212850 w 3170100"/>
                <a:gd name="connsiteY6" fmla="*/ 933250 h 1507083"/>
                <a:gd name="connsiteX7" fmla="*/ 1377950 w 3170100"/>
                <a:gd name="connsiteY7" fmla="*/ 973683 h 1507083"/>
                <a:gd name="connsiteX8" fmla="*/ 2006600 w 3170100"/>
                <a:gd name="connsiteY8" fmla="*/ 1151483 h 1507083"/>
                <a:gd name="connsiteX9" fmla="*/ 2330450 w 3170100"/>
                <a:gd name="connsiteY9" fmla="*/ 1231700 h 1507083"/>
                <a:gd name="connsiteX10" fmla="*/ 2508250 w 3170100"/>
                <a:gd name="connsiteY10" fmla="*/ 1297533 h 1507083"/>
                <a:gd name="connsiteX11" fmla="*/ 2635250 w 3170100"/>
                <a:gd name="connsiteY11" fmla="*/ 1354683 h 1507083"/>
                <a:gd name="connsiteX12" fmla="*/ 2813051 w 3170100"/>
                <a:gd name="connsiteY12" fmla="*/ 1396799 h 1507083"/>
                <a:gd name="connsiteX13" fmla="*/ 2952750 w 3170100"/>
                <a:gd name="connsiteY13" fmla="*/ 1437233 h 1507083"/>
                <a:gd name="connsiteX14" fmla="*/ 3060700 w 3170100"/>
                <a:gd name="connsiteY14" fmla="*/ 1424533 h 1507083"/>
                <a:gd name="connsiteX15" fmla="*/ 1257301 w 3170100"/>
                <a:gd name="connsiteY15" fmla="*/ 1371399 h 1507083"/>
                <a:gd name="connsiteX16" fmla="*/ 1377950 w 3170100"/>
                <a:gd name="connsiteY16" fmla="*/ 1507083 h 1507083"/>
                <a:gd name="connsiteX0" fmla="*/ 0 w 3052111"/>
                <a:gd name="connsiteY0" fmla="*/ 21183 h 1507083"/>
                <a:gd name="connsiteX1" fmla="*/ 228600 w 3052111"/>
                <a:gd name="connsiteY1" fmla="*/ 40233 h 1507083"/>
                <a:gd name="connsiteX2" fmla="*/ 361950 w 3052111"/>
                <a:gd name="connsiteY2" fmla="*/ 154533 h 1507083"/>
                <a:gd name="connsiteX3" fmla="*/ 438150 w 3052111"/>
                <a:gd name="connsiteY3" fmla="*/ 402183 h 1507083"/>
                <a:gd name="connsiteX4" fmla="*/ 781050 w 3052111"/>
                <a:gd name="connsiteY4" fmla="*/ 732383 h 1507083"/>
                <a:gd name="connsiteX5" fmla="*/ 927100 w 3052111"/>
                <a:gd name="connsiteY5" fmla="*/ 935583 h 1507083"/>
                <a:gd name="connsiteX6" fmla="*/ 1212850 w 3052111"/>
                <a:gd name="connsiteY6" fmla="*/ 933250 h 1507083"/>
                <a:gd name="connsiteX7" fmla="*/ 1377950 w 3052111"/>
                <a:gd name="connsiteY7" fmla="*/ 973683 h 1507083"/>
                <a:gd name="connsiteX8" fmla="*/ 2006600 w 3052111"/>
                <a:gd name="connsiteY8" fmla="*/ 1151483 h 1507083"/>
                <a:gd name="connsiteX9" fmla="*/ 2330450 w 3052111"/>
                <a:gd name="connsiteY9" fmla="*/ 1231700 h 1507083"/>
                <a:gd name="connsiteX10" fmla="*/ 2508250 w 3052111"/>
                <a:gd name="connsiteY10" fmla="*/ 1297533 h 1507083"/>
                <a:gd name="connsiteX11" fmla="*/ 2635250 w 3052111"/>
                <a:gd name="connsiteY11" fmla="*/ 1354683 h 1507083"/>
                <a:gd name="connsiteX12" fmla="*/ 2813051 w 3052111"/>
                <a:gd name="connsiteY12" fmla="*/ 1396799 h 1507083"/>
                <a:gd name="connsiteX13" fmla="*/ 2952750 w 3052111"/>
                <a:gd name="connsiteY13" fmla="*/ 1437233 h 1507083"/>
                <a:gd name="connsiteX14" fmla="*/ 1212850 w 3052111"/>
                <a:gd name="connsiteY14" fmla="*/ 1259433 h 1507083"/>
                <a:gd name="connsiteX15" fmla="*/ 1257301 w 3052111"/>
                <a:gd name="connsiteY15" fmla="*/ 1371399 h 1507083"/>
                <a:gd name="connsiteX16" fmla="*/ 1377950 w 3052111"/>
                <a:gd name="connsiteY16" fmla="*/ 1507083 h 1507083"/>
                <a:gd name="connsiteX0" fmla="*/ 0 w 3052111"/>
                <a:gd name="connsiteY0" fmla="*/ 21183 h 1507083"/>
                <a:gd name="connsiteX1" fmla="*/ 228600 w 3052111"/>
                <a:gd name="connsiteY1" fmla="*/ 40233 h 1507083"/>
                <a:gd name="connsiteX2" fmla="*/ 361950 w 3052111"/>
                <a:gd name="connsiteY2" fmla="*/ 154533 h 1507083"/>
                <a:gd name="connsiteX3" fmla="*/ 438150 w 3052111"/>
                <a:gd name="connsiteY3" fmla="*/ 402183 h 1507083"/>
                <a:gd name="connsiteX4" fmla="*/ 781050 w 3052111"/>
                <a:gd name="connsiteY4" fmla="*/ 732383 h 1507083"/>
                <a:gd name="connsiteX5" fmla="*/ 927100 w 3052111"/>
                <a:gd name="connsiteY5" fmla="*/ 935583 h 1507083"/>
                <a:gd name="connsiteX6" fmla="*/ 1212850 w 3052111"/>
                <a:gd name="connsiteY6" fmla="*/ 933250 h 1507083"/>
                <a:gd name="connsiteX7" fmla="*/ 1377950 w 3052111"/>
                <a:gd name="connsiteY7" fmla="*/ 973683 h 1507083"/>
                <a:gd name="connsiteX8" fmla="*/ 2006600 w 3052111"/>
                <a:gd name="connsiteY8" fmla="*/ 1151483 h 1507083"/>
                <a:gd name="connsiteX9" fmla="*/ 2330450 w 3052111"/>
                <a:gd name="connsiteY9" fmla="*/ 1231700 h 1507083"/>
                <a:gd name="connsiteX10" fmla="*/ 2508250 w 3052111"/>
                <a:gd name="connsiteY10" fmla="*/ 1297533 h 1507083"/>
                <a:gd name="connsiteX11" fmla="*/ 2635250 w 3052111"/>
                <a:gd name="connsiteY11" fmla="*/ 1354683 h 1507083"/>
                <a:gd name="connsiteX12" fmla="*/ 2813051 w 3052111"/>
                <a:gd name="connsiteY12" fmla="*/ 1396799 h 1507083"/>
                <a:gd name="connsiteX13" fmla="*/ 2952750 w 3052111"/>
                <a:gd name="connsiteY13" fmla="*/ 1437233 h 1507083"/>
                <a:gd name="connsiteX14" fmla="*/ 1212850 w 3052111"/>
                <a:gd name="connsiteY14" fmla="*/ 1259433 h 1507083"/>
                <a:gd name="connsiteX15" fmla="*/ 1282701 w 3052111"/>
                <a:gd name="connsiteY15" fmla="*/ 1371399 h 1507083"/>
                <a:gd name="connsiteX16" fmla="*/ 1377950 w 3052111"/>
                <a:gd name="connsiteY16" fmla="*/ 1507083 h 1507083"/>
                <a:gd name="connsiteX0" fmla="*/ 0 w 3052111"/>
                <a:gd name="connsiteY0" fmla="*/ 21183 h 1507083"/>
                <a:gd name="connsiteX1" fmla="*/ 228600 w 3052111"/>
                <a:gd name="connsiteY1" fmla="*/ 40233 h 1507083"/>
                <a:gd name="connsiteX2" fmla="*/ 361950 w 3052111"/>
                <a:gd name="connsiteY2" fmla="*/ 154533 h 1507083"/>
                <a:gd name="connsiteX3" fmla="*/ 438150 w 3052111"/>
                <a:gd name="connsiteY3" fmla="*/ 402183 h 1507083"/>
                <a:gd name="connsiteX4" fmla="*/ 781050 w 3052111"/>
                <a:gd name="connsiteY4" fmla="*/ 732383 h 1507083"/>
                <a:gd name="connsiteX5" fmla="*/ 927100 w 3052111"/>
                <a:gd name="connsiteY5" fmla="*/ 935583 h 1507083"/>
                <a:gd name="connsiteX6" fmla="*/ 1212850 w 3052111"/>
                <a:gd name="connsiteY6" fmla="*/ 933250 h 1507083"/>
                <a:gd name="connsiteX7" fmla="*/ 1377950 w 3052111"/>
                <a:gd name="connsiteY7" fmla="*/ 973683 h 1507083"/>
                <a:gd name="connsiteX8" fmla="*/ 2006600 w 3052111"/>
                <a:gd name="connsiteY8" fmla="*/ 1151483 h 1507083"/>
                <a:gd name="connsiteX9" fmla="*/ 2330450 w 3052111"/>
                <a:gd name="connsiteY9" fmla="*/ 1231700 h 1507083"/>
                <a:gd name="connsiteX10" fmla="*/ 2508250 w 3052111"/>
                <a:gd name="connsiteY10" fmla="*/ 1297533 h 1507083"/>
                <a:gd name="connsiteX11" fmla="*/ 2635250 w 3052111"/>
                <a:gd name="connsiteY11" fmla="*/ 1354683 h 1507083"/>
                <a:gd name="connsiteX12" fmla="*/ 2813051 w 3052111"/>
                <a:gd name="connsiteY12" fmla="*/ 1396799 h 1507083"/>
                <a:gd name="connsiteX13" fmla="*/ 2952750 w 3052111"/>
                <a:gd name="connsiteY13" fmla="*/ 1437233 h 1507083"/>
                <a:gd name="connsiteX14" fmla="*/ 1212850 w 3052111"/>
                <a:gd name="connsiteY14" fmla="*/ 1259433 h 1507083"/>
                <a:gd name="connsiteX15" fmla="*/ 1282701 w 3052111"/>
                <a:gd name="connsiteY15" fmla="*/ 1371399 h 1507083"/>
                <a:gd name="connsiteX16" fmla="*/ 1377950 w 3052111"/>
                <a:gd name="connsiteY16" fmla="*/ 1507083 h 1507083"/>
                <a:gd name="connsiteX0" fmla="*/ 0 w 2814771"/>
                <a:gd name="connsiteY0" fmla="*/ 21183 h 1507083"/>
                <a:gd name="connsiteX1" fmla="*/ 228600 w 2814771"/>
                <a:gd name="connsiteY1" fmla="*/ 40233 h 1507083"/>
                <a:gd name="connsiteX2" fmla="*/ 361950 w 2814771"/>
                <a:gd name="connsiteY2" fmla="*/ 154533 h 1507083"/>
                <a:gd name="connsiteX3" fmla="*/ 438150 w 2814771"/>
                <a:gd name="connsiteY3" fmla="*/ 402183 h 1507083"/>
                <a:gd name="connsiteX4" fmla="*/ 781050 w 2814771"/>
                <a:gd name="connsiteY4" fmla="*/ 732383 h 1507083"/>
                <a:gd name="connsiteX5" fmla="*/ 927100 w 2814771"/>
                <a:gd name="connsiteY5" fmla="*/ 935583 h 1507083"/>
                <a:gd name="connsiteX6" fmla="*/ 1212850 w 2814771"/>
                <a:gd name="connsiteY6" fmla="*/ 933250 h 1507083"/>
                <a:gd name="connsiteX7" fmla="*/ 1377950 w 2814771"/>
                <a:gd name="connsiteY7" fmla="*/ 973683 h 1507083"/>
                <a:gd name="connsiteX8" fmla="*/ 2006600 w 2814771"/>
                <a:gd name="connsiteY8" fmla="*/ 1151483 h 1507083"/>
                <a:gd name="connsiteX9" fmla="*/ 2330450 w 2814771"/>
                <a:gd name="connsiteY9" fmla="*/ 1231700 h 1507083"/>
                <a:gd name="connsiteX10" fmla="*/ 2508250 w 2814771"/>
                <a:gd name="connsiteY10" fmla="*/ 1297533 h 1507083"/>
                <a:gd name="connsiteX11" fmla="*/ 2635250 w 2814771"/>
                <a:gd name="connsiteY11" fmla="*/ 1354683 h 1507083"/>
                <a:gd name="connsiteX12" fmla="*/ 2813051 w 2814771"/>
                <a:gd name="connsiteY12" fmla="*/ 1396799 h 1507083"/>
                <a:gd name="connsiteX13" fmla="*/ 1168400 w 2814771"/>
                <a:gd name="connsiteY13" fmla="*/ 1195933 h 1507083"/>
                <a:gd name="connsiteX14" fmla="*/ 1212850 w 2814771"/>
                <a:gd name="connsiteY14" fmla="*/ 1259433 h 1507083"/>
                <a:gd name="connsiteX15" fmla="*/ 1282701 w 2814771"/>
                <a:gd name="connsiteY15" fmla="*/ 1371399 h 1507083"/>
                <a:gd name="connsiteX16" fmla="*/ 1377950 w 2814771"/>
                <a:gd name="connsiteY16" fmla="*/ 1507083 h 1507083"/>
                <a:gd name="connsiteX0" fmla="*/ 0 w 2814771"/>
                <a:gd name="connsiteY0" fmla="*/ 21183 h 1507083"/>
                <a:gd name="connsiteX1" fmla="*/ 228600 w 2814771"/>
                <a:gd name="connsiteY1" fmla="*/ 40233 h 1507083"/>
                <a:gd name="connsiteX2" fmla="*/ 361950 w 2814771"/>
                <a:gd name="connsiteY2" fmla="*/ 154533 h 1507083"/>
                <a:gd name="connsiteX3" fmla="*/ 438150 w 2814771"/>
                <a:gd name="connsiteY3" fmla="*/ 402183 h 1507083"/>
                <a:gd name="connsiteX4" fmla="*/ 781050 w 2814771"/>
                <a:gd name="connsiteY4" fmla="*/ 732383 h 1507083"/>
                <a:gd name="connsiteX5" fmla="*/ 927100 w 2814771"/>
                <a:gd name="connsiteY5" fmla="*/ 935583 h 1507083"/>
                <a:gd name="connsiteX6" fmla="*/ 1212850 w 2814771"/>
                <a:gd name="connsiteY6" fmla="*/ 933250 h 1507083"/>
                <a:gd name="connsiteX7" fmla="*/ 1377950 w 2814771"/>
                <a:gd name="connsiteY7" fmla="*/ 973683 h 1507083"/>
                <a:gd name="connsiteX8" fmla="*/ 2006600 w 2814771"/>
                <a:gd name="connsiteY8" fmla="*/ 1151483 h 1507083"/>
                <a:gd name="connsiteX9" fmla="*/ 2330450 w 2814771"/>
                <a:gd name="connsiteY9" fmla="*/ 1231700 h 1507083"/>
                <a:gd name="connsiteX10" fmla="*/ 2508250 w 2814771"/>
                <a:gd name="connsiteY10" fmla="*/ 1297533 h 1507083"/>
                <a:gd name="connsiteX11" fmla="*/ 2635250 w 2814771"/>
                <a:gd name="connsiteY11" fmla="*/ 1354683 h 1507083"/>
                <a:gd name="connsiteX12" fmla="*/ 2813051 w 2814771"/>
                <a:gd name="connsiteY12" fmla="*/ 1396799 h 1507083"/>
                <a:gd name="connsiteX13" fmla="*/ 1168400 w 2814771"/>
                <a:gd name="connsiteY13" fmla="*/ 1195933 h 1507083"/>
                <a:gd name="connsiteX14" fmla="*/ 1212850 w 2814771"/>
                <a:gd name="connsiteY14" fmla="*/ 1259433 h 1507083"/>
                <a:gd name="connsiteX15" fmla="*/ 1282701 w 2814771"/>
                <a:gd name="connsiteY15" fmla="*/ 1371399 h 1507083"/>
                <a:gd name="connsiteX16" fmla="*/ 1377950 w 2814771"/>
                <a:gd name="connsiteY16" fmla="*/ 1507083 h 1507083"/>
                <a:gd name="connsiteX0" fmla="*/ 0 w 2722003"/>
                <a:gd name="connsiteY0" fmla="*/ 21183 h 1507083"/>
                <a:gd name="connsiteX1" fmla="*/ 228600 w 2722003"/>
                <a:gd name="connsiteY1" fmla="*/ 40233 h 1507083"/>
                <a:gd name="connsiteX2" fmla="*/ 361950 w 2722003"/>
                <a:gd name="connsiteY2" fmla="*/ 154533 h 1507083"/>
                <a:gd name="connsiteX3" fmla="*/ 438150 w 2722003"/>
                <a:gd name="connsiteY3" fmla="*/ 402183 h 1507083"/>
                <a:gd name="connsiteX4" fmla="*/ 781050 w 2722003"/>
                <a:gd name="connsiteY4" fmla="*/ 732383 h 1507083"/>
                <a:gd name="connsiteX5" fmla="*/ 927100 w 2722003"/>
                <a:gd name="connsiteY5" fmla="*/ 935583 h 1507083"/>
                <a:gd name="connsiteX6" fmla="*/ 1212850 w 2722003"/>
                <a:gd name="connsiteY6" fmla="*/ 933250 h 1507083"/>
                <a:gd name="connsiteX7" fmla="*/ 1377950 w 2722003"/>
                <a:gd name="connsiteY7" fmla="*/ 973683 h 1507083"/>
                <a:gd name="connsiteX8" fmla="*/ 2006600 w 2722003"/>
                <a:gd name="connsiteY8" fmla="*/ 1151483 h 1507083"/>
                <a:gd name="connsiteX9" fmla="*/ 2330450 w 2722003"/>
                <a:gd name="connsiteY9" fmla="*/ 1231700 h 1507083"/>
                <a:gd name="connsiteX10" fmla="*/ 2508250 w 2722003"/>
                <a:gd name="connsiteY10" fmla="*/ 1297533 h 1507083"/>
                <a:gd name="connsiteX11" fmla="*/ 2635250 w 2722003"/>
                <a:gd name="connsiteY11" fmla="*/ 1354683 h 1507083"/>
                <a:gd name="connsiteX12" fmla="*/ 1098551 w 2722003"/>
                <a:gd name="connsiteY12" fmla="*/ 1130099 h 1507083"/>
                <a:gd name="connsiteX13" fmla="*/ 1168400 w 2722003"/>
                <a:gd name="connsiteY13" fmla="*/ 1195933 h 1507083"/>
                <a:gd name="connsiteX14" fmla="*/ 1212850 w 2722003"/>
                <a:gd name="connsiteY14" fmla="*/ 1259433 h 1507083"/>
                <a:gd name="connsiteX15" fmla="*/ 1282701 w 2722003"/>
                <a:gd name="connsiteY15" fmla="*/ 1371399 h 1507083"/>
                <a:gd name="connsiteX16" fmla="*/ 1377950 w 2722003"/>
                <a:gd name="connsiteY16" fmla="*/ 1507083 h 1507083"/>
                <a:gd name="connsiteX0" fmla="*/ 0 w 2582183"/>
                <a:gd name="connsiteY0" fmla="*/ 21183 h 1507083"/>
                <a:gd name="connsiteX1" fmla="*/ 228600 w 2582183"/>
                <a:gd name="connsiteY1" fmla="*/ 40233 h 1507083"/>
                <a:gd name="connsiteX2" fmla="*/ 361950 w 2582183"/>
                <a:gd name="connsiteY2" fmla="*/ 154533 h 1507083"/>
                <a:gd name="connsiteX3" fmla="*/ 438150 w 2582183"/>
                <a:gd name="connsiteY3" fmla="*/ 402183 h 1507083"/>
                <a:gd name="connsiteX4" fmla="*/ 781050 w 2582183"/>
                <a:gd name="connsiteY4" fmla="*/ 732383 h 1507083"/>
                <a:gd name="connsiteX5" fmla="*/ 927100 w 2582183"/>
                <a:gd name="connsiteY5" fmla="*/ 935583 h 1507083"/>
                <a:gd name="connsiteX6" fmla="*/ 1212850 w 2582183"/>
                <a:gd name="connsiteY6" fmla="*/ 933250 h 1507083"/>
                <a:gd name="connsiteX7" fmla="*/ 1377950 w 2582183"/>
                <a:gd name="connsiteY7" fmla="*/ 973683 h 1507083"/>
                <a:gd name="connsiteX8" fmla="*/ 2006600 w 2582183"/>
                <a:gd name="connsiteY8" fmla="*/ 1151483 h 1507083"/>
                <a:gd name="connsiteX9" fmla="*/ 2330450 w 2582183"/>
                <a:gd name="connsiteY9" fmla="*/ 1231700 h 1507083"/>
                <a:gd name="connsiteX10" fmla="*/ 2508250 w 2582183"/>
                <a:gd name="connsiteY10" fmla="*/ 1297533 h 1507083"/>
                <a:gd name="connsiteX11" fmla="*/ 1098551 w 2582183"/>
                <a:gd name="connsiteY11" fmla="*/ 1130099 h 1507083"/>
                <a:gd name="connsiteX12" fmla="*/ 1168400 w 2582183"/>
                <a:gd name="connsiteY12" fmla="*/ 1195933 h 1507083"/>
                <a:gd name="connsiteX13" fmla="*/ 1212850 w 2582183"/>
                <a:gd name="connsiteY13" fmla="*/ 1259433 h 1507083"/>
                <a:gd name="connsiteX14" fmla="*/ 1282701 w 2582183"/>
                <a:gd name="connsiteY14" fmla="*/ 1371399 h 1507083"/>
                <a:gd name="connsiteX15" fmla="*/ 1377950 w 2582183"/>
                <a:gd name="connsiteY15" fmla="*/ 1507083 h 1507083"/>
                <a:gd name="connsiteX0" fmla="*/ 0 w 2330450"/>
                <a:gd name="connsiteY0" fmla="*/ 21183 h 1507083"/>
                <a:gd name="connsiteX1" fmla="*/ 228600 w 2330450"/>
                <a:gd name="connsiteY1" fmla="*/ 40233 h 1507083"/>
                <a:gd name="connsiteX2" fmla="*/ 361950 w 2330450"/>
                <a:gd name="connsiteY2" fmla="*/ 154533 h 1507083"/>
                <a:gd name="connsiteX3" fmla="*/ 438150 w 2330450"/>
                <a:gd name="connsiteY3" fmla="*/ 402183 h 1507083"/>
                <a:gd name="connsiteX4" fmla="*/ 781050 w 2330450"/>
                <a:gd name="connsiteY4" fmla="*/ 732383 h 1507083"/>
                <a:gd name="connsiteX5" fmla="*/ 927100 w 2330450"/>
                <a:gd name="connsiteY5" fmla="*/ 935583 h 1507083"/>
                <a:gd name="connsiteX6" fmla="*/ 1212850 w 2330450"/>
                <a:gd name="connsiteY6" fmla="*/ 933250 h 1507083"/>
                <a:gd name="connsiteX7" fmla="*/ 1377950 w 2330450"/>
                <a:gd name="connsiteY7" fmla="*/ 973683 h 1507083"/>
                <a:gd name="connsiteX8" fmla="*/ 2006600 w 2330450"/>
                <a:gd name="connsiteY8" fmla="*/ 1151483 h 1507083"/>
                <a:gd name="connsiteX9" fmla="*/ 2330450 w 2330450"/>
                <a:gd name="connsiteY9" fmla="*/ 1231700 h 1507083"/>
                <a:gd name="connsiteX10" fmla="*/ 1098551 w 2330450"/>
                <a:gd name="connsiteY10" fmla="*/ 1130099 h 1507083"/>
                <a:gd name="connsiteX11" fmla="*/ 1168400 w 2330450"/>
                <a:gd name="connsiteY11" fmla="*/ 1195933 h 1507083"/>
                <a:gd name="connsiteX12" fmla="*/ 1212850 w 2330450"/>
                <a:gd name="connsiteY12" fmla="*/ 1259433 h 1507083"/>
                <a:gd name="connsiteX13" fmla="*/ 1282701 w 2330450"/>
                <a:gd name="connsiteY13" fmla="*/ 1371399 h 1507083"/>
                <a:gd name="connsiteX14" fmla="*/ 1377950 w 2330450"/>
                <a:gd name="connsiteY14" fmla="*/ 1507083 h 1507083"/>
                <a:gd name="connsiteX0" fmla="*/ 0 w 2006600"/>
                <a:gd name="connsiteY0" fmla="*/ 21183 h 1507083"/>
                <a:gd name="connsiteX1" fmla="*/ 228600 w 2006600"/>
                <a:gd name="connsiteY1" fmla="*/ 40233 h 1507083"/>
                <a:gd name="connsiteX2" fmla="*/ 361950 w 2006600"/>
                <a:gd name="connsiteY2" fmla="*/ 154533 h 1507083"/>
                <a:gd name="connsiteX3" fmla="*/ 438150 w 2006600"/>
                <a:gd name="connsiteY3" fmla="*/ 402183 h 1507083"/>
                <a:gd name="connsiteX4" fmla="*/ 781050 w 2006600"/>
                <a:gd name="connsiteY4" fmla="*/ 732383 h 1507083"/>
                <a:gd name="connsiteX5" fmla="*/ 927100 w 2006600"/>
                <a:gd name="connsiteY5" fmla="*/ 935583 h 1507083"/>
                <a:gd name="connsiteX6" fmla="*/ 1212850 w 2006600"/>
                <a:gd name="connsiteY6" fmla="*/ 933250 h 1507083"/>
                <a:gd name="connsiteX7" fmla="*/ 1377950 w 2006600"/>
                <a:gd name="connsiteY7" fmla="*/ 973683 h 1507083"/>
                <a:gd name="connsiteX8" fmla="*/ 2006600 w 2006600"/>
                <a:gd name="connsiteY8" fmla="*/ 1151483 h 1507083"/>
                <a:gd name="connsiteX9" fmla="*/ 1098551 w 2006600"/>
                <a:gd name="connsiteY9" fmla="*/ 1130099 h 1507083"/>
                <a:gd name="connsiteX10" fmla="*/ 1168400 w 2006600"/>
                <a:gd name="connsiteY10" fmla="*/ 1195933 h 1507083"/>
                <a:gd name="connsiteX11" fmla="*/ 1212850 w 2006600"/>
                <a:gd name="connsiteY11" fmla="*/ 1259433 h 1507083"/>
                <a:gd name="connsiteX12" fmla="*/ 1282701 w 2006600"/>
                <a:gd name="connsiteY12" fmla="*/ 1371399 h 1507083"/>
                <a:gd name="connsiteX13" fmla="*/ 1377950 w 2006600"/>
                <a:gd name="connsiteY13" fmla="*/ 1507083 h 1507083"/>
                <a:gd name="connsiteX0" fmla="*/ 0 w 1377950"/>
                <a:gd name="connsiteY0" fmla="*/ 21183 h 1507083"/>
                <a:gd name="connsiteX1" fmla="*/ 228600 w 1377950"/>
                <a:gd name="connsiteY1" fmla="*/ 40233 h 1507083"/>
                <a:gd name="connsiteX2" fmla="*/ 361950 w 1377950"/>
                <a:gd name="connsiteY2" fmla="*/ 154533 h 1507083"/>
                <a:gd name="connsiteX3" fmla="*/ 438150 w 1377950"/>
                <a:gd name="connsiteY3" fmla="*/ 402183 h 1507083"/>
                <a:gd name="connsiteX4" fmla="*/ 781050 w 1377950"/>
                <a:gd name="connsiteY4" fmla="*/ 732383 h 1507083"/>
                <a:gd name="connsiteX5" fmla="*/ 927100 w 1377950"/>
                <a:gd name="connsiteY5" fmla="*/ 935583 h 1507083"/>
                <a:gd name="connsiteX6" fmla="*/ 1212850 w 1377950"/>
                <a:gd name="connsiteY6" fmla="*/ 933250 h 1507083"/>
                <a:gd name="connsiteX7" fmla="*/ 1377950 w 1377950"/>
                <a:gd name="connsiteY7" fmla="*/ 973683 h 1507083"/>
                <a:gd name="connsiteX8" fmla="*/ 1098551 w 1377950"/>
                <a:gd name="connsiteY8" fmla="*/ 1130099 h 1507083"/>
                <a:gd name="connsiteX9" fmla="*/ 1168400 w 1377950"/>
                <a:gd name="connsiteY9" fmla="*/ 1195933 h 1507083"/>
                <a:gd name="connsiteX10" fmla="*/ 1212850 w 1377950"/>
                <a:gd name="connsiteY10" fmla="*/ 1259433 h 1507083"/>
                <a:gd name="connsiteX11" fmla="*/ 1282701 w 1377950"/>
                <a:gd name="connsiteY11" fmla="*/ 1371399 h 1507083"/>
                <a:gd name="connsiteX12" fmla="*/ 1377950 w 1377950"/>
                <a:gd name="connsiteY12" fmla="*/ 1507083 h 1507083"/>
                <a:gd name="connsiteX0" fmla="*/ 0 w 1377950"/>
                <a:gd name="connsiteY0" fmla="*/ 21183 h 1507083"/>
                <a:gd name="connsiteX1" fmla="*/ 228600 w 1377950"/>
                <a:gd name="connsiteY1" fmla="*/ 40233 h 1507083"/>
                <a:gd name="connsiteX2" fmla="*/ 361950 w 1377950"/>
                <a:gd name="connsiteY2" fmla="*/ 154533 h 1507083"/>
                <a:gd name="connsiteX3" fmla="*/ 438150 w 1377950"/>
                <a:gd name="connsiteY3" fmla="*/ 402183 h 1507083"/>
                <a:gd name="connsiteX4" fmla="*/ 781050 w 1377950"/>
                <a:gd name="connsiteY4" fmla="*/ 732383 h 1507083"/>
                <a:gd name="connsiteX5" fmla="*/ 927100 w 1377950"/>
                <a:gd name="connsiteY5" fmla="*/ 935583 h 1507083"/>
                <a:gd name="connsiteX6" fmla="*/ 1212850 w 1377950"/>
                <a:gd name="connsiteY6" fmla="*/ 933250 h 1507083"/>
                <a:gd name="connsiteX7" fmla="*/ 1098551 w 1377950"/>
                <a:gd name="connsiteY7" fmla="*/ 1130099 h 1507083"/>
                <a:gd name="connsiteX8" fmla="*/ 1168400 w 1377950"/>
                <a:gd name="connsiteY8" fmla="*/ 1195933 h 1507083"/>
                <a:gd name="connsiteX9" fmla="*/ 1212850 w 1377950"/>
                <a:gd name="connsiteY9" fmla="*/ 1259433 h 1507083"/>
                <a:gd name="connsiteX10" fmla="*/ 1282701 w 1377950"/>
                <a:gd name="connsiteY10" fmla="*/ 1371399 h 1507083"/>
                <a:gd name="connsiteX11" fmla="*/ 1377950 w 1377950"/>
                <a:gd name="connsiteY11" fmla="*/ 1507083 h 1507083"/>
                <a:gd name="connsiteX0" fmla="*/ 0 w 1377950"/>
                <a:gd name="connsiteY0" fmla="*/ 21183 h 1507083"/>
                <a:gd name="connsiteX1" fmla="*/ 228600 w 1377950"/>
                <a:gd name="connsiteY1" fmla="*/ 40233 h 1507083"/>
                <a:gd name="connsiteX2" fmla="*/ 361950 w 1377950"/>
                <a:gd name="connsiteY2" fmla="*/ 154533 h 1507083"/>
                <a:gd name="connsiteX3" fmla="*/ 438150 w 1377950"/>
                <a:gd name="connsiteY3" fmla="*/ 402183 h 1507083"/>
                <a:gd name="connsiteX4" fmla="*/ 781050 w 1377950"/>
                <a:gd name="connsiteY4" fmla="*/ 732383 h 1507083"/>
                <a:gd name="connsiteX5" fmla="*/ 927100 w 1377950"/>
                <a:gd name="connsiteY5" fmla="*/ 935583 h 1507083"/>
                <a:gd name="connsiteX6" fmla="*/ 1098551 w 1377950"/>
                <a:gd name="connsiteY6" fmla="*/ 1130099 h 1507083"/>
                <a:gd name="connsiteX7" fmla="*/ 1168400 w 1377950"/>
                <a:gd name="connsiteY7" fmla="*/ 1195933 h 1507083"/>
                <a:gd name="connsiteX8" fmla="*/ 1212850 w 1377950"/>
                <a:gd name="connsiteY8" fmla="*/ 1259433 h 1507083"/>
                <a:gd name="connsiteX9" fmla="*/ 1282701 w 1377950"/>
                <a:gd name="connsiteY9" fmla="*/ 1371399 h 1507083"/>
                <a:gd name="connsiteX10" fmla="*/ 1377950 w 1377950"/>
                <a:gd name="connsiteY10" fmla="*/ 1507083 h 1507083"/>
                <a:gd name="connsiteX0" fmla="*/ 0 w 1377950"/>
                <a:gd name="connsiteY0" fmla="*/ 21183 h 1507083"/>
                <a:gd name="connsiteX1" fmla="*/ 228600 w 1377950"/>
                <a:gd name="connsiteY1" fmla="*/ 40233 h 1507083"/>
                <a:gd name="connsiteX2" fmla="*/ 361950 w 1377950"/>
                <a:gd name="connsiteY2" fmla="*/ 154533 h 1507083"/>
                <a:gd name="connsiteX3" fmla="*/ 438150 w 1377950"/>
                <a:gd name="connsiteY3" fmla="*/ 402183 h 1507083"/>
                <a:gd name="connsiteX4" fmla="*/ 781050 w 1377950"/>
                <a:gd name="connsiteY4" fmla="*/ 732383 h 1507083"/>
                <a:gd name="connsiteX5" fmla="*/ 977900 w 1377950"/>
                <a:gd name="connsiteY5" fmla="*/ 916533 h 1507083"/>
                <a:gd name="connsiteX6" fmla="*/ 1098551 w 1377950"/>
                <a:gd name="connsiteY6" fmla="*/ 1130099 h 1507083"/>
                <a:gd name="connsiteX7" fmla="*/ 1168400 w 1377950"/>
                <a:gd name="connsiteY7" fmla="*/ 1195933 h 1507083"/>
                <a:gd name="connsiteX8" fmla="*/ 1212850 w 1377950"/>
                <a:gd name="connsiteY8" fmla="*/ 1259433 h 1507083"/>
                <a:gd name="connsiteX9" fmla="*/ 1282701 w 1377950"/>
                <a:gd name="connsiteY9" fmla="*/ 1371399 h 1507083"/>
                <a:gd name="connsiteX10" fmla="*/ 1377950 w 1377950"/>
                <a:gd name="connsiteY10" fmla="*/ 1507083 h 1507083"/>
                <a:gd name="connsiteX0" fmla="*/ 0 w 1149350"/>
                <a:gd name="connsiteY0" fmla="*/ 0 h 1466850"/>
                <a:gd name="connsiteX1" fmla="*/ 133350 w 1149350"/>
                <a:gd name="connsiteY1" fmla="*/ 114300 h 1466850"/>
                <a:gd name="connsiteX2" fmla="*/ 209550 w 1149350"/>
                <a:gd name="connsiteY2" fmla="*/ 361950 h 1466850"/>
                <a:gd name="connsiteX3" fmla="*/ 552450 w 1149350"/>
                <a:gd name="connsiteY3" fmla="*/ 692150 h 1466850"/>
                <a:gd name="connsiteX4" fmla="*/ 749300 w 1149350"/>
                <a:gd name="connsiteY4" fmla="*/ 876300 h 1466850"/>
                <a:gd name="connsiteX5" fmla="*/ 869951 w 1149350"/>
                <a:gd name="connsiteY5" fmla="*/ 1089866 h 1466850"/>
                <a:gd name="connsiteX6" fmla="*/ 939800 w 1149350"/>
                <a:gd name="connsiteY6" fmla="*/ 1155700 h 1466850"/>
                <a:gd name="connsiteX7" fmla="*/ 984250 w 1149350"/>
                <a:gd name="connsiteY7" fmla="*/ 1219200 h 1466850"/>
                <a:gd name="connsiteX8" fmla="*/ 1054101 w 1149350"/>
                <a:gd name="connsiteY8" fmla="*/ 1331166 h 1466850"/>
                <a:gd name="connsiteX9" fmla="*/ 1149350 w 1149350"/>
                <a:gd name="connsiteY9" fmla="*/ 1466850 h 1466850"/>
                <a:gd name="connsiteX0" fmla="*/ 0 w 1016000"/>
                <a:gd name="connsiteY0" fmla="*/ 0 h 1352550"/>
                <a:gd name="connsiteX1" fmla="*/ 76200 w 1016000"/>
                <a:gd name="connsiteY1" fmla="*/ 247650 h 1352550"/>
                <a:gd name="connsiteX2" fmla="*/ 419100 w 1016000"/>
                <a:gd name="connsiteY2" fmla="*/ 577850 h 1352550"/>
                <a:gd name="connsiteX3" fmla="*/ 615950 w 1016000"/>
                <a:gd name="connsiteY3" fmla="*/ 762000 h 1352550"/>
                <a:gd name="connsiteX4" fmla="*/ 736601 w 1016000"/>
                <a:gd name="connsiteY4" fmla="*/ 975566 h 1352550"/>
                <a:gd name="connsiteX5" fmla="*/ 806450 w 1016000"/>
                <a:gd name="connsiteY5" fmla="*/ 1041400 h 1352550"/>
                <a:gd name="connsiteX6" fmla="*/ 850900 w 1016000"/>
                <a:gd name="connsiteY6" fmla="*/ 1104900 h 1352550"/>
                <a:gd name="connsiteX7" fmla="*/ 920751 w 1016000"/>
                <a:gd name="connsiteY7" fmla="*/ 1216866 h 1352550"/>
                <a:gd name="connsiteX8" fmla="*/ 1016000 w 1016000"/>
                <a:gd name="connsiteY8" fmla="*/ 1352550 h 1352550"/>
                <a:gd name="connsiteX0" fmla="*/ 0 w 939800"/>
                <a:gd name="connsiteY0" fmla="*/ 0 h 1104900"/>
                <a:gd name="connsiteX1" fmla="*/ 342900 w 939800"/>
                <a:gd name="connsiteY1" fmla="*/ 330200 h 1104900"/>
                <a:gd name="connsiteX2" fmla="*/ 539750 w 939800"/>
                <a:gd name="connsiteY2" fmla="*/ 514350 h 1104900"/>
                <a:gd name="connsiteX3" fmla="*/ 660401 w 939800"/>
                <a:gd name="connsiteY3" fmla="*/ 727916 h 1104900"/>
                <a:gd name="connsiteX4" fmla="*/ 730250 w 939800"/>
                <a:gd name="connsiteY4" fmla="*/ 793750 h 1104900"/>
                <a:gd name="connsiteX5" fmla="*/ 774700 w 939800"/>
                <a:gd name="connsiteY5" fmla="*/ 857250 h 1104900"/>
                <a:gd name="connsiteX6" fmla="*/ 844551 w 939800"/>
                <a:gd name="connsiteY6" fmla="*/ 969216 h 1104900"/>
                <a:gd name="connsiteX7" fmla="*/ 939800 w 939800"/>
                <a:gd name="connsiteY7" fmla="*/ 1104900 h 1104900"/>
                <a:gd name="connsiteX0" fmla="*/ 0 w 596900"/>
                <a:gd name="connsiteY0" fmla="*/ 0 h 774700"/>
                <a:gd name="connsiteX1" fmla="*/ 196850 w 596900"/>
                <a:gd name="connsiteY1" fmla="*/ 184150 h 774700"/>
                <a:gd name="connsiteX2" fmla="*/ 317501 w 596900"/>
                <a:gd name="connsiteY2" fmla="*/ 397716 h 774700"/>
                <a:gd name="connsiteX3" fmla="*/ 387350 w 596900"/>
                <a:gd name="connsiteY3" fmla="*/ 463550 h 774700"/>
                <a:gd name="connsiteX4" fmla="*/ 431800 w 596900"/>
                <a:gd name="connsiteY4" fmla="*/ 527050 h 774700"/>
                <a:gd name="connsiteX5" fmla="*/ 501651 w 596900"/>
                <a:gd name="connsiteY5" fmla="*/ 639016 h 774700"/>
                <a:gd name="connsiteX6" fmla="*/ 596900 w 596900"/>
                <a:gd name="connsiteY6" fmla="*/ 774700 h 774700"/>
                <a:gd name="connsiteX0" fmla="*/ 0 w 590550"/>
                <a:gd name="connsiteY0" fmla="*/ 96623 h 591923"/>
                <a:gd name="connsiteX1" fmla="*/ 190500 w 590550"/>
                <a:gd name="connsiteY1" fmla="*/ 1373 h 591923"/>
                <a:gd name="connsiteX2" fmla="*/ 311151 w 590550"/>
                <a:gd name="connsiteY2" fmla="*/ 214939 h 591923"/>
                <a:gd name="connsiteX3" fmla="*/ 381000 w 590550"/>
                <a:gd name="connsiteY3" fmla="*/ 280773 h 591923"/>
                <a:gd name="connsiteX4" fmla="*/ 425450 w 590550"/>
                <a:gd name="connsiteY4" fmla="*/ 344273 h 591923"/>
                <a:gd name="connsiteX5" fmla="*/ 495301 w 590550"/>
                <a:gd name="connsiteY5" fmla="*/ 456239 h 591923"/>
                <a:gd name="connsiteX6" fmla="*/ 590550 w 590550"/>
                <a:gd name="connsiteY6" fmla="*/ 591923 h 591923"/>
                <a:gd name="connsiteX0" fmla="*/ 0 w 514350"/>
                <a:gd name="connsiteY0" fmla="*/ 0 h 711200"/>
                <a:gd name="connsiteX1" fmla="*/ 114300 w 514350"/>
                <a:gd name="connsiteY1" fmla="*/ 120650 h 711200"/>
                <a:gd name="connsiteX2" fmla="*/ 234951 w 514350"/>
                <a:gd name="connsiteY2" fmla="*/ 334216 h 711200"/>
                <a:gd name="connsiteX3" fmla="*/ 304800 w 514350"/>
                <a:gd name="connsiteY3" fmla="*/ 400050 h 711200"/>
                <a:gd name="connsiteX4" fmla="*/ 349250 w 514350"/>
                <a:gd name="connsiteY4" fmla="*/ 463550 h 711200"/>
                <a:gd name="connsiteX5" fmla="*/ 419101 w 514350"/>
                <a:gd name="connsiteY5" fmla="*/ 575516 h 711200"/>
                <a:gd name="connsiteX6" fmla="*/ 514350 w 514350"/>
                <a:gd name="connsiteY6" fmla="*/ 711200 h 711200"/>
                <a:gd name="connsiteX0" fmla="*/ 641838 w 1063009"/>
                <a:gd name="connsiteY0" fmla="*/ 0 h 920750"/>
                <a:gd name="connsiteX1" fmla="*/ 756138 w 1063009"/>
                <a:gd name="connsiteY1" fmla="*/ 120650 h 920750"/>
                <a:gd name="connsiteX2" fmla="*/ 876789 w 1063009"/>
                <a:gd name="connsiteY2" fmla="*/ 334216 h 920750"/>
                <a:gd name="connsiteX3" fmla="*/ 946638 w 1063009"/>
                <a:gd name="connsiteY3" fmla="*/ 400050 h 920750"/>
                <a:gd name="connsiteX4" fmla="*/ 991088 w 1063009"/>
                <a:gd name="connsiteY4" fmla="*/ 463550 h 920750"/>
                <a:gd name="connsiteX5" fmla="*/ 1060939 w 1063009"/>
                <a:gd name="connsiteY5" fmla="*/ 575516 h 920750"/>
                <a:gd name="connsiteX6" fmla="*/ 488 w 1063009"/>
                <a:gd name="connsiteY6" fmla="*/ 920750 h 920750"/>
                <a:gd name="connsiteX0" fmla="*/ 643100 w 1039633"/>
                <a:gd name="connsiteY0" fmla="*/ 0 h 920750"/>
                <a:gd name="connsiteX1" fmla="*/ 757400 w 1039633"/>
                <a:gd name="connsiteY1" fmla="*/ 120650 h 920750"/>
                <a:gd name="connsiteX2" fmla="*/ 878051 w 1039633"/>
                <a:gd name="connsiteY2" fmla="*/ 334216 h 920750"/>
                <a:gd name="connsiteX3" fmla="*/ 947900 w 1039633"/>
                <a:gd name="connsiteY3" fmla="*/ 400050 h 920750"/>
                <a:gd name="connsiteX4" fmla="*/ 992350 w 1039633"/>
                <a:gd name="connsiteY4" fmla="*/ 463550 h 920750"/>
                <a:gd name="connsiteX5" fmla="*/ 224001 w 1039633"/>
                <a:gd name="connsiteY5" fmla="*/ 816816 h 920750"/>
                <a:gd name="connsiteX6" fmla="*/ 1750 w 1039633"/>
                <a:gd name="connsiteY6" fmla="*/ 920750 h 920750"/>
                <a:gd name="connsiteX0" fmla="*/ 419691 w 816224"/>
                <a:gd name="connsiteY0" fmla="*/ 0 h 816816"/>
                <a:gd name="connsiteX1" fmla="*/ 533991 w 816224"/>
                <a:gd name="connsiteY1" fmla="*/ 120650 h 816816"/>
                <a:gd name="connsiteX2" fmla="*/ 654642 w 816224"/>
                <a:gd name="connsiteY2" fmla="*/ 334216 h 816816"/>
                <a:gd name="connsiteX3" fmla="*/ 724491 w 816224"/>
                <a:gd name="connsiteY3" fmla="*/ 400050 h 816816"/>
                <a:gd name="connsiteX4" fmla="*/ 768941 w 816224"/>
                <a:gd name="connsiteY4" fmla="*/ 463550 h 816816"/>
                <a:gd name="connsiteX5" fmla="*/ 592 w 816224"/>
                <a:gd name="connsiteY5" fmla="*/ 816816 h 816816"/>
                <a:gd name="connsiteX0" fmla="*/ 0 w 396533"/>
                <a:gd name="connsiteY0" fmla="*/ 0 h 463550"/>
                <a:gd name="connsiteX1" fmla="*/ 114300 w 396533"/>
                <a:gd name="connsiteY1" fmla="*/ 120650 h 463550"/>
                <a:gd name="connsiteX2" fmla="*/ 234951 w 396533"/>
                <a:gd name="connsiteY2" fmla="*/ 334216 h 463550"/>
                <a:gd name="connsiteX3" fmla="*/ 304800 w 396533"/>
                <a:gd name="connsiteY3" fmla="*/ 400050 h 463550"/>
                <a:gd name="connsiteX4" fmla="*/ 349250 w 396533"/>
                <a:gd name="connsiteY4" fmla="*/ 463550 h 463550"/>
                <a:gd name="connsiteX0" fmla="*/ 0 w 329937"/>
                <a:gd name="connsiteY0" fmla="*/ 0 h 539750"/>
                <a:gd name="connsiteX1" fmla="*/ 114300 w 329937"/>
                <a:gd name="connsiteY1" fmla="*/ 120650 h 539750"/>
                <a:gd name="connsiteX2" fmla="*/ 234951 w 329937"/>
                <a:gd name="connsiteY2" fmla="*/ 334216 h 539750"/>
                <a:gd name="connsiteX3" fmla="*/ 304800 w 329937"/>
                <a:gd name="connsiteY3" fmla="*/ 400050 h 539750"/>
                <a:gd name="connsiteX4" fmla="*/ 260350 w 329937"/>
                <a:gd name="connsiteY4" fmla="*/ 539750 h 539750"/>
                <a:gd name="connsiteX0" fmla="*/ 0 w 406783"/>
                <a:gd name="connsiteY0" fmla="*/ 0 h 539750"/>
                <a:gd name="connsiteX1" fmla="*/ 114300 w 406783"/>
                <a:gd name="connsiteY1" fmla="*/ 120650 h 539750"/>
                <a:gd name="connsiteX2" fmla="*/ 234951 w 406783"/>
                <a:gd name="connsiteY2" fmla="*/ 334216 h 539750"/>
                <a:gd name="connsiteX3" fmla="*/ 406400 w 406783"/>
                <a:gd name="connsiteY3" fmla="*/ 355600 h 539750"/>
                <a:gd name="connsiteX4" fmla="*/ 260350 w 406783"/>
                <a:gd name="connsiteY4" fmla="*/ 539750 h 539750"/>
                <a:gd name="connsiteX0" fmla="*/ 0 w 406783"/>
                <a:gd name="connsiteY0" fmla="*/ 0 h 539750"/>
                <a:gd name="connsiteX1" fmla="*/ 114300 w 406783"/>
                <a:gd name="connsiteY1" fmla="*/ 120650 h 539750"/>
                <a:gd name="connsiteX2" fmla="*/ 406400 w 406783"/>
                <a:gd name="connsiteY2" fmla="*/ 355600 h 539750"/>
                <a:gd name="connsiteX3" fmla="*/ 260350 w 406783"/>
                <a:gd name="connsiteY3" fmla="*/ 539750 h 539750"/>
                <a:gd name="connsiteX0" fmla="*/ 0 w 406783"/>
                <a:gd name="connsiteY0" fmla="*/ 0 h 539750"/>
                <a:gd name="connsiteX1" fmla="*/ 406400 w 406783"/>
                <a:gd name="connsiteY1" fmla="*/ 355600 h 539750"/>
                <a:gd name="connsiteX2" fmla="*/ 260350 w 406783"/>
                <a:gd name="connsiteY2" fmla="*/ 539750 h 539750"/>
                <a:gd name="connsiteX0" fmla="*/ 146050 w 146433"/>
                <a:gd name="connsiteY0" fmla="*/ 0 h 184150"/>
                <a:gd name="connsiteX1" fmla="*/ 0 w 146433"/>
                <a:gd name="connsiteY1" fmla="*/ 184150 h 184150"/>
                <a:gd name="connsiteX0" fmla="*/ 146050 w 146050"/>
                <a:gd name="connsiteY0" fmla="*/ 0 h 184150"/>
                <a:gd name="connsiteX1" fmla="*/ 53978 w 146050"/>
                <a:gd name="connsiteY1" fmla="*/ 83711 h 184150"/>
                <a:gd name="connsiteX2" fmla="*/ 0 w 146050"/>
                <a:gd name="connsiteY2" fmla="*/ 184150 h 184150"/>
                <a:gd name="connsiteX0" fmla="*/ 146050 w 146050"/>
                <a:gd name="connsiteY0" fmla="*/ 0 h 184150"/>
                <a:gd name="connsiteX1" fmla="*/ 53978 w 146050"/>
                <a:gd name="connsiteY1" fmla="*/ 83711 h 184150"/>
                <a:gd name="connsiteX2" fmla="*/ 0 w 146050"/>
                <a:gd name="connsiteY2" fmla="*/ 184150 h 184150"/>
              </a:gdLst>
              <a:ahLst/>
              <a:cxnLst>
                <a:cxn ang="0">
                  <a:pos x="connsiteX0" y="connsiteY0"/>
                </a:cxn>
                <a:cxn ang="0">
                  <a:pos x="connsiteX1" y="connsiteY1"/>
                </a:cxn>
                <a:cxn ang="0">
                  <a:pos x="connsiteX2" y="connsiteY2"/>
                </a:cxn>
              </a:cxnLst>
              <a:rect l="l" t="t" r="r" b="b"/>
              <a:pathLst>
                <a:path w="146050" h="184150">
                  <a:moveTo>
                    <a:pt x="146050" y="0"/>
                  </a:moveTo>
                  <a:cubicBezTo>
                    <a:pt x="138113" y="19243"/>
                    <a:pt x="63899" y="59657"/>
                    <a:pt x="53978" y="83711"/>
                  </a:cubicBezTo>
                  <a:lnTo>
                    <a:pt x="0" y="184150"/>
                  </a:lnTo>
                </a:path>
              </a:pathLst>
            </a:cu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17881" y="3291492"/>
              <a:ext cx="567784" cy="276999"/>
            </a:xfrm>
            <a:prstGeom prst="rect">
              <a:avLst/>
            </a:prstGeom>
            <a:noFill/>
          </p:spPr>
          <p:txBody>
            <a:bodyPr wrap="none" rtlCol="0">
              <a:spAutoFit/>
            </a:bodyPr>
            <a:lstStyle/>
            <a:p>
              <a:r>
                <a:rPr lang="en-US" sz="1200" b="1" dirty="0" smtClean="0">
                  <a:solidFill>
                    <a:schemeClr val="tx2"/>
                  </a:solidFill>
                  <a:effectLst>
                    <a:outerShdw blurRad="38100" dist="38100" dir="2700000" algn="tl">
                      <a:srgbClr val="000000">
                        <a:alpha val="43137"/>
                      </a:srgbClr>
                    </a:outerShdw>
                  </a:effectLst>
                </a:rPr>
                <a:t>US15</a:t>
              </a:r>
              <a:endParaRPr lang="en-US" sz="1200" b="1" dirty="0">
                <a:solidFill>
                  <a:schemeClr val="tx2"/>
                </a:solidFill>
                <a:effectLst>
                  <a:outerShdw blurRad="38100" dist="38100" dir="2700000" algn="tl">
                    <a:srgbClr val="000000">
                      <a:alpha val="43137"/>
                    </a:srgbClr>
                  </a:outerShdw>
                </a:effectLst>
              </a:endParaRPr>
            </a:p>
          </p:txBody>
        </p:sp>
        <p:sp>
          <p:nvSpPr>
            <p:cNvPr id="22" name="TextBox 21"/>
            <p:cNvSpPr txBox="1"/>
            <p:nvPr/>
          </p:nvSpPr>
          <p:spPr>
            <a:xfrm>
              <a:off x="2527301" y="3786299"/>
              <a:ext cx="449162" cy="276999"/>
            </a:xfrm>
            <a:prstGeom prst="rect">
              <a:avLst/>
            </a:prstGeom>
            <a:noFill/>
          </p:spPr>
          <p:txBody>
            <a:bodyPr wrap="none" rtlCol="0">
              <a:spAutoFit/>
            </a:bodyPr>
            <a:lstStyle/>
            <a:p>
              <a:r>
                <a:rPr lang="en-US" sz="1200" b="1" dirty="0" smtClean="0">
                  <a:solidFill>
                    <a:schemeClr val="tx2"/>
                  </a:solidFill>
                  <a:effectLst>
                    <a:outerShdw blurRad="38100" dist="38100" dir="2700000" algn="tl">
                      <a:srgbClr val="000000">
                        <a:alpha val="43137"/>
                      </a:srgbClr>
                    </a:outerShdw>
                  </a:effectLst>
                </a:rPr>
                <a:t>I-70</a:t>
              </a:r>
              <a:endParaRPr lang="en-US" sz="1200" b="1" dirty="0">
                <a:solidFill>
                  <a:schemeClr val="tx2"/>
                </a:solidFill>
                <a:effectLst>
                  <a:outerShdw blurRad="38100" dist="38100" dir="2700000" algn="tl">
                    <a:srgbClr val="000000">
                      <a:alpha val="43137"/>
                    </a:srgbClr>
                  </a:outerShdw>
                </a:effectLst>
              </a:endParaRPr>
            </a:p>
          </p:txBody>
        </p:sp>
        <p:sp>
          <p:nvSpPr>
            <p:cNvPr id="23" name="TextBox 22"/>
            <p:cNvSpPr txBox="1"/>
            <p:nvPr/>
          </p:nvSpPr>
          <p:spPr>
            <a:xfrm>
              <a:off x="1079501" y="4167299"/>
              <a:ext cx="534121" cy="276999"/>
            </a:xfrm>
            <a:prstGeom prst="rect">
              <a:avLst/>
            </a:prstGeom>
            <a:noFill/>
          </p:spPr>
          <p:txBody>
            <a:bodyPr wrap="none" rtlCol="0">
              <a:spAutoFit/>
            </a:bodyPr>
            <a:lstStyle/>
            <a:p>
              <a:r>
                <a:rPr lang="en-US" sz="1200" b="1" dirty="0" smtClean="0">
                  <a:solidFill>
                    <a:schemeClr val="tx2"/>
                  </a:solidFill>
                  <a:effectLst>
                    <a:outerShdw blurRad="38100" dist="38100" dir="2700000" algn="tl">
                      <a:srgbClr val="000000">
                        <a:alpha val="43137"/>
                      </a:srgbClr>
                    </a:outerShdw>
                  </a:effectLst>
                </a:rPr>
                <a:t>I-270</a:t>
              </a:r>
              <a:endParaRPr lang="en-US" sz="1200" b="1" dirty="0">
                <a:solidFill>
                  <a:schemeClr val="tx2"/>
                </a:solidFill>
                <a:effectLst>
                  <a:outerShdw blurRad="38100" dist="38100" dir="2700000" algn="tl">
                    <a:srgbClr val="000000">
                      <a:alpha val="43137"/>
                    </a:srgbClr>
                  </a:outerShdw>
                </a:effectLst>
              </a:endParaRPr>
            </a:p>
          </p:txBody>
        </p:sp>
      </p:grpSp>
      <p:sp>
        <p:nvSpPr>
          <p:cNvPr id="28" name="TextBox 27"/>
          <p:cNvSpPr txBox="1"/>
          <p:nvPr/>
        </p:nvSpPr>
        <p:spPr>
          <a:xfrm>
            <a:off x="1219200" y="121170"/>
            <a:ext cx="6934200" cy="400110"/>
          </a:xfrm>
          <a:prstGeom prst="rect">
            <a:avLst/>
          </a:prstGeom>
          <a:noFill/>
        </p:spPr>
        <p:txBody>
          <a:bodyPr wrap="square" rtlCol="0">
            <a:spAutoFit/>
          </a:bodyPr>
          <a:lstStyle/>
          <a:p>
            <a:r>
              <a:rPr lang="en-US" sz="2000" i="1" dirty="0" smtClean="0"/>
              <a:t>1. Incident Response Management </a:t>
            </a:r>
            <a:r>
              <a:rPr lang="en-US" sz="2000" i="1" dirty="0"/>
              <a:t>Strategies</a:t>
            </a:r>
          </a:p>
        </p:txBody>
      </p:sp>
      <p:sp>
        <p:nvSpPr>
          <p:cNvPr id="14" name="Slide Number Placeholder 3"/>
          <p:cNvSpPr>
            <a:spLocks noGrp="1"/>
          </p:cNvSpPr>
          <p:nvPr>
            <p:ph type="sldNum" sz="quarter" idx="12"/>
          </p:nvPr>
        </p:nvSpPr>
        <p:spPr>
          <a:xfrm>
            <a:off x="6934200" y="6400800"/>
            <a:ext cx="2133600" cy="320675"/>
          </a:xfrm>
        </p:spPr>
        <p:txBody>
          <a:bodyPr/>
          <a:lstStyle/>
          <a:p>
            <a:r>
              <a:rPr lang="en-US" dirty="0" smtClean="0"/>
              <a:t>16</a:t>
            </a:r>
            <a:endParaRPr lang="en-US" dirty="0"/>
          </a:p>
        </p:txBody>
      </p:sp>
    </p:spTree>
    <p:extLst>
      <p:ext uri="{BB962C8B-B14F-4D97-AF65-F5344CB8AC3E}">
        <p14:creationId xmlns:p14="http://schemas.microsoft.com/office/powerpoint/2010/main" val="251364651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581775" y="2308741"/>
            <a:ext cx="2181225" cy="36253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81626" y="2312432"/>
            <a:ext cx="1162049" cy="36253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2318266"/>
            <a:ext cx="4495800" cy="362533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90550"/>
            <a:ext cx="8153400" cy="563563"/>
          </a:xfrm>
        </p:spPr>
        <p:txBody>
          <a:bodyPr/>
          <a:lstStyle/>
          <a:p>
            <a:r>
              <a:rPr lang="en-US" dirty="0" smtClean="0"/>
              <a:t>Incident Frequency Distribution</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40424054"/>
              </p:ext>
            </p:extLst>
          </p:nvPr>
        </p:nvGraphicFramePr>
        <p:xfrm>
          <a:off x="152400" y="2470666"/>
          <a:ext cx="86868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94389" y="5568434"/>
            <a:ext cx="582211" cy="369332"/>
          </a:xfrm>
          <a:prstGeom prst="rect">
            <a:avLst/>
          </a:prstGeom>
          <a:noFill/>
        </p:spPr>
        <p:txBody>
          <a:bodyPr wrap="none" rtlCol="0">
            <a:spAutoFit/>
          </a:bodyPr>
          <a:lstStyle/>
          <a:p>
            <a:r>
              <a:rPr lang="en-US" dirty="0" smtClean="0"/>
              <a:t>I-70</a:t>
            </a:r>
          </a:p>
        </p:txBody>
      </p:sp>
      <p:sp>
        <p:nvSpPr>
          <p:cNvPr id="13" name="TextBox 12"/>
          <p:cNvSpPr txBox="1"/>
          <p:nvPr/>
        </p:nvSpPr>
        <p:spPr>
          <a:xfrm>
            <a:off x="5607424" y="5536168"/>
            <a:ext cx="710451" cy="369332"/>
          </a:xfrm>
          <a:prstGeom prst="rect">
            <a:avLst/>
          </a:prstGeom>
          <a:noFill/>
        </p:spPr>
        <p:txBody>
          <a:bodyPr wrap="none" rtlCol="0">
            <a:spAutoFit/>
          </a:bodyPr>
          <a:lstStyle/>
          <a:p>
            <a:r>
              <a:rPr lang="en-US" dirty="0" smtClean="0"/>
              <a:t>I-270</a:t>
            </a:r>
          </a:p>
        </p:txBody>
      </p:sp>
      <p:sp>
        <p:nvSpPr>
          <p:cNvPr id="15" name="TextBox 14"/>
          <p:cNvSpPr txBox="1"/>
          <p:nvPr/>
        </p:nvSpPr>
        <p:spPr>
          <a:xfrm>
            <a:off x="7239000" y="5558909"/>
            <a:ext cx="825867" cy="369332"/>
          </a:xfrm>
          <a:prstGeom prst="rect">
            <a:avLst/>
          </a:prstGeom>
          <a:noFill/>
        </p:spPr>
        <p:txBody>
          <a:bodyPr wrap="none" rtlCol="0">
            <a:spAutoFit/>
          </a:bodyPr>
          <a:lstStyle/>
          <a:p>
            <a:r>
              <a:rPr lang="en-US" dirty="0" smtClean="0"/>
              <a:t>US 15</a:t>
            </a:r>
          </a:p>
        </p:txBody>
      </p:sp>
      <p:sp>
        <p:nvSpPr>
          <p:cNvPr id="16" name="TextBox 15"/>
          <p:cNvSpPr txBox="1"/>
          <p:nvPr/>
        </p:nvSpPr>
        <p:spPr>
          <a:xfrm>
            <a:off x="1219200" y="121170"/>
            <a:ext cx="6934200" cy="400110"/>
          </a:xfrm>
          <a:prstGeom prst="rect">
            <a:avLst/>
          </a:prstGeom>
          <a:noFill/>
        </p:spPr>
        <p:txBody>
          <a:bodyPr wrap="square" rtlCol="0">
            <a:spAutoFit/>
          </a:bodyPr>
          <a:lstStyle/>
          <a:p>
            <a:r>
              <a:rPr lang="en-US" sz="2000" i="1" dirty="0" smtClean="0"/>
              <a:t>1. Incident Response Management </a:t>
            </a:r>
            <a:r>
              <a:rPr lang="en-US" sz="2000" i="1" dirty="0"/>
              <a:t>Strategies</a:t>
            </a:r>
          </a:p>
        </p:txBody>
      </p:sp>
      <p:sp>
        <p:nvSpPr>
          <p:cNvPr id="17" name="Slide Number Placeholder 3"/>
          <p:cNvSpPr>
            <a:spLocks noGrp="1"/>
          </p:cNvSpPr>
          <p:nvPr>
            <p:ph type="sldNum" sz="quarter" idx="12"/>
          </p:nvPr>
        </p:nvSpPr>
        <p:spPr>
          <a:xfrm>
            <a:off x="6934200" y="6400800"/>
            <a:ext cx="2133600" cy="320675"/>
          </a:xfrm>
        </p:spPr>
        <p:txBody>
          <a:bodyPr/>
          <a:lstStyle/>
          <a:p>
            <a:r>
              <a:rPr lang="en-US" dirty="0" smtClean="0"/>
              <a:t>17</a:t>
            </a:r>
            <a:endParaRPr lang="en-US" dirty="0"/>
          </a:p>
        </p:txBody>
      </p:sp>
      <p:sp>
        <p:nvSpPr>
          <p:cNvPr id="3" name="TextBox 2"/>
          <p:cNvSpPr txBox="1"/>
          <p:nvPr/>
        </p:nvSpPr>
        <p:spPr>
          <a:xfrm>
            <a:off x="1219200" y="1725950"/>
            <a:ext cx="6813734" cy="461665"/>
          </a:xfrm>
          <a:prstGeom prst="rect">
            <a:avLst/>
          </a:prstGeom>
          <a:noFill/>
        </p:spPr>
        <p:txBody>
          <a:bodyPr wrap="square" rtlCol="0">
            <a:spAutoFit/>
          </a:bodyPr>
          <a:lstStyle/>
          <a:p>
            <a:pPr algn="ctr"/>
            <a:r>
              <a:rPr lang="en-US" sz="2400" b="1" dirty="0" smtClean="0">
                <a:solidFill>
                  <a:srgbClr val="C00000"/>
                </a:solidFill>
                <a:latin typeface="+mn-lt"/>
              </a:rPr>
              <a:t>Incident frequencies fluctuate over the network !</a:t>
            </a:r>
            <a:endParaRPr lang="en-US" sz="2400" b="1" dirty="0">
              <a:solidFill>
                <a:srgbClr val="C00000"/>
              </a:solidFill>
              <a:latin typeface="+mn-lt"/>
            </a:endParaRPr>
          </a:p>
        </p:txBody>
      </p:sp>
    </p:spTree>
    <p:extLst>
      <p:ext uri="{BB962C8B-B14F-4D97-AF65-F5344CB8AC3E}">
        <p14:creationId xmlns:p14="http://schemas.microsoft.com/office/powerpoint/2010/main" val="7123004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Model output  Analysis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Assigned station and service coverage for each unit</a:t>
            </a:r>
          </a:p>
          <a:p>
            <a:pPr marL="514350" indent="-514350">
              <a:buFont typeface="+mj-lt"/>
              <a:buAutoNum type="arabicPeriod"/>
            </a:pPr>
            <a:r>
              <a:rPr lang="en-US" dirty="0" smtClean="0"/>
              <a:t>Average travel time (minutes)</a:t>
            </a:r>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19</a:t>
            </a:fld>
            <a:endParaRPr lang="en-US"/>
          </a:p>
        </p:txBody>
      </p:sp>
      <p:graphicFrame>
        <p:nvGraphicFramePr>
          <p:cNvPr id="6" name="Chart 5"/>
          <p:cNvGraphicFramePr/>
          <p:nvPr>
            <p:extLst>
              <p:ext uri="{D42A27DB-BD31-4B8C-83A1-F6EECF244321}">
                <p14:modId xmlns:p14="http://schemas.microsoft.com/office/powerpoint/2010/main" val="3454119978"/>
              </p:ext>
            </p:extLst>
          </p:nvPr>
        </p:nvGraphicFramePr>
        <p:xfrm>
          <a:off x="533400" y="2536825"/>
          <a:ext cx="7924800" cy="38639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181600" y="3034268"/>
            <a:ext cx="2743200" cy="369332"/>
          </a:xfrm>
          <a:prstGeom prst="rect">
            <a:avLst/>
          </a:prstGeom>
          <a:noFill/>
        </p:spPr>
        <p:txBody>
          <a:bodyPr wrap="square" rtlCol="0">
            <a:spAutoFit/>
          </a:bodyPr>
          <a:lstStyle/>
          <a:p>
            <a:r>
              <a:rPr lang="en-US" dirty="0" smtClean="0">
                <a:latin typeface="+mn-lt"/>
              </a:rPr>
              <a:t>Proposed model</a:t>
            </a:r>
            <a:endParaRPr lang="en-US" dirty="0">
              <a:latin typeface="+mn-lt"/>
            </a:endParaRPr>
          </a:p>
        </p:txBody>
      </p:sp>
      <p:sp>
        <p:nvSpPr>
          <p:cNvPr id="8" name="TextBox 7"/>
          <p:cNvSpPr txBox="1"/>
          <p:nvPr/>
        </p:nvSpPr>
        <p:spPr>
          <a:xfrm>
            <a:off x="5378450" y="3390900"/>
            <a:ext cx="2743200" cy="369332"/>
          </a:xfrm>
          <a:prstGeom prst="rect">
            <a:avLst/>
          </a:prstGeom>
          <a:noFill/>
        </p:spPr>
        <p:txBody>
          <a:bodyPr wrap="square" rtlCol="0">
            <a:spAutoFit/>
          </a:bodyPr>
          <a:lstStyle/>
          <a:p>
            <a:r>
              <a:rPr lang="en-US" dirty="0" smtClean="0">
                <a:latin typeface="+mn-lt"/>
              </a:rPr>
              <a:t>Traditional model</a:t>
            </a:r>
            <a:endParaRPr lang="en-US" dirty="0">
              <a:latin typeface="+mn-lt"/>
            </a:endParaRPr>
          </a:p>
        </p:txBody>
      </p:sp>
      <p:cxnSp>
        <p:nvCxnSpPr>
          <p:cNvPr id="12" name="Straight Arrow Connector 11"/>
          <p:cNvCxnSpPr/>
          <p:nvPr/>
        </p:nvCxnSpPr>
        <p:spPr>
          <a:xfrm flipV="1">
            <a:off x="4267200" y="3575566"/>
            <a:ext cx="1111250" cy="463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Flowchart: Connector 13"/>
          <p:cNvSpPr/>
          <p:nvPr/>
        </p:nvSpPr>
        <p:spPr>
          <a:xfrm>
            <a:off x="3986464" y="3350232"/>
            <a:ext cx="118872" cy="1188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902200" y="2678668"/>
            <a:ext cx="3632200" cy="369332"/>
          </a:xfrm>
          <a:prstGeom prst="rect">
            <a:avLst/>
          </a:prstGeom>
          <a:noFill/>
        </p:spPr>
        <p:txBody>
          <a:bodyPr wrap="square" rtlCol="0">
            <a:spAutoFit/>
          </a:bodyPr>
          <a:lstStyle/>
          <a:p>
            <a:r>
              <a:rPr lang="en-US" dirty="0" smtClean="0">
                <a:latin typeface="+mn-lt"/>
              </a:rPr>
              <a:t>CHART current practice (7.79 </a:t>
            </a:r>
            <a:r>
              <a:rPr lang="en-US" dirty="0" err="1" smtClean="0">
                <a:latin typeface="+mn-lt"/>
              </a:rPr>
              <a:t>mins</a:t>
            </a:r>
            <a:r>
              <a:rPr lang="en-US" dirty="0" smtClean="0">
                <a:latin typeface="+mn-lt"/>
              </a:rPr>
              <a:t>)</a:t>
            </a:r>
            <a:endParaRPr lang="en-US" dirty="0">
              <a:latin typeface="+mn-lt"/>
            </a:endParaRPr>
          </a:p>
        </p:txBody>
      </p:sp>
      <p:cxnSp>
        <p:nvCxnSpPr>
          <p:cNvPr id="16" name="Straight Arrow Connector 15"/>
          <p:cNvCxnSpPr>
            <a:endCxn id="7" idx="1"/>
          </p:cNvCxnSpPr>
          <p:nvPr/>
        </p:nvCxnSpPr>
        <p:spPr>
          <a:xfrm flipV="1">
            <a:off x="4267200" y="3218934"/>
            <a:ext cx="914400" cy="541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5" idx="1"/>
          </p:cNvCxnSpPr>
          <p:nvPr/>
        </p:nvCxnSpPr>
        <p:spPr>
          <a:xfrm flipV="1">
            <a:off x="4105336" y="2863334"/>
            <a:ext cx="796864" cy="486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19200" y="121170"/>
            <a:ext cx="6934200" cy="400110"/>
          </a:xfrm>
          <a:prstGeom prst="rect">
            <a:avLst/>
          </a:prstGeom>
          <a:noFill/>
        </p:spPr>
        <p:txBody>
          <a:bodyPr wrap="square" rtlCol="0">
            <a:spAutoFit/>
          </a:bodyPr>
          <a:lstStyle/>
          <a:p>
            <a:r>
              <a:rPr lang="en-US" sz="2000" i="1" dirty="0" smtClean="0"/>
              <a:t>1. Incident Response Management </a:t>
            </a:r>
            <a:r>
              <a:rPr lang="en-US" sz="2000" i="1" dirty="0"/>
              <a:t>Strategies</a:t>
            </a:r>
          </a:p>
        </p:txBody>
      </p:sp>
    </p:spTree>
    <p:extLst>
      <p:ext uri="{BB962C8B-B14F-4D97-AF65-F5344CB8AC3E}">
        <p14:creationId xmlns:p14="http://schemas.microsoft.com/office/powerpoint/2010/main" val="168439489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a:t>Introduction</a:t>
            </a:r>
          </a:p>
          <a:p>
            <a:r>
              <a:rPr lang="en-US" dirty="0" smtClean="0"/>
              <a:t>Component 1: Incident response </a:t>
            </a:r>
            <a:r>
              <a:rPr lang="en-US" dirty="0"/>
              <a:t>m</a:t>
            </a:r>
            <a:r>
              <a:rPr lang="en-US" dirty="0" smtClean="0"/>
              <a:t>anagement strategies</a:t>
            </a:r>
          </a:p>
          <a:p>
            <a:r>
              <a:rPr lang="en-US" dirty="0" smtClean="0"/>
              <a:t>Component 2: </a:t>
            </a:r>
            <a:r>
              <a:rPr lang="en-US" dirty="0" smtClean="0"/>
              <a:t>Prediction models </a:t>
            </a:r>
            <a:r>
              <a:rPr lang="en-US" dirty="0" smtClean="0"/>
              <a:t>for clearance times</a:t>
            </a:r>
          </a:p>
          <a:p>
            <a:r>
              <a:rPr lang="en-US" dirty="0" smtClean="0"/>
              <a:t>Component 3: </a:t>
            </a:r>
            <a:r>
              <a:rPr lang="en-US" dirty="0" smtClean="0"/>
              <a:t>A detour </a:t>
            </a:r>
            <a:r>
              <a:rPr lang="en-US" dirty="0" smtClean="0"/>
              <a:t>decision support </a:t>
            </a:r>
            <a:r>
              <a:rPr lang="en-US" dirty="0" smtClean="0"/>
              <a:t>system</a:t>
            </a:r>
          </a:p>
          <a:p>
            <a:r>
              <a:rPr lang="en-US" dirty="0" smtClean="0"/>
              <a:t>Contributions, future research, and conclusions</a:t>
            </a:r>
            <a:endParaRPr lang="en-US" dirty="0" smtClean="0"/>
          </a:p>
          <a:p>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2</a:t>
            </a:fld>
            <a:endParaRPr lang="en-US"/>
          </a:p>
        </p:txBody>
      </p:sp>
    </p:spTree>
    <p:extLst>
      <p:ext uri="{BB962C8B-B14F-4D97-AF65-F5344CB8AC3E}">
        <p14:creationId xmlns:p14="http://schemas.microsoft.com/office/powerpoint/2010/main" val="309904088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Model output </a:t>
            </a:r>
            <a:r>
              <a:rPr lang="en-US" dirty="0" smtClean="0"/>
              <a:t>analysis (cont’d)</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3"/>
            </a:pPr>
            <a:r>
              <a:rPr lang="en-US" dirty="0" smtClean="0"/>
              <a:t>Total delay (</a:t>
            </a:r>
            <a:r>
              <a:rPr lang="en-US" dirty="0" err="1" smtClean="0"/>
              <a:t>veh-hr</a:t>
            </a:r>
            <a:r>
              <a:rPr lang="en-US" dirty="0" smtClean="0"/>
              <a:t>)</a:t>
            </a:r>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20</a:t>
            </a:fld>
            <a:endParaRPr lang="en-US"/>
          </a:p>
        </p:txBody>
      </p:sp>
      <p:sp>
        <p:nvSpPr>
          <p:cNvPr id="14" name="Flowchart: Connector 13"/>
          <p:cNvSpPr/>
          <p:nvPr/>
        </p:nvSpPr>
        <p:spPr>
          <a:xfrm>
            <a:off x="4118145" y="1981200"/>
            <a:ext cx="118872" cy="1188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p:cNvGraphicFramePr/>
          <p:nvPr>
            <p:extLst>
              <p:ext uri="{D42A27DB-BD31-4B8C-83A1-F6EECF244321}">
                <p14:modId xmlns:p14="http://schemas.microsoft.com/office/powerpoint/2010/main" val="2937235853"/>
              </p:ext>
            </p:extLst>
          </p:nvPr>
        </p:nvGraphicFramePr>
        <p:xfrm>
          <a:off x="533400" y="2107862"/>
          <a:ext cx="8153400" cy="430426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562600" y="3516868"/>
            <a:ext cx="2743200" cy="369332"/>
          </a:xfrm>
          <a:prstGeom prst="rect">
            <a:avLst/>
          </a:prstGeom>
          <a:noFill/>
        </p:spPr>
        <p:txBody>
          <a:bodyPr wrap="square" rtlCol="0">
            <a:spAutoFit/>
          </a:bodyPr>
          <a:lstStyle/>
          <a:p>
            <a:r>
              <a:rPr lang="en-US" dirty="0" smtClean="0">
                <a:latin typeface="+mn-lt"/>
              </a:rPr>
              <a:t>Traditional model</a:t>
            </a:r>
            <a:endParaRPr lang="en-US" dirty="0">
              <a:latin typeface="+mn-lt"/>
            </a:endParaRPr>
          </a:p>
        </p:txBody>
      </p:sp>
      <p:cxnSp>
        <p:nvCxnSpPr>
          <p:cNvPr id="16" name="Straight Arrow Connector 15"/>
          <p:cNvCxnSpPr>
            <a:endCxn id="7" idx="1"/>
          </p:cNvCxnSpPr>
          <p:nvPr/>
        </p:nvCxnSpPr>
        <p:spPr>
          <a:xfrm flipV="1">
            <a:off x="3886200" y="3216870"/>
            <a:ext cx="1524000" cy="40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733760" y="3701534"/>
            <a:ext cx="889000" cy="299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10200" y="3032204"/>
            <a:ext cx="2743200" cy="369332"/>
          </a:xfrm>
          <a:prstGeom prst="rect">
            <a:avLst/>
          </a:prstGeom>
          <a:noFill/>
        </p:spPr>
        <p:txBody>
          <a:bodyPr wrap="square" rtlCol="0">
            <a:spAutoFit/>
          </a:bodyPr>
          <a:lstStyle/>
          <a:p>
            <a:r>
              <a:rPr lang="en-US" dirty="0" smtClean="0">
                <a:latin typeface="+mn-lt"/>
              </a:rPr>
              <a:t>Proposed model</a:t>
            </a:r>
            <a:endParaRPr lang="en-US" dirty="0">
              <a:latin typeface="+mn-lt"/>
            </a:endParaRPr>
          </a:p>
        </p:txBody>
      </p:sp>
      <p:sp>
        <p:nvSpPr>
          <p:cNvPr id="15" name="TextBox 14"/>
          <p:cNvSpPr txBox="1"/>
          <p:nvPr/>
        </p:nvSpPr>
        <p:spPr>
          <a:xfrm>
            <a:off x="4267200" y="1841500"/>
            <a:ext cx="4343400" cy="369332"/>
          </a:xfrm>
          <a:prstGeom prst="rect">
            <a:avLst/>
          </a:prstGeom>
          <a:noFill/>
        </p:spPr>
        <p:txBody>
          <a:bodyPr wrap="square" rtlCol="0">
            <a:spAutoFit/>
          </a:bodyPr>
          <a:lstStyle/>
          <a:p>
            <a:r>
              <a:rPr lang="en-US" dirty="0" smtClean="0">
                <a:latin typeface="+mn-lt"/>
              </a:rPr>
              <a:t>CHART current </a:t>
            </a:r>
            <a:r>
              <a:rPr lang="en-US" dirty="0">
                <a:latin typeface="+mn-lt"/>
              </a:rPr>
              <a:t>practice (5,612,805  </a:t>
            </a:r>
            <a:r>
              <a:rPr lang="en-US" dirty="0" err="1" smtClean="0">
                <a:latin typeface="+mn-lt"/>
              </a:rPr>
              <a:t>veh-hr</a:t>
            </a:r>
            <a:r>
              <a:rPr lang="en-US" dirty="0" smtClean="0">
                <a:latin typeface="+mn-lt"/>
              </a:rPr>
              <a:t>)</a:t>
            </a:r>
            <a:endParaRPr lang="en-US" dirty="0">
              <a:latin typeface="+mn-lt"/>
            </a:endParaRPr>
          </a:p>
        </p:txBody>
      </p:sp>
      <p:sp>
        <p:nvSpPr>
          <p:cNvPr id="26" name="TextBox 25"/>
          <p:cNvSpPr txBox="1"/>
          <p:nvPr/>
        </p:nvSpPr>
        <p:spPr>
          <a:xfrm>
            <a:off x="1219200" y="121170"/>
            <a:ext cx="6934200" cy="400110"/>
          </a:xfrm>
          <a:prstGeom prst="rect">
            <a:avLst/>
          </a:prstGeom>
          <a:noFill/>
        </p:spPr>
        <p:txBody>
          <a:bodyPr wrap="square" rtlCol="0">
            <a:spAutoFit/>
          </a:bodyPr>
          <a:lstStyle/>
          <a:p>
            <a:r>
              <a:rPr lang="en-US" sz="2000" i="1" dirty="0" smtClean="0"/>
              <a:t>1. Incident Response Management </a:t>
            </a:r>
            <a:r>
              <a:rPr lang="en-US" sz="2000" i="1" dirty="0"/>
              <a:t>Strategies</a:t>
            </a:r>
          </a:p>
        </p:txBody>
      </p:sp>
    </p:spTree>
    <p:extLst>
      <p:ext uri="{BB962C8B-B14F-4D97-AF65-F5344CB8AC3E}">
        <p14:creationId xmlns:p14="http://schemas.microsoft.com/office/powerpoint/2010/main" val="31422379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7848600" cy="563563"/>
          </a:xfrm>
        </p:spPr>
        <p:txBody>
          <a:bodyPr/>
          <a:lstStyle/>
          <a:p>
            <a:r>
              <a:rPr lang="en-US" dirty="0" smtClean="0"/>
              <a:t>Incident Management System</a:t>
            </a:r>
            <a:endParaRPr lang="en-US" dirty="0"/>
          </a:p>
        </p:txBody>
      </p:sp>
      <p:sp>
        <p:nvSpPr>
          <p:cNvPr id="31" name="AutoShape 5"/>
          <p:cNvSpPr>
            <a:spLocks noChangeArrowheads="1"/>
          </p:cNvSpPr>
          <p:nvPr/>
        </p:nvSpPr>
        <p:spPr bwMode="auto">
          <a:xfrm>
            <a:off x="3439633" y="2428796"/>
            <a:ext cx="1052951" cy="704466"/>
          </a:xfrm>
          <a:prstGeom prst="roundRect">
            <a:avLst>
              <a:gd name="adj" fmla="val 16667"/>
            </a:avLst>
          </a:prstGeom>
          <a:solidFill>
            <a:srgbClr val="A1DA00"/>
          </a:solidFill>
          <a:ln w="19050">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Estimating</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Clearance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Time</a:t>
            </a:r>
            <a:endParaRPr kumimoji="0" lang="en-US" sz="1400" b="0" i="0" u="none" strike="noStrike" cap="none" normalizeH="0" baseline="0" dirty="0" smtClean="0">
              <a:ln>
                <a:noFill/>
              </a:ln>
              <a:solidFill>
                <a:schemeClr val="tx1"/>
              </a:solidFill>
              <a:effectLst/>
              <a:latin typeface="Arial" pitchFamily="34" charset="0"/>
            </a:endParaRPr>
          </a:p>
        </p:txBody>
      </p:sp>
      <p:sp>
        <p:nvSpPr>
          <p:cNvPr id="3" name="Slide Number Placeholder 2"/>
          <p:cNvSpPr>
            <a:spLocks noGrp="1"/>
          </p:cNvSpPr>
          <p:nvPr>
            <p:ph type="sldNum" sz="quarter" idx="12"/>
          </p:nvPr>
        </p:nvSpPr>
        <p:spPr/>
        <p:txBody>
          <a:bodyPr/>
          <a:lstStyle/>
          <a:p>
            <a:fld id="{176124AF-11D4-48F9-91D2-89338E3AB207}" type="slidenum">
              <a:rPr lang="en-US" smtClean="0"/>
              <a:pPr/>
              <a:t>21</a:t>
            </a:fld>
            <a:endParaRPr lang="en-US"/>
          </a:p>
        </p:txBody>
      </p:sp>
      <p:grpSp>
        <p:nvGrpSpPr>
          <p:cNvPr id="77" name="Group 76"/>
          <p:cNvGrpSpPr/>
          <p:nvPr/>
        </p:nvGrpSpPr>
        <p:grpSpPr>
          <a:xfrm>
            <a:off x="4487380" y="2016717"/>
            <a:ext cx="4580420" cy="536419"/>
            <a:chOff x="4487380" y="2016717"/>
            <a:chExt cx="4580420" cy="536419"/>
          </a:xfrm>
        </p:grpSpPr>
        <p:sp>
          <p:nvSpPr>
            <p:cNvPr id="45" name="Rectangle 44"/>
            <p:cNvSpPr/>
            <p:nvPr/>
          </p:nvSpPr>
          <p:spPr>
            <a:xfrm>
              <a:off x="5215420" y="2016717"/>
              <a:ext cx="3852380" cy="3577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t>2. </a:t>
              </a:r>
              <a:r>
                <a:rPr lang="en-US" sz="1500" b="1" dirty="0" smtClean="0"/>
                <a:t>Prediction Models </a:t>
              </a:r>
              <a:r>
                <a:rPr lang="en-US" sz="1500" b="1" dirty="0" smtClean="0"/>
                <a:t>for Clearance Times</a:t>
              </a:r>
              <a:endParaRPr lang="en-US" sz="1500" b="1" dirty="0"/>
            </a:p>
          </p:txBody>
        </p:sp>
        <p:cxnSp>
          <p:nvCxnSpPr>
            <p:cNvPr id="49" name="Elbow Connector 48"/>
            <p:cNvCxnSpPr>
              <a:stCxn id="45" idx="1"/>
            </p:cNvCxnSpPr>
            <p:nvPr/>
          </p:nvCxnSpPr>
          <p:spPr>
            <a:xfrm rot="10800000" flipV="1">
              <a:off x="4487380" y="2195603"/>
              <a:ext cx="728040" cy="357533"/>
            </a:xfrm>
            <a:prstGeom prst="bentConnector3">
              <a:avLst>
                <a:gd name="adj1" fmla="val 50000"/>
              </a:avLst>
            </a:prstGeom>
            <a:ln w="38100">
              <a:prstDash val="sysDash"/>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228600" y="1410573"/>
            <a:ext cx="8839200" cy="5197561"/>
            <a:chOff x="228600" y="1410573"/>
            <a:chExt cx="8839200" cy="5197561"/>
          </a:xfrm>
        </p:grpSpPr>
        <p:cxnSp>
          <p:nvCxnSpPr>
            <p:cNvPr id="7" name="Shape 54"/>
            <p:cNvCxnSpPr>
              <a:stCxn id="15" idx="2"/>
              <a:endCxn id="16" idx="1"/>
            </p:cNvCxnSpPr>
            <p:nvPr/>
          </p:nvCxnSpPr>
          <p:spPr>
            <a:xfrm rot="16200000" flipH="1">
              <a:off x="1746045" y="2311596"/>
              <a:ext cx="803913" cy="123597"/>
            </a:xfrm>
            <a:prstGeom prst="bentConnector2">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3" name="AutoShape 36"/>
            <p:cNvSpPr>
              <a:spLocks noChangeArrowheads="1"/>
            </p:cNvSpPr>
            <p:nvPr/>
          </p:nvSpPr>
          <p:spPr bwMode="auto">
            <a:xfrm>
              <a:off x="228600" y="1479699"/>
              <a:ext cx="959524" cy="491234"/>
            </a:xfrm>
            <a:prstGeom prst="roundRect">
              <a:avLst>
                <a:gd name="adj" fmla="val 16667"/>
              </a:avLst>
            </a:prstGeom>
            <a:solidFill>
              <a:srgbClr val="FFFFFF"/>
            </a:solidFill>
            <a:ln w="9525">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Incident Detection</a:t>
              </a:r>
              <a:endParaRPr kumimoji="0" lang="en-US" sz="1400" b="0" i="0" u="none" strike="noStrike" cap="none" normalizeH="0" baseline="0" dirty="0" smtClean="0">
                <a:ln>
                  <a:noFill/>
                </a:ln>
                <a:solidFill>
                  <a:schemeClr val="tx1"/>
                </a:solidFill>
                <a:effectLst/>
                <a:latin typeface="Arial" pitchFamily="34" charset="0"/>
              </a:endParaRPr>
            </a:p>
          </p:txBody>
        </p:sp>
        <p:sp>
          <p:nvSpPr>
            <p:cNvPr id="14" name="AutoShape 35"/>
            <p:cNvSpPr>
              <a:spLocks noChangeArrowheads="1"/>
            </p:cNvSpPr>
            <p:nvPr/>
          </p:nvSpPr>
          <p:spPr bwMode="auto">
            <a:xfrm>
              <a:off x="3095174" y="1410573"/>
              <a:ext cx="1740595" cy="625981"/>
            </a:xfrm>
            <a:prstGeom prst="roundRect">
              <a:avLst>
                <a:gd name="adj" fmla="val 16667"/>
              </a:avLst>
            </a:prstGeom>
            <a:solidFill>
              <a:srgbClr val="FFFFFF"/>
            </a:solidFill>
            <a:ln w="9525">
              <a:solidFill>
                <a:schemeClr val="tx1"/>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Malgun Gothic"/>
                  <a:cs typeface="Times New Roman" pitchFamily="18" charset="0"/>
                </a:rPr>
                <a:t>Collecting/Updating </a:t>
              </a:r>
              <a:endParaRPr kumimoji="0" lang="en-US"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Malgun Gothic"/>
                  <a:cs typeface="Times New Roman" pitchFamily="18" charset="0"/>
                </a:rPr>
                <a:t>Incident &amp; Traffic </a:t>
              </a:r>
              <a:endParaRPr kumimoji="0" lang="en-US"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Malgun Gothic"/>
                  <a:cs typeface="Times New Roman" pitchFamily="18" charset="0"/>
                </a:rPr>
                <a:t>related Data</a:t>
              </a:r>
              <a:endParaRPr kumimoji="0" lang="en-US" sz="1400" b="0" i="0" u="none" strike="noStrike" cap="none" normalizeH="0" baseline="0" dirty="0" smtClean="0">
                <a:ln>
                  <a:noFill/>
                </a:ln>
                <a:solidFill>
                  <a:schemeClr val="tx1"/>
                </a:solidFill>
                <a:effectLst/>
                <a:latin typeface="+mn-lt"/>
              </a:endParaRPr>
            </a:p>
          </p:txBody>
        </p:sp>
        <p:sp>
          <p:nvSpPr>
            <p:cNvPr id="15" name="AutoShape 34"/>
            <p:cNvSpPr>
              <a:spLocks noChangeArrowheads="1"/>
            </p:cNvSpPr>
            <p:nvPr/>
          </p:nvSpPr>
          <p:spPr bwMode="auto">
            <a:xfrm>
              <a:off x="1544754" y="1482284"/>
              <a:ext cx="1082898" cy="489155"/>
            </a:xfrm>
            <a:prstGeom prst="roundRect">
              <a:avLst>
                <a:gd name="adj" fmla="val 16667"/>
              </a:avLst>
            </a:prstGeom>
            <a:solidFill>
              <a:srgbClr val="A1DA00"/>
            </a:solidFill>
            <a:ln w="19050">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Malgun Gothic"/>
                  <a:cs typeface="Times New Roman" pitchFamily="18" charset="0"/>
                </a:rPr>
                <a:t>Dispatching</a:t>
              </a:r>
              <a:endParaRPr kumimoji="0" lang="en-US" sz="105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Malgun Gothic"/>
                  <a:cs typeface="Times New Roman" pitchFamily="18" charset="0"/>
                </a:rPr>
                <a:t>ERU</a:t>
              </a:r>
              <a:endParaRPr kumimoji="0" lang="en-US" sz="2400" b="0" i="0" u="none" strike="noStrike" cap="none" normalizeH="0" baseline="0" dirty="0" smtClean="0">
                <a:ln>
                  <a:noFill/>
                </a:ln>
                <a:solidFill>
                  <a:schemeClr val="tx1"/>
                </a:solidFill>
                <a:effectLst/>
                <a:latin typeface="+mn-lt"/>
              </a:endParaRPr>
            </a:p>
          </p:txBody>
        </p:sp>
        <p:sp>
          <p:nvSpPr>
            <p:cNvPr id="16" name="AutoShape 33"/>
            <p:cNvSpPr>
              <a:spLocks noChangeArrowheads="1"/>
            </p:cNvSpPr>
            <p:nvPr/>
          </p:nvSpPr>
          <p:spPr bwMode="auto">
            <a:xfrm>
              <a:off x="2209800" y="2405919"/>
              <a:ext cx="1048802" cy="738865"/>
            </a:xfrm>
            <a:prstGeom prst="roundRect">
              <a:avLst>
                <a:gd name="adj" fmla="val 16667"/>
              </a:avLst>
            </a:prstGeom>
            <a:solidFill>
              <a:srgbClr val="A1DA00"/>
            </a:solidFill>
            <a:ln w="19050">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Predicting Incident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Duration</a:t>
              </a:r>
              <a:endParaRPr kumimoji="0" lang="en-US" sz="1400" b="0" i="0" u="none" strike="noStrike" cap="none" normalizeH="0" baseline="0" dirty="0" smtClean="0">
                <a:ln>
                  <a:noFill/>
                </a:ln>
                <a:solidFill>
                  <a:schemeClr val="tx1"/>
                </a:solidFill>
                <a:effectLst/>
                <a:latin typeface="Arial" pitchFamily="34" charset="0"/>
              </a:endParaRPr>
            </a:p>
          </p:txBody>
        </p:sp>
        <p:sp>
          <p:nvSpPr>
            <p:cNvPr id="17" name="Rectangle 32"/>
            <p:cNvSpPr>
              <a:spLocks noChangeArrowheads="1"/>
            </p:cNvSpPr>
            <p:nvPr/>
          </p:nvSpPr>
          <p:spPr bwMode="auto">
            <a:xfrm>
              <a:off x="1950657" y="3432622"/>
              <a:ext cx="1564519" cy="3175512"/>
            </a:xfrm>
            <a:prstGeom prst="rect">
              <a:avLst/>
            </a:prstGeom>
            <a:solidFill>
              <a:srgbClr val="A1DA00"/>
            </a:solidFill>
            <a:ln w="19050">
              <a:solidFill>
                <a:srgbClr val="000000"/>
              </a:solidFill>
              <a:miter lim="800000"/>
              <a:headEnd/>
              <a:tailEnd/>
            </a:ln>
            <a:effectLst>
              <a:outerShdw dist="53882" dir="2700000" algn="ctr" rotWithShape="0">
                <a:srgbClr val="808080"/>
              </a:outerShdw>
            </a:effectLst>
          </p:spPr>
          <p:txBody>
            <a:bodyPr vert="horz" wrap="square" lIns="0" tIns="0" rIns="0" bIns="0" numCol="1" anchor="ctr" anchorCtr="0" compatLnSpc="1">
              <a:prstTxWarp prst="textNoShape">
                <a:avLst/>
              </a:prstTxWarp>
            </a:bodyPr>
            <a:lstStyle/>
            <a:p>
              <a:endParaRPr lang="en-US" sz="1400"/>
            </a:p>
          </p:txBody>
        </p:sp>
        <p:sp>
          <p:nvSpPr>
            <p:cNvPr id="18" name="AutoShape 30"/>
            <p:cNvSpPr>
              <a:spLocks noChangeArrowheads="1"/>
            </p:cNvSpPr>
            <p:nvPr/>
          </p:nvSpPr>
          <p:spPr bwMode="auto">
            <a:xfrm>
              <a:off x="4522698" y="4169278"/>
              <a:ext cx="1209181" cy="693542"/>
            </a:xfrm>
            <a:prstGeom prst="flowChartDecision">
              <a:avLst/>
            </a:prstGeom>
            <a:solidFill>
              <a:schemeClr val="bg1"/>
            </a:solidFill>
            <a:ln w="9525">
              <a:solidFill>
                <a:srgbClr val="000000"/>
              </a:solidFill>
              <a:miter lim="800000"/>
              <a:headEnd/>
              <a:tailEnd/>
            </a:ln>
            <a:effectLst>
              <a:outerShdw dist="63500" dir="3187806" algn="ctr" rotWithShape="0">
                <a:srgbClr val="808080"/>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Detour?</a:t>
              </a:r>
              <a:endParaRPr kumimoji="0" lang="en-US" sz="2400" b="0" i="0" u="none" strike="noStrike" cap="none" normalizeH="0" baseline="0" dirty="0" smtClean="0">
                <a:ln>
                  <a:noFill/>
                </a:ln>
                <a:solidFill>
                  <a:schemeClr val="tx1"/>
                </a:solidFill>
                <a:effectLst/>
                <a:latin typeface="Arial" pitchFamily="34" charset="0"/>
              </a:endParaRPr>
            </a:p>
          </p:txBody>
        </p:sp>
        <p:sp>
          <p:nvSpPr>
            <p:cNvPr id="20" name="AutoShape 27"/>
            <p:cNvSpPr>
              <a:spLocks noChangeArrowheads="1"/>
            </p:cNvSpPr>
            <p:nvPr/>
          </p:nvSpPr>
          <p:spPr bwMode="auto">
            <a:xfrm>
              <a:off x="6076799" y="4163988"/>
              <a:ext cx="1337636" cy="700409"/>
            </a:xfrm>
            <a:prstGeom prst="roundRect">
              <a:avLst>
                <a:gd name="adj" fmla="val 16667"/>
              </a:avLst>
            </a:prstGeom>
            <a:solidFill>
              <a:srgbClr val="FFFFFF"/>
            </a:solidFill>
            <a:ln w="9525">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Implementing</a:t>
              </a:r>
              <a:endParaRPr kumimoji="0" lang="en-US" sz="105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Optimal Detour Plans</a:t>
              </a:r>
              <a:endParaRPr kumimoji="0" lang="en-US" sz="2400" b="0" i="0" u="none" strike="noStrike" cap="none" normalizeH="0" baseline="0" dirty="0" smtClean="0">
                <a:ln>
                  <a:noFill/>
                </a:ln>
                <a:solidFill>
                  <a:schemeClr val="tx1"/>
                </a:solidFill>
                <a:effectLst/>
                <a:latin typeface="Arial" pitchFamily="34" charset="0"/>
              </a:endParaRPr>
            </a:p>
          </p:txBody>
        </p:sp>
        <p:sp>
          <p:nvSpPr>
            <p:cNvPr id="21" name="AutoShape 25"/>
            <p:cNvSpPr>
              <a:spLocks noChangeArrowheads="1"/>
            </p:cNvSpPr>
            <p:nvPr/>
          </p:nvSpPr>
          <p:spPr bwMode="auto">
            <a:xfrm>
              <a:off x="6276889" y="5213954"/>
              <a:ext cx="927197" cy="392491"/>
            </a:xfrm>
            <a:prstGeom prst="roundRect">
              <a:avLst>
                <a:gd name="adj" fmla="val 16667"/>
              </a:avLst>
            </a:prstGeom>
            <a:solidFill>
              <a:srgbClr val="FFFFFF"/>
            </a:solidFill>
            <a:ln w="9525">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Output</a:t>
              </a:r>
              <a:endParaRPr kumimoji="0" lang="en-US" sz="2400" b="0" i="0" u="none" strike="noStrike" cap="none" normalizeH="0" baseline="0" dirty="0" smtClean="0">
                <a:ln>
                  <a:noFill/>
                </a:ln>
                <a:solidFill>
                  <a:schemeClr val="tx1"/>
                </a:solidFill>
                <a:effectLst/>
                <a:latin typeface="Arial" pitchFamily="34" charset="0"/>
              </a:endParaRPr>
            </a:p>
          </p:txBody>
        </p:sp>
        <p:sp>
          <p:nvSpPr>
            <p:cNvPr id="24" name="Text Box 18"/>
            <p:cNvSpPr txBox="1">
              <a:spLocks noChangeArrowheads="1"/>
            </p:cNvSpPr>
            <p:nvPr/>
          </p:nvSpPr>
          <p:spPr bwMode="auto">
            <a:xfrm>
              <a:off x="4746010" y="4984337"/>
              <a:ext cx="469409" cy="2380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Malgun Gothic"/>
                  <a:cs typeface="Times New Roman" pitchFamily="18" charset="0"/>
                </a:rPr>
                <a:t>NO</a:t>
              </a:r>
              <a:endParaRPr kumimoji="0" lang="en-US" sz="2000" b="0" i="0" u="none" strike="noStrike" cap="none" normalizeH="0" baseline="0" dirty="0" smtClean="0">
                <a:ln>
                  <a:noFill/>
                </a:ln>
                <a:solidFill>
                  <a:schemeClr val="tx1"/>
                </a:solidFill>
                <a:effectLst/>
                <a:latin typeface="Arial" pitchFamily="34" charset="0"/>
              </a:endParaRPr>
            </a:p>
          </p:txBody>
        </p:sp>
        <p:sp>
          <p:nvSpPr>
            <p:cNvPr id="25" name="Text Box 17"/>
            <p:cNvSpPr txBox="1">
              <a:spLocks noChangeArrowheads="1"/>
            </p:cNvSpPr>
            <p:nvPr/>
          </p:nvSpPr>
          <p:spPr bwMode="auto">
            <a:xfrm>
              <a:off x="5624138" y="4556724"/>
              <a:ext cx="403588" cy="2641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Malgun Gothic"/>
                  <a:cs typeface="Times New Roman" pitchFamily="18" charset="0"/>
                </a:rPr>
                <a:t>YES</a:t>
              </a:r>
              <a:endParaRPr kumimoji="0" lang="en-US" sz="2000" b="0" i="0" u="none" strike="noStrike" cap="none" normalizeH="0" baseline="0" dirty="0" smtClean="0">
                <a:ln>
                  <a:noFill/>
                </a:ln>
                <a:solidFill>
                  <a:schemeClr val="tx1"/>
                </a:solidFill>
                <a:effectLst/>
                <a:latin typeface="Arial" pitchFamily="34" charset="0"/>
              </a:endParaRPr>
            </a:p>
          </p:txBody>
        </p:sp>
        <p:grpSp>
          <p:nvGrpSpPr>
            <p:cNvPr id="26" name="Group 11"/>
            <p:cNvGrpSpPr>
              <a:grpSpLocks/>
            </p:cNvGrpSpPr>
            <p:nvPr/>
          </p:nvGrpSpPr>
          <p:grpSpPr bwMode="auto">
            <a:xfrm>
              <a:off x="2034766" y="3513723"/>
              <a:ext cx="1403812" cy="2972697"/>
              <a:chOff x="5907" y="3662"/>
              <a:chExt cx="2804" cy="4914"/>
            </a:xfrm>
          </p:grpSpPr>
          <p:sp>
            <p:nvSpPr>
              <p:cNvPr id="35" name="AutoShape 16"/>
              <p:cNvSpPr>
                <a:spLocks noChangeArrowheads="1"/>
              </p:cNvSpPr>
              <p:nvPr/>
            </p:nvSpPr>
            <p:spPr bwMode="auto">
              <a:xfrm>
                <a:off x="5907" y="3662"/>
                <a:ext cx="2804" cy="1438"/>
              </a:xfrm>
              <a:prstGeom prst="roundRect">
                <a:avLst>
                  <a:gd name="adj" fmla="val 16667"/>
                </a:avLst>
              </a:prstGeom>
              <a:solidFill>
                <a:schemeClr val="accent3">
                  <a:lumMod val="40000"/>
                  <a:lumOff val="60000"/>
                </a:schemeClr>
              </a:solidFill>
              <a:ln w="9525">
                <a:solidFill>
                  <a:srgbClr val="000000"/>
                </a:solidFill>
                <a:round/>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pitchFamily="34" charset="0"/>
                    <a:ea typeface="Malgun Gothic"/>
                    <a:cs typeface="Times New Roman" pitchFamily="18" charset="0"/>
                  </a:rPr>
                  <a:t>Evaluating </a:t>
                </a:r>
                <a:endParaRPr kumimoji="0" lang="en-US" sz="13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pitchFamily="34" charset="0"/>
                    <a:ea typeface="Malgun Gothic"/>
                    <a:cs typeface="Times New Roman" pitchFamily="18" charset="0"/>
                  </a:rPr>
                  <a:t>Traffic &amp; Incident Impact </a:t>
                </a:r>
                <a:endParaRPr kumimoji="0" lang="en-US" sz="13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300" dirty="0">
                    <a:latin typeface="Calibri" pitchFamily="34" charset="0"/>
                    <a:ea typeface="Malgun Gothic"/>
                    <a:cs typeface="Times New Roman" pitchFamily="18" charset="0"/>
                  </a:rPr>
                  <a:t>t</a:t>
                </a:r>
                <a:r>
                  <a:rPr kumimoji="0" lang="en-US" sz="1300" b="0" i="0" u="none" strike="noStrike" cap="none" normalizeH="0" baseline="0" dirty="0" smtClean="0">
                    <a:ln>
                      <a:noFill/>
                    </a:ln>
                    <a:solidFill>
                      <a:schemeClr val="tx1"/>
                    </a:solidFill>
                    <a:effectLst/>
                    <a:latin typeface="Calibri" pitchFamily="34" charset="0"/>
                    <a:ea typeface="Malgun Gothic"/>
                    <a:cs typeface="Times New Roman" pitchFamily="18" charset="0"/>
                  </a:rPr>
                  <a:t>o the Network</a:t>
                </a:r>
                <a:endParaRPr kumimoji="0" lang="en-US" sz="1300" b="0" i="0" u="none" strike="noStrike" cap="none" normalizeH="0" baseline="0" dirty="0" smtClean="0">
                  <a:ln>
                    <a:noFill/>
                  </a:ln>
                  <a:solidFill>
                    <a:schemeClr val="tx1"/>
                  </a:solidFill>
                  <a:effectLst/>
                  <a:latin typeface="Arial" pitchFamily="34" charset="0"/>
                </a:endParaRPr>
              </a:p>
            </p:txBody>
          </p:sp>
          <p:sp>
            <p:nvSpPr>
              <p:cNvPr id="36" name="AutoShape 15"/>
              <p:cNvSpPr>
                <a:spLocks noChangeArrowheads="1"/>
              </p:cNvSpPr>
              <p:nvPr/>
            </p:nvSpPr>
            <p:spPr bwMode="auto">
              <a:xfrm>
                <a:off x="5920" y="5679"/>
                <a:ext cx="2791" cy="1044"/>
              </a:xfrm>
              <a:prstGeom prst="roundRect">
                <a:avLst>
                  <a:gd name="adj" fmla="val 16667"/>
                </a:avLst>
              </a:prstGeom>
              <a:solidFill>
                <a:schemeClr val="accent3">
                  <a:lumMod val="40000"/>
                  <a:lumOff val="60000"/>
                </a:schemeClr>
              </a:solidFill>
              <a:ln w="9525">
                <a:solidFill>
                  <a:srgbClr val="000000"/>
                </a:solidFill>
                <a:round/>
                <a:headEnd/>
                <a:tailEnd/>
              </a:ln>
              <a:effectLst/>
            </p:spPr>
            <p:txBody>
              <a:bodyPr vert="horz" wrap="square" lIns="45720" tIns="45720" rIns="4572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pitchFamily="34" charset="0"/>
                    <a:ea typeface="Malgun Gothic"/>
                    <a:cs typeface="Times New Roman" pitchFamily="18" charset="0"/>
                  </a:rPr>
                  <a:t>Establishing Feasible Detour Plans</a:t>
                </a:r>
                <a:endParaRPr kumimoji="0" lang="en-US" sz="1300" b="0" i="0" u="none" strike="noStrike" cap="none" normalizeH="0" baseline="0" dirty="0" smtClean="0">
                  <a:ln>
                    <a:noFill/>
                  </a:ln>
                  <a:solidFill>
                    <a:schemeClr val="tx1"/>
                  </a:solidFill>
                  <a:effectLst/>
                  <a:latin typeface="Arial" pitchFamily="34" charset="0"/>
                </a:endParaRPr>
              </a:p>
            </p:txBody>
          </p:sp>
          <p:sp>
            <p:nvSpPr>
              <p:cNvPr id="37" name="AutoShape 14"/>
              <p:cNvSpPr>
                <a:spLocks noChangeArrowheads="1"/>
              </p:cNvSpPr>
              <p:nvPr/>
            </p:nvSpPr>
            <p:spPr bwMode="auto">
              <a:xfrm>
                <a:off x="5932" y="7316"/>
                <a:ext cx="2779" cy="1260"/>
              </a:xfrm>
              <a:prstGeom prst="roundRect">
                <a:avLst>
                  <a:gd name="adj" fmla="val 16667"/>
                </a:avLst>
              </a:prstGeom>
              <a:solidFill>
                <a:schemeClr val="accent3">
                  <a:lumMod val="40000"/>
                  <a:lumOff val="60000"/>
                </a:schemeClr>
              </a:solidFill>
              <a:ln w="9525">
                <a:solidFill>
                  <a:srgbClr val="000000"/>
                </a:solidFill>
                <a:round/>
                <a:headEnd/>
                <a:tailEnd/>
              </a:ln>
              <a:effectLst/>
            </p:spPr>
            <p:txBody>
              <a:bodyPr vert="horz" wrap="square" lIns="45720" tIns="45720" rIns="45720" bIns="45720" numCol="1" anchor="ctr" anchorCtr="0" compatLnSpc="1">
                <a:prstTxWarp prst="textNoShape">
                  <a:avLst/>
                </a:prstTxWarp>
              </a:bodyPr>
              <a:lstStyle/>
              <a:p>
                <a:pPr lvl="0" algn="ctr"/>
                <a:r>
                  <a:rPr lang="en-US" sz="1300" dirty="0">
                    <a:latin typeface="Calibri" pitchFamily="34" charset="0"/>
                    <a:ea typeface="Malgun Gothic"/>
                    <a:cs typeface="Times New Roman" pitchFamily="18" charset="0"/>
                  </a:rPr>
                  <a:t>Analyzing the Necessity of Detour Operations </a:t>
                </a:r>
              </a:p>
            </p:txBody>
          </p:sp>
          <p:sp>
            <p:nvSpPr>
              <p:cNvPr id="38" name="AutoShape 13"/>
              <p:cNvSpPr>
                <a:spLocks noChangeArrowheads="1"/>
              </p:cNvSpPr>
              <p:nvPr/>
            </p:nvSpPr>
            <p:spPr bwMode="auto">
              <a:xfrm rot="5400000">
                <a:off x="7106" y="5183"/>
                <a:ext cx="362" cy="449"/>
              </a:xfrm>
              <a:custGeom>
                <a:avLst/>
                <a:gdLst>
                  <a:gd name="G0" fmla="+- 12649 0 0"/>
                  <a:gd name="G1" fmla="+- 5051 0 0"/>
                  <a:gd name="G2" fmla="+- 21600 0 5051"/>
                  <a:gd name="G3" fmla="+- 10800 0 5051"/>
                  <a:gd name="G4" fmla="+- 21600 0 12649"/>
                  <a:gd name="G5" fmla="*/ G4 G3 10800"/>
                  <a:gd name="G6" fmla="+- 21600 0 G5"/>
                  <a:gd name="T0" fmla="*/ 12649 w 21600"/>
                  <a:gd name="T1" fmla="*/ 0 h 21600"/>
                  <a:gd name="T2" fmla="*/ 0 w 21600"/>
                  <a:gd name="T3" fmla="*/ 10800 h 21600"/>
                  <a:gd name="T4" fmla="*/ 12649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649" y="0"/>
                    </a:moveTo>
                    <a:lnTo>
                      <a:pt x="12649" y="5051"/>
                    </a:lnTo>
                    <a:lnTo>
                      <a:pt x="3375" y="5051"/>
                    </a:lnTo>
                    <a:lnTo>
                      <a:pt x="3375" y="16549"/>
                    </a:lnTo>
                    <a:lnTo>
                      <a:pt x="12649" y="16549"/>
                    </a:lnTo>
                    <a:lnTo>
                      <a:pt x="12649" y="21600"/>
                    </a:lnTo>
                    <a:lnTo>
                      <a:pt x="21600" y="10800"/>
                    </a:lnTo>
                    <a:close/>
                  </a:path>
                  <a:path w="21600" h="21600">
                    <a:moveTo>
                      <a:pt x="1350" y="5051"/>
                    </a:moveTo>
                    <a:lnTo>
                      <a:pt x="1350" y="16549"/>
                    </a:lnTo>
                    <a:lnTo>
                      <a:pt x="2700" y="16549"/>
                    </a:lnTo>
                    <a:lnTo>
                      <a:pt x="2700" y="5051"/>
                    </a:lnTo>
                    <a:close/>
                  </a:path>
                  <a:path w="21600" h="21600">
                    <a:moveTo>
                      <a:pt x="0" y="5051"/>
                    </a:moveTo>
                    <a:lnTo>
                      <a:pt x="0" y="16549"/>
                    </a:lnTo>
                    <a:lnTo>
                      <a:pt x="675" y="16549"/>
                    </a:lnTo>
                    <a:lnTo>
                      <a:pt x="675" y="5051"/>
                    </a:lnTo>
                    <a:close/>
                  </a:path>
                </a:pathLst>
              </a:cu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endParaRPr lang="en-US" sz="1400"/>
              </a:p>
            </p:txBody>
          </p:sp>
          <p:sp>
            <p:nvSpPr>
              <p:cNvPr id="39" name="AutoShape 12"/>
              <p:cNvSpPr>
                <a:spLocks noChangeArrowheads="1"/>
              </p:cNvSpPr>
              <p:nvPr/>
            </p:nvSpPr>
            <p:spPr bwMode="auto">
              <a:xfrm rot="5400000">
                <a:off x="7124" y="6821"/>
                <a:ext cx="362" cy="449"/>
              </a:xfrm>
              <a:custGeom>
                <a:avLst/>
                <a:gdLst>
                  <a:gd name="G0" fmla="+- 12649 0 0"/>
                  <a:gd name="G1" fmla="+- 5051 0 0"/>
                  <a:gd name="G2" fmla="+- 21600 0 5051"/>
                  <a:gd name="G3" fmla="+- 10800 0 5051"/>
                  <a:gd name="G4" fmla="+- 21600 0 12649"/>
                  <a:gd name="G5" fmla="*/ G4 G3 10800"/>
                  <a:gd name="G6" fmla="+- 21600 0 G5"/>
                  <a:gd name="T0" fmla="*/ 12649 w 21600"/>
                  <a:gd name="T1" fmla="*/ 0 h 21600"/>
                  <a:gd name="T2" fmla="*/ 0 w 21600"/>
                  <a:gd name="T3" fmla="*/ 10800 h 21600"/>
                  <a:gd name="T4" fmla="*/ 12649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649" y="0"/>
                    </a:moveTo>
                    <a:lnTo>
                      <a:pt x="12649" y="5051"/>
                    </a:lnTo>
                    <a:lnTo>
                      <a:pt x="3375" y="5051"/>
                    </a:lnTo>
                    <a:lnTo>
                      <a:pt x="3375" y="16549"/>
                    </a:lnTo>
                    <a:lnTo>
                      <a:pt x="12649" y="16549"/>
                    </a:lnTo>
                    <a:lnTo>
                      <a:pt x="12649" y="21600"/>
                    </a:lnTo>
                    <a:lnTo>
                      <a:pt x="21600" y="10800"/>
                    </a:lnTo>
                    <a:close/>
                  </a:path>
                  <a:path w="21600" h="21600">
                    <a:moveTo>
                      <a:pt x="1350" y="5051"/>
                    </a:moveTo>
                    <a:lnTo>
                      <a:pt x="1350" y="16549"/>
                    </a:lnTo>
                    <a:lnTo>
                      <a:pt x="2700" y="16549"/>
                    </a:lnTo>
                    <a:lnTo>
                      <a:pt x="2700" y="5051"/>
                    </a:lnTo>
                    <a:close/>
                  </a:path>
                  <a:path w="21600" h="21600">
                    <a:moveTo>
                      <a:pt x="0" y="5051"/>
                    </a:moveTo>
                    <a:lnTo>
                      <a:pt x="0" y="16549"/>
                    </a:lnTo>
                    <a:lnTo>
                      <a:pt x="675" y="16549"/>
                    </a:lnTo>
                    <a:lnTo>
                      <a:pt x="675" y="5051"/>
                    </a:lnTo>
                    <a:close/>
                  </a:path>
                </a:pathLst>
              </a:cu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endParaRPr lang="en-US" sz="1400"/>
              </a:p>
            </p:txBody>
          </p:sp>
        </p:grpSp>
        <p:sp>
          <p:nvSpPr>
            <p:cNvPr id="34" name="AutoShape 25"/>
            <p:cNvSpPr>
              <a:spLocks noChangeArrowheads="1"/>
            </p:cNvSpPr>
            <p:nvPr/>
          </p:nvSpPr>
          <p:spPr bwMode="auto">
            <a:xfrm>
              <a:off x="6015462" y="5967497"/>
              <a:ext cx="1447877" cy="509503"/>
            </a:xfrm>
            <a:prstGeom prst="roundRect">
              <a:avLst>
                <a:gd name="adj" fmla="val 16667"/>
              </a:avLst>
            </a:prstGeom>
            <a:solidFill>
              <a:srgbClr val="FFFFFF"/>
            </a:solidFill>
            <a:ln w="9525">
              <a:solidFill>
                <a:schemeClr val="tx1"/>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Inform to Highway Users</a:t>
              </a:r>
              <a:endParaRPr kumimoji="0" lang="en-US" sz="2400" b="0" i="0" u="none" strike="noStrike" cap="none" normalizeH="0" baseline="0" dirty="0" smtClean="0">
                <a:ln>
                  <a:noFill/>
                </a:ln>
                <a:solidFill>
                  <a:schemeClr val="tx1"/>
                </a:solidFill>
                <a:effectLst/>
                <a:latin typeface="Arial" pitchFamily="34" charset="0"/>
              </a:endParaRPr>
            </a:p>
          </p:txBody>
        </p:sp>
        <p:cxnSp>
          <p:nvCxnSpPr>
            <p:cNvPr id="10" name="Elbow Connector 9"/>
            <p:cNvCxnSpPr>
              <a:stCxn id="18" idx="2"/>
              <a:endCxn id="21" idx="1"/>
            </p:cNvCxnSpPr>
            <p:nvPr/>
          </p:nvCxnSpPr>
          <p:spPr>
            <a:xfrm rot="16200000" flipH="1">
              <a:off x="5428399" y="4561710"/>
              <a:ext cx="547380" cy="1149600"/>
            </a:xfrm>
            <a:prstGeom prst="bentConnector2">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0" idx="2"/>
              <a:endCxn id="21" idx="0"/>
            </p:cNvCxnSpPr>
            <p:nvPr/>
          </p:nvCxnSpPr>
          <p:spPr>
            <a:xfrm flipH="1">
              <a:off x="6740488" y="4864397"/>
              <a:ext cx="5129" cy="349557"/>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1" idx="2"/>
              <a:endCxn id="34" idx="0"/>
            </p:cNvCxnSpPr>
            <p:nvPr/>
          </p:nvCxnSpPr>
          <p:spPr>
            <a:xfrm flipH="1">
              <a:off x="6739401" y="5606445"/>
              <a:ext cx="1087" cy="361052"/>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8" idx="3"/>
              <a:endCxn id="20" idx="1"/>
            </p:cNvCxnSpPr>
            <p:nvPr/>
          </p:nvCxnSpPr>
          <p:spPr>
            <a:xfrm flipV="1">
              <a:off x="5731879" y="4514193"/>
              <a:ext cx="344920" cy="1856"/>
            </a:xfrm>
            <a:prstGeom prst="straightConnector1">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110493" y="3396645"/>
              <a:ext cx="1204707" cy="457200"/>
            </a:xfrm>
            <a:prstGeom prst="rect">
              <a:avLst/>
            </a:prstGeom>
            <a:solidFill>
              <a:schemeClr val="bg1"/>
            </a:solidFill>
            <a:ln w="3175">
              <a:solidFill>
                <a:schemeClr val="tx1"/>
              </a:solidFill>
            </a:ln>
            <a:effectLst>
              <a:outerShdw dist="63500" dir="3186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Detour</a:t>
              </a:r>
            </a:p>
            <a:p>
              <a:pPr algn="ctr"/>
              <a:r>
                <a:rPr lang="en-US" sz="1400" dirty="0" smtClean="0">
                  <a:solidFill>
                    <a:schemeClr val="tx1"/>
                  </a:solidFill>
                </a:rPr>
                <a:t>Optimization</a:t>
              </a:r>
            </a:p>
          </p:txBody>
        </p:sp>
        <p:grpSp>
          <p:nvGrpSpPr>
            <p:cNvPr id="76" name="Group 75"/>
            <p:cNvGrpSpPr/>
            <p:nvPr/>
          </p:nvGrpSpPr>
          <p:grpSpPr>
            <a:xfrm>
              <a:off x="2627652" y="1471026"/>
              <a:ext cx="6440148" cy="357774"/>
              <a:chOff x="2627652" y="1495607"/>
              <a:chExt cx="6440148" cy="357774"/>
            </a:xfrm>
          </p:grpSpPr>
          <p:sp>
            <p:nvSpPr>
              <p:cNvPr id="4" name="Rectangle 3"/>
              <p:cNvSpPr/>
              <p:nvPr/>
            </p:nvSpPr>
            <p:spPr>
              <a:xfrm>
                <a:off x="5215420" y="1495607"/>
                <a:ext cx="3852380" cy="3577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t>1. Incident Response Management Strategies</a:t>
                </a:r>
                <a:endParaRPr lang="en-US" sz="1500" b="1" dirty="0"/>
              </a:p>
            </p:txBody>
          </p:sp>
          <p:cxnSp>
            <p:nvCxnSpPr>
              <p:cNvPr id="47" name="Elbow Connector 46"/>
              <p:cNvCxnSpPr>
                <a:stCxn id="4" idx="1"/>
                <a:endCxn id="15" idx="3"/>
              </p:cNvCxnSpPr>
              <p:nvPr/>
            </p:nvCxnSpPr>
            <p:spPr>
              <a:xfrm rot="10800000" flipV="1">
                <a:off x="2627652" y="1674493"/>
                <a:ext cx="2587768" cy="76949"/>
              </a:xfrm>
              <a:prstGeom prst="bentConnector3">
                <a:avLst>
                  <a:gd name="adj1" fmla="val 50000"/>
                </a:avLst>
              </a:prstGeom>
              <a:ln w="38100">
                <a:prstDash val="sysDash"/>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48" name="Elbow Connector 47"/>
            <p:cNvCxnSpPr>
              <a:stCxn id="14" idx="3"/>
              <a:endCxn id="35" idx="3"/>
            </p:cNvCxnSpPr>
            <p:nvPr/>
          </p:nvCxnSpPr>
          <p:spPr>
            <a:xfrm flipH="1">
              <a:off x="3438578" y="1723564"/>
              <a:ext cx="1397191" cy="2225114"/>
            </a:xfrm>
            <a:prstGeom prst="bentConnector3">
              <a:avLst>
                <a:gd name="adj1" fmla="val -1636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16200000">
              <a:off x="243987" y="4892099"/>
              <a:ext cx="3093513" cy="338554"/>
            </a:xfrm>
            <a:prstGeom prst="rect">
              <a:avLst/>
            </a:prstGeom>
            <a:noFill/>
          </p:spPr>
          <p:txBody>
            <a:bodyPr wrap="square" rtlCol="0">
              <a:spAutoFit/>
            </a:bodyPr>
            <a:lstStyle/>
            <a:p>
              <a:pPr algn="ctr"/>
              <a:r>
                <a:rPr lang="en-US" sz="1600" dirty="0" smtClean="0">
                  <a:latin typeface="+mn-lt"/>
                </a:rPr>
                <a:t>Detour feasibility analysis system</a:t>
              </a:r>
              <a:endParaRPr lang="en-US" sz="1600" dirty="0">
                <a:latin typeface="+mn-lt"/>
              </a:endParaRPr>
            </a:p>
          </p:txBody>
        </p:sp>
        <p:cxnSp>
          <p:nvCxnSpPr>
            <p:cNvPr id="87" name="Elbow Connector 86"/>
            <p:cNvCxnSpPr>
              <a:stCxn id="8" idx="1"/>
            </p:cNvCxnSpPr>
            <p:nvPr/>
          </p:nvCxnSpPr>
          <p:spPr>
            <a:xfrm rot="10800000" flipV="1">
              <a:off x="5791201" y="3625244"/>
              <a:ext cx="319293" cy="792813"/>
            </a:xfrm>
            <a:prstGeom prst="bentConnector2">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17" idx="3"/>
              <a:endCxn id="18" idx="1"/>
            </p:cNvCxnSpPr>
            <p:nvPr/>
          </p:nvCxnSpPr>
          <p:spPr>
            <a:xfrm flipV="1">
              <a:off x="3515176" y="4516049"/>
              <a:ext cx="1007522" cy="504329"/>
            </a:xfrm>
            <a:prstGeom prst="bentConnector3">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5" idx="3"/>
              <a:endCxn id="14" idx="1"/>
            </p:cNvCxnSpPr>
            <p:nvPr/>
          </p:nvCxnSpPr>
          <p:spPr>
            <a:xfrm flipV="1">
              <a:off x="2627652" y="1723564"/>
              <a:ext cx="467522" cy="329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4" idx="2"/>
              <a:endCxn id="31" idx="0"/>
            </p:cNvCxnSpPr>
            <p:nvPr/>
          </p:nvCxnSpPr>
          <p:spPr>
            <a:xfrm>
              <a:off x="3965472" y="2036554"/>
              <a:ext cx="637" cy="392242"/>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3" idx="3"/>
              <a:endCxn id="15" idx="1"/>
            </p:cNvCxnSpPr>
            <p:nvPr/>
          </p:nvCxnSpPr>
          <p:spPr>
            <a:xfrm>
              <a:off x="1188124" y="1725316"/>
              <a:ext cx="356630" cy="154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31" idx="1"/>
              <a:endCxn id="16" idx="3"/>
            </p:cNvCxnSpPr>
            <p:nvPr/>
          </p:nvCxnSpPr>
          <p:spPr>
            <a:xfrm flipH="1" flipV="1">
              <a:off x="3258602" y="2775352"/>
              <a:ext cx="181031" cy="5677"/>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6" idx="2"/>
              <a:endCxn id="17" idx="0"/>
            </p:cNvCxnSpPr>
            <p:nvPr/>
          </p:nvCxnSpPr>
          <p:spPr>
            <a:xfrm flipH="1">
              <a:off x="2732917" y="3144784"/>
              <a:ext cx="1284" cy="28783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438578" y="2537826"/>
            <a:ext cx="5629222" cy="3567479"/>
            <a:chOff x="3438578" y="2537826"/>
            <a:chExt cx="5629222" cy="3567479"/>
          </a:xfrm>
        </p:grpSpPr>
        <p:sp>
          <p:nvSpPr>
            <p:cNvPr id="46" name="Rectangle 45"/>
            <p:cNvSpPr/>
            <p:nvPr/>
          </p:nvSpPr>
          <p:spPr>
            <a:xfrm>
              <a:off x="5215420" y="2537826"/>
              <a:ext cx="3852380" cy="3577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t>3. </a:t>
              </a:r>
              <a:r>
                <a:rPr lang="en-US" sz="1500" b="1" dirty="0" smtClean="0"/>
                <a:t>A Detour </a:t>
              </a:r>
              <a:r>
                <a:rPr lang="en-US" sz="1500" b="1" dirty="0" smtClean="0"/>
                <a:t>Decision Support System</a:t>
              </a:r>
              <a:endParaRPr lang="en-US" sz="1500" b="1" dirty="0"/>
            </a:p>
          </p:txBody>
        </p:sp>
        <p:cxnSp>
          <p:nvCxnSpPr>
            <p:cNvPr id="59" name="Elbow Connector 58"/>
            <p:cNvCxnSpPr>
              <a:stCxn id="46" idx="1"/>
              <a:endCxn id="37" idx="3"/>
            </p:cNvCxnSpPr>
            <p:nvPr/>
          </p:nvCxnSpPr>
          <p:spPr>
            <a:xfrm rot="10800000" flipV="1">
              <a:off x="3438578" y="2716713"/>
              <a:ext cx="1776842" cy="3388592"/>
            </a:xfrm>
            <a:prstGeom prst="bentConnector3">
              <a:avLst>
                <a:gd name="adj1" fmla="val 50000"/>
              </a:avLst>
            </a:prstGeom>
            <a:ln w="38100">
              <a:prstDash val="sysDash"/>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370925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25"/>
                                      </p:to>
                                    </p:set>
                                    <p:animEffect filter="image" prLst="opacity: 0.25">
                                      <p:cBhvr rctx="IE">
                                        <p:cTn id="7" dur="indefinite"/>
                                        <p:tgtEl>
                                          <p:spTgt spid="5"/>
                                        </p:tgtEl>
                                      </p:cBhvr>
                                    </p:animEffect>
                                  </p:childTnLst>
                                </p:cTn>
                              </p:par>
                              <p:par>
                                <p:cTn id="8" presetID="9" presetClass="emph" presetSubtype="0" nodeType="withEffect">
                                  <p:stCondLst>
                                    <p:cond delay="0"/>
                                  </p:stCondLst>
                                  <p:childTnLst>
                                    <p:set>
                                      <p:cBhvr rctx="PPT">
                                        <p:cTn id="9" dur="indefinite"/>
                                        <p:tgtEl>
                                          <p:spTgt spid="50"/>
                                        </p:tgtEl>
                                        <p:attrNameLst>
                                          <p:attrName>style.opacity</p:attrName>
                                        </p:attrNameLst>
                                      </p:cBhvr>
                                      <p:to>
                                        <p:strVal val="0.25"/>
                                      </p:to>
                                    </p:set>
                                    <p:animEffect filter="image" prLst="opacity: 0.25">
                                      <p:cBhvr rctx="IE">
                                        <p:cTn id="10" dur="indefinite"/>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600"/>
            <a:ext cx="7467600" cy="1241425"/>
          </a:xfrm>
        </p:spPr>
        <p:txBody>
          <a:bodyPr/>
          <a:lstStyle/>
          <a:p>
            <a:pPr marL="688975" indent="-688975"/>
            <a:r>
              <a:rPr lang="en-US" sz="5400" dirty="0" smtClean="0">
                <a:solidFill>
                  <a:schemeClr val="bg1">
                    <a:lumMod val="50000"/>
                  </a:schemeClr>
                </a:solidFill>
              </a:rPr>
              <a:t>2. </a:t>
            </a:r>
            <a:r>
              <a:rPr lang="en-US" sz="5400" dirty="0" smtClean="0">
                <a:solidFill>
                  <a:schemeClr val="bg1">
                    <a:lumMod val="50000"/>
                  </a:schemeClr>
                </a:solidFill>
              </a:rPr>
              <a:t>Prediction Models </a:t>
            </a:r>
            <a:r>
              <a:rPr lang="en-US" sz="5400" dirty="0" smtClean="0">
                <a:solidFill>
                  <a:schemeClr val="bg1">
                    <a:lumMod val="50000"/>
                  </a:schemeClr>
                </a:solidFill>
              </a:rPr>
              <a:t>for </a:t>
            </a:r>
            <a:br>
              <a:rPr lang="en-US" sz="5400" dirty="0" smtClean="0">
                <a:solidFill>
                  <a:schemeClr val="bg1">
                    <a:lumMod val="50000"/>
                  </a:schemeClr>
                </a:solidFill>
              </a:rPr>
            </a:br>
            <a:r>
              <a:rPr lang="en-US" sz="5400" dirty="0" smtClean="0">
                <a:solidFill>
                  <a:schemeClr val="bg1">
                    <a:lumMod val="50000"/>
                  </a:schemeClr>
                </a:solidFill>
              </a:rPr>
              <a:t>Clearance Times</a:t>
            </a:r>
            <a:endParaRPr lang="en-US" sz="5400" dirty="0">
              <a:solidFill>
                <a:schemeClr val="bg1">
                  <a:lumMod val="50000"/>
                </a:schemeClr>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903875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6900"/>
            <a:ext cx="7924800" cy="609600"/>
          </a:xfrm>
        </p:spPr>
        <p:txBody>
          <a:bodyPr/>
          <a:lstStyle/>
          <a:p>
            <a:r>
              <a:rPr lang="en-US" dirty="0" smtClean="0"/>
              <a:t>A Model for Estimating Clearance </a:t>
            </a:r>
            <a:r>
              <a:rPr lang="en-US" dirty="0"/>
              <a:t>Times</a:t>
            </a:r>
          </a:p>
        </p:txBody>
      </p:sp>
      <p:sp>
        <p:nvSpPr>
          <p:cNvPr id="3" name="Content Placeholder 2"/>
          <p:cNvSpPr>
            <a:spLocks noGrp="1"/>
          </p:cNvSpPr>
          <p:nvPr>
            <p:ph idx="1"/>
          </p:nvPr>
        </p:nvSpPr>
        <p:spPr>
          <a:xfrm>
            <a:off x="457200" y="1371600"/>
            <a:ext cx="8458200" cy="5029200"/>
          </a:xfrm>
        </p:spPr>
        <p:txBody>
          <a:bodyPr/>
          <a:lstStyle/>
          <a:p>
            <a:endParaRPr lang="en-US" dirty="0" smtClean="0"/>
          </a:p>
          <a:p>
            <a:endParaRPr lang="en-US" dirty="0" smtClean="0"/>
          </a:p>
          <a:p>
            <a:r>
              <a:rPr lang="en-US" dirty="0" smtClean="0"/>
              <a:t>Key input for the incident management system</a:t>
            </a:r>
          </a:p>
          <a:p>
            <a:pPr lvl="1"/>
            <a:r>
              <a:rPr lang="en-US" dirty="0" smtClean="0"/>
              <a:t>Optimal deployment strategy analysis</a:t>
            </a:r>
          </a:p>
          <a:p>
            <a:pPr lvl="1"/>
            <a:r>
              <a:rPr lang="en-US" dirty="0" smtClean="0"/>
              <a:t>Detour feasibility analysis</a:t>
            </a:r>
          </a:p>
          <a:p>
            <a:pPr lvl="1"/>
            <a:r>
              <a:rPr lang="en-US" dirty="0" smtClean="0"/>
              <a:t>Detour optimization analysis</a:t>
            </a:r>
          </a:p>
          <a:p>
            <a:pPr lvl="1"/>
            <a:r>
              <a:rPr lang="en-US" dirty="0" smtClean="0"/>
              <a:t>Traveler information – queue, delay and travel time analysis</a:t>
            </a:r>
          </a:p>
          <a:p>
            <a:pPr marL="457200" lvl="1" indent="0">
              <a:buNone/>
            </a:pPr>
            <a:endParaRPr lang="en-US" dirty="0" smtClean="0"/>
          </a:p>
          <a:p>
            <a:r>
              <a:rPr lang="en-US" b="1" dirty="0" smtClean="0"/>
              <a:t>However, the  required clearance time for a reported incident is </a:t>
            </a:r>
            <a:r>
              <a:rPr lang="en-US" b="1" dirty="0" smtClean="0">
                <a:solidFill>
                  <a:srgbClr val="FF0000"/>
                </a:solidFill>
              </a:rPr>
              <a:t>very difficult to reliably predict in advance</a:t>
            </a:r>
            <a:r>
              <a:rPr lang="en-US" b="1" dirty="0" smtClean="0"/>
              <a:t>.</a:t>
            </a:r>
          </a:p>
          <a:p>
            <a:pPr lvl="1"/>
            <a:endParaRPr lang="en-US" b="1" dirty="0" smtClean="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23</a:t>
            </a:fld>
            <a:endParaRPr lang="en-US"/>
          </a:p>
        </p:txBody>
      </p:sp>
      <p:sp>
        <p:nvSpPr>
          <p:cNvPr id="5" name="TextBox 4"/>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a:t>
            </a:r>
            <a:r>
              <a:rPr lang="en-US" sz="2000" i="1" dirty="0"/>
              <a:t>Clearance Times</a:t>
            </a:r>
          </a:p>
        </p:txBody>
      </p:sp>
      <p:sp>
        <p:nvSpPr>
          <p:cNvPr id="7" name="TextBox 6"/>
          <p:cNvSpPr txBox="1"/>
          <p:nvPr/>
        </p:nvSpPr>
        <p:spPr>
          <a:xfrm>
            <a:off x="1981200" y="1686580"/>
            <a:ext cx="5562600" cy="523220"/>
          </a:xfrm>
          <a:prstGeom prst="rect">
            <a:avLst/>
          </a:prstGeom>
          <a:noFill/>
        </p:spPr>
        <p:txBody>
          <a:bodyPr wrap="square" rtlCol="0">
            <a:spAutoFit/>
          </a:bodyPr>
          <a:lstStyle/>
          <a:p>
            <a:pPr algn="ctr"/>
            <a:r>
              <a:rPr lang="en-US" sz="2800" b="1" dirty="0">
                <a:solidFill>
                  <a:srgbClr val="0000FF"/>
                </a:solidFill>
                <a:latin typeface="+mn-lt"/>
              </a:rPr>
              <a:t>Why do we need such a model</a:t>
            </a:r>
            <a:r>
              <a:rPr lang="en-US" sz="2800" b="1" dirty="0" smtClean="0">
                <a:solidFill>
                  <a:srgbClr val="0000FF"/>
                </a:solidFill>
                <a:latin typeface="+mn-lt"/>
              </a:rPr>
              <a:t>?</a:t>
            </a:r>
            <a:endParaRPr lang="en-US" sz="2800" b="1" dirty="0">
              <a:solidFill>
                <a:srgbClr val="0000FF"/>
              </a:solidFill>
              <a:latin typeface="+mn-lt"/>
            </a:endParaRPr>
          </a:p>
        </p:txBody>
      </p:sp>
    </p:spTree>
    <p:extLst>
      <p:ext uri="{BB962C8B-B14F-4D97-AF65-F5344CB8AC3E}">
        <p14:creationId xmlns:p14="http://schemas.microsoft.com/office/powerpoint/2010/main" val="292420237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229600" cy="563563"/>
          </a:xfrm>
        </p:spPr>
        <p:txBody>
          <a:bodyPr/>
          <a:lstStyle/>
          <a:p>
            <a:r>
              <a:rPr lang="en-US" dirty="0" smtClean="0"/>
              <a:t>Challenge to Predict Clearance </a:t>
            </a:r>
            <a:r>
              <a:rPr lang="en-US" dirty="0" smtClean="0"/>
              <a:t>Times</a:t>
            </a:r>
            <a:endParaRPr lang="en-US" dirty="0"/>
          </a:p>
        </p:txBody>
      </p:sp>
      <p:sp>
        <p:nvSpPr>
          <p:cNvPr id="3" name="Content Placeholder 2"/>
          <p:cNvSpPr>
            <a:spLocks noGrp="1"/>
          </p:cNvSpPr>
          <p:nvPr>
            <p:ph idx="1"/>
          </p:nvPr>
        </p:nvSpPr>
        <p:spPr>
          <a:xfrm>
            <a:off x="457200" y="1371600"/>
            <a:ext cx="8458200" cy="5029200"/>
          </a:xfrm>
        </p:spPr>
        <p:txBody>
          <a:bodyPr/>
          <a:lstStyle/>
          <a:p>
            <a:pPr lvl="0"/>
            <a:r>
              <a:rPr lang="en-US" dirty="0" smtClean="0"/>
              <a:t>Skewed shape and distributed in a wide range </a:t>
            </a:r>
          </a:p>
          <a:p>
            <a:pPr lvl="0"/>
            <a:endParaRPr lang="en-US" dirty="0"/>
          </a:p>
          <a:p>
            <a:pPr lvl="0"/>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Difficult </a:t>
            </a:r>
            <a:r>
              <a:rPr lang="en-US" dirty="0"/>
              <a:t>to </a:t>
            </a:r>
            <a:r>
              <a:rPr lang="en-US" dirty="0" smtClean="0"/>
              <a:t>fit with a </a:t>
            </a:r>
            <a:r>
              <a:rPr lang="en-US" dirty="0"/>
              <a:t>continuous or discrete </a:t>
            </a:r>
            <a:r>
              <a:rPr lang="en-US" dirty="0" smtClean="0"/>
              <a:t>distribution</a:t>
            </a:r>
          </a:p>
          <a:p>
            <a:pPr lvl="1"/>
            <a:r>
              <a:rPr lang="en-US" dirty="0"/>
              <a:t>M</a:t>
            </a:r>
            <a:r>
              <a:rPr lang="en-US" dirty="0" smtClean="0"/>
              <a:t>ost </a:t>
            </a:r>
            <a:r>
              <a:rPr lang="en-US" dirty="0"/>
              <a:t>statistical models </a:t>
            </a:r>
            <a:r>
              <a:rPr lang="en-US" dirty="0" smtClean="0"/>
              <a:t>cannot perform well</a:t>
            </a:r>
          </a:p>
          <a:p>
            <a:pPr lvl="2"/>
            <a:r>
              <a:rPr lang="en-US" dirty="0" smtClean="0"/>
              <a:t>They tend to focus on the major classes of the data</a:t>
            </a:r>
          </a:p>
          <a:p>
            <a:pPr lvl="0"/>
            <a:endParaRPr lang="en-US" dirty="0"/>
          </a:p>
          <a:p>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24</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321485999"/>
              </p:ext>
            </p:extLst>
          </p:nvPr>
        </p:nvGraphicFramePr>
        <p:xfrm>
          <a:off x="5257800" y="1905000"/>
          <a:ext cx="3429000" cy="2560320"/>
        </p:xfrm>
        <a:graphic>
          <a:graphicData uri="http://schemas.openxmlformats.org/drawingml/2006/table">
            <a:tbl>
              <a:tblPr>
                <a:tableStyleId>{69CF1AB2-1976-4502-BF36-3FF5EA218861}</a:tableStyleId>
              </a:tblPr>
              <a:tblGrid>
                <a:gridCol w="1295400"/>
                <a:gridCol w="1295400"/>
                <a:gridCol w="838200"/>
              </a:tblGrid>
              <a:tr h="283029">
                <a:tc>
                  <a:txBody>
                    <a:bodyPr/>
                    <a:lstStyle/>
                    <a:p>
                      <a:pPr algn="ctr" fontAlgn="b"/>
                      <a:r>
                        <a:rPr lang="en-US" sz="1800" b="1" i="0" u="none" strike="noStrike" dirty="0" smtClean="0">
                          <a:solidFill>
                            <a:srgbClr val="000000"/>
                          </a:solidFill>
                          <a:effectLst/>
                          <a:latin typeface="Calibri" panose="020F0502020204030204" pitchFamily="34" charset="0"/>
                        </a:rPr>
                        <a:t>CT (</a:t>
                      </a:r>
                      <a:r>
                        <a:rPr lang="en-US" sz="1800" b="1" i="0" u="none" strike="noStrike" dirty="0" err="1" smtClean="0">
                          <a:solidFill>
                            <a:srgbClr val="000000"/>
                          </a:solidFill>
                          <a:effectLst/>
                          <a:latin typeface="Calibri" panose="020F0502020204030204" pitchFamily="34" charset="0"/>
                        </a:rPr>
                        <a:t>mins</a:t>
                      </a:r>
                      <a:r>
                        <a:rPr lang="en-US" sz="1800" b="1" i="0" u="none" strike="noStrike" dirty="0" smtClean="0">
                          <a:solidFill>
                            <a:srgbClr val="000000"/>
                          </a:solidFill>
                          <a:effectLst/>
                          <a:latin typeface="Calibri" panose="020F0502020204030204" pitchFamily="34" charset="0"/>
                        </a:rPr>
                        <a:t>)</a:t>
                      </a:r>
                      <a:endParaRPr lang="en-US" sz="1800" b="1" i="0" u="none" strike="noStrike" dirty="0">
                        <a:solidFill>
                          <a:srgbClr val="000000"/>
                        </a:solidFill>
                        <a:effectLst/>
                        <a:latin typeface="Calibri" panose="020F0502020204030204" pitchFamily="34" charset="0"/>
                      </a:endParaRPr>
                    </a:p>
                  </a:txBody>
                  <a:tcPr marL="182880" anchor="b">
                    <a:solidFill>
                      <a:schemeClr val="accent1">
                        <a:lumMod val="40000"/>
                        <a:lumOff val="60000"/>
                      </a:schemeClr>
                    </a:solidFill>
                  </a:tcPr>
                </a:tc>
                <a:tc>
                  <a:txBody>
                    <a:bodyPr/>
                    <a:lstStyle/>
                    <a:p>
                      <a:pPr algn="l" fontAlgn="b"/>
                      <a:r>
                        <a:rPr lang="en-US" sz="1800" b="1" u="none" strike="noStrike" dirty="0">
                          <a:effectLst/>
                        </a:rPr>
                        <a:t>Frequency</a:t>
                      </a:r>
                      <a:endParaRPr lang="en-US" sz="1800" b="1" i="0" u="none" strike="noStrike" dirty="0">
                        <a:solidFill>
                          <a:srgbClr val="000000"/>
                        </a:solidFill>
                        <a:effectLst/>
                        <a:latin typeface="Calibri" panose="020F0502020204030204" pitchFamily="34" charset="0"/>
                      </a:endParaRPr>
                    </a:p>
                  </a:txBody>
                  <a:tcPr marL="182880" anchor="b">
                    <a:solidFill>
                      <a:schemeClr val="accent1">
                        <a:lumMod val="40000"/>
                        <a:lumOff val="60000"/>
                      </a:schemeClr>
                    </a:solidFill>
                  </a:tcPr>
                </a:tc>
                <a:tc>
                  <a:txBody>
                    <a:bodyPr/>
                    <a:lstStyle/>
                    <a:p>
                      <a:pPr algn="l" fontAlgn="b"/>
                      <a:r>
                        <a:rPr lang="en-US" sz="1800" b="1" u="none" strike="noStrike" dirty="0">
                          <a:effectLst/>
                        </a:rPr>
                        <a:t>Ratio</a:t>
                      </a:r>
                      <a:endParaRPr lang="en-US" sz="1800" b="1" i="0" u="none" strike="noStrike" dirty="0">
                        <a:solidFill>
                          <a:srgbClr val="000000"/>
                        </a:solidFill>
                        <a:effectLst/>
                        <a:latin typeface="Calibri" panose="020F0502020204030204" pitchFamily="34" charset="0"/>
                      </a:endParaRPr>
                    </a:p>
                  </a:txBody>
                  <a:tcPr marL="182880" anchor="b">
                    <a:solidFill>
                      <a:schemeClr val="accent1">
                        <a:lumMod val="40000"/>
                        <a:lumOff val="60000"/>
                      </a:schemeClr>
                    </a:solidFill>
                  </a:tcPr>
                </a:tc>
              </a:tr>
              <a:tr h="283029">
                <a:tc>
                  <a:txBody>
                    <a:bodyPr/>
                    <a:lstStyle/>
                    <a:p>
                      <a:pPr algn="l" fontAlgn="b"/>
                      <a:r>
                        <a:rPr lang="en-US" sz="1800" u="none" strike="noStrike">
                          <a:effectLst/>
                        </a:rPr>
                        <a:t>&lt;=30</a:t>
                      </a:r>
                      <a:endParaRPr lang="en-US" sz="1800" b="0" i="0" u="none" strike="noStrike">
                        <a:solidFill>
                          <a:srgbClr val="000000"/>
                        </a:solidFill>
                        <a:effectLst/>
                        <a:latin typeface="Calibri" panose="020F0502020204030204" pitchFamily="34" charset="0"/>
                      </a:endParaRPr>
                    </a:p>
                  </a:txBody>
                  <a:tcPr marL="182880" anchor="b"/>
                </a:tc>
                <a:tc>
                  <a:txBody>
                    <a:bodyPr/>
                    <a:lstStyle/>
                    <a:p>
                      <a:pPr algn="r" fontAlgn="b"/>
                      <a:r>
                        <a:rPr lang="en-US" sz="1800" u="none" strike="noStrike">
                          <a:effectLst/>
                        </a:rPr>
                        <a:t>3870</a:t>
                      </a:r>
                      <a:endParaRPr lang="en-US" sz="1800" b="0" i="0" u="none" strike="noStrike">
                        <a:solidFill>
                          <a:srgbClr val="000000"/>
                        </a:solidFill>
                        <a:effectLst/>
                        <a:latin typeface="Calibri" panose="020F0502020204030204" pitchFamily="34" charset="0"/>
                      </a:endParaRPr>
                    </a:p>
                  </a:txBody>
                  <a:tcPr marL="182880" anchor="b"/>
                </a:tc>
                <a:tc>
                  <a:txBody>
                    <a:bodyPr/>
                    <a:lstStyle/>
                    <a:p>
                      <a:pPr algn="r" fontAlgn="b"/>
                      <a:r>
                        <a:rPr lang="en-US" sz="1800" u="none" strike="noStrike">
                          <a:effectLst/>
                        </a:rPr>
                        <a:t>65%</a:t>
                      </a:r>
                      <a:endParaRPr lang="en-US" sz="1800" b="0" i="0" u="none" strike="noStrike">
                        <a:solidFill>
                          <a:srgbClr val="000000"/>
                        </a:solidFill>
                        <a:effectLst/>
                        <a:latin typeface="Calibri" panose="020F0502020204030204" pitchFamily="34" charset="0"/>
                      </a:endParaRPr>
                    </a:p>
                  </a:txBody>
                  <a:tcPr marL="182880" anchor="b"/>
                </a:tc>
              </a:tr>
              <a:tr h="283029">
                <a:tc>
                  <a:txBody>
                    <a:bodyPr/>
                    <a:lstStyle/>
                    <a:p>
                      <a:pPr algn="l" fontAlgn="b"/>
                      <a:r>
                        <a:rPr lang="en-US" sz="1800" u="none" strike="noStrike" dirty="0">
                          <a:effectLst/>
                        </a:rPr>
                        <a:t>30-60</a:t>
                      </a:r>
                      <a:endParaRPr lang="en-US" sz="1800" b="0" i="0" u="none" strike="noStrike" dirty="0">
                        <a:solidFill>
                          <a:srgbClr val="000000"/>
                        </a:solidFill>
                        <a:effectLst/>
                        <a:latin typeface="Calibri" panose="020F0502020204030204" pitchFamily="34" charset="0"/>
                      </a:endParaRPr>
                    </a:p>
                  </a:txBody>
                  <a:tcPr marL="182880" anchor="b"/>
                </a:tc>
                <a:tc>
                  <a:txBody>
                    <a:bodyPr/>
                    <a:lstStyle/>
                    <a:p>
                      <a:pPr algn="r" fontAlgn="b"/>
                      <a:r>
                        <a:rPr lang="en-US" sz="1800" u="none" strike="noStrike" dirty="0">
                          <a:effectLst/>
                        </a:rPr>
                        <a:t>1176</a:t>
                      </a:r>
                      <a:endParaRPr lang="en-US" sz="1800" b="0" i="0" u="none" strike="noStrike" dirty="0">
                        <a:solidFill>
                          <a:srgbClr val="000000"/>
                        </a:solidFill>
                        <a:effectLst/>
                        <a:latin typeface="Calibri" panose="020F0502020204030204" pitchFamily="34" charset="0"/>
                      </a:endParaRPr>
                    </a:p>
                  </a:txBody>
                  <a:tcPr marL="182880" anchor="b"/>
                </a:tc>
                <a:tc>
                  <a:txBody>
                    <a:bodyPr/>
                    <a:lstStyle/>
                    <a:p>
                      <a:pPr algn="r" fontAlgn="b"/>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182880" anchor="b"/>
                </a:tc>
              </a:tr>
              <a:tr h="283029">
                <a:tc>
                  <a:txBody>
                    <a:bodyPr/>
                    <a:lstStyle/>
                    <a:p>
                      <a:pPr algn="l" fontAlgn="b"/>
                      <a:r>
                        <a:rPr lang="en-US" sz="1800" u="none" strike="noStrike">
                          <a:effectLst/>
                        </a:rPr>
                        <a:t>60-90</a:t>
                      </a:r>
                      <a:endParaRPr lang="en-US" sz="1800" b="0" i="0" u="none" strike="noStrike">
                        <a:solidFill>
                          <a:srgbClr val="000000"/>
                        </a:solidFill>
                        <a:effectLst/>
                        <a:latin typeface="Calibri" panose="020F0502020204030204" pitchFamily="34" charset="0"/>
                      </a:endParaRPr>
                    </a:p>
                  </a:txBody>
                  <a:tcPr marL="182880" anchor="b"/>
                </a:tc>
                <a:tc>
                  <a:txBody>
                    <a:bodyPr/>
                    <a:lstStyle/>
                    <a:p>
                      <a:pPr algn="r" fontAlgn="b"/>
                      <a:r>
                        <a:rPr lang="en-US" sz="1800" u="none" strike="noStrike" dirty="0">
                          <a:effectLst/>
                        </a:rPr>
                        <a:t>397</a:t>
                      </a:r>
                      <a:endParaRPr lang="en-US" sz="1800" b="0" i="0" u="none" strike="noStrike" dirty="0">
                        <a:solidFill>
                          <a:srgbClr val="000000"/>
                        </a:solidFill>
                        <a:effectLst/>
                        <a:latin typeface="Calibri" panose="020F0502020204030204" pitchFamily="34" charset="0"/>
                      </a:endParaRPr>
                    </a:p>
                  </a:txBody>
                  <a:tcPr marL="182880" anchor="b"/>
                </a:tc>
                <a:tc>
                  <a:txBody>
                    <a:bodyPr/>
                    <a:lstStyle/>
                    <a:p>
                      <a:pPr algn="r" fontAlgn="b"/>
                      <a:r>
                        <a:rPr lang="en-US" sz="1800" u="none" strike="noStrike" dirty="0">
                          <a:effectLst/>
                        </a:rPr>
                        <a:t>7%</a:t>
                      </a:r>
                      <a:endParaRPr lang="en-US" sz="1800" b="0" i="0" u="none" strike="noStrike" dirty="0">
                        <a:solidFill>
                          <a:srgbClr val="000000"/>
                        </a:solidFill>
                        <a:effectLst/>
                        <a:latin typeface="Calibri" panose="020F0502020204030204" pitchFamily="34" charset="0"/>
                      </a:endParaRPr>
                    </a:p>
                  </a:txBody>
                  <a:tcPr marL="182880" anchor="b"/>
                </a:tc>
              </a:tr>
              <a:tr h="283029">
                <a:tc>
                  <a:txBody>
                    <a:bodyPr/>
                    <a:lstStyle/>
                    <a:p>
                      <a:pPr algn="l" fontAlgn="b"/>
                      <a:r>
                        <a:rPr lang="en-US" sz="1800" u="none" strike="noStrike">
                          <a:effectLst/>
                        </a:rPr>
                        <a:t>90-120</a:t>
                      </a:r>
                      <a:endParaRPr lang="en-US" sz="1800" b="0" i="0" u="none" strike="noStrike">
                        <a:solidFill>
                          <a:srgbClr val="000000"/>
                        </a:solidFill>
                        <a:effectLst/>
                        <a:latin typeface="Calibri" panose="020F0502020204030204" pitchFamily="34" charset="0"/>
                      </a:endParaRPr>
                    </a:p>
                  </a:txBody>
                  <a:tcPr marL="182880" anchor="b"/>
                </a:tc>
                <a:tc>
                  <a:txBody>
                    <a:bodyPr/>
                    <a:lstStyle/>
                    <a:p>
                      <a:pPr algn="r" fontAlgn="b"/>
                      <a:r>
                        <a:rPr lang="en-US" sz="1800" u="none" strike="noStrike">
                          <a:effectLst/>
                        </a:rPr>
                        <a:t>138</a:t>
                      </a:r>
                      <a:endParaRPr lang="en-US" sz="1800" b="0" i="0" u="none" strike="noStrike">
                        <a:solidFill>
                          <a:srgbClr val="000000"/>
                        </a:solidFill>
                        <a:effectLst/>
                        <a:latin typeface="Calibri" panose="020F0502020204030204" pitchFamily="34" charset="0"/>
                      </a:endParaRPr>
                    </a:p>
                  </a:txBody>
                  <a:tcPr marL="182880" anchor="b"/>
                </a:tc>
                <a:tc>
                  <a:txBody>
                    <a:bodyPr/>
                    <a:lstStyle/>
                    <a:p>
                      <a:pPr algn="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182880" anchor="b"/>
                </a:tc>
              </a:tr>
              <a:tr h="283029">
                <a:tc>
                  <a:txBody>
                    <a:bodyPr/>
                    <a:lstStyle/>
                    <a:p>
                      <a:pPr algn="l" fontAlgn="b"/>
                      <a:r>
                        <a:rPr lang="en-US" sz="1800" u="none" strike="noStrike">
                          <a:effectLst/>
                        </a:rPr>
                        <a:t>&gt;120</a:t>
                      </a:r>
                      <a:endParaRPr lang="en-US" sz="1800" b="0" i="0" u="none" strike="noStrike">
                        <a:solidFill>
                          <a:srgbClr val="000000"/>
                        </a:solidFill>
                        <a:effectLst/>
                        <a:latin typeface="Calibri" panose="020F0502020204030204" pitchFamily="34" charset="0"/>
                      </a:endParaRPr>
                    </a:p>
                  </a:txBody>
                  <a:tcPr marL="182880" anchor="b"/>
                </a:tc>
                <a:tc>
                  <a:txBody>
                    <a:bodyPr/>
                    <a:lstStyle/>
                    <a:p>
                      <a:pPr algn="r" fontAlgn="b"/>
                      <a:r>
                        <a:rPr lang="en-US" sz="1800" u="none" strike="noStrike">
                          <a:effectLst/>
                        </a:rPr>
                        <a:t>344</a:t>
                      </a:r>
                      <a:endParaRPr lang="en-US" sz="1800" b="0" i="0" u="none" strike="noStrike">
                        <a:solidFill>
                          <a:srgbClr val="000000"/>
                        </a:solidFill>
                        <a:effectLst/>
                        <a:latin typeface="Calibri" panose="020F0502020204030204" pitchFamily="34" charset="0"/>
                      </a:endParaRPr>
                    </a:p>
                  </a:txBody>
                  <a:tcPr marL="182880" anchor="b"/>
                </a:tc>
                <a:tc>
                  <a:txBody>
                    <a:bodyPr/>
                    <a:lstStyle/>
                    <a:p>
                      <a:pPr algn="r" fontAlgn="b"/>
                      <a:r>
                        <a:rPr lang="en-US" sz="1800" u="none" strike="noStrike" dirty="0">
                          <a:effectLst/>
                        </a:rPr>
                        <a:t>6%</a:t>
                      </a:r>
                      <a:endParaRPr lang="en-US" sz="1800" b="0" i="0" u="none" strike="noStrike" dirty="0">
                        <a:solidFill>
                          <a:srgbClr val="000000"/>
                        </a:solidFill>
                        <a:effectLst/>
                        <a:latin typeface="Calibri" panose="020F0502020204030204" pitchFamily="34" charset="0"/>
                      </a:endParaRPr>
                    </a:p>
                  </a:txBody>
                  <a:tcPr marL="182880" anchor="b"/>
                </a:tc>
              </a:tr>
              <a:tr h="283029">
                <a:tc>
                  <a:txBody>
                    <a:bodyPr/>
                    <a:lstStyle/>
                    <a:p>
                      <a:pPr algn="l" fontAlgn="b"/>
                      <a:r>
                        <a:rPr lang="en-US" sz="1800" u="none" strike="noStrike">
                          <a:effectLst/>
                        </a:rPr>
                        <a:t>total</a:t>
                      </a:r>
                      <a:endParaRPr lang="en-US" sz="1800" b="0" i="0" u="none" strike="noStrike">
                        <a:solidFill>
                          <a:srgbClr val="000000"/>
                        </a:solidFill>
                        <a:effectLst/>
                        <a:latin typeface="Calibri" panose="020F0502020204030204" pitchFamily="34" charset="0"/>
                      </a:endParaRPr>
                    </a:p>
                  </a:txBody>
                  <a:tcPr marL="182880" anchor="b"/>
                </a:tc>
                <a:tc>
                  <a:txBody>
                    <a:bodyPr/>
                    <a:lstStyle/>
                    <a:p>
                      <a:pPr algn="r" fontAlgn="b"/>
                      <a:r>
                        <a:rPr lang="en-US" sz="1800" u="none" strike="noStrike">
                          <a:effectLst/>
                        </a:rPr>
                        <a:t>5925</a:t>
                      </a:r>
                      <a:endParaRPr lang="en-US" sz="1800" b="0" i="0" u="none" strike="noStrike">
                        <a:solidFill>
                          <a:srgbClr val="000000"/>
                        </a:solidFill>
                        <a:effectLst/>
                        <a:latin typeface="Calibri" panose="020F0502020204030204" pitchFamily="34" charset="0"/>
                      </a:endParaRPr>
                    </a:p>
                  </a:txBody>
                  <a:tcPr marL="182880" anchor="b"/>
                </a:tc>
                <a:tc>
                  <a:txBody>
                    <a:bodyPr/>
                    <a:lstStyle/>
                    <a:p>
                      <a:pPr algn="r" fontAlgn="b"/>
                      <a:r>
                        <a:rPr lang="en-US" sz="1800" u="none" strike="noStrike" dirty="0">
                          <a:effectLst/>
                        </a:rPr>
                        <a:t>100%</a:t>
                      </a:r>
                      <a:endParaRPr lang="en-US" sz="1800" b="0" i="0" u="none" strike="noStrike" dirty="0">
                        <a:solidFill>
                          <a:srgbClr val="000000"/>
                        </a:solidFill>
                        <a:effectLst/>
                        <a:latin typeface="Calibri" panose="020F0502020204030204" pitchFamily="34" charset="0"/>
                      </a:endParaRPr>
                    </a:p>
                  </a:txBody>
                  <a:tcPr marL="182880" anchor="b"/>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1092417191"/>
              </p:ext>
            </p:extLst>
          </p:nvPr>
        </p:nvGraphicFramePr>
        <p:xfrm>
          <a:off x="304800" y="1905000"/>
          <a:ext cx="4724400"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a:t>
            </a:r>
            <a:r>
              <a:rPr lang="en-US" sz="2000" i="1" dirty="0"/>
              <a:t>Clearance Times</a:t>
            </a:r>
          </a:p>
        </p:txBody>
      </p:sp>
      <p:sp>
        <p:nvSpPr>
          <p:cNvPr id="12" name="TextBox 11"/>
          <p:cNvSpPr txBox="1"/>
          <p:nvPr/>
        </p:nvSpPr>
        <p:spPr>
          <a:xfrm>
            <a:off x="1003074" y="5888666"/>
            <a:ext cx="7702873" cy="830997"/>
          </a:xfrm>
          <a:prstGeom prst="rect">
            <a:avLst/>
          </a:prstGeom>
          <a:noFill/>
        </p:spPr>
        <p:txBody>
          <a:bodyPr wrap="square" rtlCol="0">
            <a:spAutoFit/>
          </a:bodyPr>
          <a:lstStyle/>
          <a:p>
            <a:pPr marL="0" lvl="1"/>
            <a:r>
              <a:rPr lang="en-US" sz="2400" b="1" dirty="0" smtClean="0">
                <a:solidFill>
                  <a:srgbClr val="FF0000"/>
                </a:solidFill>
                <a:latin typeface="+mn-lt"/>
              </a:rPr>
              <a:t>However, most studies in the literature applied </a:t>
            </a:r>
            <a:r>
              <a:rPr lang="en-US" sz="2400" b="1" dirty="0">
                <a:solidFill>
                  <a:srgbClr val="FF0000"/>
                </a:solidFill>
                <a:latin typeface="+mn-lt"/>
              </a:rPr>
              <a:t>statistical approaches to develop a </a:t>
            </a:r>
            <a:r>
              <a:rPr lang="en-US" sz="2400" b="1" dirty="0" smtClean="0">
                <a:solidFill>
                  <a:srgbClr val="FF0000"/>
                </a:solidFill>
                <a:latin typeface="+mn-lt"/>
              </a:rPr>
              <a:t>model</a:t>
            </a:r>
            <a:endParaRPr lang="en-US" sz="2800" b="1" dirty="0">
              <a:solidFill>
                <a:srgbClr val="FF0000"/>
              </a:solidFill>
              <a:latin typeface="+mn-lt"/>
            </a:endParaRPr>
          </a:p>
        </p:txBody>
      </p:sp>
      <p:sp>
        <p:nvSpPr>
          <p:cNvPr id="13" name="Right Arrow 12"/>
          <p:cNvSpPr/>
          <p:nvPr/>
        </p:nvSpPr>
        <p:spPr>
          <a:xfrm>
            <a:off x="545874" y="5951572"/>
            <a:ext cx="381000" cy="381000"/>
          </a:xfrm>
          <a:prstGeom prst="rightArrow">
            <a:avLst/>
          </a:prstGeom>
          <a:solidFill>
            <a:srgbClr val="003399">
              <a:alpha val="76078"/>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848600" y="2651760"/>
            <a:ext cx="842107" cy="1066800"/>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82221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7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371600"/>
            <a:ext cx="8153400" cy="5349875"/>
          </a:xfrm>
        </p:spPr>
        <p:txBody>
          <a:bodyPr>
            <a:noAutofit/>
          </a:bodyPr>
          <a:lstStyle/>
          <a:p>
            <a:pPr marL="457200" indent="-457200" fontAlgn="auto">
              <a:spcAft>
                <a:spcPts val="0"/>
              </a:spcAft>
              <a:buFont typeface="+mj-lt"/>
              <a:buAutoNum type="arabicParenR"/>
              <a:defRPr/>
            </a:pPr>
            <a:r>
              <a:rPr lang="en-US" sz="2400" dirty="0" smtClean="0">
                <a:solidFill>
                  <a:prstClr val="black"/>
                </a:solidFill>
              </a:rPr>
              <a:t>Probabilistic Distributions </a:t>
            </a:r>
            <a:r>
              <a:rPr lang="en-US" sz="2400" dirty="0" smtClean="0"/>
              <a:t>(</a:t>
            </a:r>
            <a:r>
              <a:rPr lang="en-US" sz="2400" dirty="0" err="1" smtClean="0"/>
              <a:t>Golob</a:t>
            </a:r>
            <a:r>
              <a:rPr lang="en-US" sz="2400" dirty="0" smtClean="0"/>
              <a:t> et al., 1987; </a:t>
            </a:r>
            <a:r>
              <a:rPr lang="en-US" sz="2400" dirty="0" err="1" smtClean="0"/>
              <a:t>Giuliano</a:t>
            </a:r>
            <a:r>
              <a:rPr lang="en-US" sz="2400" dirty="0" smtClean="0"/>
              <a:t>, 1989; </a:t>
            </a:r>
            <a:r>
              <a:rPr lang="en-US" sz="2400" dirty="0" err="1" smtClean="0"/>
              <a:t>Garib</a:t>
            </a:r>
            <a:r>
              <a:rPr lang="en-US" sz="2400" dirty="0" smtClean="0"/>
              <a:t> et al., 1997; Sullivan, 1997; </a:t>
            </a:r>
            <a:r>
              <a:rPr lang="en-US" sz="2400" dirty="0" err="1" smtClean="0"/>
              <a:t>Ozbay</a:t>
            </a:r>
            <a:r>
              <a:rPr lang="en-US" sz="2400" dirty="0" smtClean="0"/>
              <a:t> and </a:t>
            </a:r>
            <a:r>
              <a:rPr lang="en-US" sz="2400" dirty="0" err="1" smtClean="0"/>
              <a:t>Kachroo</a:t>
            </a:r>
            <a:r>
              <a:rPr lang="en-US" sz="2400" dirty="0" smtClean="0"/>
              <a:t>, 1999)</a:t>
            </a:r>
            <a:endParaRPr lang="en-US" sz="2400" dirty="0" smtClean="0">
              <a:solidFill>
                <a:prstClr val="black"/>
              </a:solidFill>
            </a:endParaRPr>
          </a:p>
          <a:p>
            <a:pPr marL="457200" indent="-457200" fontAlgn="auto">
              <a:spcAft>
                <a:spcPts val="0"/>
              </a:spcAft>
              <a:buFont typeface="+mj-lt"/>
              <a:buAutoNum type="arabicParenR"/>
              <a:defRPr/>
            </a:pPr>
            <a:r>
              <a:rPr lang="en-US" sz="2400" dirty="0" smtClean="0"/>
              <a:t>Conditional Probability Models (Nam and Mannering, 2000; Boyles et al., 2007)</a:t>
            </a:r>
          </a:p>
          <a:p>
            <a:pPr marL="457200" indent="-457200" fontAlgn="auto">
              <a:spcAft>
                <a:spcPts val="0"/>
              </a:spcAft>
              <a:buFont typeface="+mj-lt"/>
              <a:buAutoNum type="arabicParenR"/>
              <a:defRPr/>
            </a:pPr>
            <a:r>
              <a:rPr lang="en-US" sz="2400" dirty="0" smtClean="0"/>
              <a:t>Regression Models (</a:t>
            </a:r>
            <a:r>
              <a:rPr lang="en-US" sz="2400" dirty="0" err="1" smtClean="0"/>
              <a:t>Khattak</a:t>
            </a:r>
            <a:r>
              <a:rPr lang="en-US" sz="2400" dirty="0" smtClean="0"/>
              <a:t> et al., 1995; </a:t>
            </a:r>
            <a:r>
              <a:rPr lang="en-US" sz="2400" dirty="0" err="1" smtClean="0"/>
              <a:t>Giuliano</a:t>
            </a:r>
            <a:r>
              <a:rPr lang="en-US" sz="2400" dirty="0" smtClean="0"/>
              <a:t>, 1989; </a:t>
            </a:r>
            <a:r>
              <a:rPr lang="en-US" sz="2400" dirty="0" err="1" smtClean="0"/>
              <a:t>Garib</a:t>
            </a:r>
            <a:r>
              <a:rPr lang="en-US" sz="2400" dirty="0" smtClean="0"/>
              <a:t> et al., 1997; </a:t>
            </a:r>
            <a:r>
              <a:rPr lang="en-US" sz="2400" dirty="0" err="1" smtClean="0"/>
              <a:t>Ozbay</a:t>
            </a:r>
            <a:r>
              <a:rPr lang="en-US" sz="2400" dirty="0" smtClean="0"/>
              <a:t> and </a:t>
            </a:r>
            <a:r>
              <a:rPr lang="en-US" sz="2400" dirty="0" err="1" smtClean="0"/>
              <a:t>Kachroo</a:t>
            </a:r>
            <a:r>
              <a:rPr lang="en-US" sz="2400" dirty="0" smtClean="0"/>
              <a:t>, 1999)</a:t>
            </a:r>
          </a:p>
          <a:p>
            <a:pPr marL="457200" indent="-457200" fontAlgn="auto">
              <a:spcAft>
                <a:spcPts val="0"/>
              </a:spcAft>
              <a:buFont typeface="+mj-lt"/>
              <a:buAutoNum type="arabicParenR"/>
              <a:defRPr/>
            </a:pPr>
            <a:r>
              <a:rPr lang="en-US" sz="2400" dirty="0" smtClean="0">
                <a:solidFill>
                  <a:prstClr val="black"/>
                </a:solidFill>
              </a:rPr>
              <a:t>Decision/Classification Tree </a:t>
            </a:r>
            <a:r>
              <a:rPr lang="en-US" sz="2400" dirty="0" smtClean="0">
                <a:solidFill>
                  <a:prstClr val="black"/>
                </a:solidFill>
              </a:rPr>
              <a:t>Models </a:t>
            </a:r>
            <a:r>
              <a:rPr lang="en-US" sz="2400" dirty="0" smtClean="0">
                <a:solidFill>
                  <a:prstClr val="black"/>
                </a:solidFill>
              </a:rPr>
              <a:t>(</a:t>
            </a:r>
            <a:r>
              <a:rPr lang="en-US" sz="2400" dirty="0" err="1" smtClean="0">
                <a:solidFill>
                  <a:prstClr val="black"/>
                </a:solidFill>
              </a:rPr>
              <a:t>Ozbay</a:t>
            </a:r>
            <a:r>
              <a:rPr lang="en-US" sz="2400" dirty="0" smtClean="0">
                <a:solidFill>
                  <a:prstClr val="black"/>
                </a:solidFill>
              </a:rPr>
              <a:t> and </a:t>
            </a:r>
            <a:r>
              <a:rPr lang="en-US" sz="2400" dirty="0" err="1" smtClean="0">
                <a:solidFill>
                  <a:prstClr val="black"/>
                </a:solidFill>
              </a:rPr>
              <a:t>Kachroo</a:t>
            </a:r>
            <a:r>
              <a:rPr lang="en-US" sz="2400" dirty="0" smtClean="0">
                <a:solidFill>
                  <a:prstClr val="black"/>
                </a:solidFill>
              </a:rPr>
              <a:t>, 1999; Smith et al. in 2001; </a:t>
            </a:r>
            <a:r>
              <a:rPr lang="en-US" sz="2400" dirty="0" err="1" smtClean="0">
                <a:solidFill>
                  <a:prstClr val="black"/>
                </a:solidFill>
              </a:rPr>
              <a:t>Ozbay</a:t>
            </a:r>
            <a:r>
              <a:rPr lang="en-US" sz="2400" dirty="0" smtClean="0">
                <a:solidFill>
                  <a:prstClr val="black"/>
                </a:solidFill>
              </a:rPr>
              <a:t> and </a:t>
            </a:r>
            <a:r>
              <a:rPr lang="en-US" sz="2400" dirty="0" err="1" smtClean="0">
                <a:solidFill>
                  <a:prstClr val="black"/>
                </a:solidFill>
              </a:rPr>
              <a:t>Noyan</a:t>
            </a:r>
            <a:r>
              <a:rPr lang="en-US" sz="2400" dirty="0" smtClean="0">
                <a:solidFill>
                  <a:prstClr val="black"/>
                </a:solidFill>
              </a:rPr>
              <a:t> in 2006)</a:t>
            </a:r>
          </a:p>
          <a:p>
            <a:pPr marL="457200" indent="-457200" fontAlgn="auto">
              <a:spcAft>
                <a:spcPts val="0"/>
              </a:spcAft>
              <a:buFont typeface="+mj-lt"/>
              <a:buAutoNum type="arabicParenR"/>
              <a:defRPr/>
            </a:pPr>
            <a:r>
              <a:rPr lang="en-US" sz="2400" dirty="0" smtClean="0">
                <a:solidFill>
                  <a:prstClr val="black"/>
                </a:solidFill>
              </a:rPr>
              <a:t>Discrete Choice or Classification Models (Lin et al., 2004)</a:t>
            </a:r>
          </a:p>
          <a:p>
            <a:pPr marL="457200" indent="-457200" fontAlgn="auto">
              <a:spcAft>
                <a:spcPts val="0"/>
              </a:spcAft>
              <a:buFont typeface="+mj-lt"/>
              <a:buAutoNum type="arabicParenR"/>
              <a:defRPr/>
            </a:pPr>
            <a:r>
              <a:rPr lang="en-US" sz="2400" dirty="0" smtClean="0">
                <a:solidFill>
                  <a:prstClr val="black"/>
                </a:solidFill>
              </a:rPr>
              <a:t>Time Sequential </a:t>
            </a:r>
            <a:r>
              <a:rPr lang="en-US" sz="2400" dirty="0" smtClean="0">
                <a:solidFill>
                  <a:prstClr val="black"/>
                </a:solidFill>
              </a:rPr>
              <a:t>Models </a:t>
            </a:r>
            <a:r>
              <a:rPr lang="en-US" sz="2400" dirty="0">
                <a:solidFill>
                  <a:prstClr val="black"/>
                </a:solidFill>
              </a:rPr>
              <a:t>(</a:t>
            </a:r>
            <a:r>
              <a:rPr lang="en-US" sz="2400" dirty="0" err="1">
                <a:solidFill>
                  <a:prstClr val="black"/>
                </a:solidFill>
              </a:rPr>
              <a:t>Khattak</a:t>
            </a:r>
            <a:r>
              <a:rPr lang="en-US" sz="2400" dirty="0">
                <a:solidFill>
                  <a:prstClr val="black"/>
                </a:solidFill>
              </a:rPr>
              <a:t> et </a:t>
            </a:r>
            <a:r>
              <a:rPr lang="en-US" sz="2400" dirty="0" smtClean="0">
                <a:solidFill>
                  <a:prstClr val="black"/>
                </a:solidFill>
              </a:rPr>
              <a:t>al., 1995; Wei and Lee, 2007)</a:t>
            </a:r>
          </a:p>
          <a:p>
            <a:pPr marL="457200" indent="-457200" fontAlgn="auto">
              <a:spcAft>
                <a:spcPts val="0"/>
              </a:spcAft>
              <a:buFont typeface="+mj-lt"/>
              <a:buAutoNum type="arabicParenR"/>
              <a:defRPr/>
            </a:pPr>
            <a:r>
              <a:rPr lang="en-US" sz="2400" dirty="0" smtClean="0">
                <a:solidFill>
                  <a:prstClr val="black"/>
                </a:solidFill>
              </a:rPr>
              <a:t>Unconventional </a:t>
            </a:r>
            <a:r>
              <a:rPr lang="en-US" sz="2400" dirty="0" smtClean="0">
                <a:solidFill>
                  <a:prstClr val="black"/>
                </a:solidFill>
              </a:rPr>
              <a:t>Models </a:t>
            </a:r>
            <a:r>
              <a:rPr lang="en-US" sz="2400" dirty="0">
                <a:solidFill>
                  <a:prstClr val="black"/>
                </a:solidFill>
              </a:rPr>
              <a:t>(Wang et al., 2005; </a:t>
            </a:r>
            <a:r>
              <a:rPr lang="en-US" sz="2400" dirty="0" smtClean="0">
                <a:solidFill>
                  <a:prstClr val="black"/>
                </a:solidFill>
              </a:rPr>
              <a:t>Wu et </a:t>
            </a:r>
            <a:r>
              <a:rPr lang="en-US" sz="2400" dirty="0">
                <a:solidFill>
                  <a:prstClr val="black"/>
                </a:solidFill>
              </a:rPr>
              <a:t>al</a:t>
            </a:r>
            <a:r>
              <a:rPr lang="en-US" sz="2400" dirty="0" smtClean="0">
                <a:solidFill>
                  <a:prstClr val="black"/>
                </a:solidFill>
              </a:rPr>
              <a:t>., 2011)</a:t>
            </a:r>
          </a:p>
        </p:txBody>
      </p:sp>
      <p:sp>
        <p:nvSpPr>
          <p:cNvPr id="2" name="Title 1"/>
          <p:cNvSpPr>
            <a:spLocks noGrp="1"/>
          </p:cNvSpPr>
          <p:nvPr>
            <p:ph type="title"/>
          </p:nvPr>
        </p:nvSpPr>
        <p:spPr>
          <a:xfrm>
            <a:off x="838200" y="590550"/>
            <a:ext cx="8153400" cy="563563"/>
          </a:xfrm>
        </p:spPr>
        <p:txBody>
          <a:bodyPr/>
          <a:lstStyle/>
          <a:p>
            <a:r>
              <a:rPr lang="en-US" dirty="0" smtClean="0"/>
              <a:t>Literature Review</a:t>
            </a:r>
            <a:endParaRPr lang="en-US" dirty="0"/>
          </a:p>
        </p:txBody>
      </p:sp>
      <p:sp>
        <p:nvSpPr>
          <p:cNvPr id="5" name="TextBox 4"/>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Clearance </a:t>
            </a:r>
            <a:r>
              <a:rPr lang="en-US" sz="2000" i="1" dirty="0"/>
              <a:t>Times</a:t>
            </a:r>
          </a:p>
        </p:txBody>
      </p:sp>
      <p:sp>
        <p:nvSpPr>
          <p:cNvPr id="8" name="Slide Number Placeholder 1"/>
          <p:cNvSpPr>
            <a:spLocks noGrp="1"/>
          </p:cNvSpPr>
          <p:nvPr>
            <p:ph type="sldNum" sz="quarter" idx="12"/>
          </p:nvPr>
        </p:nvSpPr>
        <p:spPr>
          <a:xfrm>
            <a:off x="6934200" y="6400800"/>
            <a:ext cx="2133600" cy="320675"/>
          </a:xfrm>
        </p:spPr>
        <p:txBody>
          <a:bodyPr/>
          <a:lstStyle/>
          <a:p>
            <a:fld id="{176124AF-11D4-48F9-91D2-89338E3AB207}" type="slidenum">
              <a:rPr lang="en-US" smtClean="0"/>
              <a:pPr/>
              <a:t>25</a:t>
            </a:fld>
            <a:endParaRPr lang="en-US" dirty="0"/>
          </a:p>
        </p:txBody>
      </p:sp>
      <p:sp>
        <p:nvSpPr>
          <p:cNvPr id="9" name="TextBox 8"/>
          <p:cNvSpPr txBox="1"/>
          <p:nvPr/>
        </p:nvSpPr>
        <p:spPr>
          <a:xfrm>
            <a:off x="2182504" y="1565464"/>
            <a:ext cx="4953000" cy="1431161"/>
          </a:xfrm>
          <a:prstGeom prst="rect">
            <a:avLst/>
          </a:prstGeom>
          <a:solidFill>
            <a:srgbClr val="8CC9F7"/>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274320" bIns="91440" rtlCol="0">
            <a:spAutoFit/>
          </a:bodyPr>
          <a:lstStyle/>
          <a:p>
            <a:pPr algn="ctr">
              <a:lnSpc>
                <a:spcPct val="150000"/>
              </a:lnSpc>
            </a:pPr>
            <a:r>
              <a:rPr lang="en-US" sz="2400" b="1" dirty="0">
                <a:solidFill>
                  <a:schemeClr val="tx1">
                    <a:lumMod val="95000"/>
                    <a:lumOff val="5000"/>
                  </a:schemeClr>
                </a:solidFill>
              </a:rPr>
              <a:t>In the most literature </a:t>
            </a:r>
          </a:p>
          <a:p>
            <a:pPr marL="342900" indent="-342900">
              <a:buClr>
                <a:srgbClr val="7030A0"/>
              </a:buClr>
              <a:buFont typeface="Wingdings" panose="05000000000000000000" pitchFamily="2" charset="2"/>
              <a:buChar char="§"/>
              <a:tabLst>
                <a:tab pos="2854325" algn="l"/>
              </a:tabLst>
            </a:pPr>
            <a:r>
              <a:rPr lang="en-US" sz="2400" dirty="0">
                <a:solidFill>
                  <a:schemeClr val="tx1">
                    <a:lumMod val="95000"/>
                    <a:lumOff val="5000"/>
                  </a:schemeClr>
                </a:solidFill>
              </a:rPr>
              <a:t>Using </a:t>
            </a:r>
            <a:r>
              <a:rPr lang="en-US" sz="2400" b="1" dirty="0">
                <a:solidFill>
                  <a:srgbClr val="0000FF"/>
                </a:solidFill>
              </a:rPr>
              <a:t>limited scale data</a:t>
            </a:r>
          </a:p>
          <a:p>
            <a:pPr marL="342900" indent="-342900">
              <a:buClr>
                <a:srgbClr val="7030A0"/>
              </a:buClr>
              <a:buFont typeface="Wingdings" panose="05000000000000000000" pitchFamily="2" charset="2"/>
              <a:buChar char="§"/>
              <a:tabLst>
                <a:tab pos="2854325" algn="l"/>
              </a:tabLst>
            </a:pPr>
            <a:r>
              <a:rPr lang="en-US" sz="2400" b="1" dirty="0">
                <a:solidFill>
                  <a:srgbClr val="0000FF"/>
                </a:solidFill>
              </a:rPr>
              <a:t>No validation </a:t>
            </a:r>
            <a:r>
              <a:rPr lang="en-US" sz="2400" dirty="0">
                <a:solidFill>
                  <a:schemeClr val="tx1">
                    <a:lumMod val="95000"/>
                    <a:lumOff val="5000"/>
                  </a:schemeClr>
                </a:solidFill>
              </a:rPr>
              <a:t>for models</a:t>
            </a:r>
          </a:p>
        </p:txBody>
      </p:sp>
      <p:sp>
        <p:nvSpPr>
          <p:cNvPr id="10" name="TextBox 9"/>
          <p:cNvSpPr txBox="1"/>
          <p:nvPr/>
        </p:nvSpPr>
        <p:spPr>
          <a:xfrm>
            <a:off x="1153758" y="3962400"/>
            <a:ext cx="7162800" cy="2169825"/>
          </a:xfrm>
          <a:prstGeom prst="rect">
            <a:avLst/>
          </a:prstGeom>
          <a:solidFill>
            <a:srgbClr val="8CC9F7"/>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274320" bIns="91440" rtlCol="0">
            <a:spAutoFit/>
          </a:bodyPr>
          <a:lstStyle/>
          <a:p>
            <a:pPr algn="ctr">
              <a:lnSpc>
                <a:spcPct val="150000"/>
              </a:lnSpc>
            </a:pPr>
            <a:r>
              <a:rPr lang="en-US" sz="2400" b="1" dirty="0">
                <a:solidFill>
                  <a:schemeClr val="tx1">
                    <a:lumMod val="95000"/>
                    <a:lumOff val="5000"/>
                  </a:schemeClr>
                </a:solidFill>
              </a:rPr>
              <a:t>The proposed Model is </a:t>
            </a:r>
          </a:p>
          <a:p>
            <a:pPr marL="342900" indent="-342900">
              <a:buFont typeface="Wingdings" pitchFamily="2" charset="2"/>
              <a:buChar char="ü"/>
              <a:tabLst>
                <a:tab pos="2854325" algn="l"/>
              </a:tabLst>
            </a:pPr>
            <a:r>
              <a:rPr lang="en-US" sz="2400" dirty="0">
                <a:solidFill>
                  <a:srgbClr val="0000FF"/>
                </a:solidFill>
              </a:rPr>
              <a:t>tackling heterogeneity </a:t>
            </a:r>
            <a:r>
              <a:rPr lang="en-US" sz="2400" dirty="0">
                <a:solidFill>
                  <a:schemeClr val="tx1">
                    <a:lumMod val="95000"/>
                    <a:lumOff val="5000"/>
                  </a:schemeClr>
                </a:solidFill>
              </a:rPr>
              <a:t>in most incident data sets</a:t>
            </a:r>
          </a:p>
          <a:p>
            <a:pPr marL="342900" indent="-342900">
              <a:buFont typeface="Wingdings" pitchFamily="2" charset="2"/>
              <a:buChar char="ü"/>
              <a:tabLst>
                <a:tab pos="2854325" algn="l"/>
              </a:tabLst>
            </a:pPr>
            <a:r>
              <a:rPr lang="en-US" sz="2400" dirty="0">
                <a:solidFill>
                  <a:schemeClr val="tx1">
                    <a:lumMod val="95000"/>
                    <a:lumOff val="5000"/>
                  </a:schemeClr>
                </a:solidFill>
              </a:rPr>
              <a:t>enhancing prediction </a:t>
            </a:r>
            <a:r>
              <a:rPr lang="en-US" sz="2400" b="1" dirty="0">
                <a:solidFill>
                  <a:srgbClr val="0000FF"/>
                </a:solidFill>
              </a:rPr>
              <a:t>accuracies</a:t>
            </a:r>
            <a:r>
              <a:rPr lang="en-US" sz="2400" dirty="0">
                <a:solidFill>
                  <a:schemeClr val="tx1">
                    <a:lumMod val="95000"/>
                    <a:lumOff val="5000"/>
                  </a:schemeClr>
                </a:solidFill>
              </a:rPr>
              <a:t>; and</a:t>
            </a:r>
          </a:p>
          <a:p>
            <a:pPr marL="342900" indent="-342900">
              <a:buFont typeface="Wingdings" pitchFamily="2" charset="2"/>
              <a:buChar char="ü"/>
              <a:tabLst>
                <a:tab pos="2854325" algn="l"/>
              </a:tabLst>
            </a:pPr>
            <a:r>
              <a:rPr lang="en-US" sz="2400" dirty="0">
                <a:solidFill>
                  <a:schemeClr val="tx1">
                    <a:lumMod val="95000"/>
                    <a:lumOff val="5000"/>
                  </a:schemeClr>
                </a:solidFill>
              </a:rPr>
              <a:t>assessing the prediction model’s </a:t>
            </a:r>
            <a:r>
              <a:rPr lang="en-US" sz="2400" b="1" dirty="0">
                <a:solidFill>
                  <a:srgbClr val="0000FF"/>
                </a:solidFill>
              </a:rPr>
              <a:t>robustness</a:t>
            </a:r>
            <a:r>
              <a:rPr lang="en-US" sz="2400" dirty="0">
                <a:solidFill>
                  <a:srgbClr val="0000FF"/>
                </a:solidFill>
              </a:rPr>
              <a:t> </a:t>
            </a:r>
            <a:r>
              <a:rPr lang="en-US" sz="2400" dirty="0">
                <a:solidFill>
                  <a:schemeClr val="tx1">
                    <a:lumMod val="95000"/>
                    <a:lumOff val="5000"/>
                  </a:schemeClr>
                </a:solidFill>
              </a:rPr>
              <a:t>for different data sets</a:t>
            </a:r>
          </a:p>
        </p:txBody>
      </p:sp>
      <p:sp>
        <p:nvSpPr>
          <p:cNvPr id="11" name="Down Arrow 10"/>
          <p:cNvSpPr/>
          <p:nvPr/>
        </p:nvSpPr>
        <p:spPr>
          <a:xfrm>
            <a:off x="4191000" y="3135025"/>
            <a:ext cx="1066800" cy="674975"/>
          </a:xfrm>
          <a:prstGeom prst="downArrow">
            <a:avLst/>
          </a:prstGeom>
          <a:solidFill>
            <a:schemeClr val="tx1">
              <a:lumMod val="50000"/>
              <a:lumOff val="50000"/>
              <a:alpha val="76078"/>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7419156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rctx="PPT">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grpId="0" nodeType="withEffect">
                                  <p:stCondLst>
                                    <p:cond delay="0"/>
                                  </p:stCondLst>
                                  <p:childTnLst>
                                    <p:set>
                                      <p:cBhvr rctx="PPT">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grpId="0" nodeType="withEffect">
                                  <p:stCondLst>
                                    <p:cond delay="0"/>
                                  </p:stCondLst>
                                  <p:childTnLst>
                                    <p:set>
                                      <p:cBhvr rctx="PPT">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grpId="0" nodeType="withEffect">
                                  <p:stCondLst>
                                    <p:cond delay="0"/>
                                  </p:stCondLst>
                                  <p:childTnLst>
                                    <p:set>
                                      <p:cBhvr rctx="PPT">
                                        <p:cTn id="18" dur="indefinite"/>
                                        <p:tgtEl>
                                          <p:spTgt spid="3">
                                            <p:txEl>
                                              <p:pRg st="4" end="4"/>
                                            </p:txEl>
                                          </p:spTgt>
                                        </p:tgtEl>
                                        <p:attrNameLst>
                                          <p:attrName>style.opacity</p:attrName>
                                        </p:attrNameLst>
                                      </p:cBhvr>
                                      <p:to>
                                        <p:strVal val="0.25"/>
                                      </p:to>
                                    </p:set>
                                    <p:animEffect filter="image" prLst="opacity: 0.25">
                                      <p:cBhvr rctx="IE">
                                        <p:cTn id="19" dur="indefinite"/>
                                        <p:tgtEl>
                                          <p:spTgt spid="3">
                                            <p:txEl>
                                              <p:pRg st="4" end="4"/>
                                            </p:txEl>
                                          </p:spTgt>
                                        </p:tgtEl>
                                      </p:cBhvr>
                                    </p:animEffect>
                                  </p:childTnLst>
                                </p:cTn>
                              </p:par>
                              <p:par>
                                <p:cTn id="20" presetID="9" presetClass="emph" presetSubtype="0" grpId="0" nodeType="withEffect">
                                  <p:stCondLst>
                                    <p:cond delay="0"/>
                                  </p:stCondLst>
                                  <p:childTnLst>
                                    <p:set>
                                      <p:cBhvr rctx="PPT">
                                        <p:cTn id="21" dur="indefinite"/>
                                        <p:tgtEl>
                                          <p:spTgt spid="3">
                                            <p:txEl>
                                              <p:pRg st="5" end="5"/>
                                            </p:txEl>
                                          </p:spTgt>
                                        </p:tgtEl>
                                        <p:attrNameLst>
                                          <p:attrName>style.opacity</p:attrName>
                                        </p:attrNameLst>
                                      </p:cBhvr>
                                      <p:to>
                                        <p:strVal val="0.25"/>
                                      </p:to>
                                    </p:set>
                                    <p:animEffect filter="image" prLst="opacity: 0.25">
                                      <p:cBhvr rctx="IE">
                                        <p:cTn id="22" dur="indefinite"/>
                                        <p:tgtEl>
                                          <p:spTgt spid="3">
                                            <p:txEl>
                                              <p:pRg st="5" end="5"/>
                                            </p:txEl>
                                          </p:spTgt>
                                        </p:tgtEl>
                                      </p:cBhvr>
                                    </p:animEffect>
                                  </p:childTnLst>
                                </p:cTn>
                              </p:par>
                              <p:par>
                                <p:cTn id="23" presetID="9" presetClass="emph" presetSubtype="0" grpId="0" nodeType="withEffect">
                                  <p:stCondLst>
                                    <p:cond delay="0"/>
                                  </p:stCondLst>
                                  <p:childTnLst>
                                    <p:set>
                                      <p:cBhvr rctx="PPT">
                                        <p:cTn id="24" dur="indefinite"/>
                                        <p:tgtEl>
                                          <p:spTgt spid="3">
                                            <p:txEl>
                                              <p:pRg st="6" end="6"/>
                                            </p:txEl>
                                          </p:spTgt>
                                        </p:tgtEl>
                                        <p:attrNameLst>
                                          <p:attrName>style.opacity</p:attrName>
                                        </p:attrNameLst>
                                      </p:cBhvr>
                                      <p:to>
                                        <p:strVal val="0.25"/>
                                      </p:to>
                                    </p:set>
                                    <p:animEffect filter="image" prLst="opacity: 0.25">
                                      <p:cBhvr rctx="IE">
                                        <p:cTn id="25" dur="indefinite"/>
                                        <p:tgtEl>
                                          <p:spTgt spid="3">
                                            <p:txEl>
                                              <p:pRg st="6" end="6"/>
                                            </p:txEl>
                                          </p:spTgt>
                                        </p:tgtEl>
                                      </p:cBhvr>
                                    </p:animEffect>
                                  </p:childTnLst>
                                </p:cTn>
                              </p:par>
                              <p:par>
                                <p:cTn id="26" presetID="22" presetClass="entr" presetSubtype="1" fill="hold" grpId="0" nodeType="withEffect">
                                  <p:stCondLst>
                                    <p:cond delay="30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grpId="0" nodeType="withEffect">
                                  <p:stCondLst>
                                    <p:cond delay="30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229600" cy="563563"/>
          </a:xfrm>
        </p:spPr>
        <p:txBody>
          <a:bodyPr/>
          <a:lstStyle/>
          <a:p>
            <a:r>
              <a:rPr lang="en-US" dirty="0"/>
              <a:t>Flowchart to Develop the Proposed Model</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26</a:t>
            </a:fld>
            <a:endParaRPr lang="en-US"/>
          </a:p>
        </p:txBody>
      </p:sp>
      <p:sp>
        <p:nvSpPr>
          <p:cNvPr id="6" name="Rectangle 5"/>
          <p:cNvSpPr/>
          <p:nvPr/>
        </p:nvSpPr>
        <p:spPr>
          <a:xfrm>
            <a:off x="304800" y="1371600"/>
            <a:ext cx="8381999" cy="5181600"/>
          </a:xfrm>
          <a:prstGeom prst="rect">
            <a:avLst/>
          </a:prstGeom>
        </p:spPr>
      </p:sp>
      <p:sp>
        <p:nvSpPr>
          <p:cNvPr id="7" name="Rectangle 6"/>
          <p:cNvSpPr/>
          <p:nvPr/>
        </p:nvSpPr>
        <p:spPr>
          <a:xfrm>
            <a:off x="1668055" y="1738160"/>
            <a:ext cx="3398288" cy="554387"/>
          </a:xfrm>
          <a:prstGeom prst="rect">
            <a:avLst/>
          </a:prstGeom>
          <a:solidFill>
            <a:srgbClr val="D0D3EB">
              <a:alpha val="80000"/>
            </a:srgbClr>
          </a:solidFill>
          <a:ln w="9525">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i="1" dirty="0">
                <a:solidFill>
                  <a:schemeClr val="tx1"/>
                </a:solidFill>
                <a:effectLst/>
                <a:ea typeface="Times New Roman" panose="02020603050405020304" pitchFamily="18" charset="0"/>
              </a:rPr>
              <a:t>Phase 1</a:t>
            </a:r>
            <a:r>
              <a:rPr lang="en-US" sz="2000" dirty="0">
                <a:solidFill>
                  <a:schemeClr val="tx1"/>
                </a:solidFill>
                <a:effectLst/>
                <a:ea typeface="Times New Roman" panose="02020603050405020304" pitchFamily="18" charset="0"/>
              </a:rPr>
              <a:t>: Filter out outliers</a:t>
            </a:r>
            <a:endParaRPr lang="en-US" sz="2400" dirty="0">
              <a:solidFill>
                <a:schemeClr val="tx1"/>
              </a:solidFill>
              <a:effectLst/>
              <a:ea typeface="Times New Roman" panose="02020603050405020304" pitchFamily="18" charset="0"/>
            </a:endParaRPr>
          </a:p>
        </p:txBody>
      </p:sp>
      <p:sp>
        <p:nvSpPr>
          <p:cNvPr id="15" name="TextBox 14"/>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a:t>
            </a:r>
            <a:r>
              <a:rPr lang="en-US" sz="2000" i="1" dirty="0"/>
              <a:t>Clearance Times</a:t>
            </a:r>
          </a:p>
        </p:txBody>
      </p:sp>
      <p:sp>
        <p:nvSpPr>
          <p:cNvPr id="8" name="Rectangle 7"/>
          <p:cNvSpPr/>
          <p:nvPr/>
        </p:nvSpPr>
        <p:spPr>
          <a:xfrm>
            <a:off x="1668320" y="2802899"/>
            <a:ext cx="3398487" cy="908815"/>
          </a:xfrm>
          <a:prstGeom prst="rect">
            <a:avLst/>
          </a:prstGeom>
          <a:solidFill>
            <a:srgbClr val="D0D3EB">
              <a:alpha val="80000"/>
            </a:srgbClr>
          </a:solidFill>
          <a:ln w="9525">
            <a:solidFill>
              <a:schemeClr val="tx2">
                <a:lumMod val="60000"/>
                <a:lumOff val="4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i="1" dirty="0">
                <a:effectLst/>
                <a:ea typeface="Times New Roman" panose="02020603050405020304" pitchFamily="18" charset="0"/>
              </a:rPr>
              <a:t>Phase 2</a:t>
            </a:r>
            <a:r>
              <a:rPr lang="en-US" sz="2000" dirty="0">
                <a:effectLst/>
                <a:ea typeface="Times New Roman" panose="02020603050405020304" pitchFamily="18" charset="0"/>
              </a:rPr>
              <a:t>: Sequential Classifiers with Association Rules (</a:t>
            </a:r>
            <a:r>
              <a:rPr lang="en-US" sz="2000" i="1" dirty="0">
                <a:effectLst/>
                <a:ea typeface="Times New Roman" panose="02020603050405020304" pitchFamily="18" charset="0"/>
              </a:rPr>
              <a:t>SCAR</a:t>
            </a:r>
            <a:r>
              <a:rPr lang="en-US" sz="2000" dirty="0">
                <a:effectLst/>
                <a:ea typeface="Times New Roman" panose="02020603050405020304" pitchFamily="18" charset="0"/>
              </a:rPr>
              <a:t>)</a:t>
            </a:r>
            <a:endParaRPr lang="en-US" sz="2400" dirty="0">
              <a:effectLst/>
              <a:ea typeface="Times New Roman" panose="02020603050405020304" pitchFamily="18" charset="0"/>
            </a:endParaRPr>
          </a:p>
        </p:txBody>
      </p:sp>
      <p:cxnSp>
        <p:nvCxnSpPr>
          <p:cNvPr id="9" name="Straight Arrow Connector 8"/>
          <p:cNvCxnSpPr>
            <a:stCxn id="7" idx="2"/>
            <a:endCxn id="8" idx="0"/>
          </p:cNvCxnSpPr>
          <p:nvPr/>
        </p:nvCxnSpPr>
        <p:spPr>
          <a:xfrm>
            <a:off x="3367200" y="2292547"/>
            <a:ext cx="365" cy="510352"/>
          </a:xfrm>
          <a:prstGeom prst="straightConnector1">
            <a:avLst/>
          </a:prstGeom>
          <a:ln>
            <a:tailEnd type="triangle" w="med"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0" name="Rectangle 9"/>
          <p:cNvSpPr/>
          <p:nvPr/>
        </p:nvSpPr>
        <p:spPr>
          <a:xfrm>
            <a:off x="1668055" y="5083314"/>
            <a:ext cx="3398288" cy="707886"/>
          </a:xfrm>
          <a:prstGeom prst="rect">
            <a:avLst/>
          </a:prstGeom>
          <a:solidFill>
            <a:srgbClr val="D0D3EB">
              <a:alpha val="80000"/>
            </a:srgbClr>
          </a:solidFill>
          <a:ln w="9525">
            <a:solidFill>
              <a:schemeClr val="tx2">
                <a:lumMod val="60000"/>
                <a:lumOff val="4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109538" marR="0" indent="-109538" algn="ctr">
              <a:spcBef>
                <a:spcPts val="0"/>
              </a:spcBef>
              <a:spcAft>
                <a:spcPts val="0"/>
              </a:spcAft>
            </a:pPr>
            <a:r>
              <a:rPr lang="en-US" sz="2000" b="1" i="1" dirty="0">
                <a:effectLst/>
                <a:ea typeface="Times New Roman" panose="02020603050405020304" pitchFamily="18" charset="0"/>
              </a:rPr>
              <a:t>Phase 3</a:t>
            </a:r>
            <a:r>
              <a:rPr lang="en-US" sz="2000" dirty="0">
                <a:effectLst/>
                <a:ea typeface="Times New Roman" panose="02020603050405020304" pitchFamily="18" charset="0"/>
              </a:rPr>
              <a:t>: Develop </a:t>
            </a:r>
            <a:r>
              <a:rPr lang="en-US" sz="2000" dirty="0" smtClean="0">
                <a:effectLst/>
                <a:ea typeface="Times New Roman" panose="02020603050405020304" pitchFamily="18" charset="0"/>
              </a:rPr>
              <a:t>Supplemental models</a:t>
            </a:r>
            <a:endParaRPr lang="en-US" sz="2400" dirty="0">
              <a:effectLst/>
              <a:ea typeface="Malgun Gothic" panose="020B0503020000020004" pitchFamily="34" charset="-127"/>
            </a:endParaRPr>
          </a:p>
        </p:txBody>
      </p:sp>
      <p:sp>
        <p:nvSpPr>
          <p:cNvPr id="11" name="Rectangle 10"/>
          <p:cNvSpPr/>
          <p:nvPr/>
        </p:nvSpPr>
        <p:spPr>
          <a:xfrm>
            <a:off x="5574413" y="3659084"/>
            <a:ext cx="2491285" cy="1323439"/>
          </a:xfrm>
          <a:prstGeom prst="rect">
            <a:avLst/>
          </a:prstGeom>
          <a:solidFill>
            <a:srgbClr val="81D31A">
              <a:alpha val="56078"/>
            </a:srgbClr>
          </a:solidFill>
          <a:ln w="9525">
            <a:solidFill>
              <a:schemeClr val="tx2">
                <a:lumMod val="60000"/>
                <a:lumOff val="4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pPr>
            <a:r>
              <a:rPr lang="en-US" sz="2000" b="1" dirty="0">
                <a:effectLst/>
                <a:ea typeface="Times New Roman" panose="02020603050405020304" pitchFamily="18" charset="0"/>
              </a:rPr>
              <a:t>An integrated system </a:t>
            </a:r>
            <a:endParaRPr lang="en-US" sz="2400" dirty="0">
              <a:effectLst/>
              <a:ea typeface="Times New Roman" panose="02020603050405020304" pitchFamily="18" charset="0"/>
            </a:endParaRPr>
          </a:p>
          <a:p>
            <a:pPr marL="0" marR="0" algn="ctr">
              <a:spcBef>
                <a:spcPts val="0"/>
              </a:spcBef>
              <a:spcAft>
                <a:spcPts val="0"/>
              </a:spcAft>
            </a:pPr>
            <a:r>
              <a:rPr lang="en-US" sz="2000" b="1" dirty="0">
                <a:effectLst/>
                <a:ea typeface="Times New Roman" panose="02020603050405020304" pitchFamily="18" charset="0"/>
              </a:rPr>
              <a:t>for predicting incident clearance times</a:t>
            </a:r>
            <a:endParaRPr lang="en-US" sz="2400" dirty="0">
              <a:effectLst/>
              <a:ea typeface="Times New Roman" panose="02020603050405020304" pitchFamily="18" charset="0"/>
            </a:endParaRPr>
          </a:p>
        </p:txBody>
      </p:sp>
      <p:cxnSp>
        <p:nvCxnSpPr>
          <p:cNvPr id="12" name="Elbow Connector 11"/>
          <p:cNvCxnSpPr>
            <a:stCxn id="10" idx="3"/>
            <a:endCxn id="11" idx="2"/>
          </p:cNvCxnSpPr>
          <p:nvPr/>
        </p:nvCxnSpPr>
        <p:spPr>
          <a:xfrm flipV="1">
            <a:off x="5066342" y="4982523"/>
            <a:ext cx="1753713" cy="454734"/>
          </a:xfrm>
          <a:prstGeom prst="bentConnector2">
            <a:avLst/>
          </a:prstGeom>
          <a:ln>
            <a:tailEnd type="triangle" w="med"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3" name="Straight Arrow Connector 12"/>
          <p:cNvCxnSpPr>
            <a:stCxn id="8" idx="2"/>
            <a:endCxn id="10" idx="0"/>
          </p:cNvCxnSpPr>
          <p:nvPr/>
        </p:nvCxnSpPr>
        <p:spPr>
          <a:xfrm flipH="1">
            <a:off x="3367200" y="3711713"/>
            <a:ext cx="365" cy="1371601"/>
          </a:xfrm>
          <a:prstGeom prst="straightConnector1">
            <a:avLst/>
          </a:prstGeom>
          <a:ln>
            <a:tailEnd type="triangle" w="med"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4" name="Elbow Connector 13"/>
          <p:cNvCxnSpPr>
            <a:stCxn id="8" idx="3"/>
            <a:endCxn id="11" idx="0"/>
          </p:cNvCxnSpPr>
          <p:nvPr/>
        </p:nvCxnSpPr>
        <p:spPr>
          <a:xfrm>
            <a:off x="5066807" y="3257308"/>
            <a:ext cx="1753249" cy="401776"/>
          </a:xfrm>
          <a:prstGeom prst="bentConnector2">
            <a:avLst/>
          </a:prstGeom>
          <a:ln>
            <a:tailEnd type="triangle" w="med"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nvGrpSpPr>
          <p:cNvPr id="27" name="Group 26"/>
          <p:cNvGrpSpPr/>
          <p:nvPr/>
        </p:nvGrpSpPr>
        <p:grpSpPr>
          <a:xfrm>
            <a:off x="4953000" y="2048470"/>
            <a:ext cx="3886199" cy="884376"/>
            <a:chOff x="4953000" y="1819870"/>
            <a:chExt cx="3886199" cy="884376"/>
          </a:xfrm>
          <a:effectLst/>
        </p:grpSpPr>
        <p:sp>
          <p:nvSpPr>
            <p:cNvPr id="21" name="TextBox 20"/>
            <p:cNvSpPr txBox="1"/>
            <p:nvPr/>
          </p:nvSpPr>
          <p:spPr>
            <a:xfrm>
              <a:off x="5391740" y="1819870"/>
              <a:ext cx="3447459"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accent4">
                      <a:lumMod val="50000"/>
                    </a:schemeClr>
                  </a:solidFill>
                  <a:latin typeface="+mn-lt"/>
                </a:rPr>
                <a:t>Non-statistics-based approach</a:t>
              </a:r>
            </a:p>
            <a:p>
              <a:pPr algn="ctr"/>
              <a:r>
                <a:rPr lang="en-US" dirty="0" smtClean="0">
                  <a:solidFill>
                    <a:schemeClr val="accent4">
                      <a:lumMod val="50000"/>
                    </a:schemeClr>
                  </a:solidFill>
                  <a:latin typeface="+mn-lt"/>
                </a:rPr>
                <a:t>No assumption for distributions</a:t>
              </a:r>
            </a:p>
          </p:txBody>
        </p:sp>
        <p:cxnSp>
          <p:nvCxnSpPr>
            <p:cNvPr id="23" name="Straight Connector 22"/>
            <p:cNvCxnSpPr/>
            <p:nvPr/>
          </p:nvCxnSpPr>
          <p:spPr>
            <a:xfrm flipV="1">
              <a:off x="4953000" y="2133600"/>
              <a:ext cx="621413" cy="570646"/>
            </a:xfrm>
            <a:prstGeom prst="line">
              <a:avLst/>
            </a:prstGeom>
          </p:spPr>
          <p:style>
            <a:lnRef idx="2">
              <a:schemeClr val="accent3"/>
            </a:lnRef>
            <a:fillRef idx="0">
              <a:schemeClr val="accent3"/>
            </a:fillRef>
            <a:effectRef idx="1">
              <a:schemeClr val="accent3"/>
            </a:effectRef>
            <a:fontRef idx="minor">
              <a:schemeClr val="tx1"/>
            </a:fontRef>
          </p:style>
        </p:cxnSp>
        <p:cxnSp>
          <p:nvCxnSpPr>
            <p:cNvPr id="24" name="Straight Connector 23"/>
            <p:cNvCxnSpPr/>
            <p:nvPr/>
          </p:nvCxnSpPr>
          <p:spPr>
            <a:xfrm flipV="1">
              <a:off x="5574413" y="1861507"/>
              <a:ext cx="5564" cy="604694"/>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28" name="Group 27"/>
          <p:cNvGrpSpPr/>
          <p:nvPr/>
        </p:nvGrpSpPr>
        <p:grpSpPr>
          <a:xfrm>
            <a:off x="4742438" y="5654742"/>
            <a:ext cx="3969761" cy="988523"/>
            <a:chOff x="4761966" y="1462591"/>
            <a:chExt cx="3969761" cy="645570"/>
          </a:xfrm>
        </p:grpSpPr>
        <p:sp>
          <p:nvSpPr>
            <p:cNvPr id="29" name="TextBox 28"/>
            <p:cNvSpPr txBox="1"/>
            <p:nvPr/>
          </p:nvSpPr>
          <p:spPr>
            <a:xfrm>
              <a:off x="5284268" y="1505166"/>
              <a:ext cx="3447459" cy="60299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smtClean="0">
                  <a:solidFill>
                    <a:schemeClr val="accent4">
                      <a:lumMod val="50000"/>
                    </a:schemeClr>
                  </a:solidFill>
                  <a:latin typeface="+mn-lt"/>
                </a:rPr>
                <a:t>Focusing on intermediate CT and</a:t>
              </a:r>
            </a:p>
            <a:p>
              <a:r>
                <a:rPr lang="en-US" dirty="0" smtClean="0">
                  <a:solidFill>
                    <a:schemeClr val="accent4">
                      <a:lumMod val="50000"/>
                    </a:schemeClr>
                  </a:solidFill>
                  <a:latin typeface="+mn-lt"/>
                </a:rPr>
                <a:t>incidents that cannot be categorized by SCAR </a:t>
              </a:r>
              <a:endParaRPr lang="en-US" dirty="0">
                <a:solidFill>
                  <a:schemeClr val="accent4">
                    <a:lumMod val="50000"/>
                  </a:schemeClr>
                </a:solidFill>
                <a:latin typeface="+mn-lt"/>
              </a:endParaRPr>
            </a:p>
          </p:txBody>
        </p:sp>
        <p:cxnSp>
          <p:nvCxnSpPr>
            <p:cNvPr id="30" name="Straight Connector 29"/>
            <p:cNvCxnSpPr>
              <a:endCxn id="29" idx="1"/>
            </p:cNvCxnSpPr>
            <p:nvPr/>
          </p:nvCxnSpPr>
          <p:spPr>
            <a:xfrm>
              <a:off x="4761966" y="1462591"/>
              <a:ext cx="522302" cy="344073"/>
            </a:xfrm>
            <a:prstGeom prst="line">
              <a:avLst/>
            </a:prstGeom>
          </p:spPr>
          <p:style>
            <a:lnRef idx="2">
              <a:schemeClr val="accent3"/>
            </a:lnRef>
            <a:fillRef idx="0">
              <a:schemeClr val="accent3"/>
            </a:fillRef>
            <a:effectRef idx="1">
              <a:schemeClr val="accent3"/>
            </a:effectRef>
            <a:fontRef idx="minor">
              <a:schemeClr val="tx1"/>
            </a:fontRef>
          </p:style>
        </p:cxnSp>
        <p:cxnSp>
          <p:nvCxnSpPr>
            <p:cNvPr id="42" name="Straight Connector 41"/>
            <p:cNvCxnSpPr/>
            <p:nvPr/>
          </p:nvCxnSpPr>
          <p:spPr>
            <a:xfrm>
              <a:off x="5284268" y="1548386"/>
              <a:ext cx="12699" cy="518580"/>
            </a:xfrm>
            <a:prstGeom prst="line">
              <a:avLst/>
            </a:prstGeom>
          </p:spPr>
          <p:style>
            <a:lnRef idx="2">
              <a:schemeClr val="accent3"/>
            </a:lnRef>
            <a:fillRef idx="0">
              <a:schemeClr val="accent3"/>
            </a:fillRef>
            <a:effectRef idx="1">
              <a:schemeClr val="accent3"/>
            </a:effectRef>
            <a:fontRef idx="minor">
              <a:schemeClr val="tx1"/>
            </a:fontRef>
          </p:style>
        </p:cxnSp>
      </p:grpSp>
    </p:spTree>
    <p:extLst>
      <p:ext uri="{BB962C8B-B14F-4D97-AF65-F5344CB8AC3E}">
        <p14:creationId xmlns:p14="http://schemas.microsoft.com/office/powerpoint/2010/main" val="173278871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mph" presetSubtype="0" fill="hold" grpId="0" nodeType="clickEffect">
                                  <p:stCondLst>
                                    <p:cond delay="0"/>
                                  </p:stCondLst>
                                  <p:childTnLst>
                                    <p:animClr clrSpc="hsl" dir="cw">
                                      <p:cBhvr override="childStyle">
                                        <p:cTn id="16" dur="500" fill="hold"/>
                                        <p:tgtEl>
                                          <p:spTgt spid="7"/>
                                        </p:tgtEl>
                                        <p:attrNameLst>
                                          <p:attrName>style.color</p:attrName>
                                        </p:attrNameLst>
                                      </p:cBhvr>
                                      <p:by>
                                        <p:hsl h="7200000" s="0" l="0"/>
                                      </p:by>
                                    </p:animClr>
                                    <p:animClr clrSpc="hsl" dir="cw">
                                      <p:cBhvr>
                                        <p:cTn id="17" dur="500" fill="hold"/>
                                        <p:tgtEl>
                                          <p:spTgt spid="7"/>
                                        </p:tgtEl>
                                        <p:attrNameLst>
                                          <p:attrName>fillcolor</p:attrName>
                                        </p:attrNameLst>
                                      </p:cBhvr>
                                      <p:by>
                                        <p:hsl h="7200000" s="0" l="0"/>
                                      </p:by>
                                    </p:animClr>
                                    <p:animClr clrSpc="hsl" dir="cw">
                                      <p:cBhvr>
                                        <p:cTn id="18" dur="500" fill="hold"/>
                                        <p:tgtEl>
                                          <p:spTgt spid="7"/>
                                        </p:tgtEl>
                                        <p:attrNameLst>
                                          <p:attrName>stroke.color</p:attrName>
                                        </p:attrNameLst>
                                      </p:cBhvr>
                                      <p:by>
                                        <p:hsl h="7200000" s="0" l="0"/>
                                      </p:by>
                                    </p:animClr>
                                    <p:set>
                                      <p:cBhvr>
                                        <p:cTn id="1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229600" cy="563563"/>
          </a:xfrm>
        </p:spPr>
        <p:txBody>
          <a:bodyPr/>
          <a:lstStyle/>
          <a:p>
            <a:r>
              <a:rPr lang="en-US" dirty="0"/>
              <a:t>Phase </a:t>
            </a:r>
            <a:r>
              <a:rPr lang="en-US" dirty="0" smtClean="0"/>
              <a:t>1 </a:t>
            </a:r>
            <a:r>
              <a:rPr lang="en-US" dirty="0"/>
              <a:t>– </a:t>
            </a:r>
            <a:r>
              <a:rPr lang="en-US" dirty="0" smtClean="0"/>
              <a:t>Filter Out Outliers</a:t>
            </a:r>
            <a:endParaRPr lang="en-US" dirty="0"/>
          </a:p>
        </p:txBody>
      </p:sp>
      <p:sp>
        <p:nvSpPr>
          <p:cNvPr id="3" name="Content Placeholder 2"/>
          <p:cNvSpPr>
            <a:spLocks noGrp="1"/>
          </p:cNvSpPr>
          <p:nvPr>
            <p:ph idx="1"/>
          </p:nvPr>
        </p:nvSpPr>
        <p:spPr/>
        <p:txBody>
          <a:bodyPr/>
          <a:lstStyle/>
          <a:p>
            <a:r>
              <a:rPr lang="en-US" dirty="0" smtClean="0"/>
              <a:t>PAM: Partitioning Around </a:t>
            </a:r>
            <a:r>
              <a:rPr lang="en-US" dirty="0" err="1" smtClean="0"/>
              <a:t>Medoids</a:t>
            </a:r>
            <a:r>
              <a:rPr lang="en-US" dirty="0" smtClean="0"/>
              <a:t> (Kaufman </a:t>
            </a:r>
            <a:r>
              <a:rPr lang="en-US" dirty="0"/>
              <a:t>and </a:t>
            </a:r>
            <a:r>
              <a:rPr lang="en-US" dirty="0" err="1" smtClean="0"/>
              <a:t>Rousseeuw</a:t>
            </a:r>
            <a:r>
              <a:rPr lang="en-US" dirty="0" smtClean="0"/>
              <a:t>, 1990) </a:t>
            </a:r>
          </a:p>
          <a:p>
            <a:pPr lvl="1"/>
            <a:r>
              <a:rPr lang="en-US" dirty="0" err="1" smtClean="0"/>
              <a:t>Medoids</a:t>
            </a:r>
            <a:r>
              <a:rPr lang="en-US" dirty="0" smtClean="0"/>
              <a:t>: most centrally located elements</a:t>
            </a:r>
          </a:p>
          <a:p>
            <a:pPr lvl="1"/>
            <a:r>
              <a:rPr lang="en-US" dirty="0" smtClean="0"/>
              <a:t>Goal: </a:t>
            </a:r>
            <a:r>
              <a:rPr lang="en-US" dirty="0"/>
              <a:t>detecting a group of clusters including </a:t>
            </a:r>
            <a:r>
              <a:rPr lang="en-US" dirty="0" smtClean="0"/>
              <a:t>a small </a:t>
            </a:r>
            <a:r>
              <a:rPr lang="en-US" dirty="0"/>
              <a:t>number of elements </a:t>
            </a:r>
            <a:endParaRPr lang="en-US" dirty="0" smtClean="0"/>
          </a:p>
          <a:p>
            <a:pPr marL="457200" lvl="1" indent="-457200">
              <a:buNone/>
            </a:pPr>
            <a:endParaRPr lang="en-US" dirty="0" smtClean="0"/>
          </a:p>
        </p:txBody>
      </p:sp>
      <p:sp>
        <p:nvSpPr>
          <p:cNvPr id="4" name="Slide Number Placeholder 3"/>
          <p:cNvSpPr>
            <a:spLocks noGrp="1"/>
          </p:cNvSpPr>
          <p:nvPr>
            <p:ph type="sldNum" sz="quarter" idx="12"/>
          </p:nvPr>
        </p:nvSpPr>
        <p:spPr/>
        <p:txBody>
          <a:bodyPr/>
          <a:lstStyle/>
          <a:p>
            <a:fld id="{176124AF-11D4-48F9-91D2-89338E3AB207}" type="slidenum">
              <a:rPr lang="en-US" smtClean="0"/>
              <a:pPr/>
              <a:t>27</a:t>
            </a:fld>
            <a:endParaRPr lang="en-US"/>
          </a:p>
        </p:txBody>
      </p:sp>
      <p:sp>
        <p:nvSpPr>
          <p:cNvPr id="5" name="TextBox 4"/>
          <p:cNvSpPr txBox="1"/>
          <p:nvPr/>
        </p:nvSpPr>
        <p:spPr>
          <a:xfrm>
            <a:off x="1143000" y="3881735"/>
            <a:ext cx="7702873" cy="461665"/>
          </a:xfrm>
          <a:prstGeom prst="rect">
            <a:avLst/>
          </a:prstGeom>
          <a:noFill/>
        </p:spPr>
        <p:txBody>
          <a:bodyPr wrap="square" rtlCol="0">
            <a:spAutoFit/>
          </a:bodyPr>
          <a:lstStyle/>
          <a:p>
            <a:pPr marL="0" lvl="1"/>
            <a:r>
              <a:rPr lang="en-US" sz="2400" b="1" dirty="0" smtClean="0">
                <a:sym typeface="Wingdings" panose="05000000000000000000" pitchFamily="2" charset="2"/>
              </a:rPr>
              <a:t>36/6000 </a:t>
            </a:r>
            <a:r>
              <a:rPr lang="en-US" sz="2400" b="1" dirty="0">
                <a:sym typeface="Wingdings" panose="05000000000000000000" pitchFamily="2" charset="2"/>
              </a:rPr>
              <a:t>incidents are selected as outliers</a:t>
            </a:r>
            <a:endParaRPr lang="en-US" sz="2800" b="1" dirty="0">
              <a:latin typeface="+mn-lt"/>
            </a:endParaRPr>
          </a:p>
        </p:txBody>
      </p:sp>
      <p:sp>
        <p:nvSpPr>
          <p:cNvPr id="6" name="Right Arrow 5"/>
          <p:cNvSpPr/>
          <p:nvPr/>
        </p:nvSpPr>
        <p:spPr>
          <a:xfrm>
            <a:off x="685800" y="3944641"/>
            <a:ext cx="381000" cy="381000"/>
          </a:xfrm>
          <a:prstGeom prst="rightArrow">
            <a:avLst/>
          </a:prstGeom>
          <a:solidFill>
            <a:srgbClr val="003399">
              <a:alpha val="76078"/>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a:t>
            </a:r>
            <a:r>
              <a:rPr lang="en-US" sz="2000" i="1" dirty="0"/>
              <a:t>Clearance Times</a:t>
            </a:r>
          </a:p>
        </p:txBody>
      </p:sp>
    </p:spTree>
    <p:extLst>
      <p:ext uri="{BB962C8B-B14F-4D97-AF65-F5344CB8AC3E}">
        <p14:creationId xmlns:p14="http://schemas.microsoft.com/office/powerpoint/2010/main" val="108791566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229600" cy="563563"/>
          </a:xfrm>
        </p:spPr>
        <p:txBody>
          <a:bodyPr/>
          <a:lstStyle/>
          <a:p>
            <a:r>
              <a:rPr lang="en-US" dirty="0"/>
              <a:t>Flowchart to Develop the Proposed Model</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28</a:t>
            </a:fld>
            <a:endParaRPr lang="en-US"/>
          </a:p>
        </p:txBody>
      </p:sp>
      <p:sp>
        <p:nvSpPr>
          <p:cNvPr id="6" name="Rectangle 5"/>
          <p:cNvSpPr/>
          <p:nvPr/>
        </p:nvSpPr>
        <p:spPr>
          <a:xfrm>
            <a:off x="304800" y="1371600"/>
            <a:ext cx="8381999" cy="5181600"/>
          </a:xfrm>
          <a:prstGeom prst="rect">
            <a:avLst/>
          </a:prstGeom>
        </p:spPr>
      </p:sp>
      <p:sp>
        <p:nvSpPr>
          <p:cNvPr id="7" name="Rectangle 6"/>
          <p:cNvSpPr/>
          <p:nvPr/>
        </p:nvSpPr>
        <p:spPr>
          <a:xfrm>
            <a:off x="1668055" y="1738160"/>
            <a:ext cx="3398288" cy="554387"/>
          </a:xfrm>
          <a:prstGeom prst="rect">
            <a:avLst/>
          </a:prstGeom>
          <a:solidFill>
            <a:srgbClr val="D0D3EB">
              <a:alpha val="80000"/>
            </a:srgbClr>
          </a:solidFill>
          <a:ln w="9525">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i="1" dirty="0">
                <a:solidFill>
                  <a:schemeClr val="tx1"/>
                </a:solidFill>
                <a:effectLst/>
                <a:ea typeface="Times New Roman" panose="02020603050405020304" pitchFamily="18" charset="0"/>
              </a:rPr>
              <a:t>Phase 1</a:t>
            </a:r>
            <a:r>
              <a:rPr lang="en-US" sz="2000" dirty="0">
                <a:solidFill>
                  <a:schemeClr val="tx1"/>
                </a:solidFill>
                <a:effectLst/>
                <a:ea typeface="Times New Roman" panose="02020603050405020304" pitchFamily="18" charset="0"/>
              </a:rPr>
              <a:t>: Filter out outliers</a:t>
            </a:r>
            <a:endParaRPr lang="en-US" sz="2400" dirty="0">
              <a:solidFill>
                <a:schemeClr val="tx1"/>
              </a:solidFill>
              <a:effectLst/>
              <a:ea typeface="Times New Roman" panose="02020603050405020304" pitchFamily="18" charset="0"/>
            </a:endParaRPr>
          </a:p>
        </p:txBody>
      </p:sp>
      <p:sp>
        <p:nvSpPr>
          <p:cNvPr id="15" name="TextBox 14"/>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a:t>
            </a:r>
            <a:r>
              <a:rPr lang="en-US" sz="2000" i="1" dirty="0"/>
              <a:t>Clearance Times</a:t>
            </a:r>
          </a:p>
        </p:txBody>
      </p:sp>
      <p:sp>
        <p:nvSpPr>
          <p:cNvPr id="8" name="Rectangle 7"/>
          <p:cNvSpPr/>
          <p:nvPr/>
        </p:nvSpPr>
        <p:spPr>
          <a:xfrm>
            <a:off x="1668320" y="2802899"/>
            <a:ext cx="3398487" cy="908815"/>
          </a:xfrm>
          <a:prstGeom prst="rect">
            <a:avLst/>
          </a:prstGeom>
          <a:solidFill>
            <a:srgbClr val="D0D3EB">
              <a:alpha val="80000"/>
            </a:srgbClr>
          </a:solidFill>
          <a:ln w="9525">
            <a:solidFill>
              <a:schemeClr val="tx2">
                <a:lumMod val="60000"/>
                <a:lumOff val="4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i="1" dirty="0">
                <a:effectLst/>
                <a:ea typeface="Times New Roman" panose="02020603050405020304" pitchFamily="18" charset="0"/>
              </a:rPr>
              <a:t>Phase 2</a:t>
            </a:r>
            <a:r>
              <a:rPr lang="en-US" sz="2000" dirty="0">
                <a:effectLst/>
                <a:ea typeface="Times New Roman" panose="02020603050405020304" pitchFamily="18" charset="0"/>
              </a:rPr>
              <a:t>: Sequential Classifiers with Association Rules (</a:t>
            </a:r>
            <a:r>
              <a:rPr lang="en-US" sz="2000" i="1" dirty="0">
                <a:effectLst/>
                <a:ea typeface="Times New Roman" panose="02020603050405020304" pitchFamily="18" charset="0"/>
              </a:rPr>
              <a:t>SCAR</a:t>
            </a:r>
            <a:r>
              <a:rPr lang="en-US" sz="2000" dirty="0">
                <a:effectLst/>
                <a:ea typeface="Times New Roman" panose="02020603050405020304" pitchFamily="18" charset="0"/>
              </a:rPr>
              <a:t>)</a:t>
            </a:r>
            <a:endParaRPr lang="en-US" sz="2400" dirty="0">
              <a:effectLst/>
              <a:ea typeface="Times New Roman" panose="02020603050405020304" pitchFamily="18" charset="0"/>
            </a:endParaRPr>
          </a:p>
        </p:txBody>
      </p:sp>
      <p:cxnSp>
        <p:nvCxnSpPr>
          <p:cNvPr id="9" name="Straight Arrow Connector 8"/>
          <p:cNvCxnSpPr>
            <a:stCxn id="7" idx="2"/>
            <a:endCxn id="8" idx="0"/>
          </p:cNvCxnSpPr>
          <p:nvPr/>
        </p:nvCxnSpPr>
        <p:spPr>
          <a:xfrm>
            <a:off x="3367200" y="2292547"/>
            <a:ext cx="365" cy="510352"/>
          </a:xfrm>
          <a:prstGeom prst="straightConnector1">
            <a:avLst/>
          </a:prstGeom>
          <a:ln>
            <a:tailEnd type="triangle" w="med"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0" name="Rectangle 9"/>
          <p:cNvSpPr/>
          <p:nvPr/>
        </p:nvSpPr>
        <p:spPr>
          <a:xfrm>
            <a:off x="1668055" y="5083314"/>
            <a:ext cx="3398288" cy="707886"/>
          </a:xfrm>
          <a:prstGeom prst="rect">
            <a:avLst/>
          </a:prstGeom>
          <a:solidFill>
            <a:srgbClr val="D0D3EB">
              <a:alpha val="80000"/>
            </a:srgbClr>
          </a:solidFill>
          <a:ln w="9525">
            <a:solidFill>
              <a:schemeClr val="tx2">
                <a:lumMod val="60000"/>
                <a:lumOff val="4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109538" marR="0" indent="-109538" algn="ctr">
              <a:spcBef>
                <a:spcPts val="0"/>
              </a:spcBef>
              <a:spcAft>
                <a:spcPts val="0"/>
              </a:spcAft>
            </a:pPr>
            <a:r>
              <a:rPr lang="en-US" sz="2000" b="1" i="1" dirty="0">
                <a:effectLst/>
                <a:ea typeface="Times New Roman" panose="02020603050405020304" pitchFamily="18" charset="0"/>
              </a:rPr>
              <a:t>Phase 3</a:t>
            </a:r>
            <a:r>
              <a:rPr lang="en-US" sz="2000" dirty="0">
                <a:effectLst/>
                <a:ea typeface="Times New Roman" panose="02020603050405020304" pitchFamily="18" charset="0"/>
              </a:rPr>
              <a:t>: Develop </a:t>
            </a:r>
            <a:r>
              <a:rPr lang="en-US" sz="2000" dirty="0" smtClean="0">
                <a:effectLst/>
                <a:ea typeface="Times New Roman" panose="02020603050405020304" pitchFamily="18" charset="0"/>
              </a:rPr>
              <a:t>Supplemental models</a:t>
            </a:r>
            <a:endParaRPr lang="en-US" sz="2400" dirty="0">
              <a:effectLst/>
              <a:ea typeface="Malgun Gothic" panose="020B0503020000020004" pitchFamily="34" charset="-127"/>
            </a:endParaRPr>
          </a:p>
        </p:txBody>
      </p:sp>
      <p:sp>
        <p:nvSpPr>
          <p:cNvPr id="11" name="Rectangle 10"/>
          <p:cNvSpPr/>
          <p:nvPr/>
        </p:nvSpPr>
        <p:spPr>
          <a:xfrm>
            <a:off x="5574413" y="3659084"/>
            <a:ext cx="2491285" cy="1323439"/>
          </a:xfrm>
          <a:prstGeom prst="rect">
            <a:avLst/>
          </a:prstGeom>
          <a:solidFill>
            <a:srgbClr val="81D31A">
              <a:alpha val="56078"/>
            </a:srgbClr>
          </a:solidFill>
          <a:ln w="9525">
            <a:solidFill>
              <a:schemeClr val="tx2">
                <a:lumMod val="60000"/>
                <a:lumOff val="4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pPr>
            <a:r>
              <a:rPr lang="en-US" sz="2000" b="1" dirty="0">
                <a:effectLst/>
                <a:ea typeface="Times New Roman" panose="02020603050405020304" pitchFamily="18" charset="0"/>
              </a:rPr>
              <a:t>An integrated system </a:t>
            </a:r>
            <a:endParaRPr lang="en-US" sz="2400" dirty="0">
              <a:effectLst/>
              <a:ea typeface="Times New Roman" panose="02020603050405020304" pitchFamily="18" charset="0"/>
            </a:endParaRPr>
          </a:p>
          <a:p>
            <a:pPr marL="0" marR="0" algn="ctr">
              <a:spcBef>
                <a:spcPts val="0"/>
              </a:spcBef>
              <a:spcAft>
                <a:spcPts val="0"/>
              </a:spcAft>
            </a:pPr>
            <a:r>
              <a:rPr lang="en-US" sz="2000" b="1" dirty="0">
                <a:effectLst/>
                <a:ea typeface="Times New Roman" panose="02020603050405020304" pitchFamily="18" charset="0"/>
              </a:rPr>
              <a:t>for predicting incident clearance times</a:t>
            </a:r>
            <a:endParaRPr lang="en-US" sz="2400" dirty="0">
              <a:effectLst/>
              <a:ea typeface="Times New Roman" panose="02020603050405020304" pitchFamily="18" charset="0"/>
            </a:endParaRPr>
          </a:p>
        </p:txBody>
      </p:sp>
      <p:cxnSp>
        <p:nvCxnSpPr>
          <p:cNvPr id="12" name="Elbow Connector 11"/>
          <p:cNvCxnSpPr>
            <a:stCxn id="10" idx="3"/>
            <a:endCxn id="11" idx="2"/>
          </p:cNvCxnSpPr>
          <p:nvPr/>
        </p:nvCxnSpPr>
        <p:spPr>
          <a:xfrm flipV="1">
            <a:off x="5066342" y="4982523"/>
            <a:ext cx="1753713" cy="454734"/>
          </a:xfrm>
          <a:prstGeom prst="bentConnector2">
            <a:avLst/>
          </a:prstGeom>
          <a:ln>
            <a:tailEnd type="triangle" w="med"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3" name="Straight Arrow Connector 12"/>
          <p:cNvCxnSpPr>
            <a:stCxn id="8" idx="2"/>
            <a:endCxn id="10" idx="0"/>
          </p:cNvCxnSpPr>
          <p:nvPr/>
        </p:nvCxnSpPr>
        <p:spPr>
          <a:xfrm flipH="1">
            <a:off x="3367200" y="3711713"/>
            <a:ext cx="365" cy="1371601"/>
          </a:xfrm>
          <a:prstGeom prst="straightConnector1">
            <a:avLst/>
          </a:prstGeom>
          <a:ln>
            <a:tailEnd type="triangle" w="med"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4" name="Elbow Connector 13"/>
          <p:cNvCxnSpPr>
            <a:stCxn id="8" idx="3"/>
            <a:endCxn id="11" idx="0"/>
          </p:cNvCxnSpPr>
          <p:nvPr/>
        </p:nvCxnSpPr>
        <p:spPr>
          <a:xfrm>
            <a:off x="5066807" y="3257308"/>
            <a:ext cx="1753249" cy="401776"/>
          </a:xfrm>
          <a:prstGeom prst="bentConnector2">
            <a:avLst/>
          </a:prstGeom>
          <a:ln>
            <a:tailEnd type="triangle" w="med"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0" name="Rounded Rectangular Callout 19"/>
          <p:cNvSpPr/>
          <p:nvPr/>
        </p:nvSpPr>
        <p:spPr>
          <a:xfrm>
            <a:off x="5295900" y="1555888"/>
            <a:ext cx="3162300" cy="1212597"/>
          </a:xfrm>
          <a:prstGeom prst="wedgeRoundRectCallout">
            <a:avLst>
              <a:gd name="adj1" fmla="val -57685"/>
              <a:gd name="adj2" fmla="val 8280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n-US" dirty="0" smtClean="0"/>
              <a:t>Short: ≤ 30 </a:t>
            </a:r>
            <a:r>
              <a:rPr lang="en-US" dirty="0" err="1" smtClean="0"/>
              <a:t>mins</a:t>
            </a:r>
            <a:endParaRPr lang="en-US" dirty="0" smtClean="0"/>
          </a:p>
          <a:p>
            <a:pPr marL="285750" indent="-285750">
              <a:buFont typeface="Arial" panose="020B0604020202020204" pitchFamily="34" charset="0"/>
              <a:buChar char="•"/>
            </a:pPr>
            <a:r>
              <a:rPr lang="en-US" dirty="0" smtClean="0"/>
              <a:t>Intermediate: 30-120 </a:t>
            </a:r>
            <a:r>
              <a:rPr lang="en-US" dirty="0" err="1" smtClean="0"/>
              <a:t>mins</a:t>
            </a:r>
            <a:endParaRPr lang="en-US" dirty="0" smtClean="0"/>
          </a:p>
          <a:p>
            <a:pPr marL="285750" indent="-285750">
              <a:buFont typeface="Arial" panose="020B0604020202020204" pitchFamily="34" charset="0"/>
              <a:buChar char="•"/>
            </a:pPr>
            <a:r>
              <a:rPr lang="en-US" dirty="0" smtClean="0"/>
              <a:t>Long: ≥ 120 </a:t>
            </a:r>
            <a:r>
              <a:rPr lang="en-US" dirty="0" err="1" smtClean="0"/>
              <a:t>mins</a:t>
            </a:r>
            <a:endParaRPr lang="en-US" dirty="0"/>
          </a:p>
        </p:txBody>
      </p:sp>
    </p:spTree>
    <p:extLst>
      <p:ext uri="{BB962C8B-B14F-4D97-AF65-F5344CB8AC3E}">
        <p14:creationId xmlns:p14="http://schemas.microsoft.com/office/powerpoint/2010/main" val="218794097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par>
                                <p:cTn id="10" presetID="9" presetClass="emph" presetSubtype="0" grpId="0" nodeType="withEffect">
                                  <p:stCondLst>
                                    <p:cond delay="0"/>
                                  </p:stCondLst>
                                  <p:childTnLst>
                                    <p:set>
                                      <p:cBhvr rctx="PPT">
                                        <p:cTn id="11" dur="indefinite"/>
                                        <p:tgtEl>
                                          <p:spTgt spid="7"/>
                                        </p:tgtEl>
                                        <p:attrNameLst>
                                          <p:attrName>style.opacity</p:attrName>
                                        </p:attrNameLst>
                                      </p:cBhvr>
                                      <p:to>
                                        <p:strVal val="0.25"/>
                                      </p:to>
                                    </p:set>
                                    <p:animEffect filter="image" prLst="opacity: 0.25">
                                      <p:cBhvr rctx="IE">
                                        <p:cTn id="12" dur="indefinite"/>
                                        <p:tgtEl>
                                          <p:spTgt spid="7"/>
                                        </p:tgtEl>
                                      </p:cBhvr>
                                    </p:animEffect>
                                  </p:childTnLst>
                                </p:cTn>
                              </p:par>
                              <p:par>
                                <p:cTn id="13" presetID="9" presetClass="emph" presetSubtype="0" nodeType="withEffect">
                                  <p:stCondLst>
                                    <p:cond delay="0"/>
                                  </p:stCondLst>
                                  <p:childTnLst>
                                    <p:set>
                                      <p:cBhvr rctx="PPT">
                                        <p:cTn id="14" dur="indefinite"/>
                                        <p:tgtEl>
                                          <p:spTgt spid="9"/>
                                        </p:tgtEl>
                                        <p:attrNameLst>
                                          <p:attrName>style.opacity</p:attrName>
                                        </p:attrNameLst>
                                      </p:cBhvr>
                                      <p:to>
                                        <p:strVal val="0.25"/>
                                      </p:to>
                                    </p:set>
                                    <p:animEffect filter="image" prLst="opacity: 0.25">
                                      <p:cBhvr rctx="IE">
                                        <p:cTn id="15" dur="indefinite"/>
                                        <p:tgtEl>
                                          <p:spTgt spid="9"/>
                                        </p:tgtEl>
                                      </p:cBhvr>
                                    </p:animEffect>
                                  </p:childTnLst>
                                </p:cTn>
                              </p:par>
                              <p:par>
                                <p:cTn id="16" presetID="9" presetClass="emph" presetSubtype="0" nodeType="withEffect">
                                  <p:stCondLst>
                                    <p:cond delay="0"/>
                                  </p:stCondLst>
                                  <p:childTnLst>
                                    <p:set>
                                      <p:cBhvr rctx="PPT">
                                        <p:cTn id="17" dur="indefinite"/>
                                        <p:tgtEl>
                                          <p:spTgt spid="14"/>
                                        </p:tgtEl>
                                        <p:attrNameLst>
                                          <p:attrName>style.opacity</p:attrName>
                                        </p:attrNameLst>
                                      </p:cBhvr>
                                      <p:to>
                                        <p:strVal val="0.25"/>
                                      </p:to>
                                    </p:set>
                                    <p:animEffect filter="image" prLst="opacity: 0.25">
                                      <p:cBhvr rctx="IE">
                                        <p:cTn id="18" dur="indefinite"/>
                                        <p:tgtEl>
                                          <p:spTgt spid="14"/>
                                        </p:tgtEl>
                                      </p:cBhvr>
                                    </p:animEffect>
                                  </p:childTnLst>
                                </p:cTn>
                              </p:par>
                              <p:par>
                                <p:cTn id="19" presetID="9" presetClass="emph" presetSubtype="0" grpId="0" nodeType="withEffect">
                                  <p:stCondLst>
                                    <p:cond delay="0"/>
                                  </p:stCondLst>
                                  <p:childTnLst>
                                    <p:set>
                                      <p:cBhvr rctx="PPT">
                                        <p:cTn id="20" dur="indefinite"/>
                                        <p:tgtEl>
                                          <p:spTgt spid="11"/>
                                        </p:tgtEl>
                                        <p:attrNameLst>
                                          <p:attrName>style.opacity</p:attrName>
                                        </p:attrNameLst>
                                      </p:cBhvr>
                                      <p:to>
                                        <p:strVal val="0.25"/>
                                      </p:to>
                                    </p:set>
                                    <p:animEffect filter="image" prLst="opacity: 0.25">
                                      <p:cBhvr rctx="IE">
                                        <p:cTn id="21" dur="indefinite"/>
                                        <p:tgtEl>
                                          <p:spTgt spid="11"/>
                                        </p:tgtEl>
                                      </p:cBhvr>
                                    </p:animEffect>
                                  </p:childTnLst>
                                </p:cTn>
                              </p:par>
                              <p:par>
                                <p:cTn id="22" presetID="9" presetClass="emph" presetSubtype="0" nodeType="withEffect">
                                  <p:stCondLst>
                                    <p:cond delay="0"/>
                                  </p:stCondLst>
                                  <p:childTnLst>
                                    <p:set>
                                      <p:cBhvr rctx="PPT">
                                        <p:cTn id="23" dur="indefinite"/>
                                        <p:tgtEl>
                                          <p:spTgt spid="12"/>
                                        </p:tgtEl>
                                        <p:attrNameLst>
                                          <p:attrName>style.opacity</p:attrName>
                                        </p:attrNameLst>
                                      </p:cBhvr>
                                      <p:to>
                                        <p:strVal val="0.25"/>
                                      </p:to>
                                    </p:set>
                                    <p:animEffect filter="image" prLst="opacity: 0.25">
                                      <p:cBhvr rctx="IE">
                                        <p:cTn id="24" dur="indefinite"/>
                                        <p:tgtEl>
                                          <p:spTgt spid="12"/>
                                        </p:tgtEl>
                                      </p:cBhvr>
                                    </p:animEffect>
                                  </p:childTnLst>
                                </p:cTn>
                              </p:par>
                              <p:par>
                                <p:cTn id="25" presetID="9" presetClass="emph" presetSubtype="0" nodeType="withEffect">
                                  <p:stCondLst>
                                    <p:cond delay="0"/>
                                  </p:stCondLst>
                                  <p:childTnLst>
                                    <p:set>
                                      <p:cBhvr rctx="PPT">
                                        <p:cTn id="26" dur="indefinite"/>
                                        <p:tgtEl>
                                          <p:spTgt spid="13"/>
                                        </p:tgtEl>
                                        <p:attrNameLst>
                                          <p:attrName>style.opacity</p:attrName>
                                        </p:attrNameLst>
                                      </p:cBhvr>
                                      <p:to>
                                        <p:strVal val="0.25"/>
                                      </p:to>
                                    </p:set>
                                    <p:animEffect filter="image" prLst="opacity: 0.25">
                                      <p:cBhvr rctx="IE">
                                        <p:cTn id="27" dur="indefinite"/>
                                        <p:tgtEl>
                                          <p:spTgt spid="13"/>
                                        </p:tgtEl>
                                      </p:cBhvr>
                                    </p:animEffect>
                                  </p:childTnLst>
                                </p:cTn>
                              </p:par>
                              <p:par>
                                <p:cTn id="28" presetID="9" presetClass="emph" presetSubtype="0" grpId="0" nodeType="withEffect">
                                  <p:stCondLst>
                                    <p:cond delay="0"/>
                                  </p:stCondLst>
                                  <p:childTnLst>
                                    <p:set>
                                      <p:cBhvr rctx="PPT">
                                        <p:cTn id="29" dur="indefinite"/>
                                        <p:tgtEl>
                                          <p:spTgt spid="10"/>
                                        </p:tgtEl>
                                        <p:attrNameLst>
                                          <p:attrName>style.opacity</p:attrName>
                                        </p:attrNameLst>
                                      </p:cBhvr>
                                      <p:to>
                                        <p:strVal val="0.25"/>
                                      </p:to>
                                    </p:set>
                                    <p:animEffect filter="image" prLst="opacity: 0.25">
                                      <p:cBhvr rctx="IE">
                                        <p:cTn id="30" dur="indefinite"/>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0550"/>
            <a:ext cx="8001000" cy="563563"/>
          </a:xfrm>
        </p:spPr>
        <p:txBody>
          <a:bodyPr/>
          <a:lstStyle/>
          <a:p>
            <a:r>
              <a:rPr lang="en-US" dirty="0" smtClean="0"/>
              <a:t>Association Rules (Agrawal </a:t>
            </a:r>
            <a:r>
              <a:rPr lang="en-US" dirty="0"/>
              <a:t>et </a:t>
            </a:r>
            <a:r>
              <a:rPr lang="en-US" dirty="0" smtClean="0"/>
              <a:t>al., 1993)</a:t>
            </a:r>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29</a:t>
            </a:fld>
            <a:endParaRPr lang="en-US"/>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p:txBody>
              <a:bodyPr>
                <a:noAutofit/>
              </a:bodyPr>
              <a:lstStyle/>
              <a:p>
                <a:r>
                  <a:rPr lang="en-US" dirty="0" smtClean="0"/>
                  <a:t>Mining explicit relations between clearance time and </a:t>
                </a:r>
                <a:r>
                  <a:rPr lang="en-US" dirty="0"/>
                  <a:t>associated factors in a format of </a:t>
                </a:r>
                <a:r>
                  <a:rPr lang="en-US" dirty="0" smtClean="0"/>
                  <a:t>rules. </a:t>
                </a:r>
              </a:p>
              <a:p>
                <a:pPr lvl="1"/>
                <a:r>
                  <a:rPr lang="en-US" dirty="0" smtClean="0"/>
                  <a:t>For example, </a:t>
                </a:r>
                <a:endParaRPr lang="en-US" dirty="0"/>
              </a:p>
              <a:p>
                <a:pPr lvl="2"/>
                <a:endParaRPr lang="en-US" sz="2300" dirty="0" smtClean="0"/>
              </a:p>
              <a:p>
                <a:pPr lvl="1"/>
                <a:endParaRPr lang="en-US" sz="2300" dirty="0" smtClean="0"/>
              </a:p>
              <a:p>
                <a:pPr lvl="1"/>
                <a:endParaRPr lang="en-US" b="1" i="1" dirty="0" smtClean="0"/>
              </a:p>
              <a:p>
                <a:pPr lvl="1"/>
                <a:endParaRPr lang="en-US" b="1" i="1" dirty="0"/>
              </a:p>
              <a:p>
                <a:pPr lvl="1"/>
                <a:endParaRPr lang="en-US" b="1" i="1" dirty="0" smtClean="0"/>
              </a:p>
              <a:p>
                <a:pPr lvl="1"/>
                <a:r>
                  <a:rPr lang="en-US" b="1" i="1" dirty="0" smtClean="0"/>
                  <a:t>Support</a:t>
                </a:r>
                <a:r>
                  <a:rPr lang="en-US" i="1" dirty="0" smtClean="0"/>
                  <a:t> </a:t>
                </a:r>
                <a:r>
                  <a:rPr lang="en-US" dirty="0"/>
                  <a:t>of an </a:t>
                </a:r>
                <a:r>
                  <a:rPr lang="en-US" dirty="0" err="1"/>
                  <a:t>itemset</a:t>
                </a:r>
                <a:r>
                  <a:rPr lang="en-US" dirty="0"/>
                  <a:t> </a:t>
                </a:r>
                <a:r>
                  <a:rPr lang="en-US" i="1" dirty="0" smtClean="0"/>
                  <a:t>X</a:t>
                </a:r>
                <a:r>
                  <a:rPr lang="en-US" dirty="0"/>
                  <a:t> </a:t>
                </a:r>
                <a:r>
                  <a:rPr lang="en-US" dirty="0" smtClean="0"/>
                  <a:t>(</a:t>
                </a:r>
                <a:r>
                  <a:rPr lang="en-US" i="1" dirty="0" err="1" smtClean="0"/>
                  <a:t>supp</a:t>
                </a:r>
                <a:r>
                  <a:rPr lang="en-US" i="1" dirty="0" smtClean="0"/>
                  <a:t>(X)</a:t>
                </a:r>
                <a:r>
                  <a:rPr lang="en-US" dirty="0" smtClean="0"/>
                  <a:t>): the </a:t>
                </a:r>
                <a:r>
                  <a:rPr lang="en-US" dirty="0"/>
                  <a:t>proportion of </a:t>
                </a:r>
                <a:r>
                  <a:rPr lang="en-US" dirty="0" smtClean="0"/>
                  <a:t>data entries in </a:t>
                </a:r>
                <a:r>
                  <a:rPr lang="en-US" dirty="0"/>
                  <a:t>the database </a:t>
                </a:r>
                <a:r>
                  <a:rPr lang="en-US" dirty="0" smtClean="0"/>
                  <a:t>which </a:t>
                </a:r>
                <a:r>
                  <a:rPr lang="en-US" dirty="0"/>
                  <a:t>include the </a:t>
                </a:r>
                <a:r>
                  <a:rPr lang="en-US" dirty="0" err="1"/>
                  <a:t>itemset</a:t>
                </a:r>
                <a:r>
                  <a:rPr lang="en-US" dirty="0"/>
                  <a:t> </a:t>
                </a:r>
                <a:r>
                  <a:rPr lang="en-US" i="1" dirty="0" smtClean="0"/>
                  <a:t>X</a:t>
                </a:r>
              </a:p>
              <a:p>
                <a:pPr lvl="1"/>
                <a:r>
                  <a:rPr lang="en-US" b="1" i="1" dirty="0"/>
                  <a:t>C</a:t>
                </a:r>
                <a:r>
                  <a:rPr lang="en-US" b="1" i="1" dirty="0" smtClean="0"/>
                  <a:t>onfidence</a:t>
                </a:r>
                <a:r>
                  <a:rPr lang="en-US" dirty="0" smtClean="0"/>
                  <a:t> </a:t>
                </a:r>
                <a:r>
                  <a:rPr lang="en-US" dirty="0"/>
                  <a:t>of a </a:t>
                </a:r>
                <a:r>
                  <a:rPr lang="en-US" dirty="0" smtClean="0"/>
                  <a:t>rule: </a:t>
                </a:r>
                <a:r>
                  <a:rPr lang="en-US" i="1" dirty="0" err="1" smtClean="0"/>
                  <a:t>conf</a:t>
                </a:r>
                <a:r>
                  <a:rPr lang="en-US" i="1" dirty="0" smtClean="0"/>
                  <a:t>(X</a:t>
                </a:r>
                <a:r>
                  <a:rPr lang="en-US" i="1" dirty="0"/>
                  <a:t>→ Y)</a:t>
                </a:r>
                <a:r>
                  <a:rPr lang="en-US" dirty="0"/>
                  <a:t> = </a:t>
                </a:r>
                <a:r>
                  <a:rPr lang="en-US" i="1" dirty="0" err="1"/>
                  <a:t>supp</a:t>
                </a:r>
                <a:r>
                  <a:rPr lang="en-US" i="1" dirty="0"/>
                  <a:t>(X </a:t>
                </a:r>
                <a14:m>
                  <m:oMath xmlns:m="http://schemas.openxmlformats.org/officeDocument/2006/math">
                    <m:r>
                      <a:rPr lang="en-US" i="1">
                        <a:latin typeface="Cambria Math"/>
                      </a:rPr>
                      <m:t>∪</m:t>
                    </m:r>
                  </m:oMath>
                </a14:m>
                <a:r>
                  <a:rPr lang="en-US" i="1" dirty="0"/>
                  <a:t> Y)/</a:t>
                </a:r>
                <a:r>
                  <a:rPr lang="en-US" i="1" dirty="0" err="1"/>
                  <a:t>supp</a:t>
                </a:r>
                <a:r>
                  <a:rPr lang="en-US" i="1" dirty="0"/>
                  <a:t>(X</a:t>
                </a:r>
                <a:r>
                  <a:rPr lang="en-US" i="1" dirty="0" smtClean="0"/>
                  <a:t>)</a:t>
                </a:r>
              </a:p>
              <a:p>
                <a:pPr lvl="1"/>
                <a:endParaRPr lang="en-US" sz="23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70"/>
                </a:stretch>
              </a:blipFill>
            </p:spPr>
            <p:txBody>
              <a:bodyPr/>
              <a:lstStyle/>
              <a:p>
                <a:r>
                  <a:rPr lang="en-US">
                    <a:noFill/>
                  </a:rPr>
                  <a:t> </a:t>
                </a:r>
              </a:p>
            </p:txBody>
          </p:sp>
        </mc:Fallback>
      </mc:AlternateContent>
      <p:sp>
        <p:nvSpPr>
          <p:cNvPr id="6" name="TextBox 5"/>
          <p:cNvSpPr txBox="1"/>
          <p:nvPr/>
        </p:nvSpPr>
        <p:spPr>
          <a:xfrm>
            <a:off x="1676400" y="2819400"/>
            <a:ext cx="6781800" cy="1938992"/>
          </a:xfrm>
          <a:prstGeom prst="rect">
            <a:avLst/>
          </a:prstGeom>
          <a:noFill/>
        </p:spPr>
        <p:txBody>
          <a:bodyPr wrap="square" rtlCol="0">
            <a:spAutoFit/>
          </a:bodyPr>
          <a:lstStyle/>
          <a:p>
            <a:pPr marL="168275" lvl="2"/>
            <a:r>
              <a:rPr lang="en-US" sz="2400" dirty="0" smtClean="0"/>
              <a:t>{personal injury, rainy} </a:t>
            </a:r>
            <a:r>
              <a:rPr lang="en-US" sz="2400" dirty="0"/>
              <a:t>→ </a:t>
            </a:r>
            <a:r>
              <a:rPr lang="en-US" sz="2400" dirty="0" smtClean="0"/>
              <a:t>{intermediate CT}</a:t>
            </a:r>
          </a:p>
          <a:p>
            <a:pPr marL="168275" lvl="2"/>
            <a:r>
              <a:rPr lang="en-US" sz="2400" i="1" dirty="0" smtClean="0"/>
              <a:t>      antecedent	               consequent</a:t>
            </a:r>
            <a:r>
              <a:rPr lang="en-US" sz="2400" dirty="0" smtClean="0"/>
              <a:t> </a:t>
            </a:r>
          </a:p>
          <a:p>
            <a:pPr marL="168275" lvl="2"/>
            <a:r>
              <a:rPr lang="en-US" sz="2400" dirty="0" smtClean="0"/>
              <a:t>            LHS	                                RHS</a:t>
            </a:r>
          </a:p>
          <a:p>
            <a:pPr marL="168275" lvl="2"/>
            <a:r>
              <a:rPr lang="en-US" sz="2400" dirty="0"/>
              <a:t>	</a:t>
            </a:r>
            <a:r>
              <a:rPr lang="en-US" sz="2400" dirty="0" smtClean="0"/>
              <a:t>     X		                        Y</a:t>
            </a:r>
          </a:p>
          <a:p>
            <a:pPr marL="168275" lvl="2"/>
            <a:r>
              <a:rPr lang="en-US" sz="2400" dirty="0"/>
              <a:t> </a:t>
            </a:r>
            <a:r>
              <a:rPr lang="en-US" sz="2400" dirty="0" smtClean="0"/>
              <a:t>             </a:t>
            </a:r>
            <a:r>
              <a:rPr lang="en-US" sz="2400" dirty="0" smtClean="0">
                <a:solidFill>
                  <a:schemeClr val="accent6"/>
                </a:solidFill>
              </a:rPr>
              <a:t>6</a:t>
            </a:r>
            <a:r>
              <a:rPr lang="en-US" sz="2400" dirty="0" smtClean="0"/>
              <a:t>                                       </a:t>
            </a:r>
            <a:r>
              <a:rPr lang="en-US" sz="2400" dirty="0" smtClean="0">
                <a:solidFill>
                  <a:schemeClr val="accent6"/>
                </a:solidFill>
              </a:rPr>
              <a:t>3</a:t>
            </a:r>
          </a:p>
        </p:txBody>
      </p:sp>
      <p:sp>
        <p:nvSpPr>
          <p:cNvPr id="3" name="TextBox 2"/>
          <p:cNvSpPr txBox="1"/>
          <p:nvPr/>
        </p:nvSpPr>
        <p:spPr>
          <a:xfrm>
            <a:off x="1676400" y="6099472"/>
            <a:ext cx="1574800" cy="461665"/>
          </a:xfrm>
          <a:prstGeom prst="rect">
            <a:avLst/>
          </a:prstGeom>
          <a:noFill/>
        </p:spPr>
        <p:txBody>
          <a:bodyPr wrap="square" rtlCol="0">
            <a:spAutoFit/>
          </a:bodyPr>
          <a:lstStyle/>
          <a:p>
            <a:r>
              <a:rPr lang="en-US" sz="2400" dirty="0" err="1" smtClean="0">
                <a:solidFill>
                  <a:schemeClr val="accent6"/>
                </a:solidFill>
                <a:latin typeface="+mn-lt"/>
              </a:rPr>
              <a:t>supp</a:t>
            </a:r>
            <a:r>
              <a:rPr lang="en-US" sz="2400" dirty="0" smtClean="0">
                <a:solidFill>
                  <a:schemeClr val="accent6"/>
                </a:solidFill>
                <a:latin typeface="+mn-lt"/>
              </a:rPr>
              <a:t>(X)=6</a:t>
            </a:r>
            <a:endParaRPr lang="en-US" sz="2400" dirty="0">
              <a:solidFill>
                <a:schemeClr val="accent6"/>
              </a:solidFill>
              <a:latin typeface="+mn-lt"/>
            </a:endParaRPr>
          </a:p>
        </p:txBody>
      </p:sp>
      <mc:AlternateContent xmlns:mc="http://schemas.openxmlformats.org/markup-compatibility/2006" xmlns:a14="http://schemas.microsoft.com/office/drawing/2010/main">
        <mc:Choice Requires="a14">
          <p:sp>
            <p:nvSpPr>
              <p:cNvPr id="7" name="TextBox 6"/>
              <p:cNvSpPr txBox="1"/>
              <p:nvPr/>
            </p:nvSpPr>
            <p:spPr>
              <a:xfrm>
                <a:off x="3352800" y="6083121"/>
                <a:ext cx="2133600" cy="461665"/>
              </a:xfrm>
              <a:prstGeom prst="rect">
                <a:avLst/>
              </a:prstGeom>
              <a:noFill/>
            </p:spPr>
            <p:txBody>
              <a:bodyPr wrap="square" rtlCol="0">
                <a:spAutoFit/>
              </a:bodyPr>
              <a:lstStyle/>
              <a:p>
                <a:r>
                  <a:rPr lang="en-US" sz="2400" dirty="0" err="1" smtClean="0">
                    <a:solidFill>
                      <a:schemeClr val="accent6"/>
                    </a:solidFill>
                    <a:latin typeface="+mn-lt"/>
                  </a:rPr>
                  <a:t>supp</a:t>
                </a:r>
                <a:r>
                  <a:rPr lang="en-US" sz="2400" dirty="0" smtClean="0">
                    <a:solidFill>
                      <a:schemeClr val="accent6"/>
                    </a:solidFill>
                    <a:latin typeface="+mn-lt"/>
                  </a:rPr>
                  <a:t>(X </a:t>
                </a:r>
                <a14:m>
                  <m:oMath xmlns:m="http://schemas.openxmlformats.org/officeDocument/2006/math">
                    <m:r>
                      <a:rPr lang="en-US" sz="2400" i="0">
                        <a:solidFill>
                          <a:schemeClr val="accent6"/>
                        </a:solidFill>
                        <a:latin typeface="Cambria Math" panose="02040503050406030204" pitchFamily="18" charset="0"/>
                      </a:rPr>
                      <m:t>∪</m:t>
                    </m:r>
                  </m:oMath>
                </a14:m>
                <a:r>
                  <a:rPr lang="en-US" sz="2400" dirty="0">
                    <a:solidFill>
                      <a:schemeClr val="accent6"/>
                    </a:solidFill>
                    <a:latin typeface="+mn-lt"/>
                  </a:rPr>
                  <a:t> </a:t>
                </a:r>
                <a:r>
                  <a:rPr lang="en-US" sz="2400" dirty="0" smtClean="0">
                    <a:solidFill>
                      <a:schemeClr val="accent6"/>
                    </a:solidFill>
                    <a:latin typeface="+mn-lt"/>
                  </a:rPr>
                  <a:t>Y) =3</a:t>
                </a:r>
                <a:endParaRPr lang="en-US" sz="2400" dirty="0">
                  <a:solidFill>
                    <a:schemeClr val="accent6"/>
                  </a:solidFill>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352800" y="6083121"/>
                <a:ext cx="2133600" cy="461665"/>
              </a:xfrm>
              <a:prstGeom prst="rect">
                <a:avLst/>
              </a:prstGeom>
              <a:blipFill rotWithShape="0">
                <a:blip r:embed="rId4"/>
                <a:stretch>
                  <a:fillRect l="-4286" t="-10526" b="-28947"/>
                </a:stretch>
              </a:blipFill>
            </p:spPr>
            <p:txBody>
              <a:bodyPr/>
              <a:lstStyle/>
              <a:p>
                <a:r>
                  <a:rPr lang="en-US">
                    <a:noFill/>
                  </a:rPr>
                  <a:t> </a:t>
                </a:r>
              </a:p>
            </p:txBody>
          </p:sp>
        </mc:Fallback>
      </mc:AlternateContent>
      <p:sp>
        <p:nvSpPr>
          <p:cNvPr id="8" name="TextBox 7"/>
          <p:cNvSpPr txBox="1"/>
          <p:nvPr/>
        </p:nvSpPr>
        <p:spPr>
          <a:xfrm>
            <a:off x="5492750" y="6083121"/>
            <a:ext cx="3041650" cy="461665"/>
          </a:xfrm>
          <a:prstGeom prst="rect">
            <a:avLst/>
          </a:prstGeom>
          <a:noFill/>
        </p:spPr>
        <p:txBody>
          <a:bodyPr wrap="square" rtlCol="0">
            <a:spAutoFit/>
          </a:bodyPr>
          <a:lstStyle/>
          <a:p>
            <a:r>
              <a:rPr lang="en-US" sz="2400" dirty="0" err="1" smtClean="0">
                <a:solidFill>
                  <a:schemeClr val="accent6"/>
                </a:solidFill>
                <a:latin typeface="+mn-lt"/>
              </a:rPr>
              <a:t>conf</a:t>
            </a:r>
            <a:r>
              <a:rPr lang="en-US" sz="2400" dirty="0" smtClean="0">
                <a:solidFill>
                  <a:schemeClr val="accent6"/>
                </a:solidFill>
                <a:latin typeface="+mn-lt"/>
              </a:rPr>
              <a:t>(X</a:t>
            </a:r>
            <a:r>
              <a:rPr lang="en-US" sz="2400" dirty="0">
                <a:solidFill>
                  <a:schemeClr val="accent6"/>
                </a:solidFill>
                <a:latin typeface="+mn-lt"/>
              </a:rPr>
              <a:t>→ </a:t>
            </a:r>
            <a:r>
              <a:rPr lang="en-US" sz="2400" dirty="0" smtClean="0">
                <a:solidFill>
                  <a:schemeClr val="accent6"/>
                </a:solidFill>
                <a:latin typeface="+mn-lt"/>
              </a:rPr>
              <a:t>Y) = 3/6 = 0.5</a:t>
            </a:r>
            <a:endParaRPr lang="en-US" sz="2400" dirty="0">
              <a:solidFill>
                <a:schemeClr val="accent6"/>
              </a:solidFill>
              <a:latin typeface="+mn-lt"/>
            </a:endParaRPr>
          </a:p>
        </p:txBody>
      </p:sp>
      <p:sp>
        <p:nvSpPr>
          <p:cNvPr id="9" name="TextBox 8"/>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a:t>
            </a:r>
            <a:r>
              <a:rPr lang="en-US" sz="2000" i="1" dirty="0"/>
              <a:t>Clearance Times</a:t>
            </a:r>
          </a:p>
        </p:txBody>
      </p:sp>
    </p:spTree>
    <p:extLst>
      <p:ext uri="{BB962C8B-B14F-4D97-AF65-F5344CB8AC3E}">
        <p14:creationId xmlns:p14="http://schemas.microsoft.com/office/powerpoint/2010/main" val="207983956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Research Background</a:t>
            </a:r>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3</a:t>
            </a:fld>
            <a:endParaRPr lang="en-US"/>
          </a:p>
        </p:txBody>
      </p:sp>
      <p:sp>
        <p:nvSpPr>
          <p:cNvPr id="7" name="TextBox 6"/>
          <p:cNvSpPr txBox="1"/>
          <p:nvPr/>
        </p:nvSpPr>
        <p:spPr>
          <a:xfrm>
            <a:off x="990600" y="1565464"/>
            <a:ext cx="7162800" cy="2015936"/>
          </a:xfrm>
          <a:prstGeom prst="rect">
            <a:avLst/>
          </a:prstGeom>
          <a:solidFill>
            <a:srgbClr val="8CC9F7">
              <a:alpha val="52157"/>
            </a:srgb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lvl="0" indent="-342900">
              <a:spcBef>
                <a:spcPts val="600"/>
              </a:spcBef>
              <a:buClr>
                <a:srgbClr val="990099"/>
              </a:buClr>
              <a:buSzPct val="100000"/>
              <a:buFont typeface="Wingdings" panose="05000000000000000000" pitchFamily="2" charset="2"/>
              <a:buChar char="§"/>
            </a:pPr>
            <a:r>
              <a:rPr lang="en-US" sz="2400" dirty="0">
                <a:ea typeface="Times New Roman" panose="02020603050405020304" pitchFamily="18" charset="0"/>
              </a:rPr>
              <a:t>Non-recurrent traffic congestion due to incidents has contributed </a:t>
            </a:r>
            <a:r>
              <a:rPr lang="en-US" sz="2400" b="1" dirty="0">
                <a:ea typeface="Times New Roman" panose="02020603050405020304" pitchFamily="18" charset="0"/>
              </a:rPr>
              <a:t>up to 60 percent of the total freeway corridor delay </a:t>
            </a:r>
            <a:r>
              <a:rPr lang="en-US" sz="2400" dirty="0">
                <a:ea typeface="Times New Roman" panose="02020603050405020304" pitchFamily="18" charset="0"/>
              </a:rPr>
              <a:t>in the United States</a:t>
            </a:r>
            <a:r>
              <a:rPr lang="en-US" sz="2400" dirty="0"/>
              <a:t> (Lindley, 1987).</a:t>
            </a:r>
          </a:p>
          <a:p>
            <a:pPr marL="342900" indent="-342900">
              <a:spcBef>
                <a:spcPts val="600"/>
              </a:spcBef>
              <a:buClr>
                <a:srgbClr val="990099"/>
              </a:buClr>
              <a:buSzPct val="100000"/>
              <a:buFont typeface="Wingdings" panose="05000000000000000000" pitchFamily="2" charset="2"/>
              <a:buChar char="§"/>
            </a:pPr>
            <a:r>
              <a:rPr lang="en-US" sz="2400" b="1" dirty="0"/>
              <a:t>About 25 percent of congestion </a:t>
            </a:r>
            <a:r>
              <a:rPr lang="en-US" sz="2400" dirty="0"/>
              <a:t>in the U.S. is incident-related (FHWA, 2005).</a:t>
            </a:r>
          </a:p>
        </p:txBody>
      </p:sp>
      <p:sp>
        <p:nvSpPr>
          <p:cNvPr id="9" name="TextBox 8"/>
          <p:cNvSpPr txBox="1"/>
          <p:nvPr/>
        </p:nvSpPr>
        <p:spPr>
          <a:xfrm>
            <a:off x="1021773" y="4038600"/>
            <a:ext cx="7162800" cy="1200329"/>
          </a:xfrm>
          <a:prstGeom prst="rect">
            <a:avLst/>
          </a:prstGeom>
          <a:solidFill>
            <a:srgbClr val="8CC9F7">
              <a:alpha val="52157"/>
            </a:srgb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274320" rIns="182880" rtlCol="0">
            <a:spAutoFit/>
          </a:bodyPr>
          <a:lstStyle/>
          <a:p>
            <a:r>
              <a:rPr lang="en-US" sz="2400" dirty="0" smtClean="0">
                <a:solidFill>
                  <a:srgbClr val="FF0000"/>
                </a:solidFill>
              </a:rPr>
              <a:t>The starting  time and duration of non-recurrent congestion, </a:t>
            </a:r>
            <a:r>
              <a:rPr lang="en-US" sz="2400" b="1" dirty="0" smtClean="0">
                <a:solidFill>
                  <a:srgbClr val="FF0000"/>
                </a:solidFill>
              </a:rPr>
              <a:t>due mainly to</a:t>
            </a:r>
            <a:r>
              <a:rPr lang="en-US" sz="2400" dirty="0" smtClean="0">
                <a:solidFill>
                  <a:srgbClr val="FF0000"/>
                </a:solidFill>
              </a:rPr>
              <a:t> </a:t>
            </a:r>
            <a:r>
              <a:rPr lang="en-US" sz="2400" b="1" dirty="0" smtClean="0">
                <a:solidFill>
                  <a:srgbClr val="FF0000"/>
                </a:solidFill>
              </a:rPr>
              <a:t>incidents</a:t>
            </a:r>
            <a:r>
              <a:rPr lang="en-US" sz="2400" dirty="0" smtClean="0">
                <a:solidFill>
                  <a:srgbClr val="FF0000"/>
                </a:solidFill>
              </a:rPr>
              <a:t>, are random in nature.</a:t>
            </a:r>
            <a:endParaRPr lang="en-US" sz="2400" dirty="0">
              <a:solidFill>
                <a:srgbClr val="FF0000"/>
              </a:solidFill>
            </a:endParaRPr>
          </a:p>
        </p:txBody>
      </p:sp>
      <p:sp>
        <p:nvSpPr>
          <p:cNvPr id="10" name="TextBox 9"/>
          <p:cNvSpPr txBox="1"/>
          <p:nvPr/>
        </p:nvSpPr>
        <p:spPr>
          <a:xfrm>
            <a:off x="1042555" y="5688535"/>
            <a:ext cx="7162800" cy="830997"/>
          </a:xfrm>
          <a:prstGeom prst="rect">
            <a:avLst/>
          </a:prstGeom>
          <a:solidFill>
            <a:srgbClr val="8CC9F7">
              <a:alpha val="52157"/>
            </a:srgb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274320" rIns="182880" rtlCol="0">
            <a:spAutoFit/>
          </a:bodyPr>
          <a:lstStyle/>
          <a:p>
            <a:r>
              <a:rPr lang="en-US" sz="2400" dirty="0"/>
              <a:t>Thus, </a:t>
            </a:r>
            <a:r>
              <a:rPr lang="en-US" sz="2400" dirty="0" smtClean="0"/>
              <a:t>it is critical to have an </a:t>
            </a:r>
            <a:r>
              <a:rPr lang="en-US" sz="2400" dirty="0"/>
              <a:t>efficient and effective incident management </a:t>
            </a:r>
            <a:r>
              <a:rPr lang="en-US" sz="2400" dirty="0" smtClean="0"/>
              <a:t>system.</a:t>
            </a:r>
            <a:endParaRPr lang="en-US" sz="2400" dirty="0"/>
          </a:p>
        </p:txBody>
      </p:sp>
      <p:sp>
        <p:nvSpPr>
          <p:cNvPr id="11" name="Down Arrow 10"/>
          <p:cNvSpPr/>
          <p:nvPr/>
        </p:nvSpPr>
        <p:spPr>
          <a:xfrm>
            <a:off x="4267200" y="3526466"/>
            <a:ext cx="762000" cy="454012"/>
          </a:xfrm>
          <a:prstGeom prst="downArrow">
            <a:avLst/>
          </a:prstGeom>
          <a:solidFill>
            <a:schemeClr val="tx1">
              <a:lumMod val="50000"/>
              <a:lumOff val="50000"/>
              <a:alpha val="76078"/>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219200" y="121170"/>
            <a:ext cx="3200400" cy="400110"/>
          </a:xfrm>
          <a:prstGeom prst="rect">
            <a:avLst/>
          </a:prstGeom>
          <a:noFill/>
        </p:spPr>
        <p:txBody>
          <a:bodyPr wrap="square" rtlCol="0">
            <a:spAutoFit/>
          </a:bodyPr>
          <a:lstStyle/>
          <a:p>
            <a:r>
              <a:rPr lang="en-US" sz="2000" i="1" dirty="0" smtClean="0"/>
              <a:t>Introduction</a:t>
            </a:r>
            <a:endParaRPr lang="en-US" sz="2000" i="1" dirty="0"/>
          </a:p>
        </p:txBody>
      </p:sp>
      <p:sp>
        <p:nvSpPr>
          <p:cNvPr id="15" name="Down Arrow 14"/>
          <p:cNvSpPr/>
          <p:nvPr/>
        </p:nvSpPr>
        <p:spPr>
          <a:xfrm>
            <a:off x="4330995" y="5163522"/>
            <a:ext cx="762000" cy="454012"/>
          </a:xfrm>
          <a:prstGeom prst="downArrow">
            <a:avLst/>
          </a:prstGeom>
          <a:solidFill>
            <a:schemeClr val="tx1">
              <a:lumMod val="50000"/>
              <a:lumOff val="50000"/>
              <a:alpha val="76078"/>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0434903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1" fill="hold" grpId="0" nodeType="withEffect">
                                  <p:stCondLst>
                                    <p:cond delay="30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229600" cy="563563"/>
          </a:xfrm>
        </p:spPr>
        <p:txBody>
          <a:bodyPr/>
          <a:lstStyle/>
          <a:p>
            <a:r>
              <a:rPr lang="en-US" dirty="0" smtClean="0"/>
              <a:t>Procedure to Construct the SCAR System</a:t>
            </a:r>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30</a:t>
            </a:fld>
            <a:endParaRPr lang="en-US"/>
          </a:p>
        </p:txBody>
      </p:sp>
      <p:sp>
        <p:nvSpPr>
          <p:cNvPr id="6" name="Rectangle 5"/>
          <p:cNvSpPr/>
          <p:nvPr/>
        </p:nvSpPr>
        <p:spPr>
          <a:xfrm>
            <a:off x="1752600" y="1224915"/>
            <a:ext cx="5894705" cy="5633085"/>
          </a:xfrm>
          <a:prstGeom prst="rect">
            <a:avLst/>
          </a:prstGeom>
        </p:spPr>
      </p:sp>
      <p:sp>
        <p:nvSpPr>
          <p:cNvPr id="7" name="Rectangle 6"/>
          <p:cNvSpPr/>
          <p:nvPr/>
        </p:nvSpPr>
        <p:spPr>
          <a:xfrm>
            <a:off x="2590800" y="2286000"/>
            <a:ext cx="3581400" cy="334501"/>
          </a:xfrm>
          <a:prstGeom prst="rect">
            <a:avLst/>
          </a:prstGeom>
          <a:solidFill>
            <a:schemeClr val="accent3">
              <a:lumMod val="60000"/>
              <a:lumOff val="40000"/>
            </a:schemeClr>
          </a:solidFill>
          <a:ln w="952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b="1" dirty="0">
                <a:effectLst/>
                <a:ea typeface="Times New Roman" panose="02020603050405020304" pitchFamily="18" charset="0"/>
              </a:rPr>
              <a:t>Extract</a:t>
            </a:r>
            <a:r>
              <a:rPr lang="en-US" dirty="0">
                <a:effectLst/>
                <a:ea typeface="Times New Roman" panose="02020603050405020304" pitchFamily="18" charset="0"/>
              </a:rPr>
              <a:t> rules using </a:t>
            </a:r>
            <a:r>
              <a:rPr lang="en-US" dirty="0" smtClean="0">
                <a:effectLst/>
                <a:ea typeface="Times New Roman" panose="02020603050405020304" pitchFamily="18" charset="0"/>
              </a:rPr>
              <a:t>an </a:t>
            </a:r>
            <a:r>
              <a:rPr lang="en-US" i="1" dirty="0" smtClean="0">
                <a:effectLst/>
                <a:ea typeface="Times New Roman" panose="02020603050405020304" pitchFamily="18" charset="0"/>
              </a:rPr>
              <a:t>AR</a:t>
            </a:r>
            <a:r>
              <a:rPr lang="en-US" dirty="0" smtClean="0">
                <a:effectLst/>
                <a:ea typeface="Times New Roman" panose="02020603050405020304" pitchFamily="18" charset="0"/>
              </a:rPr>
              <a:t> </a:t>
            </a:r>
            <a:r>
              <a:rPr lang="en-US" dirty="0">
                <a:effectLst/>
                <a:ea typeface="Times New Roman" panose="02020603050405020304" pitchFamily="18" charset="0"/>
              </a:rPr>
              <a:t>technique</a:t>
            </a:r>
            <a:endParaRPr lang="en-US" sz="2000" dirty="0">
              <a:effectLst/>
              <a:ea typeface="Times New Roman" panose="02020603050405020304" pitchFamily="18" charset="0"/>
            </a:endParaRPr>
          </a:p>
        </p:txBody>
      </p:sp>
      <p:sp>
        <p:nvSpPr>
          <p:cNvPr id="8" name="Rectangle 7"/>
          <p:cNvSpPr/>
          <p:nvPr/>
        </p:nvSpPr>
        <p:spPr>
          <a:xfrm>
            <a:off x="3086847" y="4495800"/>
            <a:ext cx="2614200" cy="614789"/>
          </a:xfrm>
          <a:prstGeom prst="rect">
            <a:avLst/>
          </a:prstGeom>
          <a:solidFill>
            <a:schemeClr val="accent3">
              <a:lumMod val="60000"/>
              <a:lumOff val="40000"/>
            </a:schemeClr>
          </a:solidFill>
          <a:ln w="952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b="1" dirty="0">
                <a:effectLst/>
                <a:ea typeface="Times New Roman" panose="02020603050405020304" pitchFamily="18" charset="0"/>
              </a:rPr>
              <a:t>Build a classifier </a:t>
            </a:r>
          </a:p>
          <a:p>
            <a:pPr marL="0" marR="0" algn="ctr">
              <a:spcBef>
                <a:spcPts val="0"/>
              </a:spcBef>
              <a:spcAft>
                <a:spcPts val="0"/>
              </a:spcAft>
            </a:pPr>
            <a:r>
              <a:rPr lang="en-US" dirty="0">
                <a:effectLst/>
                <a:ea typeface="Times New Roman" panose="02020603050405020304" pitchFamily="18" charset="0"/>
              </a:rPr>
              <a:t>using the best set of </a:t>
            </a:r>
            <a:r>
              <a:rPr lang="en-US" i="1" dirty="0">
                <a:effectLst/>
                <a:ea typeface="Times New Roman" panose="02020603050405020304" pitchFamily="18" charset="0"/>
              </a:rPr>
              <a:t>ARs</a:t>
            </a:r>
            <a:endParaRPr lang="en-US" dirty="0">
              <a:effectLst/>
              <a:ea typeface="Times New Roman" panose="02020603050405020304" pitchFamily="18" charset="0"/>
            </a:endParaRPr>
          </a:p>
        </p:txBody>
      </p:sp>
      <p:sp>
        <p:nvSpPr>
          <p:cNvPr id="9" name="Rectangle 8"/>
          <p:cNvSpPr/>
          <p:nvPr/>
        </p:nvSpPr>
        <p:spPr>
          <a:xfrm>
            <a:off x="3065713" y="5608053"/>
            <a:ext cx="2673971" cy="885046"/>
          </a:xfrm>
          <a:prstGeom prst="rect">
            <a:avLst/>
          </a:prstGeom>
          <a:solidFill>
            <a:schemeClr val="accent3">
              <a:lumMod val="60000"/>
              <a:lumOff val="40000"/>
            </a:schemeClr>
          </a:solidFill>
          <a:ln w="952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b="1" dirty="0">
                <a:effectLst/>
                <a:ea typeface="Times New Roman" panose="02020603050405020304" pitchFamily="18" charset="0"/>
              </a:rPr>
              <a:t>Filter out classified cases </a:t>
            </a:r>
            <a:r>
              <a:rPr lang="en-US" dirty="0">
                <a:effectLst/>
                <a:ea typeface="Times New Roman" panose="02020603050405020304" pitchFamily="18" charset="0"/>
              </a:rPr>
              <a:t>based on the developed set of </a:t>
            </a:r>
            <a:r>
              <a:rPr lang="en-US" dirty="0" smtClean="0">
                <a:effectLst/>
                <a:ea typeface="Times New Roman" panose="02020603050405020304" pitchFamily="18" charset="0"/>
              </a:rPr>
              <a:t>classifiers</a:t>
            </a:r>
            <a:r>
              <a:rPr lang="en-US" dirty="0">
                <a:effectLst/>
                <a:ea typeface="Times New Roman" panose="02020603050405020304" pitchFamily="18" charset="0"/>
              </a:rPr>
              <a:t> </a:t>
            </a:r>
          </a:p>
        </p:txBody>
      </p:sp>
      <p:sp>
        <p:nvSpPr>
          <p:cNvPr id="10" name="Diamond 9"/>
          <p:cNvSpPr/>
          <p:nvPr/>
        </p:nvSpPr>
        <p:spPr>
          <a:xfrm>
            <a:off x="3545671" y="2971800"/>
            <a:ext cx="1686371" cy="1125829"/>
          </a:xfrm>
          <a:prstGeom prst="diamond">
            <a:avLst/>
          </a:prstGeom>
          <a:solidFill>
            <a:schemeClr val="accent5">
              <a:lumMod val="40000"/>
              <a:lumOff val="60000"/>
            </a:schemeClr>
          </a:solidFill>
          <a:ln w="952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1600" dirty="0">
                <a:effectLst/>
                <a:ea typeface="Times New Roman" panose="02020603050405020304" pitchFamily="18" charset="0"/>
              </a:rPr>
              <a:t>Any significant rules?</a:t>
            </a:r>
            <a:endParaRPr lang="en-US" dirty="0">
              <a:effectLst/>
              <a:ea typeface="Times New Roman" panose="02020603050405020304" pitchFamily="18" charset="0"/>
            </a:endParaRPr>
          </a:p>
        </p:txBody>
      </p:sp>
      <p:cxnSp>
        <p:nvCxnSpPr>
          <p:cNvPr id="11" name="Straight Arrow Connector 10"/>
          <p:cNvCxnSpPr>
            <a:stCxn id="7" idx="2"/>
            <a:endCxn id="10" idx="0"/>
          </p:cNvCxnSpPr>
          <p:nvPr/>
        </p:nvCxnSpPr>
        <p:spPr>
          <a:xfrm>
            <a:off x="4381500" y="2620501"/>
            <a:ext cx="7357" cy="351299"/>
          </a:xfrm>
          <a:prstGeom prst="straightConnector1">
            <a:avLst/>
          </a:prstGeom>
          <a:ln>
            <a:solidFill>
              <a:schemeClr val="tx1"/>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2"/>
            <a:endCxn id="8" idx="0"/>
          </p:cNvCxnSpPr>
          <p:nvPr/>
        </p:nvCxnSpPr>
        <p:spPr>
          <a:xfrm>
            <a:off x="4388857" y="4097629"/>
            <a:ext cx="5090" cy="398171"/>
          </a:xfrm>
          <a:prstGeom prst="straightConnector1">
            <a:avLst/>
          </a:prstGeom>
          <a:ln>
            <a:solidFill>
              <a:schemeClr val="tx1"/>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9" idx="0"/>
          </p:cNvCxnSpPr>
          <p:nvPr/>
        </p:nvCxnSpPr>
        <p:spPr>
          <a:xfrm>
            <a:off x="4393947" y="5110589"/>
            <a:ext cx="8752" cy="497464"/>
          </a:xfrm>
          <a:prstGeom prst="straightConnector1">
            <a:avLst/>
          </a:prstGeom>
          <a:ln>
            <a:solidFill>
              <a:schemeClr val="tx1"/>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903588" y="3320715"/>
            <a:ext cx="1142374" cy="438843"/>
          </a:xfrm>
          <a:prstGeom prst="rect">
            <a:avLst/>
          </a:prstGeom>
          <a:solidFill>
            <a:schemeClr val="accent1">
              <a:lumMod val="20000"/>
              <a:lumOff val="80000"/>
            </a:schemeClr>
          </a:solidFill>
          <a:ln w="952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i="1">
                <a:effectLst/>
                <a:ea typeface="Times New Roman" panose="02020603050405020304" pitchFamily="18" charset="0"/>
              </a:rPr>
              <a:t>Phase 3</a:t>
            </a:r>
            <a:endParaRPr lang="en-US">
              <a:effectLst/>
              <a:ea typeface="Times New Roman" panose="02020603050405020304" pitchFamily="18" charset="0"/>
            </a:endParaRPr>
          </a:p>
        </p:txBody>
      </p:sp>
      <p:cxnSp>
        <p:nvCxnSpPr>
          <p:cNvPr id="15" name="Straight Arrow Connector 14"/>
          <p:cNvCxnSpPr>
            <a:stCxn id="10" idx="3"/>
            <a:endCxn id="14" idx="1"/>
          </p:cNvCxnSpPr>
          <p:nvPr/>
        </p:nvCxnSpPr>
        <p:spPr>
          <a:xfrm>
            <a:off x="5232042" y="3534715"/>
            <a:ext cx="1671546" cy="5422"/>
          </a:xfrm>
          <a:prstGeom prst="straightConnector1">
            <a:avLst/>
          </a:prstGeom>
          <a:ln>
            <a:solidFill>
              <a:schemeClr val="tx1"/>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9" idx="1"/>
            <a:endCxn id="7" idx="1"/>
          </p:cNvCxnSpPr>
          <p:nvPr/>
        </p:nvCxnSpPr>
        <p:spPr>
          <a:xfrm rot="10800000">
            <a:off x="2590801" y="2453252"/>
            <a:ext cx="474913" cy="3597325"/>
          </a:xfrm>
          <a:prstGeom prst="bentConnector3">
            <a:avLst>
              <a:gd name="adj1" fmla="val 188908"/>
            </a:avLst>
          </a:prstGeom>
          <a:ln>
            <a:solidFill>
              <a:schemeClr val="tx1"/>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600200" y="2086246"/>
            <a:ext cx="4800600" cy="4635229"/>
          </a:xfrm>
          <a:prstGeom prst="rect">
            <a:avLst/>
          </a:prstGeom>
          <a:noFill/>
          <a:ln>
            <a:solidFill>
              <a:srgbClr val="00B050"/>
            </a:solidFill>
            <a:prstDash val="sysDash"/>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18" name="Text Box 56"/>
          <p:cNvSpPr txBox="1"/>
          <p:nvPr/>
        </p:nvSpPr>
        <p:spPr>
          <a:xfrm>
            <a:off x="838200" y="3922842"/>
            <a:ext cx="1127495" cy="446008"/>
          </a:xfrm>
          <a:prstGeom prst="rect">
            <a:avLst/>
          </a:prstGeom>
          <a:solidFill>
            <a:srgbClr val="FFFF66"/>
          </a:solid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b="1" i="1" dirty="0">
                <a:effectLst/>
                <a:ea typeface="Times New Roman" panose="02020603050405020304" pitchFamily="18" charset="0"/>
              </a:rPr>
              <a:t>Phase 2</a:t>
            </a:r>
            <a:endParaRPr lang="en-US" sz="2400" dirty="0">
              <a:effectLst/>
              <a:ea typeface="Times New Roman" panose="02020603050405020304" pitchFamily="18" charset="0"/>
            </a:endParaRPr>
          </a:p>
        </p:txBody>
      </p:sp>
      <p:sp>
        <p:nvSpPr>
          <p:cNvPr id="20" name="Text Box 60"/>
          <p:cNvSpPr txBox="1"/>
          <p:nvPr/>
        </p:nvSpPr>
        <p:spPr>
          <a:xfrm>
            <a:off x="5220255" y="3156118"/>
            <a:ext cx="602562" cy="272882"/>
          </a:xfrm>
          <a:prstGeom prst="rect">
            <a:avLst/>
          </a:prstGeom>
          <a:no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dirty="0">
                <a:effectLst/>
                <a:ea typeface="Times New Roman" panose="02020603050405020304" pitchFamily="18" charset="0"/>
              </a:rPr>
              <a:t>NO</a:t>
            </a:r>
            <a:endParaRPr lang="en-US" sz="2000" dirty="0">
              <a:effectLst/>
              <a:ea typeface="Times New Roman" panose="02020603050405020304" pitchFamily="18" charset="0"/>
            </a:endParaRPr>
          </a:p>
        </p:txBody>
      </p:sp>
      <p:sp>
        <p:nvSpPr>
          <p:cNvPr id="21" name="Text Box 61"/>
          <p:cNvSpPr txBox="1"/>
          <p:nvPr/>
        </p:nvSpPr>
        <p:spPr>
          <a:xfrm>
            <a:off x="3740838" y="4095968"/>
            <a:ext cx="602562" cy="272882"/>
          </a:xfrm>
          <a:prstGeom prst="rect">
            <a:avLst/>
          </a:prstGeom>
          <a:no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dirty="0">
                <a:effectLst/>
                <a:ea typeface="Times New Roman" panose="02020603050405020304" pitchFamily="18" charset="0"/>
              </a:rPr>
              <a:t>YES</a:t>
            </a:r>
            <a:endParaRPr lang="en-US" sz="2000" dirty="0">
              <a:effectLst/>
              <a:ea typeface="Times New Roman" panose="02020603050405020304" pitchFamily="18" charset="0"/>
            </a:endParaRPr>
          </a:p>
        </p:txBody>
      </p:sp>
      <p:sp>
        <p:nvSpPr>
          <p:cNvPr id="22" name="Rectangle 21"/>
          <p:cNvSpPr/>
          <p:nvPr/>
        </p:nvSpPr>
        <p:spPr>
          <a:xfrm>
            <a:off x="3720437" y="1438002"/>
            <a:ext cx="1309242" cy="399604"/>
          </a:xfrm>
          <a:prstGeom prst="rect">
            <a:avLst/>
          </a:prstGeom>
          <a:solidFill>
            <a:schemeClr val="accent1">
              <a:lumMod val="20000"/>
              <a:lumOff val="80000"/>
            </a:schemeClr>
          </a:solidFill>
          <a:ln w="952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i="1" dirty="0">
                <a:effectLst/>
                <a:ea typeface="Times New Roman" panose="02020603050405020304" pitchFamily="18" charset="0"/>
              </a:rPr>
              <a:t>Phase 1</a:t>
            </a:r>
            <a:endParaRPr lang="en-US" dirty="0">
              <a:effectLst/>
              <a:ea typeface="Malgun Gothic" panose="020B0503020000020004" pitchFamily="34" charset="-127"/>
            </a:endParaRPr>
          </a:p>
        </p:txBody>
      </p:sp>
      <p:cxnSp>
        <p:nvCxnSpPr>
          <p:cNvPr id="23" name="Straight Arrow Connector 22"/>
          <p:cNvCxnSpPr>
            <a:stCxn id="22" idx="2"/>
            <a:endCxn id="7" idx="0"/>
          </p:cNvCxnSpPr>
          <p:nvPr/>
        </p:nvCxnSpPr>
        <p:spPr>
          <a:xfrm>
            <a:off x="4375058" y="1837606"/>
            <a:ext cx="6442" cy="448394"/>
          </a:xfrm>
          <a:prstGeom prst="straightConnector1">
            <a:avLst/>
          </a:prstGeom>
          <a:ln>
            <a:solidFill>
              <a:schemeClr val="tx1"/>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a:t>
            </a:r>
            <a:r>
              <a:rPr lang="en-US" sz="2000" i="1" dirty="0"/>
              <a:t>Clearance Times</a:t>
            </a:r>
          </a:p>
        </p:txBody>
      </p:sp>
    </p:spTree>
    <p:extLst>
      <p:ext uri="{BB962C8B-B14F-4D97-AF65-F5344CB8AC3E}">
        <p14:creationId xmlns:p14="http://schemas.microsoft.com/office/powerpoint/2010/main" val="293082145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2"/>
                                        </p:tgtEl>
                                        <p:attrNameLst>
                                          <p:attrName>style.opacity</p:attrName>
                                        </p:attrNameLst>
                                      </p:cBhvr>
                                      <p:to>
                                        <p:strVal val="0.25"/>
                                      </p:to>
                                    </p:set>
                                    <p:animEffect filter="image" prLst="opacity: 0.25">
                                      <p:cBhvr rctx="IE">
                                        <p:cTn id="7" dur="indefinite"/>
                                        <p:tgtEl>
                                          <p:spTgt spid="22"/>
                                        </p:tgtEl>
                                      </p:cBhvr>
                                    </p:animEffect>
                                  </p:childTnLst>
                                </p:cTn>
                              </p:par>
                              <p:par>
                                <p:cTn id="8" presetID="9" presetClass="emph" presetSubtype="0" grpId="0" nodeType="withEffect">
                                  <p:stCondLst>
                                    <p:cond delay="0"/>
                                  </p:stCondLst>
                                  <p:childTnLst>
                                    <p:set>
                                      <p:cBhvr rctx="PPT">
                                        <p:cTn id="9" dur="indefinite"/>
                                        <p:tgtEl>
                                          <p:spTgt spid="14"/>
                                        </p:tgtEl>
                                        <p:attrNameLst>
                                          <p:attrName>style.opacity</p:attrName>
                                        </p:attrNameLst>
                                      </p:cBhvr>
                                      <p:to>
                                        <p:strVal val="0.25"/>
                                      </p:to>
                                    </p:set>
                                    <p:animEffect filter="image" prLst="opacity: 0.25">
                                      <p:cBhvr rctx="IE">
                                        <p:cTn id="10" dur="indefinite"/>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229600" cy="563563"/>
          </a:xfrm>
        </p:spPr>
        <p:txBody>
          <a:bodyPr/>
          <a:lstStyle/>
          <a:p>
            <a:r>
              <a:rPr lang="en-US" dirty="0" smtClean="0"/>
              <a:t>Illustration of the SCAR</a:t>
            </a:r>
            <a:r>
              <a:rPr lang="en-US" i="1" dirty="0" smtClean="0"/>
              <a:t> </a:t>
            </a:r>
            <a:r>
              <a:rPr lang="en-US" dirty="0" smtClean="0"/>
              <a:t>System</a:t>
            </a:r>
            <a:endParaRPr lang="en-US" dirty="0"/>
          </a:p>
        </p:txBody>
      </p:sp>
      <p:sp>
        <p:nvSpPr>
          <p:cNvPr id="4" name="Slide Number Placeholder 3"/>
          <p:cNvSpPr>
            <a:spLocks noGrp="1"/>
          </p:cNvSpPr>
          <p:nvPr>
            <p:ph type="sldNum" sz="quarter" idx="12"/>
          </p:nvPr>
        </p:nvSpPr>
        <p:spPr>
          <a:xfrm>
            <a:off x="6951771" y="6440860"/>
            <a:ext cx="2133600" cy="320675"/>
          </a:xfrm>
        </p:spPr>
        <p:txBody>
          <a:bodyPr/>
          <a:lstStyle/>
          <a:p>
            <a:fld id="{176124AF-11D4-48F9-91D2-89338E3AB207}" type="slidenum">
              <a:rPr lang="en-US" smtClean="0"/>
              <a:pPr/>
              <a:t>31</a:t>
            </a:fld>
            <a:endParaRPr lang="en-US"/>
          </a:p>
        </p:txBody>
      </p:sp>
      <p:sp>
        <p:nvSpPr>
          <p:cNvPr id="6" name="Rectangle 5"/>
          <p:cNvSpPr/>
          <p:nvPr/>
        </p:nvSpPr>
        <p:spPr>
          <a:xfrm>
            <a:off x="609601" y="2645727"/>
            <a:ext cx="8229599" cy="4059873"/>
          </a:xfrm>
          <a:prstGeom prst="rect">
            <a:avLst/>
          </a:prstGeom>
          <a:ln>
            <a:noFill/>
          </a:ln>
        </p:spPr>
      </p:sp>
      <p:sp>
        <p:nvSpPr>
          <p:cNvPr id="7" name="Text Box 72"/>
          <p:cNvSpPr txBox="1"/>
          <p:nvPr/>
        </p:nvSpPr>
        <p:spPr>
          <a:xfrm>
            <a:off x="553339" y="2970263"/>
            <a:ext cx="5323141" cy="40104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smtClean="0">
                <a:effectLst/>
                <a:ea typeface="Times New Roman" panose="02020603050405020304" pitchFamily="18" charset="0"/>
              </a:rPr>
              <a:t>(</a:t>
            </a:r>
            <a:r>
              <a:rPr lang="en-US" sz="1600" dirty="0" smtClean="0">
                <a:effectLst/>
                <a:ea typeface="Times New Roman" panose="02020603050405020304" pitchFamily="18" charset="0"/>
              </a:rPr>
              <a:t>on weekday </a:t>
            </a:r>
            <a:r>
              <a:rPr lang="en-US" sz="1600" b="1" dirty="0" smtClean="0">
                <a:effectLst/>
                <a:ea typeface="Times New Roman" panose="02020603050405020304" pitchFamily="18" charset="0"/>
              </a:rPr>
              <a:t>&amp;</a:t>
            </a:r>
            <a:r>
              <a:rPr lang="en-US" sz="1600" dirty="0" smtClean="0">
                <a:effectLst/>
                <a:ea typeface="Times New Roman" panose="02020603050405020304" pitchFamily="18" charset="0"/>
              </a:rPr>
              <a:t> disabled </a:t>
            </a:r>
            <a:r>
              <a:rPr lang="en-US" sz="1600" dirty="0" err="1" smtClean="0">
                <a:effectLst/>
                <a:ea typeface="Times New Roman" panose="02020603050405020304" pitchFamily="18" charset="0"/>
              </a:rPr>
              <a:t>veh</a:t>
            </a:r>
            <a:r>
              <a:rPr lang="en-US" sz="1600" dirty="0" smtClean="0">
                <a:effectLst/>
                <a:ea typeface="Times New Roman" panose="02020603050405020304" pitchFamily="18" charset="0"/>
              </a:rPr>
              <a:t> </a:t>
            </a:r>
            <a:r>
              <a:rPr lang="en-US" sz="1600" b="1" dirty="0" smtClean="0">
                <a:effectLst/>
                <a:ea typeface="Times New Roman" panose="02020603050405020304" pitchFamily="18" charset="0"/>
              </a:rPr>
              <a:t>&amp;</a:t>
            </a:r>
            <a:r>
              <a:rPr lang="en-US" sz="1600" dirty="0" smtClean="0">
                <a:effectLst/>
                <a:ea typeface="Times New Roman" panose="02020603050405020304" pitchFamily="18" charset="0"/>
              </a:rPr>
              <a:t> CHART detected</a:t>
            </a:r>
            <a:r>
              <a:rPr lang="en-US" sz="1600" b="1" dirty="0" smtClean="0">
                <a:effectLst/>
                <a:ea typeface="Times New Roman" panose="02020603050405020304" pitchFamily="18" charset="0"/>
              </a:rPr>
              <a:t>)</a:t>
            </a:r>
            <a:endParaRPr lang="en-US" dirty="0" smtClean="0">
              <a:effectLst/>
              <a:ea typeface="Times New Roman" panose="02020603050405020304" pitchFamily="18" charset="0"/>
            </a:endParaRPr>
          </a:p>
          <a:p>
            <a:pPr marL="0" marR="0" algn="ctr">
              <a:spcBef>
                <a:spcPts val="0"/>
              </a:spcBef>
              <a:spcAft>
                <a:spcPts val="0"/>
              </a:spcAft>
            </a:pPr>
            <a:r>
              <a:rPr lang="en-US" sz="1600" dirty="0">
                <a:effectLst/>
                <a:ea typeface="Times New Roman" panose="02020603050405020304" pitchFamily="18" charset="0"/>
              </a:rPr>
              <a:t> </a:t>
            </a:r>
            <a:endParaRPr lang="en-US" dirty="0">
              <a:effectLst/>
              <a:ea typeface="Times New Roman" panose="02020603050405020304" pitchFamily="18" charset="0"/>
            </a:endParaRPr>
          </a:p>
        </p:txBody>
      </p:sp>
      <p:sp>
        <p:nvSpPr>
          <p:cNvPr id="9" name="Text Box 74"/>
          <p:cNvSpPr txBox="1"/>
          <p:nvPr/>
        </p:nvSpPr>
        <p:spPr>
          <a:xfrm>
            <a:off x="6540500" y="2290127"/>
            <a:ext cx="771743" cy="3753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i="1" dirty="0">
                <a:effectLst/>
                <a:ea typeface="Times New Roman" panose="02020603050405020304" pitchFamily="18" charset="0"/>
              </a:rPr>
              <a:t>AR 1</a:t>
            </a:r>
            <a:endParaRPr lang="en-US" dirty="0">
              <a:effectLst/>
              <a:ea typeface="Times New Roman" panose="02020603050405020304" pitchFamily="18" charset="0"/>
            </a:endParaRPr>
          </a:p>
        </p:txBody>
      </p:sp>
      <p:sp>
        <p:nvSpPr>
          <p:cNvPr id="10" name="Text Box 75"/>
          <p:cNvSpPr txBox="1"/>
          <p:nvPr/>
        </p:nvSpPr>
        <p:spPr>
          <a:xfrm>
            <a:off x="6553200" y="2638687"/>
            <a:ext cx="771743" cy="3753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i="1" dirty="0">
                <a:effectLst/>
                <a:ea typeface="Times New Roman" panose="02020603050405020304" pitchFamily="18" charset="0"/>
              </a:rPr>
              <a:t>AR 2</a:t>
            </a:r>
            <a:endParaRPr lang="en-US" dirty="0">
              <a:effectLst/>
              <a:ea typeface="Times New Roman" panose="02020603050405020304" pitchFamily="18" charset="0"/>
            </a:endParaRPr>
          </a:p>
        </p:txBody>
      </p:sp>
      <p:sp>
        <p:nvSpPr>
          <p:cNvPr id="11" name="Text Box 76"/>
          <p:cNvSpPr txBox="1"/>
          <p:nvPr/>
        </p:nvSpPr>
        <p:spPr>
          <a:xfrm>
            <a:off x="6553200" y="2956187"/>
            <a:ext cx="771743" cy="3753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i="1" dirty="0">
                <a:effectLst/>
                <a:ea typeface="Times New Roman" panose="02020603050405020304" pitchFamily="18" charset="0"/>
              </a:rPr>
              <a:t>AR 3</a:t>
            </a:r>
            <a:endParaRPr lang="en-US" dirty="0">
              <a:effectLst/>
              <a:ea typeface="Times New Roman" panose="02020603050405020304" pitchFamily="18" charset="0"/>
            </a:endParaRPr>
          </a:p>
        </p:txBody>
      </p:sp>
      <p:cxnSp>
        <p:nvCxnSpPr>
          <p:cNvPr id="12" name="Straight Arrow Connector 11"/>
          <p:cNvCxnSpPr/>
          <p:nvPr/>
        </p:nvCxnSpPr>
        <p:spPr>
          <a:xfrm>
            <a:off x="6251339" y="2468069"/>
            <a:ext cx="380559" cy="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248400" y="2798127"/>
            <a:ext cx="380559" cy="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258075" y="3164522"/>
            <a:ext cx="380559" cy="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7269690" y="2493327"/>
            <a:ext cx="1493310" cy="710873"/>
            <a:chOff x="7269690" y="1676400"/>
            <a:chExt cx="1493310" cy="710873"/>
          </a:xfrm>
        </p:grpSpPr>
        <p:sp>
          <p:nvSpPr>
            <p:cNvPr id="15" name="Right Brace 14"/>
            <p:cNvSpPr/>
            <p:nvPr/>
          </p:nvSpPr>
          <p:spPr>
            <a:xfrm>
              <a:off x="7269690" y="1676400"/>
              <a:ext cx="253706" cy="710873"/>
            </a:xfrm>
            <a:prstGeom prst="rightBrace">
              <a:avLst>
                <a:gd name="adj1" fmla="val 39199"/>
                <a:gd name="adj2" fmla="val 50000"/>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solidFill>
                  <a:srgbClr val="0000FF"/>
                </a:solidFill>
              </a:endParaRPr>
            </a:p>
          </p:txBody>
        </p:sp>
        <p:sp>
          <p:nvSpPr>
            <p:cNvPr id="16" name="Text Box 81"/>
            <p:cNvSpPr txBox="1"/>
            <p:nvPr/>
          </p:nvSpPr>
          <p:spPr>
            <a:xfrm>
              <a:off x="7449993" y="1838540"/>
              <a:ext cx="1313007" cy="3753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i="1" dirty="0">
                  <a:solidFill>
                    <a:srgbClr val="0000FF"/>
                  </a:solidFill>
                  <a:effectLst/>
                  <a:ea typeface="Times New Roman" panose="02020603050405020304" pitchFamily="18" charset="0"/>
                </a:rPr>
                <a:t>Classifier 1</a:t>
              </a:r>
              <a:endParaRPr lang="en-US" dirty="0">
                <a:solidFill>
                  <a:srgbClr val="0000FF"/>
                </a:solidFill>
                <a:effectLst/>
                <a:ea typeface="Times New Roman" panose="02020603050405020304" pitchFamily="18" charset="0"/>
              </a:endParaRPr>
            </a:p>
          </p:txBody>
        </p:sp>
      </p:grpSp>
      <p:grpSp>
        <p:nvGrpSpPr>
          <p:cNvPr id="40" name="Group 39"/>
          <p:cNvGrpSpPr/>
          <p:nvPr/>
        </p:nvGrpSpPr>
        <p:grpSpPr>
          <a:xfrm>
            <a:off x="1219200" y="3523428"/>
            <a:ext cx="7398105" cy="1865669"/>
            <a:chOff x="1219200" y="2706501"/>
            <a:chExt cx="7398105" cy="1865669"/>
          </a:xfrm>
        </p:grpSpPr>
        <p:sp>
          <p:nvSpPr>
            <p:cNvPr id="8" name="Text Box 73"/>
            <p:cNvSpPr txBox="1"/>
            <p:nvPr/>
          </p:nvSpPr>
          <p:spPr>
            <a:xfrm>
              <a:off x="1219200" y="3855611"/>
              <a:ext cx="5073418" cy="7165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smtClean="0">
                  <a:effectLst/>
                  <a:ea typeface="Times New Roman" panose="02020603050405020304" pitchFamily="18" charset="0"/>
                </a:rPr>
                <a:t>(2 </a:t>
              </a:r>
              <a:r>
                <a:rPr lang="en-US" sz="1600" dirty="0" err="1" smtClean="0">
                  <a:effectLst/>
                  <a:ea typeface="Times New Roman" panose="02020603050405020304" pitchFamily="18" charset="0"/>
                </a:rPr>
                <a:t>veh</a:t>
              </a:r>
              <a:r>
                <a:rPr lang="en-US" sz="1600" dirty="0" smtClean="0">
                  <a:effectLst/>
                  <a:ea typeface="Times New Roman" panose="02020603050405020304" pitchFamily="18" charset="0"/>
                </a:rPr>
                <a:t> involved </a:t>
              </a:r>
              <a:r>
                <a:rPr lang="en-US" sz="1600" b="1" dirty="0">
                  <a:effectLst/>
                  <a:ea typeface="Times New Roman" panose="02020603050405020304" pitchFamily="18" charset="0"/>
                </a:rPr>
                <a:t>&amp;</a:t>
              </a:r>
              <a:r>
                <a:rPr lang="en-US" sz="1600" dirty="0">
                  <a:effectLst/>
                  <a:ea typeface="Times New Roman" panose="02020603050405020304" pitchFamily="18" charset="0"/>
                </a:rPr>
                <a:t> </a:t>
              </a:r>
              <a:r>
                <a:rPr lang="en-US" sz="1600" dirty="0" smtClean="0">
                  <a:effectLst/>
                  <a:ea typeface="Times New Roman" panose="02020603050405020304" pitchFamily="18" charset="0"/>
                </a:rPr>
                <a:t>fatality) </a:t>
              </a:r>
              <a:r>
                <a:rPr lang="en-US" sz="1600" b="1" dirty="0">
                  <a:solidFill>
                    <a:srgbClr val="0000FF"/>
                  </a:solidFill>
                  <a:effectLst/>
                  <a:ea typeface="Times New Roman" panose="02020603050405020304" pitchFamily="18" charset="0"/>
                </a:rPr>
                <a:t>or</a:t>
              </a:r>
              <a:endParaRPr lang="en-US" dirty="0">
                <a:solidFill>
                  <a:srgbClr val="0000FF"/>
                </a:solidFill>
                <a:effectLst/>
                <a:ea typeface="Times New Roman" panose="02020603050405020304" pitchFamily="18" charset="0"/>
              </a:endParaRPr>
            </a:p>
            <a:p>
              <a:pPr marL="0" marR="0" algn="ctr">
                <a:spcBef>
                  <a:spcPts val="0"/>
                </a:spcBef>
                <a:spcAft>
                  <a:spcPts val="0"/>
                </a:spcAft>
              </a:pPr>
              <a:r>
                <a:rPr lang="en-US" sz="1600" dirty="0" smtClean="0">
                  <a:effectLst/>
                  <a:ea typeface="Times New Roman" panose="02020603050405020304" pitchFamily="18" charset="0"/>
                </a:rPr>
                <a:t>(during daytime </a:t>
              </a:r>
              <a:r>
                <a:rPr lang="en-US" sz="1600" b="1" dirty="0">
                  <a:effectLst/>
                  <a:ea typeface="Times New Roman" panose="02020603050405020304" pitchFamily="18" charset="0"/>
                </a:rPr>
                <a:t>&amp;</a:t>
              </a:r>
              <a:r>
                <a:rPr lang="en-US" sz="1600" dirty="0">
                  <a:effectLst/>
                  <a:ea typeface="Times New Roman" panose="02020603050405020304" pitchFamily="18" charset="0"/>
                </a:rPr>
                <a:t> </a:t>
              </a:r>
              <a:r>
                <a:rPr lang="en-US" sz="1600" dirty="0" smtClean="0">
                  <a:effectLst/>
                  <a:ea typeface="Times New Roman" panose="02020603050405020304" pitchFamily="18" charset="0"/>
                </a:rPr>
                <a:t>minor road </a:t>
              </a:r>
              <a:r>
                <a:rPr lang="en-US" sz="1600" b="1" dirty="0">
                  <a:effectLst/>
                  <a:ea typeface="Times New Roman" panose="02020603050405020304" pitchFamily="18" charset="0"/>
                </a:rPr>
                <a:t>&amp;</a:t>
              </a:r>
              <a:r>
                <a:rPr lang="en-US" sz="1600" dirty="0">
                  <a:effectLst/>
                  <a:ea typeface="Times New Roman" panose="02020603050405020304" pitchFamily="18" charset="0"/>
                </a:rPr>
                <a:t> </a:t>
              </a:r>
              <a:r>
                <a:rPr lang="en-US" sz="1600" dirty="0" smtClean="0">
                  <a:effectLst/>
                  <a:ea typeface="Times New Roman" panose="02020603050405020304" pitchFamily="18" charset="0"/>
                </a:rPr>
                <a:t>fatality</a:t>
              </a:r>
              <a:r>
                <a:rPr lang="en-US" sz="1600" dirty="0">
                  <a:effectLst/>
                  <a:ea typeface="Times New Roman" panose="02020603050405020304" pitchFamily="18" charset="0"/>
                </a:rPr>
                <a:t>)</a:t>
              </a:r>
              <a:endParaRPr lang="en-US" dirty="0">
                <a:effectLst/>
                <a:ea typeface="Times New Roman" panose="02020603050405020304" pitchFamily="18" charset="0"/>
              </a:endParaRPr>
            </a:p>
          </p:txBody>
        </p:sp>
        <p:cxnSp>
          <p:nvCxnSpPr>
            <p:cNvPr id="18" name="Straight Arrow Connector 17"/>
            <p:cNvCxnSpPr/>
            <p:nvPr/>
          </p:nvCxnSpPr>
          <p:spPr>
            <a:xfrm>
              <a:off x="2577717" y="2706501"/>
              <a:ext cx="1451844" cy="1012986"/>
            </a:xfrm>
            <a:prstGeom prst="straightConnector1">
              <a:avLst/>
            </a:prstGeom>
            <a:ln>
              <a:tailEnd type="arrow" w="med" len="lg"/>
            </a:ln>
          </p:spPr>
          <p:style>
            <a:lnRef idx="2">
              <a:schemeClr val="accent6"/>
            </a:lnRef>
            <a:fillRef idx="0">
              <a:schemeClr val="accent6"/>
            </a:fillRef>
            <a:effectRef idx="1">
              <a:schemeClr val="accent6"/>
            </a:effectRef>
            <a:fontRef idx="minor">
              <a:schemeClr val="tx1"/>
            </a:fontRef>
          </p:style>
        </p:cxnSp>
        <p:cxnSp>
          <p:nvCxnSpPr>
            <p:cNvPr id="19" name="Straight Arrow Connector 18"/>
            <p:cNvCxnSpPr/>
            <p:nvPr/>
          </p:nvCxnSpPr>
          <p:spPr>
            <a:xfrm>
              <a:off x="6195027" y="4058911"/>
              <a:ext cx="380559" cy="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92089" y="4297838"/>
              <a:ext cx="380559" cy="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xt Box 86"/>
            <p:cNvSpPr txBox="1"/>
            <p:nvPr/>
          </p:nvSpPr>
          <p:spPr>
            <a:xfrm>
              <a:off x="6448355" y="3855606"/>
              <a:ext cx="771743" cy="3753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i="1">
                  <a:effectLst/>
                  <a:ea typeface="Times New Roman" panose="02020603050405020304" pitchFamily="18" charset="0"/>
                </a:rPr>
                <a:t>AR 1</a:t>
              </a:r>
              <a:endParaRPr lang="en-US">
                <a:effectLst/>
                <a:ea typeface="Times New Roman" panose="02020603050405020304" pitchFamily="18" charset="0"/>
              </a:endParaRPr>
            </a:p>
          </p:txBody>
        </p:sp>
        <p:sp>
          <p:nvSpPr>
            <p:cNvPr id="22" name="Text Box 87"/>
            <p:cNvSpPr txBox="1"/>
            <p:nvPr/>
          </p:nvSpPr>
          <p:spPr>
            <a:xfrm>
              <a:off x="6448406" y="4097496"/>
              <a:ext cx="771743" cy="3753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i="1" dirty="0">
                  <a:effectLst/>
                  <a:ea typeface="Times New Roman" panose="02020603050405020304" pitchFamily="18" charset="0"/>
                </a:rPr>
                <a:t>AR 2</a:t>
              </a:r>
              <a:endParaRPr lang="en-US" dirty="0">
                <a:effectLst/>
                <a:ea typeface="Times New Roman" panose="02020603050405020304" pitchFamily="18" charset="0"/>
              </a:endParaRPr>
            </a:p>
          </p:txBody>
        </p:sp>
        <p:sp>
          <p:nvSpPr>
            <p:cNvPr id="23" name="Right Brace 22"/>
            <p:cNvSpPr/>
            <p:nvPr/>
          </p:nvSpPr>
          <p:spPr>
            <a:xfrm>
              <a:off x="7060736" y="3810000"/>
              <a:ext cx="253706" cy="710873"/>
            </a:xfrm>
            <a:prstGeom prst="rightBrace">
              <a:avLst>
                <a:gd name="adj1" fmla="val 3919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24" name="Text Box 89"/>
            <p:cNvSpPr txBox="1"/>
            <p:nvPr/>
          </p:nvSpPr>
          <p:spPr>
            <a:xfrm>
              <a:off x="7304298" y="3987867"/>
              <a:ext cx="1313007" cy="3753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i="1" dirty="0">
                  <a:effectLst/>
                  <a:ea typeface="Times New Roman" panose="02020603050405020304" pitchFamily="18" charset="0"/>
                </a:rPr>
                <a:t>Classifier 2</a:t>
              </a:r>
              <a:endParaRPr lang="en-US" dirty="0">
                <a:effectLst/>
                <a:ea typeface="Times New Roman" panose="02020603050405020304" pitchFamily="18" charset="0"/>
              </a:endParaRPr>
            </a:p>
          </p:txBody>
        </p:sp>
        <p:sp>
          <p:nvSpPr>
            <p:cNvPr id="29" name="Text Box 95"/>
            <p:cNvSpPr txBox="1"/>
            <p:nvPr/>
          </p:nvSpPr>
          <p:spPr>
            <a:xfrm>
              <a:off x="3148349" y="2854181"/>
              <a:ext cx="657014" cy="4435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dirty="0">
                  <a:solidFill>
                    <a:schemeClr val="accent6">
                      <a:lumMod val="75000"/>
                    </a:schemeClr>
                  </a:solidFill>
                  <a:effectLst/>
                  <a:ea typeface="Times New Roman" panose="02020603050405020304" pitchFamily="18" charset="0"/>
                </a:rPr>
                <a:t>No</a:t>
              </a:r>
              <a:endParaRPr lang="en-US" sz="2000" b="1" dirty="0">
                <a:solidFill>
                  <a:schemeClr val="accent6">
                    <a:lumMod val="75000"/>
                  </a:schemeClr>
                </a:solidFill>
                <a:effectLst/>
                <a:ea typeface="Times New Roman" panose="02020603050405020304" pitchFamily="18" charset="0"/>
              </a:endParaRPr>
            </a:p>
          </p:txBody>
        </p:sp>
      </p:grpSp>
      <p:grpSp>
        <p:nvGrpSpPr>
          <p:cNvPr id="39" name="Group 38"/>
          <p:cNvGrpSpPr/>
          <p:nvPr/>
        </p:nvGrpSpPr>
        <p:grpSpPr>
          <a:xfrm>
            <a:off x="731348" y="3407727"/>
            <a:ext cx="1847019" cy="1313132"/>
            <a:chOff x="731348" y="2590800"/>
            <a:chExt cx="1847019" cy="1313132"/>
          </a:xfrm>
        </p:grpSpPr>
        <p:cxnSp>
          <p:nvCxnSpPr>
            <p:cNvPr id="17" name="Straight Arrow Connector 16"/>
            <p:cNvCxnSpPr/>
            <p:nvPr/>
          </p:nvCxnSpPr>
          <p:spPr>
            <a:xfrm flipH="1">
              <a:off x="1522948" y="2695681"/>
              <a:ext cx="1055419" cy="409612"/>
            </a:xfrm>
            <a:prstGeom prst="straightConnector1">
              <a:avLst/>
            </a:prstGeom>
            <a:ln>
              <a:solidFill>
                <a:srgbClr val="00B050"/>
              </a:solidFill>
              <a:tailEnd type="arrow" w="med" len="lg"/>
            </a:ln>
          </p:spPr>
          <p:style>
            <a:lnRef idx="2">
              <a:schemeClr val="accent3"/>
            </a:lnRef>
            <a:fillRef idx="0">
              <a:schemeClr val="accent3"/>
            </a:fillRef>
            <a:effectRef idx="1">
              <a:schemeClr val="accent3"/>
            </a:effectRef>
            <a:fontRef idx="minor">
              <a:schemeClr val="tx1"/>
            </a:fontRef>
          </p:style>
        </p:cxnSp>
        <p:sp>
          <p:nvSpPr>
            <p:cNvPr id="28" name="Text Box 94"/>
            <p:cNvSpPr txBox="1"/>
            <p:nvPr/>
          </p:nvSpPr>
          <p:spPr>
            <a:xfrm>
              <a:off x="1556010" y="2590800"/>
              <a:ext cx="657014" cy="4435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dirty="0">
                  <a:solidFill>
                    <a:srgbClr val="00B050"/>
                  </a:solidFill>
                  <a:effectLst/>
                  <a:ea typeface="Times New Roman" panose="02020603050405020304" pitchFamily="18" charset="0"/>
                </a:rPr>
                <a:t>Yes</a:t>
              </a:r>
              <a:endParaRPr lang="en-US" sz="2000" b="1" dirty="0">
                <a:solidFill>
                  <a:srgbClr val="00B050"/>
                </a:solidFill>
                <a:effectLst/>
                <a:ea typeface="Times New Roman" panose="02020603050405020304" pitchFamily="18" charset="0"/>
              </a:endParaRPr>
            </a:p>
          </p:txBody>
        </p:sp>
        <p:sp>
          <p:nvSpPr>
            <p:cNvPr id="30" name="Oval 29"/>
            <p:cNvSpPr/>
            <p:nvPr/>
          </p:nvSpPr>
          <p:spPr>
            <a:xfrm>
              <a:off x="731348" y="3176480"/>
              <a:ext cx="1511989" cy="727452"/>
            </a:xfrm>
            <a:prstGeom prst="ellipse">
              <a:avLst/>
            </a:prstGeom>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1600" dirty="0" smtClean="0">
                  <a:solidFill>
                    <a:srgbClr val="000000"/>
                  </a:solidFill>
                  <a:effectLst/>
                  <a:ea typeface="Times New Roman" panose="02020603050405020304" pitchFamily="18" charset="0"/>
                </a:rPr>
                <a:t>Short</a:t>
              </a:r>
              <a:endParaRPr lang="en-US" dirty="0">
                <a:effectLst/>
                <a:ea typeface="Times New Roman" panose="02020603050405020304" pitchFamily="18" charset="0"/>
              </a:endParaRPr>
            </a:p>
            <a:p>
              <a:pPr marL="0" marR="0" algn="ctr">
                <a:spcBef>
                  <a:spcPts val="0"/>
                </a:spcBef>
                <a:spcAft>
                  <a:spcPts val="0"/>
                </a:spcAft>
              </a:pPr>
              <a:r>
                <a:rPr lang="en-US" sz="1600" dirty="0">
                  <a:solidFill>
                    <a:srgbClr val="000000"/>
                  </a:solidFill>
                  <a:effectLst/>
                  <a:ea typeface="Times New Roman" panose="02020603050405020304" pitchFamily="18" charset="0"/>
                </a:rPr>
                <a:t>(≤ 30 </a:t>
              </a:r>
              <a:r>
                <a:rPr lang="en-US" sz="1600" dirty="0" err="1">
                  <a:solidFill>
                    <a:srgbClr val="000000"/>
                  </a:solidFill>
                  <a:effectLst/>
                  <a:ea typeface="Times New Roman" panose="02020603050405020304" pitchFamily="18" charset="0"/>
                </a:rPr>
                <a:t>mins</a:t>
              </a:r>
              <a:r>
                <a:rPr lang="en-US" sz="1600" dirty="0">
                  <a:solidFill>
                    <a:srgbClr val="000000"/>
                  </a:solidFill>
                  <a:effectLst/>
                  <a:ea typeface="Times New Roman" panose="02020603050405020304" pitchFamily="18" charset="0"/>
                </a:rPr>
                <a:t>)</a:t>
              </a:r>
              <a:endParaRPr lang="en-US" dirty="0">
                <a:effectLst/>
                <a:ea typeface="Times New Roman" panose="02020603050405020304" pitchFamily="18" charset="0"/>
              </a:endParaRPr>
            </a:p>
          </p:txBody>
        </p:sp>
      </p:grpSp>
      <p:sp>
        <p:nvSpPr>
          <p:cNvPr id="32" name="Text Box 72"/>
          <p:cNvSpPr txBox="1"/>
          <p:nvPr/>
        </p:nvSpPr>
        <p:spPr>
          <a:xfrm>
            <a:off x="304800" y="2320478"/>
            <a:ext cx="5511800" cy="4128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smtClean="0">
                <a:effectLst/>
                <a:ea typeface="Times New Roman" panose="02020603050405020304" pitchFamily="18" charset="0"/>
              </a:rPr>
              <a:t>(</a:t>
            </a:r>
            <a:r>
              <a:rPr lang="en-US" sz="1600" dirty="0" smtClean="0">
                <a:effectLst/>
                <a:ea typeface="Times New Roman" panose="02020603050405020304" pitchFamily="18" charset="0"/>
              </a:rPr>
              <a:t>TOC3 </a:t>
            </a:r>
            <a:r>
              <a:rPr lang="en-US" sz="1600" b="1" dirty="0">
                <a:effectLst/>
                <a:ea typeface="Times New Roman" panose="02020603050405020304" pitchFamily="18" charset="0"/>
              </a:rPr>
              <a:t>&amp;</a:t>
            </a:r>
            <a:r>
              <a:rPr lang="en-US" sz="1600" dirty="0">
                <a:effectLst/>
                <a:ea typeface="Times New Roman" panose="02020603050405020304" pitchFamily="18" charset="0"/>
              </a:rPr>
              <a:t> </a:t>
            </a:r>
            <a:r>
              <a:rPr lang="en-US" sz="1600" dirty="0" smtClean="0">
                <a:effectLst/>
                <a:ea typeface="Times New Roman" panose="02020603050405020304" pitchFamily="18" charset="0"/>
              </a:rPr>
              <a:t>Minor lane closure </a:t>
            </a:r>
            <a:r>
              <a:rPr lang="en-US" sz="1600" b="1" dirty="0">
                <a:effectLst/>
                <a:ea typeface="Times New Roman" panose="02020603050405020304" pitchFamily="18" charset="0"/>
              </a:rPr>
              <a:t>&amp;</a:t>
            </a:r>
            <a:r>
              <a:rPr lang="en-US" sz="1600" dirty="0">
                <a:effectLst/>
                <a:ea typeface="Times New Roman" panose="02020603050405020304" pitchFamily="18" charset="0"/>
              </a:rPr>
              <a:t> </a:t>
            </a:r>
            <a:r>
              <a:rPr lang="en-US" sz="1600" dirty="0" smtClean="0">
                <a:effectLst/>
                <a:ea typeface="Times New Roman" panose="02020603050405020304" pitchFamily="18" charset="0"/>
              </a:rPr>
              <a:t>no info. </a:t>
            </a:r>
            <a:r>
              <a:rPr lang="en-US" sz="1600" dirty="0" smtClean="0">
                <a:ea typeface="Times New Roman" panose="02020603050405020304" pitchFamily="18" charset="0"/>
              </a:rPr>
              <a:t>for pavement condition</a:t>
            </a:r>
            <a:r>
              <a:rPr lang="en-US" sz="1600" b="1" dirty="0" smtClean="0">
                <a:effectLst/>
                <a:ea typeface="Times New Roman" panose="02020603050405020304" pitchFamily="18" charset="0"/>
              </a:rPr>
              <a:t>)</a:t>
            </a:r>
            <a:endParaRPr lang="en-US" dirty="0">
              <a:effectLst/>
              <a:ea typeface="Times New Roman" panose="02020603050405020304" pitchFamily="18" charset="0"/>
            </a:endParaRPr>
          </a:p>
        </p:txBody>
      </p:sp>
      <p:sp>
        <p:nvSpPr>
          <p:cNvPr id="33" name="Text Box 72"/>
          <p:cNvSpPr txBox="1"/>
          <p:nvPr/>
        </p:nvSpPr>
        <p:spPr>
          <a:xfrm>
            <a:off x="934162" y="2651045"/>
            <a:ext cx="4983123" cy="42809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smtClean="0">
                <a:effectLst/>
                <a:ea typeface="Times New Roman" panose="02020603050405020304" pitchFamily="18" charset="0"/>
              </a:rPr>
              <a:t> </a:t>
            </a:r>
            <a:r>
              <a:rPr lang="en-US" sz="1600" b="1" dirty="0" smtClean="0">
                <a:effectLst/>
                <a:ea typeface="Times New Roman" panose="02020603050405020304" pitchFamily="18" charset="0"/>
              </a:rPr>
              <a:t>(</a:t>
            </a:r>
            <a:r>
              <a:rPr lang="en-US" sz="1600" dirty="0" smtClean="0">
                <a:effectLst/>
                <a:ea typeface="Times New Roman" panose="02020603050405020304" pitchFamily="18" charset="0"/>
              </a:rPr>
              <a:t>AOC </a:t>
            </a:r>
            <a:r>
              <a:rPr lang="en-US" sz="1600" b="1" dirty="0">
                <a:effectLst/>
                <a:ea typeface="Times New Roman" panose="02020603050405020304" pitchFamily="18" charset="0"/>
              </a:rPr>
              <a:t>&amp;</a:t>
            </a:r>
            <a:r>
              <a:rPr lang="en-US" sz="1600" dirty="0">
                <a:effectLst/>
                <a:ea typeface="Times New Roman" panose="02020603050405020304" pitchFamily="18" charset="0"/>
              </a:rPr>
              <a:t> </a:t>
            </a:r>
            <a:r>
              <a:rPr lang="en-US" sz="1600" dirty="0" smtClean="0">
                <a:effectLst/>
                <a:ea typeface="Times New Roman" panose="02020603050405020304" pitchFamily="18" charset="0"/>
              </a:rPr>
              <a:t>12 lanes on both </a:t>
            </a:r>
            <a:r>
              <a:rPr lang="en-US" sz="1600" b="1" dirty="0">
                <a:effectLst/>
                <a:ea typeface="Times New Roman" panose="02020603050405020304" pitchFamily="18" charset="0"/>
              </a:rPr>
              <a:t>&amp;</a:t>
            </a:r>
            <a:r>
              <a:rPr lang="en-US" sz="1600" dirty="0">
                <a:effectLst/>
                <a:ea typeface="Times New Roman" panose="02020603050405020304" pitchFamily="18" charset="0"/>
              </a:rPr>
              <a:t> </a:t>
            </a:r>
            <a:r>
              <a:rPr lang="en-US" sz="1600" dirty="0" smtClean="0">
                <a:effectLst/>
                <a:ea typeface="Times New Roman" panose="02020603050405020304" pitchFamily="18" charset="0"/>
              </a:rPr>
              <a:t>on US-50</a:t>
            </a:r>
            <a:r>
              <a:rPr lang="en-US" sz="1600" b="1" dirty="0" smtClean="0">
                <a:effectLst/>
                <a:ea typeface="Times New Roman" panose="02020603050405020304" pitchFamily="18" charset="0"/>
              </a:rPr>
              <a:t>)</a:t>
            </a:r>
            <a:endParaRPr lang="en-US" dirty="0">
              <a:effectLst/>
              <a:ea typeface="Times New Roman" panose="02020603050405020304" pitchFamily="18" charset="0"/>
            </a:endParaRPr>
          </a:p>
        </p:txBody>
      </p:sp>
      <p:sp>
        <p:nvSpPr>
          <p:cNvPr id="31" name="TextBox 30"/>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a:t>
            </a:r>
            <a:r>
              <a:rPr lang="en-US" sz="2000" i="1" dirty="0"/>
              <a:t>Clearance Times</a:t>
            </a:r>
          </a:p>
        </p:txBody>
      </p:sp>
      <p:grpSp>
        <p:nvGrpSpPr>
          <p:cNvPr id="37" name="Group 36"/>
          <p:cNvGrpSpPr/>
          <p:nvPr/>
        </p:nvGrpSpPr>
        <p:grpSpPr>
          <a:xfrm>
            <a:off x="5702300" y="2460887"/>
            <a:ext cx="416143" cy="692840"/>
            <a:chOff x="5702300" y="1643960"/>
            <a:chExt cx="416143" cy="692840"/>
          </a:xfrm>
        </p:grpSpPr>
        <p:sp>
          <p:nvSpPr>
            <p:cNvPr id="35" name="Text Box 74"/>
            <p:cNvSpPr txBox="1"/>
            <p:nvPr/>
          </p:nvSpPr>
          <p:spPr>
            <a:xfrm>
              <a:off x="5702300" y="1643960"/>
              <a:ext cx="416143" cy="3753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dirty="0" smtClean="0">
                  <a:solidFill>
                    <a:srgbClr val="0000FF"/>
                  </a:solidFill>
                  <a:ea typeface="Times New Roman" panose="02020603050405020304" pitchFamily="18" charset="0"/>
                </a:rPr>
                <a:t>or</a:t>
              </a:r>
              <a:endParaRPr lang="en-US" b="1" dirty="0">
                <a:solidFill>
                  <a:srgbClr val="0000FF"/>
                </a:solidFill>
                <a:effectLst/>
                <a:ea typeface="Times New Roman" panose="02020603050405020304" pitchFamily="18" charset="0"/>
              </a:endParaRPr>
            </a:p>
          </p:txBody>
        </p:sp>
        <p:sp>
          <p:nvSpPr>
            <p:cNvPr id="36" name="Text Box 74"/>
            <p:cNvSpPr txBox="1"/>
            <p:nvPr/>
          </p:nvSpPr>
          <p:spPr>
            <a:xfrm>
              <a:off x="5702300" y="1961460"/>
              <a:ext cx="416143" cy="3753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dirty="0" smtClean="0">
                  <a:solidFill>
                    <a:srgbClr val="0000FF"/>
                  </a:solidFill>
                  <a:ea typeface="Times New Roman" panose="02020603050405020304" pitchFamily="18" charset="0"/>
                </a:rPr>
                <a:t>or</a:t>
              </a:r>
              <a:endParaRPr lang="en-US" b="1" dirty="0">
                <a:solidFill>
                  <a:srgbClr val="0000FF"/>
                </a:solidFill>
                <a:effectLst/>
                <a:ea typeface="Times New Roman" panose="02020603050405020304" pitchFamily="18" charset="0"/>
              </a:endParaRPr>
            </a:p>
          </p:txBody>
        </p:sp>
      </p:grpSp>
      <p:grpSp>
        <p:nvGrpSpPr>
          <p:cNvPr id="53" name="Group 52"/>
          <p:cNvGrpSpPr/>
          <p:nvPr/>
        </p:nvGrpSpPr>
        <p:grpSpPr>
          <a:xfrm>
            <a:off x="2133600" y="1400272"/>
            <a:ext cx="2788305" cy="965433"/>
            <a:chOff x="2133600" y="1400272"/>
            <a:chExt cx="2788305" cy="965433"/>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400272"/>
              <a:ext cx="1541362" cy="554283"/>
            </a:xfrm>
            <a:prstGeom prst="rect">
              <a:avLst/>
            </a:prstGeom>
          </p:spPr>
        </p:pic>
        <p:sp>
          <p:nvSpPr>
            <p:cNvPr id="49" name="TextBox 48"/>
            <p:cNvSpPr txBox="1"/>
            <p:nvPr/>
          </p:nvSpPr>
          <p:spPr>
            <a:xfrm>
              <a:off x="3702705" y="1426028"/>
              <a:ext cx="1219200" cy="523220"/>
            </a:xfrm>
            <a:prstGeom prst="rect">
              <a:avLst/>
            </a:prstGeom>
            <a:noFill/>
          </p:spPr>
          <p:txBody>
            <a:bodyPr wrap="square" rtlCol="0">
              <a:spAutoFit/>
            </a:bodyPr>
            <a:lstStyle/>
            <a:p>
              <a:r>
                <a:rPr lang="en-US" sz="1400" dirty="0" smtClean="0">
                  <a:effectLst>
                    <a:outerShdw blurRad="38100" dist="38100" dir="2700000" algn="tl">
                      <a:srgbClr val="000000">
                        <a:alpha val="43137"/>
                      </a:srgbClr>
                    </a:outerShdw>
                  </a:effectLst>
                  <a:latin typeface="+mn-lt"/>
                </a:rPr>
                <a:t>An Incident </a:t>
              </a:r>
              <a:r>
                <a:rPr lang="en-US" sz="1400" dirty="0">
                  <a:effectLst>
                    <a:outerShdw blurRad="38100" dist="38100" dir="2700000" algn="tl">
                      <a:srgbClr val="000000">
                        <a:alpha val="43137"/>
                      </a:srgbClr>
                    </a:outerShdw>
                  </a:effectLst>
                  <a:latin typeface="+mn-lt"/>
                </a:rPr>
                <a:t>I</a:t>
              </a:r>
              <a:r>
                <a:rPr lang="en-US" sz="1400" dirty="0" smtClean="0">
                  <a:effectLst>
                    <a:outerShdw blurRad="38100" dist="38100" dir="2700000" algn="tl">
                      <a:srgbClr val="000000">
                        <a:alpha val="43137"/>
                      </a:srgbClr>
                    </a:outerShdw>
                  </a:effectLst>
                  <a:latin typeface="+mn-lt"/>
                </a:rPr>
                <a:t>s</a:t>
              </a:r>
              <a:r>
                <a:rPr lang="en-US" sz="1400" dirty="0" smtClean="0">
                  <a:effectLst>
                    <a:outerShdw blurRad="38100" dist="38100" dir="2700000" algn="tl">
                      <a:srgbClr val="000000">
                        <a:alpha val="43137"/>
                      </a:srgbClr>
                    </a:outerShdw>
                  </a:effectLst>
                  <a:latin typeface="+mn-lt"/>
                </a:rPr>
                <a:t> Detected</a:t>
              </a:r>
              <a:endParaRPr lang="en-US" sz="1400" dirty="0">
                <a:effectLst>
                  <a:outerShdw blurRad="38100" dist="38100" dir="2700000" algn="tl">
                    <a:srgbClr val="000000">
                      <a:alpha val="43137"/>
                    </a:srgbClr>
                  </a:outerShdw>
                </a:effectLst>
                <a:latin typeface="+mn-lt"/>
              </a:endParaRPr>
            </a:p>
          </p:txBody>
        </p:sp>
        <p:cxnSp>
          <p:nvCxnSpPr>
            <p:cNvPr id="50" name="Straight Arrow Connector 49"/>
            <p:cNvCxnSpPr/>
            <p:nvPr/>
          </p:nvCxnSpPr>
          <p:spPr>
            <a:xfrm flipH="1">
              <a:off x="2904281" y="1954555"/>
              <a:ext cx="1" cy="411150"/>
            </a:xfrm>
            <a:prstGeom prst="straightConnector1">
              <a:avLst/>
            </a:prstGeom>
            <a:ln w="19050">
              <a:tailEnd type="arrow" w="med" len="lg"/>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483681" y="5237393"/>
            <a:ext cx="1847019" cy="1313132"/>
            <a:chOff x="731348" y="2590800"/>
            <a:chExt cx="1847019" cy="1313132"/>
          </a:xfrm>
        </p:grpSpPr>
        <p:cxnSp>
          <p:nvCxnSpPr>
            <p:cNvPr id="44" name="Straight Arrow Connector 43"/>
            <p:cNvCxnSpPr/>
            <p:nvPr/>
          </p:nvCxnSpPr>
          <p:spPr>
            <a:xfrm flipH="1">
              <a:off x="1522948" y="2695681"/>
              <a:ext cx="1055419" cy="409612"/>
            </a:xfrm>
            <a:prstGeom prst="straightConnector1">
              <a:avLst/>
            </a:prstGeom>
            <a:ln>
              <a:solidFill>
                <a:srgbClr val="00B050"/>
              </a:solidFill>
              <a:tailEnd type="arrow" w="med" len="lg"/>
            </a:ln>
          </p:spPr>
          <p:style>
            <a:lnRef idx="2">
              <a:schemeClr val="accent3"/>
            </a:lnRef>
            <a:fillRef idx="0">
              <a:schemeClr val="accent3"/>
            </a:fillRef>
            <a:effectRef idx="1">
              <a:schemeClr val="accent3"/>
            </a:effectRef>
            <a:fontRef idx="minor">
              <a:schemeClr val="tx1"/>
            </a:fontRef>
          </p:style>
        </p:cxnSp>
        <p:sp>
          <p:nvSpPr>
            <p:cNvPr id="45" name="Text Box 94"/>
            <p:cNvSpPr txBox="1"/>
            <p:nvPr/>
          </p:nvSpPr>
          <p:spPr>
            <a:xfrm>
              <a:off x="1556010" y="2590800"/>
              <a:ext cx="657014" cy="4435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dirty="0">
                  <a:solidFill>
                    <a:srgbClr val="00B050"/>
                  </a:solidFill>
                  <a:effectLst/>
                  <a:ea typeface="Times New Roman" panose="02020603050405020304" pitchFamily="18" charset="0"/>
                </a:rPr>
                <a:t>Yes</a:t>
              </a:r>
              <a:endParaRPr lang="en-US" sz="2000" b="1" dirty="0">
                <a:solidFill>
                  <a:srgbClr val="00B050"/>
                </a:solidFill>
                <a:effectLst/>
                <a:ea typeface="Times New Roman" panose="02020603050405020304" pitchFamily="18" charset="0"/>
              </a:endParaRPr>
            </a:p>
          </p:txBody>
        </p:sp>
        <p:sp>
          <p:nvSpPr>
            <p:cNvPr id="46" name="Oval 45"/>
            <p:cNvSpPr/>
            <p:nvPr/>
          </p:nvSpPr>
          <p:spPr>
            <a:xfrm>
              <a:off x="731348" y="3176480"/>
              <a:ext cx="1511989" cy="727452"/>
            </a:xfrm>
            <a:prstGeom prst="ellipse">
              <a:avLst/>
            </a:prstGeom>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1600" dirty="0" smtClean="0">
                  <a:solidFill>
                    <a:srgbClr val="000000"/>
                  </a:solidFill>
                  <a:effectLst/>
                  <a:ea typeface="Times New Roman" panose="02020603050405020304" pitchFamily="18" charset="0"/>
                </a:rPr>
                <a:t>Short</a:t>
              </a:r>
              <a:endParaRPr lang="en-US" dirty="0">
                <a:effectLst/>
                <a:ea typeface="Times New Roman" panose="02020603050405020304" pitchFamily="18" charset="0"/>
              </a:endParaRPr>
            </a:p>
            <a:p>
              <a:pPr marL="0" marR="0" algn="ctr">
                <a:spcBef>
                  <a:spcPts val="0"/>
                </a:spcBef>
                <a:spcAft>
                  <a:spcPts val="0"/>
                </a:spcAft>
              </a:pPr>
              <a:r>
                <a:rPr lang="en-US" sz="1600" dirty="0">
                  <a:solidFill>
                    <a:srgbClr val="000000"/>
                  </a:solidFill>
                  <a:effectLst/>
                  <a:ea typeface="Times New Roman" panose="02020603050405020304" pitchFamily="18" charset="0"/>
                </a:rPr>
                <a:t>(≤ 30 </a:t>
              </a:r>
              <a:r>
                <a:rPr lang="en-US" sz="1600" dirty="0" err="1">
                  <a:solidFill>
                    <a:srgbClr val="000000"/>
                  </a:solidFill>
                  <a:effectLst/>
                  <a:ea typeface="Times New Roman" panose="02020603050405020304" pitchFamily="18" charset="0"/>
                </a:rPr>
                <a:t>mins</a:t>
              </a:r>
              <a:r>
                <a:rPr lang="en-US" sz="1600" dirty="0">
                  <a:solidFill>
                    <a:srgbClr val="000000"/>
                  </a:solidFill>
                  <a:effectLst/>
                  <a:ea typeface="Times New Roman" panose="02020603050405020304" pitchFamily="18" charset="0"/>
                </a:rPr>
                <a:t>)</a:t>
              </a:r>
              <a:endParaRPr lang="en-US" dirty="0">
                <a:effectLst/>
                <a:ea typeface="Times New Roman" panose="02020603050405020304" pitchFamily="18" charset="0"/>
              </a:endParaRPr>
            </a:p>
          </p:txBody>
        </p:sp>
      </p:grpSp>
      <p:grpSp>
        <p:nvGrpSpPr>
          <p:cNvPr id="5" name="Group 4"/>
          <p:cNvGrpSpPr/>
          <p:nvPr/>
        </p:nvGrpSpPr>
        <p:grpSpPr>
          <a:xfrm>
            <a:off x="4314279" y="5333601"/>
            <a:ext cx="2016439" cy="1194010"/>
            <a:chOff x="4314279" y="5333601"/>
            <a:chExt cx="2016439" cy="1194010"/>
          </a:xfrm>
        </p:grpSpPr>
        <p:cxnSp>
          <p:nvCxnSpPr>
            <p:cNvPr id="26" name="Straight Arrow Connector 25"/>
            <p:cNvCxnSpPr/>
            <p:nvPr/>
          </p:nvCxnSpPr>
          <p:spPr>
            <a:xfrm>
              <a:off x="4314279" y="5333601"/>
              <a:ext cx="1288262" cy="774536"/>
            </a:xfrm>
            <a:prstGeom prst="straightConnector1">
              <a:avLst/>
            </a:prstGeom>
            <a:ln>
              <a:tailEnd type="arrow" w="med" len="lg"/>
            </a:ln>
          </p:spPr>
          <p:style>
            <a:lnRef idx="2">
              <a:schemeClr val="accent6"/>
            </a:lnRef>
            <a:fillRef idx="0">
              <a:schemeClr val="accent6"/>
            </a:fillRef>
            <a:effectRef idx="1">
              <a:schemeClr val="accent6"/>
            </a:effectRef>
            <a:fontRef idx="minor">
              <a:schemeClr val="tx1"/>
            </a:fontRef>
          </p:style>
        </p:cxnSp>
        <p:sp>
          <p:nvSpPr>
            <p:cNvPr id="27" name="Text Box 93"/>
            <p:cNvSpPr txBox="1"/>
            <p:nvPr/>
          </p:nvSpPr>
          <p:spPr>
            <a:xfrm>
              <a:off x="4828343" y="6084026"/>
              <a:ext cx="1502375" cy="4435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dirty="0">
                  <a:effectLst/>
                  <a:ea typeface="Times New Roman" panose="02020603050405020304" pitchFamily="18" charset="0"/>
                </a:rPr>
                <a:t>Continued…</a:t>
              </a:r>
              <a:endParaRPr lang="en-US" sz="2000" dirty="0">
                <a:effectLst/>
                <a:ea typeface="Times New Roman" panose="02020603050405020304" pitchFamily="18" charset="0"/>
              </a:endParaRPr>
            </a:p>
          </p:txBody>
        </p:sp>
        <p:sp>
          <p:nvSpPr>
            <p:cNvPr id="55" name="TextBox 54"/>
            <p:cNvSpPr txBox="1"/>
            <p:nvPr/>
          </p:nvSpPr>
          <p:spPr>
            <a:xfrm>
              <a:off x="4983810" y="5471885"/>
              <a:ext cx="621120" cy="369332"/>
            </a:xfrm>
            <a:prstGeom prst="rect">
              <a:avLst/>
            </a:prstGeom>
            <a:noFill/>
          </p:spPr>
          <p:txBody>
            <a:bodyPr wrap="square" rtlCol="0">
              <a:spAutoFit/>
            </a:bodyPr>
            <a:lstStyle/>
            <a:p>
              <a:r>
                <a:rPr lang="en-US" b="1" dirty="0" smtClean="0">
                  <a:solidFill>
                    <a:srgbClr val="C00000"/>
                  </a:solidFill>
                  <a:latin typeface="+mn-lt"/>
                </a:rPr>
                <a:t>No</a:t>
              </a:r>
              <a:endParaRPr lang="en-US" b="1" dirty="0">
                <a:solidFill>
                  <a:srgbClr val="C00000"/>
                </a:solidFill>
                <a:latin typeface="+mn-lt"/>
              </a:endParaRPr>
            </a:p>
          </p:txBody>
        </p:sp>
      </p:grpSp>
    </p:spTree>
    <p:extLst>
      <p:ext uri="{BB962C8B-B14F-4D97-AF65-F5344CB8AC3E}">
        <p14:creationId xmlns:p14="http://schemas.microsoft.com/office/powerpoint/2010/main" val="71417297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2" presetClass="entr" presetSubtype="8"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3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nodeType="withEffect">
                                  <p:stCondLst>
                                    <p:cond delay="30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3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up)">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up)">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up)">
                                      <p:cBhvr>
                                        <p:cTn id="49" dur="500"/>
                                        <p:tgtEl>
                                          <p:spTgt spid="43"/>
                                        </p:tgtEl>
                                      </p:cBhvr>
                                    </p:animEffect>
                                  </p:childTnLst>
                                </p:cTn>
                              </p:par>
                              <p:par>
                                <p:cTn id="50" presetID="22" presetClass="entr" presetSubtype="1" fill="hold" nodeType="withEffect">
                                  <p:stCondLst>
                                    <p:cond delay="400"/>
                                  </p:stCondLst>
                                  <p:childTnLst>
                                    <p:set>
                                      <p:cBhvr>
                                        <p:cTn id="51" dur="1" fill="hold">
                                          <p:stCondLst>
                                            <p:cond delay="0"/>
                                          </p:stCondLst>
                                        </p:cTn>
                                        <p:tgtEl>
                                          <p:spTgt spid="5"/>
                                        </p:tgtEl>
                                        <p:attrNameLst>
                                          <p:attrName>style.visibility</p:attrName>
                                        </p:attrNameLst>
                                      </p:cBhvr>
                                      <p:to>
                                        <p:strVal val="visible"/>
                                      </p:to>
                                    </p:set>
                                    <p:animEffect transition="in" filter="wipe(up)">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up)">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305800" cy="563563"/>
          </a:xfrm>
        </p:spPr>
        <p:txBody>
          <a:bodyPr/>
          <a:lstStyle/>
          <a:p>
            <a:r>
              <a:rPr lang="en-US" dirty="0"/>
              <a:t>Phase 2 </a:t>
            </a:r>
            <a:r>
              <a:rPr lang="en-US" dirty="0" smtClean="0"/>
              <a:t>- Model Results</a:t>
            </a:r>
            <a:endParaRPr lang="en-US" dirty="0"/>
          </a:p>
        </p:txBody>
      </p:sp>
      <p:sp>
        <p:nvSpPr>
          <p:cNvPr id="3" name="Content Placeholder 2"/>
          <p:cNvSpPr>
            <a:spLocks noGrp="1"/>
          </p:cNvSpPr>
          <p:nvPr>
            <p:ph idx="1"/>
          </p:nvPr>
        </p:nvSpPr>
        <p:spPr>
          <a:xfrm>
            <a:off x="457200" y="1371600"/>
            <a:ext cx="8229600" cy="2514600"/>
          </a:xfrm>
        </p:spPr>
        <p:txBody>
          <a:bodyPr/>
          <a:lstStyle/>
          <a:p>
            <a:r>
              <a:rPr lang="en-US" dirty="0" smtClean="0"/>
              <a:t>44 Classifiers </a:t>
            </a:r>
          </a:p>
          <a:p>
            <a:r>
              <a:rPr lang="en-US" dirty="0" smtClean="0"/>
              <a:t>Each consists of 2 or 3 ARs</a:t>
            </a:r>
          </a:p>
          <a:p>
            <a:r>
              <a:rPr lang="en-US" b="1" dirty="0" smtClean="0"/>
              <a:t>About </a:t>
            </a:r>
            <a:r>
              <a:rPr lang="en-US" b="1" u="sng" dirty="0" smtClean="0"/>
              <a:t>72%</a:t>
            </a:r>
            <a:r>
              <a:rPr lang="en-US" b="1" dirty="0" smtClean="0"/>
              <a:t> </a:t>
            </a:r>
            <a:r>
              <a:rPr lang="en-US" b="1" dirty="0"/>
              <a:t>of samples </a:t>
            </a:r>
            <a:r>
              <a:rPr lang="en-US" b="1" dirty="0" smtClean="0"/>
              <a:t>can be </a:t>
            </a:r>
            <a:r>
              <a:rPr lang="en-US" b="1" dirty="0"/>
              <a:t>explained </a:t>
            </a:r>
            <a:r>
              <a:rPr lang="en-US" b="1" dirty="0" smtClean="0"/>
              <a:t>with SCAR</a:t>
            </a:r>
          </a:p>
          <a:p>
            <a:r>
              <a:rPr lang="en-US" dirty="0" smtClean="0"/>
              <a:t>Accuracies for each category of clearance duration</a:t>
            </a:r>
          </a:p>
        </p:txBody>
      </p:sp>
      <p:sp>
        <p:nvSpPr>
          <p:cNvPr id="4" name="Slide Number Placeholder 3"/>
          <p:cNvSpPr>
            <a:spLocks noGrp="1"/>
          </p:cNvSpPr>
          <p:nvPr>
            <p:ph type="sldNum" sz="quarter" idx="12"/>
          </p:nvPr>
        </p:nvSpPr>
        <p:spPr/>
        <p:txBody>
          <a:bodyPr/>
          <a:lstStyle/>
          <a:p>
            <a:fld id="{176124AF-11D4-48F9-91D2-89338E3AB207}" type="slidenum">
              <a:rPr lang="en-US" smtClean="0"/>
              <a:pPr/>
              <a:t>32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11233966"/>
              </p:ext>
            </p:extLst>
          </p:nvPr>
        </p:nvGraphicFramePr>
        <p:xfrm>
          <a:off x="838201" y="3657600"/>
          <a:ext cx="7239000" cy="1922145"/>
        </p:xfrm>
        <a:graphic>
          <a:graphicData uri="http://schemas.openxmlformats.org/drawingml/2006/table">
            <a:tbl>
              <a:tblPr>
                <a:effectLst>
                  <a:outerShdw blurRad="50800" dist="38100" dir="2700000" algn="tl" rotWithShape="0">
                    <a:prstClr val="black">
                      <a:alpha val="40000"/>
                    </a:prstClr>
                  </a:outerShdw>
                </a:effectLst>
                <a:tableStyleId>{69CF1AB2-1976-4502-BF36-3FF5EA218861}</a:tableStyleId>
              </a:tblPr>
              <a:tblGrid>
                <a:gridCol w="1828799"/>
                <a:gridCol w="1120422"/>
                <a:gridCol w="1594406"/>
                <a:gridCol w="1354818"/>
                <a:gridCol w="1340555"/>
              </a:tblGrid>
              <a:tr h="338709">
                <a:tc rowSpan="2">
                  <a:txBody>
                    <a:bodyPr/>
                    <a:lstStyle/>
                    <a:p>
                      <a:pPr algn="ctr" fontAlgn="b"/>
                      <a:r>
                        <a:rPr lang="en-US" sz="2400" u="none" strike="noStrike" dirty="0" smtClean="0">
                          <a:effectLst/>
                        </a:rPr>
                        <a:t>Clearance </a:t>
                      </a:r>
                      <a:r>
                        <a:rPr lang="en-US" sz="2400" u="none" strike="noStrike" dirty="0" smtClean="0">
                          <a:effectLst/>
                        </a:rPr>
                        <a:t>Time</a:t>
                      </a:r>
                      <a:endParaRPr lang="en-US" sz="2400" b="0" i="0" u="none" strike="noStrike" dirty="0">
                        <a:solidFill>
                          <a:srgbClr val="000000"/>
                        </a:solidFill>
                        <a:effectLst/>
                        <a:latin typeface="Calibri"/>
                      </a:endParaRPr>
                    </a:p>
                  </a:txBody>
                  <a:tcPr marT="9525" marB="9144" anchor="ctr">
                    <a:lnT w="28575" cap="flat" cmpd="sng" algn="ctr">
                      <a:solidFill>
                        <a:schemeClr val="accent1">
                          <a:lumMod val="75000"/>
                        </a:schemeClr>
                      </a:solidFill>
                      <a:prstDash val="solid"/>
                      <a:round/>
                      <a:headEnd type="none" w="med" len="med"/>
                      <a:tailEnd type="none" w="med" len="med"/>
                    </a:lnT>
                    <a:solidFill>
                      <a:schemeClr val="accent1">
                        <a:lumMod val="40000"/>
                        <a:lumOff val="60000"/>
                      </a:schemeClr>
                    </a:solidFill>
                  </a:tcPr>
                </a:tc>
                <a:tc rowSpan="2">
                  <a:txBody>
                    <a:bodyPr/>
                    <a:lstStyle/>
                    <a:p>
                      <a:pPr algn="ctr" fontAlgn="b"/>
                      <a:r>
                        <a:rPr lang="en-US" sz="2400" b="1" u="none" strike="noStrike" dirty="0" smtClean="0">
                          <a:effectLst/>
                        </a:rPr>
                        <a:t>Class ratio</a:t>
                      </a:r>
                      <a:endParaRPr lang="en-US" sz="2400" b="1" i="0" u="none" strike="noStrike" dirty="0">
                        <a:solidFill>
                          <a:srgbClr val="000000"/>
                        </a:solidFill>
                        <a:effectLst/>
                        <a:latin typeface="Calibri"/>
                      </a:endParaRPr>
                    </a:p>
                  </a:txBody>
                  <a:tcPr marT="9525" marB="9144" anchor="ctr">
                    <a:lnT w="28575" cap="flat" cmpd="sng" algn="ctr">
                      <a:solidFill>
                        <a:schemeClr val="accent1">
                          <a:lumMod val="75000"/>
                        </a:schemeClr>
                      </a:solidFill>
                      <a:prstDash val="solid"/>
                      <a:round/>
                      <a:headEnd type="none" w="med" len="med"/>
                      <a:tailEnd type="none" w="med" len="med"/>
                    </a:lnT>
                    <a:solidFill>
                      <a:schemeClr val="accent1">
                        <a:lumMod val="40000"/>
                        <a:lumOff val="60000"/>
                      </a:schemeClr>
                    </a:solidFill>
                  </a:tcPr>
                </a:tc>
                <a:tc rowSpan="2">
                  <a:txBody>
                    <a:bodyPr/>
                    <a:lstStyle/>
                    <a:p>
                      <a:pPr algn="ctr" fontAlgn="b"/>
                      <a:r>
                        <a:rPr lang="en-US" sz="2400" b="1" i="0" u="none" strike="noStrike" dirty="0" smtClean="0">
                          <a:solidFill>
                            <a:srgbClr val="000000"/>
                          </a:solidFill>
                          <a:effectLst/>
                          <a:latin typeface="Calibri"/>
                        </a:rPr>
                        <a:t>#</a:t>
                      </a:r>
                      <a:r>
                        <a:rPr lang="en-US" sz="2400" b="1" i="0" u="none" strike="noStrike" baseline="0" dirty="0" smtClean="0">
                          <a:solidFill>
                            <a:srgbClr val="000000"/>
                          </a:solidFill>
                          <a:effectLst/>
                          <a:latin typeface="Calibri"/>
                        </a:rPr>
                        <a:t> of Classifiers</a:t>
                      </a:r>
                      <a:endParaRPr lang="en-US" sz="2400" b="1" i="0" u="none" strike="noStrike" dirty="0">
                        <a:solidFill>
                          <a:srgbClr val="000000"/>
                        </a:solidFill>
                        <a:effectLst/>
                        <a:latin typeface="Calibri"/>
                      </a:endParaRPr>
                    </a:p>
                  </a:txBody>
                  <a:tcPr marT="9525" marB="9144" anchor="ctr">
                    <a:lnT w="28575" cap="flat" cmpd="sng" algn="ctr">
                      <a:solidFill>
                        <a:schemeClr val="accent1">
                          <a:lumMod val="75000"/>
                        </a:schemeClr>
                      </a:solidFill>
                      <a:prstDash val="solid"/>
                      <a:round/>
                      <a:headEnd type="none" w="med" len="med"/>
                      <a:tailEnd type="none" w="med" len="med"/>
                    </a:lnT>
                    <a:solidFill>
                      <a:schemeClr val="accent1">
                        <a:lumMod val="40000"/>
                        <a:lumOff val="60000"/>
                      </a:schemeClr>
                    </a:solidFill>
                  </a:tcPr>
                </a:tc>
                <a:tc gridSpan="2">
                  <a:txBody>
                    <a:bodyPr/>
                    <a:lstStyle/>
                    <a:p>
                      <a:pPr algn="ctr" fontAlgn="b"/>
                      <a:r>
                        <a:rPr lang="en-US" sz="2400" b="1" u="none" strike="noStrike" dirty="0" smtClean="0">
                          <a:effectLst/>
                        </a:rPr>
                        <a:t>Accuracy</a:t>
                      </a:r>
                      <a:endParaRPr lang="en-US" sz="2400" b="1" i="0" u="none" strike="noStrike" dirty="0">
                        <a:solidFill>
                          <a:srgbClr val="000000"/>
                        </a:solidFill>
                        <a:effectLst/>
                        <a:latin typeface="Calibri"/>
                      </a:endParaRPr>
                    </a:p>
                  </a:txBody>
                  <a:tcPr marT="9525" marB="9144" anchor="ctr">
                    <a:lnT w="28575" cap="flat" cmpd="sng" algn="ctr">
                      <a:solidFill>
                        <a:schemeClr val="accent1">
                          <a:lumMod val="75000"/>
                        </a:schemeClr>
                      </a:solidFill>
                      <a:prstDash val="solid"/>
                      <a:round/>
                      <a:headEnd type="none" w="med" len="med"/>
                      <a:tailEnd type="none" w="med" len="med"/>
                    </a:lnT>
                    <a:solidFill>
                      <a:schemeClr val="accent1">
                        <a:lumMod val="40000"/>
                        <a:lumOff val="60000"/>
                      </a:schemeClr>
                    </a:solidFill>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tc>
              </a:tr>
              <a:tr h="190500">
                <a:tc vMerge="1">
                  <a:txBody>
                    <a:bodyPr/>
                    <a:lstStyle/>
                    <a:p>
                      <a:pPr algn="l" fontAlgn="b"/>
                      <a:endParaRPr lang="en-US" sz="1600" b="0" i="0" u="none" strike="noStrike" dirty="0">
                        <a:solidFill>
                          <a:srgbClr val="000000"/>
                        </a:solidFill>
                        <a:effectLst/>
                        <a:latin typeface="Calibri"/>
                      </a:endParaRPr>
                    </a:p>
                  </a:txBody>
                  <a:tcPr marL="9525" marT="9525" marB="9144" anchor="b"/>
                </a:tc>
                <a:tc vMerge="1">
                  <a:txBody>
                    <a:bodyPr/>
                    <a:lstStyle/>
                    <a:p>
                      <a:pPr algn="ctr" fontAlgn="b"/>
                      <a:endParaRPr lang="en-US" sz="1600" b="0" i="0" u="none" strike="noStrike" dirty="0">
                        <a:solidFill>
                          <a:srgbClr val="000000"/>
                        </a:solidFill>
                        <a:effectLst/>
                        <a:latin typeface="Calibri"/>
                      </a:endParaRPr>
                    </a:p>
                  </a:txBody>
                  <a:tcPr marL="9525" marT="9525" marB="9144" anchor="ctr"/>
                </a:tc>
                <a:tc vMerge="1">
                  <a:txBody>
                    <a:bodyPr/>
                    <a:lstStyle/>
                    <a:p>
                      <a:endParaRPr lang="en-US"/>
                    </a:p>
                  </a:txBody>
                  <a:tcPr/>
                </a:tc>
                <a:tc>
                  <a:txBody>
                    <a:bodyPr/>
                    <a:lstStyle/>
                    <a:p>
                      <a:pPr algn="ctr" fontAlgn="b"/>
                      <a:r>
                        <a:rPr lang="en-US" sz="2400" b="0" i="0" u="none" strike="noStrike" dirty="0" smtClean="0">
                          <a:solidFill>
                            <a:srgbClr val="000000"/>
                          </a:solidFill>
                          <a:effectLst/>
                          <a:latin typeface="Calibri"/>
                        </a:rPr>
                        <a:t>Train</a:t>
                      </a:r>
                      <a:endParaRPr lang="en-US" sz="2400" b="0" i="0" u="none" strike="noStrike" dirty="0">
                        <a:solidFill>
                          <a:srgbClr val="000000"/>
                        </a:solidFill>
                        <a:effectLst/>
                        <a:latin typeface="Calibri"/>
                      </a:endParaRPr>
                    </a:p>
                  </a:txBody>
                  <a:tcPr marT="9525" marB="9144" anchor="ctr">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mn-lt"/>
                        </a:rPr>
                        <a:t>Test</a:t>
                      </a:r>
                    </a:p>
                  </a:txBody>
                  <a:tcPr marT="9525" marB="9144" anchor="ctr">
                    <a:solidFill>
                      <a:schemeClr val="accent1">
                        <a:lumMod val="40000"/>
                        <a:lumOff val="60000"/>
                      </a:schemeClr>
                    </a:solidFill>
                  </a:tcPr>
                </a:tc>
              </a:tr>
              <a:tr h="190500">
                <a:tc>
                  <a:txBody>
                    <a:bodyPr/>
                    <a:lstStyle/>
                    <a:p>
                      <a:pPr algn="ctr" fontAlgn="b"/>
                      <a:r>
                        <a:rPr lang="en-US" sz="2400" u="none" strike="noStrike" dirty="0" smtClean="0">
                          <a:effectLst/>
                        </a:rPr>
                        <a:t>Short</a:t>
                      </a:r>
                      <a:endParaRPr lang="en-US" sz="2400" b="0" i="0" u="none" strike="noStrike" dirty="0">
                        <a:solidFill>
                          <a:srgbClr val="000000"/>
                        </a:solidFill>
                        <a:effectLst/>
                        <a:latin typeface="Calibri"/>
                      </a:endParaRPr>
                    </a:p>
                  </a:txBody>
                  <a:tcPr marT="9525" marB="9144" anchor="ctr"/>
                </a:tc>
                <a:tc>
                  <a:txBody>
                    <a:bodyPr/>
                    <a:lstStyle/>
                    <a:p>
                      <a:pPr algn="r" fontAlgn="b"/>
                      <a:r>
                        <a:rPr lang="en-US" sz="2400" b="0" i="0" u="none" strike="noStrike" dirty="0" smtClean="0">
                          <a:solidFill>
                            <a:srgbClr val="000000"/>
                          </a:solidFill>
                          <a:effectLst/>
                          <a:latin typeface="Calibri"/>
                        </a:rPr>
                        <a:t>64.98%</a:t>
                      </a:r>
                      <a:endParaRPr lang="en-US" sz="2400" b="0" i="0" u="none" strike="noStrike" dirty="0">
                        <a:solidFill>
                          <a:srgbClr val="000000"/>
                        </a:solidFill>
                        <a:effectLst/>
                        <a:latin typeface="Calibri"/>
                      </a:endParaRPr>
                    </a:p>
                  </a:txBody>
                  <a:tcPr marT="9525" marB="0" anchor="ctr"/>
                </a:tc>
                <a:tc>
                  <a:txBody>
                    <a:bodyPr/>
                    <a:lstStyle/>
                    <a:p>
                      <a:pPr algn="r" fontAlgn="b"/>
                      <a:r>
                        <a:rPr lang="en-US" sz="2400" b="0" i="0" u="none" strike="noStrike" dirty="0" smtClean="0">
                          <a:solidFill>
                            <a:srgbClr val="000000"/>
                          </a:solidFill>
                          <a:effectLst/>
                          <a:latin typeface="Calibri"/>
                        </a:rPr>
                        <a:t>27</a:t>
                      </a:r>
                      <a:endParaRPr lang="en-US" sz="2400" b="0" i="0" u="none" strike="noStrike" dirty="0">
                        <a:solidFill>
                          <a:srgbClr val="000000"/>
                        </a:solidFill>
                        <a:effectLst/>
                        <a:latin typeface="Calibri"/>
                      </a:endParaRPr>
                    </a:p>
                  </a:txBody>
                  <a:tcPr marT="9525" marB="0" anchor="ctr"/>
                </a:tc>
                <a:tc>
                  <a:txBody>
                    <a:bodyPr/>
                    <a:lstStyle/>
                    <a:p>
                      <a:pPr algn="r" fontAlgn="b"/>
                      <a:r>
                        <a:rPr lang="en-US" sz="2400" b="0" i="0" u="none" strike="noStrike" kern="1200" dirty="0">
                          <a:solidFill>
                            <a:srgbClr val="000000"/>
                          </a:solidFill>
                          <a:effectLst/>
                          <a:latin typeface="Calibri"/>
                          <a:ea typeface="+mn-ea"/>
                          <a:cs typeface="+mn-cs"/>
                        </a:rPr>
                        <a:t>87.70%</a:t>
                      </a:r>
                    </a:p>
                  </a:txBody>
                  <a:tcPr marT="0" marB="0" anchor="b"/>
                </a:tc>
                <a:tc>
                  <a:txBody>
                    <a:bodyPr/>
                    <a:lstStyle/>
                    <a:p>
                      <a:pPr algn="r" fontAlgn="b"/>
                      <a:r>
                        <a:rPr lang="en-US" sz="2400" b="0" i="0" u="none" strike="noStrike" kern="1200" dirty="0">
                          <a:solidFill>
                            <a:srgbClr val="000000"/>
                          </a:solidFill>
                          <a:effectLst/>
                          <a:latin typeface="Calibri"/>
                          <a:ea typeface="+mn-ea"/>
                          <a:cs typeface="+mn-cs"/>
                        </a:rPr>
                        <a:t>90.37%</a:t>
                      </a:r>
                    </a:p>
                  </a:txBody>
                  <a:tcPr marT="0" marB="0" anchor="b"/>
                </a:tc>
              </a:tr>
              <a:tr h="190500">
                <a:tc>
                  <a:txBody>
                    <a:bodyPr/>
                    <a:lstStyle/>
                    <a:p>
                      <a:pPr algn="ctr" fontAlgn="b"/>
                      <a:r>
                        <a:rPr lang="en-US" sz="2400" b="0" i="0" u="none" strike="noStrike" dirty="0" smtClean="0">
                          <a:solidFill>
                            <a:srgbClr val="000000"/>
                          </a:solidFill>
                          <a:effectLst/>
                          <a:latin typeface="Calibri"/>
                        </a:rPr>
                        <a:t>Intermediate</a:t>
                      </a:r>
                      <a:endParaRPr lang="en-US" sz="2400" b="0" i="0" u="none" strike="noStrike" dirty="0">
                        <a:solidFill>
                          <a:srgbClr val="000000"/>
                        </a:solidFill>
                        <a:effectLst/>
                        <a:latin typeface="Calibri"/>
                      </a:endParaRPr>
                    </a:p>
                  </a:txBody>
                  <a:tcPr marT="9525" marB="9144" anchor="ctr"/>
                </a:tc>
                <a:tc>
                  <a:txBody>
                    <a:bodyPr/>
                    <a:lstStyle/>
                    <a:p>
                      <a:pPr algn="r" fontAlgn="b"/>
                      <a:r>
                        <a:rPr lang="en-US" sz="2400" b="0" i="0" u="none" strike="noStrike" dirty="0" smtClean="0">
                          <a:solidFill>
                            <a:srgbClr val="000000"/>
                          </a:solidFill>
                          <a:effectLst/>
                          <a:latin typeface="Calibri"/>
                        </a:rPr>
                        <a:t>28.95%</a:t>
                      </a:r>
                      <a:endParaRPr lang="en-US" sz="2400" b="0" i="0" u="none" strike="noStrike" dirty="0">
                        <a:solidFill>
                          <a:srgbClr val="000000"/>
                        </a:solidFill>
                        <a:effectLst/>
                        <a:latin typeface="Calibri"/>
                      </a:endParaRPr>
                    </a:p>
                  </a:txBody>
                  <a:tcPr marT="9525" marB="0" anchor="ctr"/>
                </a:tc>
                <a:tc>
                  <a:txBody>
                    <a:bodyPr/>
                    <a:lstStyle/>
                    <a:p>
                      <a:pPr algn="r" fontAlgn="b"/>
                      <a:r>
                        <a:rPr lang="en-US" sz="2400" b="0" i="0" u="none" strike="noStrike" dirty="0" smtClean="0">
                          <a:solidFill>
                            <a:srgbClr val="000000"/>
                          </a:solidFill>
                          <a:effectLst/>
                          <a:latin typeface="Calibri"/>
                        </a:rPr>
                        <a:t>13</a:t>
                      </a:r>
                      <a:endParaRPr lang="en-US" sz="2400" b="0" i="0" u="none" strike="noStrike" dirty="0">
                        <a:solidFill>
                          <a:srgbClr val="000000"/>
                        </a:solidFill>
                        <a:effectLst/>
                        <a:latin typeface="Calibri"/>
                      </a:endParaRPr>
                    </a:p>
                  </a:txBody>
                  <a:tcPr marT="9525" marB="0" anchor="ctr"/>
                </a:tc>
                <a:tc>
                  <a:txBody>
                    <a:bodyPr/>
                    <a:lstStyle/>
                    <a:p>
                      <a:pPr algn="r" fontAlgn="b"/>
                      <a:r>
                        <a:rPr lang="en-US" sz="2400" b="0" i="0" u="none" strike="noStrike" kern="1200">
                          <a:solidFill>
                            <a:srgbClr val="000000"/>
                          </a:solidFill>
                          <a:effectLst/>
                          <a:latin typeface="Calibri"/>
                          <a:ea typeface="+mn-ea"/>
                          <a:cs typeface="+mn-cs"/>
                        </a:rPr>
                        <a:t>90.50%</a:t>
                      </a:r>
                    </a:p>
                  </a:txBody>
                  <a:tcPr marT="0" marB="0" anchor="b"/>
                </a:tc>
                <a:tc>
                  <a:txBody>
                    <a:bodyPr/>
                    <a:lstStyle/>
                    <a:p>
                      <a:pPr algn="r" fontAlgn="b"/>
                      <a:r>
                        <a:rPr lang="en-US" sz="2400" b="0" i="0" u="none" strike="noStrike" kern="1200" dirty="0">
                          <a:solidFill>
                            <a:srgbClr val="000000"/>
                          </a:solidFill>
                          <a:effectLst/>
                          <a:latin typeface="Calibri"/>
                          <a:ea typeface="+mn-ea"/>
                          <a:cs typeface="+mn-cs"/>
                        </a:rPr>
                        <a:t>92.51%</a:t>
                      </a:r>
                    </a:p>
                  </a:txBody>
                  <a:tcPr marT="0" marB="0" anchor="b"/>
                </a:tc>
              </a:tr>
              <a:tr h="190500">
                <a:tc>
                  <a:txBody>
                    <a:bodyPr/>
                    <a:lstStyle/>
                    <a:p>
                      <a:pPr algn="ctr" fontAlgn="b"/>
                      <a:r>
                        <a:rPr lang="en-US" sz="2400" b="0" i="0" u="none" strike="noStrike" dirty="0" smtClean="0">
                          <a:solidFill>
                            <a:srgbClr val="000000"/>
                          </a:solidFill>
                          <a:effectLst/>
                          <a:latin typeface="Calibri"/>
                        </a:rPr>
                        <a:t>Long</a:t>
                      </a:r>
                      <a:endParaRPr lang="en-US" sz="2400" b="0" i="0" u="none" strike="noStrike" dirty="0">
                        <a:solidFill>
                          <a:srgbClr val="000000"/>
                        </a:solidFill>
                        <a:effectLst/>
                        <a:latin typeface="Calibri"/>
                      </a:endParaRPr>
                    </a:p>
                  </a:txBody>
                  <a:tcPr marT="9525" marB="9144" anchor="ctr"/>
                </a:tc>
                <a:tc>
                  <a:txBody>
                    <a:bodyPr/>
                    <a:lstStyle/>
                    <a:p>
                      <a:pPr algn="r" fontAlgn="b"/>
                      <a:r>
                        <a:rPr lang="en-US" sz="2400" b="0" i="0" u="none" strike="noStrike" dirty="0" smtClean="0">
                          <a:solidFill>
                            <a:srgbClr val="000000"/>
                          </a:solidFill>
                          <a:effectLst/>
                          <a:latin typeface="Calibri"/>
                        </a:rPr>
                        <a:t>6.07%</a:t>
                      </a:r>
                      <a:endParaRPr lang="en-US" sz="2400" b="0" i="0" u="none" strike="noStrike" dirty="0">
                        <a:solidFill>
                          <a:srgbClr val="000000"/>
                        </a:solidFill>
                        <a:effectLst/>
                        <a:latin typeface="Calibri"/>
                      </a:endParaRPr>
                    </a:p>
                  </a:txBody>
                  <a:tcPr marT="9525" marB="0" anchor="ctr"/>
                </a:tc>
                <a:tc>
                  <a:txBody>
                    <a:bodyPr/>
                    <a:lstStyle/>
                    <a:p>
                      <a:pPr algn="r" fontAlgn="b"/>
                      <a:r>
                        <a:rPr lang="en-US" sz="2400" b="0" i="0" u="none" strike="noStrike" dirty="0" smtClean="0">
                          <a:solidFill>
                            <a:srgbClr val="000000"/>
                          </a:solidFill>
                          <a:effectLst/>
                          <a:latin typeface="Calibri"/>
                        </a:rPr>
                        <a:t>4</a:t>
                      </a:r>
                      <a:endParaRPr lang="en-US" sz="2400" b="0" i="0" u="none" strike="noStrike" dirty="0">
                        <a:solidFill>
                          <a:srgbClr val="000000"/>
                        </a:solidFill>
                        <a:effectLst/>
                        <a:latin typeface="Calibri"/>
                      </a:endParaRPr>
                    </a:p>
                  </a:txBody>
                  <a:tcPr marT="9525" marB="0" anchor="ctr"/>
                </a:tc>
                <a:tc>
                  <a:txBody>
                    <a:bodyPr/>
                    <a:lstStyle/>
                    <a:p>
                      <a:pPr algn="r" fontAlgn="b"/>
                      <a:r>
                        <a:rPr lang="en-US" sz="2400" b="0" i="0" u="none" strike="noStrike" kern="1200" dirty="0">
                          <a:solidFill>
                            <a:srgbClr val="000000"/>
                          </a:solidFill>
                          <a:effectLst/>
                          <a:latin typeface="Calibri"/>
                          <a:ea typeface="+mn-ea"/>
                          <a:cs typeface="+mn-cs"/>
                        </a:rPr>
                        <a:t>75.86%</a:t>
                      </a:r>
                    </a:p>
                  </a:txBody>
                  <a:tcPr marT="0" marB="0" anchor="b"/>
                </a:tc>
                <a:tc>
                  <a:txBody>
                    <a:bodyPr/>
                    <a:lstStyle/>
                    <a:p>
                      <a:pPr algn="r" fontAlgn="b"/>
                      <a:r>
                        <a:rPr lang="en-US" sz="2400" b="0" i="0" u="none" strike="noStrike" kern="1200" dirty="0">
                          <a:solidFill>
                            <a:srgbClr val="000000"/>
                          </a:solidFill>
                          <a:effectLst/>
                          <a:latin typeface="Calibri"/>
                          <a:ea typeface="+mn-ea"/>
                          <a:cs typeface="+mn-cs"/>
                        </a:rPr>
                        <a:t>79.66%</a:t>
                      </a:r>
                    </a:p>
                  </a:txBody>
                  <a:tcPr marT="0" marB="0" anchor="b"/>
                </a:tc>
              </a:tr>
            </a:tbl>
          </a:graphicData>
        </a:graphic>
      </p:graphicFrame>
      <p:sp>
        <p:nvSpPr>
          <p:cNvPr id="7" name="TextBox 6"/>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a:t>
            </a:r>
            <a:r>
              <a:rPr lang="en-US" sz="2000" i="1" dirty="0"/>
              <a:t>Clearance Times</a:t>
            </a:r>
          </a:p>
        </p:txBody>
      </p:sp>
      <p:sp>
        <p:nvSpPr>
          <p:cNvPr id="8" name="Rounded Rectangular Callout 7"/>
          <p:cNvSpPr/>
          <p:nvPr/>
        </p:nvSpPr>
        <p:spPr>
          <a:xfrm>
            <a:off x="1866900" y="5867399"/>
            <a:ext cx="2781300" cy="533401"/>
          </a:xfrm>
          <a:prstGeom prst="wedgeRoundRectCallout">
            <a:avLst>
              <a:gd name="adj1" fmla="val -40818"/>
              <a:gd name="adj2" fmla="val -18624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t>30 -</a:t>
            </a:r>
            <a:r>
              <a:rPr lang="en-US" sz="2400" dirty="0" smtClean="0"/>
              <a:t>120 </a:t>
            </a:r>
            <a:r>
              <a:rPr lang="en-US" sz="2400" dirty="0" err="1" smtClean="0"/>
              <a:t>mins</a:t>
            </a:r>
            <a:endParaRPr lang="en-US" sz="2400" dirty="0" smtClean="0"/>
          </a:p>
        </p:txBody>
      </p:sp>
    </p:spTree>
    <p:extLst>
      <p:ext uri="{BB962C8B-B14F-4D97-AF65-F5344CB8AC3E}">
        <p14:creationId xmlns:p14="http://schemas.microsoft.com/office/powerpoint/2010/main" val="344915391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229600" cy="563563"/>
          </a:xfrm>
        </p:spPr>
        <p:txBody>
          <a:bodyPr/>
          <a:lstStyle/>
          <a:p>
            <a:r>
              <a:rPr lang="en-US" dirty="0"/>
              <a:t>Flowchart to Develop the Proposed Model</a:t>
            </a:r>
          </a:p>
        </p:txBody>
      </p:sp>
      <p:sp>
        <p:nvSpPr>
          <p:cNvPr id="4" name="Slide Number Placeholder 3"/>
          <p:cNvSpPr>
            <a:spLocks noGrp="1"/>
          </p:cNvSpPr>
          <p:nvPr>
            <p:ph type="sldNum" sz="quarter" idx="12"/>
          </p:nvPr>
        </p:nvSpPr>
        <p:spPr/>
        <p:txBody>
          <a:bodyPr/>
          <a:lstStyle/>
          <a:p>
            <a:fld id="{176124AF-11D4-48F9-91D2-89338E3AB207}" type="slidenum">
              <a:rPr lang="en-US" smtClean="0"/>
              <a:pPr/>
              <a:t>33</a:t>
            </a:fld>
            <a:endParaRPr lang="en-US"/>
          </a:p>
        </p:txBody>
      </p:sp>
      <p:sp>
        <p:nvSpPr>
          <p:cNvPr id="7" name="Rectangle 6"/>
          <p:cNvSpPr/>
          <p:nvPr/>
        </p:nvSpPr>
        <p:spPr>
          <a:xfrm>
            <a:off x="1668055" y="1524000"/>
            <a:ext cx="3398288" cy="554387"/>
          </a:xfrm>
          <a:prstGeom prst="rect">
            <a:avLst/>
          </a:prstGeom>
          <a:solidFill>
            <a:srgbClr val="D0D3EB">
              <a:alpha val="80000"/>
            </a:srgbClr>
          </a:solidFill>
          <a:ln w="9525">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i="1" dirty="0">
                <a:solidFill>
                  <a:schemeClr val="tx1"/>
                </a:solidFill>
                <a:effectLst/>
                <a:ea typeface="Times New Roman" panose="02020603050405020304" pitchFamily="18" charset="0"/>
              </a:rPr>
              <a:t>Phase 1</a:t>
            </a:r>
            <a:r>
              <a:rPr lang="en-US" sz="2000" dirty="0">
                <a:solidFill>
                  <a:schemeClr val="tx1"/>
                </a:solidFill>
                <a:effectLst/>
                <a:ea typeface="Times New Roman" panose="02020603050405020304" pitchFamily="18" charset="0"/>
              </a:rPr>
              <a:t>: Filter out outliers</a:t>
            </a:r>
            <a:endParaRPr lang="en-US" sz="2400" dirty="0">
              <a:solidFill>
                <a:schemeClr val="tx1"/>
              </a:solidFill>
              <a:effectLst/>
              <a:ea typeface="Times New Roman" panose="02020603050405020304" pitchFamily="18" charset="0"/>
            </a:endParaRPr>
          </a:p>
        </p:txBody>
      </p:sp>
      <p:sp>
        <p:nvSpPr>
          <p:cNvPr id="15" name="TextBox 14"/>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Clearance </a:t>
            </a:r>
            <a:r>
              <a:rPr lang="en-US" sz="2000" i="1" dirty="0"/>
              <a:t>Times</a:t>
            </a:r>
          </a:p>
        </p:txBody>
      </p:sp>
      <p:sp>
        <p:nvSpPr>
          <p:cNvPr id="8" name="Rectangle 7"/>
          <p:cNvSpPr/>
          <p:nvPr/>
        </p:nvSpPr>
        <p:spPr>
          <a:xfrm>
            <a:off x="1668320" y="2588739"/>
            <a:ext cx="3398487" cy="908815"/>
          </a:xfrm>
          <a:prstGeom prst="rect">
            <a:avLst/>
          </a:prstGeom>
          <a:solidFill>
            <a:srgbClr val="D0D3EB">
              <a:alpha val="80000"/>
            </a:srgbClr>
          </a:solidFill>
          <a:ln w="9525">
            <a:solidFill>
              <a:schemeClr val="tx2">
                <a:lumMod val="60000"/>
                <a:lumOff val="4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i="1" dirty="0">
                <a:effectLst/>
                <a:ea typeface="Times New Roman" panose="02020603050405020304" pitchFamily="18" charset="0"/>
              </a:rPr>
              <a:t>Phase 2</a:t>
            </a:r>
            <a:r>
              <a:rPr lang="en-US" sz="2000" dirty="0">
                <a:effectLst/>
                <a:ea typeface="Times New Roman" panose="02020603050405020304" pitchFamily="18" charset="0"/>
              </a:rPr>
              <a:t>: Sequential Classifiers with Association Rules (</a:t>
            </a:r>
            <a:r>
              <a:rPr lang="en-US" sz="2000" i="1" dirty="0">
                <a:effectLst/>
                <a:ea typeface="Times New Roman" panose="02020603050405020304" pitchFamily="18" charset="0"/>
              </a:rPr>
              <a:t>SCAR</a:t>
            </a:r>
            <a:r>
              <a:rPr lang="en-US" sz="2000" dirty="0">
                <a:effectLst/>
                <a:ea typeface="Times New Roman" panose="02020603050405020304" pitchFamily="18" charset="0"/>
              </a:rPr>
              <a:t>)</a:t>
            </a:r>
            <a:endParaRPr lang="en-US" sz="2400" dirty="0">
              <a:effectLst/>
              <a:ea typeface="Times New Roman" panose="02020603050405020304" pitchFamily="18" charset="0"/>
            </a:endParaRPr>
          </a:p>
        </p:txBody>
      </p:sp>
      <p:cxnSp>
        <p:nvCxnSpPr>
          <p:cNvPr id="9" name="Straight Arrow Connector 8"/>
          <p:cNvCxnSpPr>
            <a:stCxn id="7" idx="2"/>
            <a:endCxn id="8" idx="0"/>
          </p:cNvCxnSpPr>
          <p:nvPr/>
        </p:nvCxnSpPr>
        <p:spPr>
          <a:xfrm>
            <a:off x="3367200" y="2078387"/>
            <a:ext cx="365" cy="510352"/>
          </a:xfrm>
          <a:prstGeom prst="straightConnector1">
            <a:avLst/>
          </a:prstGeom>
          <a:ln>
            <a:tailEnd type="triangle" w="med"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0" name="Rectangle 9"/>
          <p:cNvSpPr/>
          <p:nvPr/>
        </p:nvSpPr>
        <p:spPr>
          <a:xfrm>
            <a:off x="1668055" y="4869154"/>
            <a:ext cx="3398288" cy="707886"/>
          </a:xfrm>
          <a:prstGeom prst="rect">
            <a:avLst/>
          </a:prstGeom>
          <a:solidFill>
            <a:srgbClr val="D0D3EB">
              <a:alpha val="80000"/>
            </a:srgbClr>
          </a:solidFill>
          <a:ln w="9525">
            <a:solidFill>
              <a:schemeClr val="tx2">
                <a:lumMod val="60000"/>
                <a:lumOff val="4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109538" marR="0" indent="-109538" algn="ctr">
              <a:spcBef>
                <a:spcPts val="0"/>
              </a:spcBef>
              <a:spcAft>
                <a:spcPts val="0"/>
              </a:spcAft>
            </a:pPr>
            <a:r>
              <a:rPr lang="en-US" sz="2000" b="1" i="1" dirty="0">
                <a:effectLst/>
                <a:ea typeface="Times New Roman" panose="02020603050405020304" pitchFamily="18" charset="0"/>
              </a:rPr>
              <a:t>Phase 3</a:t>
            </a:r>
            <a:r>
              <a:rPr lang="en-US" sz="2000" dirty="0">
                <a:effectLst/>
                <a:ea typeface="Times New Roman" panose="02020603050405020304" pitchFamily="18" charset="0"/>
              </a:rPr>
              <a:t>: Develop </a:t>
            </a:r>
            <a:r>
              <a:rPr lang="en-US" sz="2000" dirty="0" smtClean="0">
                <a:effectLst/>
                <a:ea typeface="Times New Roman" panose="02020603050405020304" pitchFamily="18" charset="0"/>
              </a:rPr>
              <a:t>Supplemental models</a:t>
            </a:r>
            <a:endParaRPr lang="en-US" sz="2400" dirty="0">
              <a:effectLst/>
              <a:ea typeface="Malgun Gothic" panose="020B0503020000020004" pitchFamily="34" charset="-127"/>
            </a:endParaRPr>
          </a:p>
        </p:txBody>
      </p:sp>
      <p:sp>
        <p:nvSpPr>
          <p:cNvPr id="11" name="Rectangle 10"/>
          <p:cNvSpPr/>
          <p:nvPr/>
        </p:nvSpPr>
        <p:spPr>
          <a:xfrm>
            <a:off x="5574413" y="3444924"/>
            <a:ext cx="2491285" cy="1323439"/>
          </a:xfrm>
          <a:prstGeom prst="rect">
            <a:avLst/>
          </a:prstGeom>
          <a:solidFill>
            <a:srgbClr val="81D31A">
              <a:alpha val="56078"/>
            </a:srgbClr>
          </a:solidFill>
          <a:ln w="9525">
            <a:solidFill>
              <a:schemeClr val="tx2">
                <a:lumMod val="60000"/>
                <a:lumOff val="4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pPr>
            <a:r>
              <a:rPr lang="en-US" sz="2000" b="1" dirty="0">
                <a:effectLst/>
                <a:ea typeface="Times New Roman" panose="02020603050405020304" pitchFamily="18" charset="0"/>
              </a:rPr>
              <a:t>An integrated system </a:t>
            </a:r>
            <a:endParaRPr lang="en-US" sz="2400" dirty="0">
              <a:effectLst/>
              <a:ea typeface="Times New Roman" panose="02020603050405020304" pitchFamily="18" charset="0"/>
            </a:endParaRPr>
          </a:p>
          <a:p>
            <a:pPr marL="0" marR="0" algn="ctr">
              <a:spcBef>
                <a:spcPts val="0"/>
              </a:spcBef>
              <a:spcAft>
                <a:spcPts val="0"/>
              </a:spcAft>
            </a:pPr>
            <a:r>
              <a:rPr lang="en-US" sz="2000" b="1" dirty="0">
                <a:effectLst/>
                <a:ea typeface="Times New Roman" panose="02020603050405020304" pitchFamily="18" charset="0"/>
              </a:rPr>
              <a:t>for predicting incident clearance times</a:t>
            </a:r>
            <a:endParaRPr lang="en-US" sz="2400" dirty="0">
              <a:effectLst/>
              <a:ea typeface="Times New Roman" panose="02020603050405020304" pitchFamily="18" charset="0"/>
            </a:endParaRPr>
          </a:p>
        </p:txBody>
      </p:sp>
      <p:cxnSp>
        <p:nvCxnSpPr>
          <p:cNvPr id="12" name="Elbow Connector 11"/>
          <p:cNvCxnSpPr>
            <a:stCxn id="10" idx="3"/>
            <a:endCxn id="11" idx="2"/>
          </p:cNvCxnSpPr>
          <p:nvPr/>
        </p:nvCxnSpPr>
        <p:spPr>
          <a:xfrm flipV="1">
            <a:off x="5066342" y="4768363"/>
            <a:ext cx="1753713" cy="454734"/>
          </a:xfrm>
          <a:prstGeom prst="bentConnector2">
            <a:avLst/>
          </a:prstGeom>
          <a:ln>
            <a:tailEnd type="triangle" w="med"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3" name="Straight Arrow Connector 12"/>
          <p:cNvCxnSpPr>
            <a:stCxn id="8" idx="2"/>
            <a:endCxn id="10" idx="0"/>
          </p:cNvCxnSpPr>
          <p:nvPr/>
        </p:nvCxnSpPr>
        <p:spPr>
          <a:xfrm flipH="1">
            <a:off x="3367200" y="3497553"/>
            <a:ext cx="365" cy="1371601"/>
          </a:xfrm>
          <a:prstGeom prst="straightConnector1">
            <a:avLst/>
          </a:prstGeom>
          <a:ln>
            <a:tailEnd type="triangle" w="med"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4" name="Elbow Connector 13"/>
          <p:cNvCxnSpPr>
            <a:stCxn id="8" idx="3"/>
            <a:endCxn id="11" idx="0"/>
          </p:cNvCxnSpPr>
          <p:nvPr/>
        </p:nvCxnSpPr>
        <p:spPr>
          <a:xfrm>
            <a:off x="5066807" y="3043148"/>
            <a:ext cx="1753249" cy="401776"/>
          </a:xfrm>
          <a:prstGeom prst="bentConnector2">
            <a:avLst/>
          </a:prstGeom>
          <a:ln>
            <a:tailEnd type="triangle" w="med"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1143000" y="6243935"/>
            <a:ext cx="7702873" cy="461665"/>
          </a:xfrm>
          <a:prstGeom prst="rect">
            <a:avLst/>
          </a:prstGeom>
          <a:noFill/>
        </p:spPr>
        <p:txBody>
          <a:bodyPr wrap="square" rtlCol="0">
            <a:spAutoFit/>
          </a:bodyPr>
          <a:lstStyle/>
          <a:p>
            <a:pPr marL="0" lvl="1"/>
            <a:r>
              <a:rPr lang="en-US" sz="2400" dirty="0" smtClean="0">
                <a:latin typeface="+mn-lt"/>
                <a:sym typeface="Wingdings" panose="05000000000000000000" pitchFamily="2" charset="2"/>
              </a:rPr>
              <a:t>To classify predicted </a:t>
            </a:r>
            <a:r>
              <a:rPr lang="en-US" sz="2400" b="1" i="1" dirty="0" smtClean="0">
                <a:latin typeface="+mn-lt"/>
                <a:sym typeface="Wingdings" panose="05000000000000000000" pitchFamily="2" charset="2"/>
              </a:rPr>
              <a:t>intermediate CT </a:t>
            </a:r>
            <a:r>
              <a:rPr lang="en-US" sz="2400" dirty="0" smtClean="0">
                <a:latin typeface="+mn-lt"/>
                <a:sym typeface="Wingdings" panose="05000000000000000000" pitchFamily="2" charset="2"/>
              </a:rPr>
              <a:t>into shorter intervals</a:t>
            </a:r>
          </a:p>
        </p:txBody>
      </p:sp>
      <p:sp>
        <p:nvSpPr>
          <p:cNvPr id="19" name="Right Arrow 18"/>
          <p:cNvSpPr/>
          <p:nvPr/>
        </p:nvSpPr>
        <p:spPr>
          <a:xfrm>
            <a:off x="685800" y="6268741"/>
            <a:ext cx="381000" cy="381000"/>
          </a:xfrm>
          <a:prstGeom prst="rightArrow">
            <a:avLst/>
          </a:prstGeom>
          <a:solidFill>
            <a:srgbClr val="003399">
              <a:alpha val="76078"/>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143000" y="5713290"/>
            <a:ext cx="7702873" cy="461665"/>
          </a:xfrm>
          <a:prstGeom prst="rect">
            <a:avLst/>
          </a:prstGeom>
          <a:noFill/>
        </p:spPr>
        <p:txBody>
          <a:bodyPr wrap="square" rtlCol="0">
            <a:spAutoFit/>
          </a:bodyPr>
          <a:lstStyle/>
          <a:p>
            <a:pPr marL="0" lvl="1"/>
            <a:r>
              <a:rPr lang="en-US" sz="2400" dirty="0" smtClean="0">
                <a:latin typeface="+mn-lt"/>
                <a:sym typeface="Wingdings" panose="05000000000000000000" pitchFamily="2" charset="2"/>
              </a:rPr>
              <a:t>To predict CT for incidents that </a:t>
            </a:r>
            <a:r>
              <a:rPr lang="en-US" sz="2400" b="1" i="1" dirty="0" smtClean="0">
                <a:latin typeface="+mn-lt"/>
                <a:sym typeface="Wingdings" panose="05000000000000000000" pitchFamily="2" charset="2"/>
              </a:rPr>
              <a:t>cannot be classified by SCAR</a:t>
            </a:r>
          </a:p>
        </p:txBody>
      </p:sp>
      <p:sp>
        <p:nvSpPr>
          <p:cNvPr id="21" name="Right Arrow 20"/>
          <p:cNvSpPr/>
          <p:nvPr/>
        </p:nvSpPr>
        <p:spPr>
          <a:xfrm>
            <a:off x="685800" y="5738096"/>
            <a:ext cx="381000" cy="381000"/>
          </a:xfrm>
          <a:prstGeom prst="rightArrow">
            <a:avLst/>
          </a:prstGeom>
          <a:solidFill>
            <a:srgbClr val="003399">
              <a:alpha val="76078"/>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21918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par>
                                <p:cTn id="10" presetID="9" presetClass="emph" presetSubtype="0" grpId="0" nodeType="withEffect">
                                  <p:stCondLst>
                                    <p:cond delay="0"/>
                                  </p:stCondLst>
                                  <p:childTnLst>
                                    <p:set>
                                      <p:cBhvr rctx="PPT">
                                        <p:cTn id="11" dur="indefinite"/>
                                        <p:tgtEl>
                                          <p:spTgt spid="7"/>
                                        </p:tgtEl>
                                        <p:attrNameLst>
                                          <p:attrName>style.opacity</p:attrName>
                                        </p:attrNameLst>
                                      </p:cBhvr>
                                      <p:to>
                                        <p:strVal val="0.25"/>
                                      </p:to>
                                    </p:set>
                                    <p:animEffect filter="image" prLst="opacity: 0.25">
                                      <p:cBhvr rctx="IE">
                                        <p:cTn id="12" dur="indefinite"/>
                                        <p:tgtEl>
                                          <p:spTgt spid="7"/>
                                        </p:tgtEl>
                                      </p:cBhvr>
                                    </p:animEffect>
                                  </p:childTnLst>
                                </p:cTn>
                              </p:par>
                              <p:par>
                                <p:cTn id="13" presetID="9" presetClass="emph" presetSubtype="0" nodeType="withEffect">
                                  <p:stCondLst>
                                    <p:cond delay="0"/>
                                  </p:stCondLst>
                                  <p:childTnLst>
                                    <p:set>
                                      <p:cBhvr rctx="PPT">
                                        <p:cTn id="14" dur="indefinite"/>
                                        <p:tgtEl>
                                          <p:spTgt spid="9"/>
                                        </p:tgtEl>
                                        <p:attrNameLst>
                                          <p:attrName>style.opacity</p:attrName>
                                        </p:attrNameLst>
                                      </p:cBhvr>
                                      <p:to>
                                        <p:strVal val="0.25"/>
                                      </p:to>
                                    </p:set>
                                    <p:animEffect filter="image" prLst="opacity: 0.25">
                                      <p:cBhvr rctx="IE">
                                        <p:cTn id="15" dur="indefinite"/>
                                        <p:tgtEl>
                                          <p:spTgt spid="9"/>
                                        </p:tgtEl>
                                      </p:cBhvr>
                                    </p:animEffect>
                                  </p:childTnLst>
                                </p:cTn>
                              </p:par>
                              <p:par>
                                <p:cTn id="16" presetID="9" presetClass="emph" presetSubtype="0" grpId="0" nodeType="withEffect">
                                  <p:stCondLst>
                                    <p:cond delay="0"/>
                                  </p:stCondLst>
                                  <p:childTnLst>
                                    <p:set>
                                      <p:cBhvr rctx="PPT">
                                        <p:cTn id="17" dur="indefinite"/>
                                        <p:tgtEl>
                                          <p:spTgt spid="8"/>
                                        </p:tgtEl>
                                        <p:attrNameLst>
                                          <p:attrName>style.opacity</p:attrName>
                                        </p:attrNameLst>
                                      </p:cBhvr>
                                      <p:to>
                                        <p:strVal val="0.25"/>
                                      </p:to>
                                    </p:set>
                                    <p:animEffect filter="image" prLst="opacity: 0.25">
                                      <p:cBhvr rctx="IE">
                                        <p:cTn id="18" dur="indefinite"/>
                                        <p:tgtEl>
                                          <p:spTgt spid="8"/>
                                        </p:tgtEl>
                                      </p:cBhvr>
                                    </p:animEffect>
                                  </p:childTnLst>
                                </p:cTn>
                              </p:par>
                              <p:par>
                                <p:cTn id="19" presetID="9" presetClass="emph" presetSubtype="0" nodeType="withEffect">
                                  <p:stCondLst>
                                    <p:cond delay="0"/>
                                  </p:stCondLst>
                                  <p:childTnLst>
                                    <p:set>
                                      <p:cBhvr rctx="PPT">
                                        <p:cTn id="20" dur="indefinite"/>
                                        <p:tgtEl>
                                          <p:spTgt spid="13"/>
                                        </p:tgtEl>
                                        <p:attrNameLst>
                                          <p:attrName>style.opacity</p:attrName>
                                        </p:attrNameLst>
                                      </p:cBhvr>
                                      <p:to>
                                        <p:strVal val="0.25"/>
                                      </p:to>
                                    </p:set>
                                    <p:animEffect filter="image" prLst="opacity: 0.25">
                                      <p:cBhvr rctx="IE">
                                        <p:cTn id="21" dur="indefinite"/>
                                        <p:tgtEl>
                                          <p:spTgt spid="13"/>
                                        </p:tgtEl>
                                      </p:cBhvr>
                                    </p:animEffect>
                                  </p:childTnLst>
                                </p:cTn>
                              </p:par>
                              <p:par>
                                <p:cTn id="22" presetID="9" presetClass="emph" presetSubtype="0" nodeType="withEffect">
                                  <p:stCondLst>
                                    <p:cond delay="0"/>
                                  </p:stCondLst>
                                  <p:childTnLst>
                                    <p:set>
                                      <p:cBhvr rctx="PPT">
                                        <p:cTn id="23" dur="indefinite"/>
                                        <p:tgtEl>
                                          <p:spTgt spid="14"/>
                                        </p:tgtEl>
                                        <p:attrNameLst>
                                          <p:attrName>style.opacity</p:attrName>
                                        </p:attrNameLst>
                                      </p:cBhvr>
                                      <p:to>
                                        <p:strVal val="0.25"/>
                                      </p:to>
                                    </p:set>
                                    <p:animEffect filter="image" prLst="opacity: 0.25">
                                      <p:cBhvr rctx="IE">
                                        <p:cTn id="24" dur="indefinite"/>
                                        <p:tgtEl>
                                          <p:spTgt spid="14"/>
                                        </p:tgtEl>
                                      </p:cBhvr>
                                    </p:animEffect>
                                  </p:childTnLst>
                                </p:cTn>
                              </p:par>
                              <p:par>
                                <p:cTn id="25" presetID="9" presetClass="emph" presetSubtype="0" grpId="0" nodeType="withEffect">
                                  <p:stCondLst>
                                    <p:cond delay="0"/>
                                  </p:stCondLst>
                                  <p:childTnLst>
                                    <p:set>
                                      <p:cBhvr rctx="PPT">
                                        <p:cTn id="26" dur="indefinite"/>
                                        <p:tgtEl>
                                          <p:spTgt spid="11"/>
                                        </p:tgtEl>
                                        <p:attrNameLst>
                                          <p:attrName>style.opacity</p:attrName>
                                        </p:attrNameLst>
                                      </p:cBhvr>
                                      <p:to>
                                        <p:strVal val="0.25"/>
                                      </p:to>
                                    </p:set>
                                    <p:animEffect filter="image" prLst="opacity: 0.25">
                                      <p:cBhvr rctx="IE">
                                        <p:cTn id="27" dur="indefinite"/>
                                        <p:tgtEl>
                                          <p:spTgt spid="11"/>
                                        </p:tgtEl>
                                      </p:cBhvr>
                                    </p:animEffect>
                                  </p:childTnLst>
                                </p:cTn>
                              </p:par>
                              <p:par>
                                <p:cTn id="28" presetID="9" presetClass="emph" presetSubtype="0" nodeType="withEffect">
                                  <p:stCondLst>
                                    <p:cond delay="0"/>
                                  </p:stCondLst>
                                  <p:childTnLst>
                                    <p:set>
                                      <p:cBhvr rctx="PPT">
                                        <p:cTn id="29" dur="indefinite"/>
                                        <p:tgtEl>
                                          <p:spTgt spid="12"/>
                                        </p:tgtEl>
                                        <p:attrNameLst>
                                          <p:attrName>style.opacity</p:attrName>
                                        </p:attrNameLst>
                                      </p:cBhvr>
                                      <p:to>
                                        <p:strVal val="0.25"/>
                                      </p:to>
                                    </p:set>
                                    <p:animEffect filter="image" prLst="opacity: 0.25">
                                      <p:cBhvr rctx="IE">
                                        <p:cTn id="30" dur="indefinite"/>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grpId="0" nodeType="withEffect">
                                  <p:stCondLst>
                                    <p:cond delay="3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par>
                                <p:cTn id="44" presetID="22" presetClass="entr" presetSubtype="8" fill="hold" grpId="0" nodeType="withEffect">
                                  <p:stCondLst>
                                    <p:cond delay="30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8" grpId="0"/>
      <p:bldP spid="19" grpId="0" animBg="1"/>
      <p:bldP spid="20" grpId="0"/>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305800" cy="563563"/>
          </a:xfrm>
        </p:spPr>
        <p:txBody>
          <a:bodyPr/>
          <a:lstStyle/>
          <a:p>
            <a:r>
              <a:rPr lang="en-US" dirty="0" smtClean="0"/>
              <a:t>Phase 3 – Developing Supplemental Models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 model for data </a:t>
            </a:r>
            <a:r>
              <a:rPr lang="en-US" b="1" dirty="0" smtClean="0"/>
              <a:t>not classified by SCAR</a:t>
            </a:r>
          </a:p>
          <a:p>
            <a:pPr lvl="1" indent="-342900"/>
            <a:r>
              <a:rPr lang="en-US" dirty="0" smtClean="0"/>
              <a:t>&lt;= 30 minutes</a:t>
            </a:r>
          </a:p>
          <a:p>
            <a:pPr lvl="1" indent="-342900"/>
            <a:r>
              <a:rPr lang="en-US" dirty="0" smtClean="0"/>
              <a:t>30 </a:t>
            </a:r>
            <a:r>
              <a:rPr lang="en-US" dirty="0"/>
              <a:t>– 60 minutes</a:t>
            </a:r>
          </a:p>
          <a:p>
            <a:pPr lvl="1" indent="-342900"/>
            <a:r>
              <a:rPr lang="en-US" dirty="0"/>
              <a:t>60 – 90 minutes</a:t>
            </a:r>
          </a:p>
          <a:p>
            <a:pPr lvl="1" indent="-342900"/>
            <a:r>
              <a:rPr lang="en-US" dirty="0"/>
              <a:t>90 – 120 </a:t>
            </a:r>
            <a:r>
              <a:rPr lang="en-US" dirty="0" smtClean="0"/>
              <a:t>minutes</a:t>
            </a:r>
          </a:p>
          <a:p>
            <a:pPr lvl="1" indent="-342900"/>
            <a:r>
              <a:rPr lang="en-US" dirty="0" smtClean="0"/>
              <a:t>&gt; 120 minutes</a:t>
            </a:r>
          </a:p>
          <a:p>
            <a:pPr marL="514350" indent="-514350">
              <a:buFont typeface="+mj-lt"/>
              <a:buAutoNum type="arabicPeriod"/>
            </a:pPr>
            <a:r>
              <a:rPr lang="en-US" dirty="0" smtClean="0"/>
              <a:t>A </a:t>
            </a:r>
            <a:r>
              <a:rPr lang="en-US" dirty="0"/>
              <a:t>model to </a:t>
            </a:r>
            <a:r>
              <a:rPr lang="en-US" dirty="0" smtClean="0"/>
              <a:t>classify the predicted </a:t>
            </a:r>
            <a:r>
              <a:rPr lang="en-US" b="1" dirty="0"/>
              <a:t>intermediate clearance times </a:t>
            </a:r>
            <a:r>
              <a:rPr lang="en-US" dirty="0" smtClean="0"/>
              <a:t>into </a:t>
            </a:r>
            <a:r>
              <a:rPr lang="en-US" b="1" dirty="0"/>
              <a:t>smaller intervals</a:t>
            </a:r>
          </a:p>
          <a:p>
            <a:pPr lvl="1" indent="-342900"/>
            <a:r>
              <a:rPr lang="en-US" dirty="0"/>
              <a:t>Intermediate-sub1: 30 – 60 minutes</a:t>
            </a:r>
          </a:p>
          <a:p>
            <a:pPr lvl="1" indent="-342900"/>
            <a:r>
              <a:rPr lang="en-US" dirty="0"/>
              <a:t>Intermediate-sub2: 60 – 90 minutes</a:t>
            </a:r>
          </a:p>
          <a:p>
            <a:pPr lvl="1" indent="-342900"/>
            <a:r>
              <a:rPr lang="en-US" dirty="0"/>
              <a:t>Intermediate-sub3: 90 – 120 minutes</a:t>
            </a:r>
          </a:p>
          <a:p>
            <a:pPr marL="514350"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176124AF-11D4-48F9-91D2-89338E3AB207}" type="slidenum">
              <a:rPr lang="en-US" smtClean="0"/>
              <a:pPr/>
              <a:t>34</a:t>
            </a:fld>
            <a:endParaRPr lang="en-US" dirty="0"/>
          </a:p>
        </p:txBody>
      </p:sp>
      <p:sp>
        <p:nvSpPr>
          <p:cNvPr id="5" name="TextBox 4"/>
          <p:cNvSpPr txBox="1"/>
          <p:nvPr/>
        </p:nvSpPr>
        <p:spPr>
          <a:xfrm>
            <a:off x="1143000" y="6261694"/>
            <a:ext cx="7702873" cy="461665"/>
          </a:xfrm>
          <a:prstGeom prst="rect">
            <a:avLst/>
          </a:prstGeom>
          <a:noFill/>
        </p:spPr>
        <p:txBody>
          <a:bodyPr wrap="square" rtlCol="0">
            <a:spAutoFit/>
          </a:bodyPr>
          <a:lstStyle/>
          <a:p>
            <a:r>
              <a:rPr lang="en-US" sz="2400" b="1" dirty="0">
                <a:latin typeface="+mn-lt"/>
              </a:rPr>
              <a:t>Support Vector Machine and Random Forests are applied</a:t>
            </a:r>
          </a:p>
        </p:txBody>
      </p:sp>
      <p:sp>
        <p:nvSpPr>
          <p:cNvPr id="6" name="Right Arrow 5"/>
          <p:cNvSpPr/>
          <p:nvPr/>
        </p:nvSpPr>
        <p:spPr>
          <a:xfrm>
            <a:off x="685800" y="6324600"/>
            <a:ext cx="381000" cy="381000"/>
          </a:xfrm>
          <a:prstGeom prst="rightArrow">
            <a:avLst/>
          </a:prstGeom>
          <a:solidFill>
            <a:srgbClr val="003399">
              <a:alpha val="76078"/>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Clearance </a:t>
            </a:r>
            <a:r>
              <a:rPr lang="en-US" sz="2000" i="1" dirty="0"/>
              <a:t>Times</a:t>
            </a:r>
          </a:p>
        </p:txBody>
      </p:sp>
    </p:spTree>
    <p:extLst>
      <p:ext uri="{BB962C8B-B14F-4D97-AF65-F5344CB8AC3E}">
        <p14:creationId xmlns:p14="http://schemas.microsoft.com/office/powerpoint/2010/main" val="145625496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38" y="1447800"/>
            <a:ext cx="4104747" cy="1557960"/>
          </a:xfrm>
        </p:spPr>
        <p:txBody>
          <a:bodyPr/>
          <a:lstStyle/>
          <a:p>
            <a:pPr algn="ctr"/>
            <a:r>
              <a:rPr lang="en-US" dirty="0" smtClean="0">
                <a:solidFill>
                  <a:schemeClr val="tx1"/>
                </a:solidFill>
              </a:rPr>
              <a:t>Illustration of </a:t>
            </a:r>
            <a:br>
              <a:rPr lang="en-US" dirty="0" smtClean="0">
                <a:solidFill>
                  <a:schemeClr val="tx1"/>
                </a:solidFill>
              </a:rPr>
            </a:br>
            <a:r>
              <a:rPr lang="en-US" dirty="0" smtClean="0">
                <a:solidFill>
                  <a:schemeClr val="tx1"/>
                </a:solidFill>
              </a:rPr>
              <a:t>the Proposed System</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176124AF-11D4-48F9-91D2-89338E3AB207}" type="slidenum">
              <a:rPr lang="en-US" smtClean="0"/>
              <a:pPr/>
              <a:t>35</a:t>
            </a:fld>
            <a:endParaRPr lang="en-US"/>
          </a:p>
        </p:txBody>
      </p:sp>
      <p:sp>
        <p:nvSpPr>
          <p:cNvPr id="6" name="Rectangle 5"/>
          <p:cNvSpPr/>
          <p:nvPr/>
        </p:nvSpPr>
        <p:spPr>
          <a:xfrm>
            <a:off x="2362200" y="457200"/>
            <a:ext cx="6400800" cy="6248400"/>
          </a:xfrm>
          <a:prstGeom prst="rect">
            <a:avLst/>
          </a:prstGeom>
        </p:spPr>
      </p:sp>
      <p:sp>
        <p:nvSpPr>
          <p:cNvPr id="7" name="AutoShape 2"/>
          <p:cNvSpPr>
            <a:spLocks noChangeArrowheads="1"/>
          </p:cNvSpPr>
          <p:nvPr/>
        </p:nvSpPr>
        <p:spPr bwMode="auto">
          <a:xfrm>
            <a:off x="5473700" y="674341"/>
            <a:ext cx="1572907" cy="768237"/>
          </a:xfrm>
          <a:prstGeom prst="flowChartTerminator">
            <a:avLst/>
          </a:prstGeom>
          <a:solidFill>
            <a:srgbClr val="FFC000"/>
          </a:solidFill>
          <a:ln w="6350">
            <a:solidFill>
              <a:srgbClr val="FFCC00"/>
            </a:solid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0" tIns="0" rIns="0" bIns="0" anchor="ctr"/>
          <a:lstStyle/>
          <a:p>
            <a:pPr marL="0" marR="0" algn="ctr" fontAlgn="base">
              <a:spcBef>
                <a:spcPts val="0"/>
              </a:spcBef>
              <a:spcAft>
                <a:spcPts val="0"/>
              </a:spcAft>
            </a:pPr>
            <a:r>
              <a:rPr lang="en-US" sz="1700" kern="1200" dirty="0">
                <a:solidFill>
                  <a:srgbClr val="000000"/>
                </a:solidFill>
                <a:effectLst/>
                <a:ea typeface="Malgun Gothic" panose="020B0503020000020004" pitchFamily="34" charset="-127"/>
              </a:rPr>
              <a:t>Start: Input Incident Info</a:t>
            </a:r>
            <a:r>
              <a:rPr lang="en-US" sz="1700" kern="1200" dirty="0" smtClean="0">
                <a:solidFill>
                  <a:srgbClr val="000000"/>
                </a:solidFill>
                <a:effectLst/>
                <a:ea typeface="Malgun Gothic" panose="020B0503020000020004" pitchFamily="34" charset="-127"/>
              </a:rPr>
              <a:t>.</a:t>
            </a:r>
            <a:endParaRPr lang="en-US" sz="1700" dirty="0">
              <a:effectLst/>
              <a:ea typeface="Malgun Gothic" panose="020B0503020000020004" pitchFamily="34" charset="-127"/>
            </a:endParaRPr>
          </a:p>
        </p:txBody>
      </p:sp>
      <p:sp>
        <p:nvSpPr>
          <p:cNvPr id="8" name="Flowchart: Decision 7"/>
          <p:cNvSpPr/>
          <p:nvPr/>
        </p:nvSpPr>
        <p:spPr>
          <a:xfrm>
            <a:off x="5301779" y="2625560"/>
            <a:ext cx="1911821" cy="1178244"/>
          </a:xfrm>
          <a:prstGeom prst="flowChartDecision">
            <a:avLst/>
          </a:prstGeom>
          <a:solidFill>
            <a:schemeClr val="accent3">
              <a:lumMod val="60000"/>
              <a:lumOff val="40000"/>
            </a:schemeClr>
          </a:solidFill>
          <a:ln w="6350">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1700" dirty="0">
                <a:effectLst/>
                <a:ea typeface="Times New Roman" panose="02020603050405020304" pitchFamily="18" charset="0"/>
              </a:rPr>
              <a:t>Can be </a:t>
            </a:r>
            <a:r>
              <a:rPr lang="en-US" sz="1700" dirty="0" smtClean="0">
                <a:effectLst/>
                <a:ea typeface="Times New Roman" panose="02020603050405020304" pitchFamily="18" charset="0"/>
              </a:rPr>
              <a:t>classified by </a:t>
            </a:r>
            <a:r>
              <a:rPr lang="en-US" sz="1700" i="1" dirty="0">
                <a:effectLst/>
                <a:ea typeface="Times New Roman" panose="02020603050405020304" pitchFamily="18" charset="0"/>
              </a:rPr>
              <a:t>SCAR</a:t>
            </a:r>
            <a:r>
              <a:rPr lang="en-US" sz="1700" dirty="0">
                <a:effectLst/>
                <a:ea typeface="Times New Roman" panose="02020603050405020304" pitchFamily="18" charset="0"/>
              </a:rPr>
              <a:t>?</a:t>
            </a:r>
          </a:p>
        </p:txBody>
      </p:sp>
      <p:sp>
        <p:nvSpPr>
          <p:cNvPr id="9" name="Flowchart: Decision 8"/>
          <p:cNvSpPr/>
          <p:nvPr/>
        </p:nvSpPr>
        <p:spPr>
          <a:xfrm>
            <a:off x="3608176" y="3848801"/>
            <a:ext cx="2059944" cy="1137985"/>
          </a:xfrm>
          <a:prstGeom prst="flowChartDecision">
            <a:avLst/>
          </a:prstGeom>
          <a:solidFill>
            <a:schemeClr val="accent3">
              <a:lumMod val="60000"/>
              <a:lumOff val="40000"/>
            </a:schemeClr>
          </a:solidFill>
          <a:ln w="6350">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1400" dirty="0">
                <a:effectLst/>
                <a:ea typeface="Times New Roman" panose="02020603050405020304" pitchFamily="18" charset="0"/>
              </a:rPr>
              <a:t>Is an </a:t>
            </a:r>
            <a:r>
              <a:rPr lang="en-US" sz="1400" b="1" i="1" dirty="0">
                <a:effectLst/>
                <a:ea typeface="Times New Roman" panose="02020603050405020304" pitchFamily="18" charset="0"/>
              </a:rPr>
              <a:t>intermediate</a:t>
            </a:r>
            <a:r>
              <a:rPr lang="en-US" sz="1400" dirty="0">
                <a:effectLst/>
                <a:ea typeface="Times New Roman" panose="02020603050405020304" pitchFamily="18" charset="0"/>
              </a:rPr>
              <a:t> incident?</a:t>
            </a:r>
          </a:p>
        </p:txBody>
      </p:sp>
      <p:sp>
        <p:nvSpPr>
          <p:cNvPr id="10" name="Flowchart: Process 9"/>
          <p:cNvSpPr/>
          <p:nvPr/>
        </p:nvSpPr>
        <p:spPr>
          <a:xfrm>
            <a:off x="1642756" y="5037577"/>
            <a:ext cx="2349606" cy="1354519"/>
          </a:xfrm>
          <a:prstGeom prst="flowChartProcess">
            <a:avLst/>
          </a:prstGeom>
          <a:solidFill>
            <a:schemeClr val="accent1">
              <a:lumMod val="60000"/>
              <a:lumOff val="40000"/>
            </a:schemeClr>
          </a:solidFill>
          <a:ln w="63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b="1" dirty="0">
                <a:effectLst/>
                <a:ea typeface="Times New Roman" panose="02020603050405020304" pitchFamily="18" charset="0"/>
              </a:rPr>
              <a:t>Supplemental Model </a:t>
            </a:r>
            <a:r>
              <a:rPr lang="en-US" b="1" dirty="0" smtClean="0">
                <a:effectLst/>
                <a:ea typeface="Times New Roman" panose="02020603050405020304" pitchFamily="18" charset="0"/>
              </a:rPr>
              <a:t>2 </a:t>
            </a:r>
            <a:endParaRPr lang="en-US" b="1" dirty="0">
              <a:ea typeface="Malgun Gothic" panose="020B0503020000020004" pitchFamily="34" charset="-127"/>
            </a:endParaRPr>
          </a:p>
          <a:p>
            <a:pPr marL="0" marR="0" algn="ctr">
              <a:spcBef>
                <a:spcPts val="0"/>
              </a:spcBef>
              <a:spcAft>
                <a:spcPts val="0"/>
              </a:spcAft>
            </a:pPr>
            <a:r>
              <a:rPr lang="en-US" dirty="0" smtClean="0">
                <a:effectLst/>
                <a:ea typeface="Malgun Gothic" panose="020B0503020000020004" pitchFamily="34" charset="-127"/>
              </a:rPr>
              <a:t>30-60 </a:t>
            </a:r>
            <a:r>
              <a:rPr lang="en-US" dirty="0" err="1" smtClean="0">
                <a:effectLst/>
                <a:ea typeface="Malgun Gothic" panose="020B0503020000020004" pitchFamily="34" charset="-127"/>
              </a:rPr>
              <a:t>mins</a:t>
            </a:r>
            <a:endParaRPr lang="en-US" sz="2000" dirty="0">
              <a:effectLst/>
              <a:ea typeface="Malgun Gothic" panose="020B0503020000020004" pitchFamily="34" charset="-127"/>
            </a:endParaRPr>
          </a:p>
          <a:p>
            <a:pPr marL="0" marR="0" algn="ctr">
              <a:spcBef>
                <a:spcPts val="0"/>
              </a:spcBef>
              <a:spcAft>
                <a:spcPts val="0"/>
              </a:spcAft>
            </a:pPr>
            <a:r>
              <a:rPr lang="en-US" dirty="0" smtClean="0">
                <a:ea typeface="Malgun Gothic" panose="020B0503020000020004" pitchFamily="34" charset="-127"/>
              </a:rPr>
              <a:t>60-90 </a:t>
            </a:r>
            <a:r>
              <a:rPr lang="en-US" dirty="0" err="1">
                <a:ea typeface="Malgun Gothic" panose="020B0503020000020004" pitchFamily="34" charset="-127"/>
              </a:rPr>
              <a:t>mins</a:t>
            </a:r>
            <a:endParaRPr lang="en-US" dirty="0">
              <a:ea typeface="Malgun Gothic" panose="020B0503020000020004" pitchFamily="34" charset="-127"/>
            </a:endParaRPr>
          </a:p>
          <a:p>
            <a:pPr marL="0" marR="0" algn="ctr">
              <a:spcBef>
                <a:spcPts val="0"/>
              </a:spcBef>
              <a:spcAft>
                <a:spcPts val="0"/>
              </a:spcAft>
            </a:pPr>
            <a:r>
              <a:rPr lang="en-US" dirty="0" smtClean="0">
                <a:ea typeface="Malgun Gothic" panose="020B0503020000020004" pitchFamily="34" charset="-127"/>
              </a:rPr>
              <a:t>90-120 </a:t>
            </a:r>
            <a:r>
              <a:rPr lang="en-US" dirty="0" err="1">
                <a:ea typeface="Malgun Gothic" panose="020B0503020000020004" pitchFamily="34" charset="-127"/>
              </a:rPr>
              <a:t>mins</a:t>
            </a:r>
            <a:endParaRPr lang="en-US" dirty="0">
              <a:ea typeface="Malgun Gothic" panose="020B0503020000020004" pitchFamily="34" charset="-127"/>
            </a:endParaRPr>
          </a:p>
        </p:txBody>
      </p:sp>
      <p:sp>
        <p:nvSpPr>
          <p:cNvPr id="11" name="Flowchart: Process 10"/>
          <p:cNvSpPr/>
          <p:nvPr/>
        </p:nvSpPr>
        <p:spPr>
          <a:xfrm>
            <a:off x="7012027" y="3961748"/>
            <a:ext cx="1632442" cy="763351"/>
          </a:xfrm>
          <a:prstGeom prst="flowChartProcess">
            <a:avLst/>
          </a:prstGeom>
          <a:solidFill>
            <a:schemeClr val="accent1">
              <a:lumMod val="60000"/>
              <a:lumOff val="40000"/>
            </a:schemeClr>
          </a:solidFill>
          <a:ln w="63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b="1" dirty="0">
                <a:effectLst/>
                <a:ea typeface="Times New Roman" panose="02020603050405020304" pitchFamily="18" charset="0"/>
              </a:rPr>
              <a:t>Supplemental Model </a:t>
            </a:r>
            <a:r>
              <a:rPr lang="en-US" b="1" dirty="0" smtClean="0">
                <a:effectLst/>
                <a:ea typeface="Times New Roman" panose="02020603050405020304" pitchFamily="18" charset="0"/>
              </a:rPr>
              <a:t>1</a:t>
            </a:r>
            <a:endParaRPr lang="en-US" sz="2000" b="1" dirty="0">
              <a:effectLst/>
              <a:ea typeface="Times New Roman" panose="02020603050405020304" pitchFamily="18" charset="0"/>
            </a:endParaRPr>
          </a:p>
        </p:txBody>
      </p:sp>
      <p:sp>
        <p:nvSpPr>
          <p:cNvPr id="12" name="AutoShape 2"/>
          <p:cNvSpPr>
            <a:spLocks noChangeArrowheads="1"/>
          </p:cNvSpPr>
          <p:nvPr/>
        </p:nvSpPr>
        <p:spPr bwMode="auto">
          <a:xfrm>
            <a:off x="7255948" y="5521593"/>
            <a:ext cx="1132878" cy="386489"/>
          </a:xfrm>
          <a:prstGeom prst="flowChartTerminator">
            <a:avLst/>
          </a:prstGeom>
          <a:solidFill>
            <a:srgbClr val="FFC000"/>
          </a:solidFill>
          <a:ln w="6350">
            <a:solidFill>
              <a:srgbClr val="FFCC00"/>
            </a:solid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0" tIns="0" rIns="0" bIns="0" anchor="ctr"/>
          <a:lstStyle/>
          <a:p>
            <a:pPr marL="0" marR="0" algn="ctr" fontAlgn="base">
              <a:spcBef>
                <a:spcPts val="0"/>
              </a:spcBef>
              <a:spcAft>
                <a:spcPts val="0"/>
              </a:spcAft>
            </a:pPr>
            <a:r>
              <a:rPr lang="en-US" kern="1200" dirty="0" smtClean="0">
                <a:solidFill>
                  <a:srgbClr val="000000"/>
                </a:solidFill>
                <a:effectLst/>
                <a:ea typeface="Malgun Gothic" panose="020B0503020000020004" pitchFamily="34" charset="-127"/>
              </a:rPr>
              <a:t>Output</a:t>
            </a:r>
            <a:endParaRPr lang="en-US" sz="2000" dirty="0">
              <a:effectLst/>
              <a:ea typeface="Malgun Gothic" panose="020B0503020000020004" pitchFamily="34" charset="-127"/>
            </a:endParaRPr>
          </a:p>
        </p:txBody>
      </p:sp>
      <p:cxnSp>
        <p:nvCxnSpPr>
          <p:cNvPr id="13" name="Straight Arrow Connector 12"/>
          <p:cNvCxnSpPr>
            <a:stCxn id="7" idx="2"/>
            <a:endCxn id="25" idx="0"/>
          </p:cNvCxnSpPr>
          <p:nvPr/>
        </p:nvCxnSpPr>
        <p:spPr>
          <a:xfrm flipH="1">
            <a:off x="6259206" y="1442578"/>
            <a:ext cx="948" cy="378708"/>
          </a:xfrm>
          <a:prstGeom prst="straightConnector1">
            <a:avLst/>
          </a:prstGeom>
          <a:ln w="12700">
            <a:tailEnd type="arrow"/>
          </a:ln>
        </p:spPr>
        <p:style>
          <a:lnRef idx="2">
            <a:schemeClr val="dk1"/>
          </a:lnRef>
          <a:fillRef idx="0">
            <a:schemeClr val="dk1"/>
          </a:fillRef>
          <a:effectRef idx="1">
            <a:schemeClr val="dk1"/>
          </a:effectRef>
          <a:fontRef idx="minor">
            <a:schemeClr val="tx1"/>
          </a:fontRef>
        </p:style>
      </p:cxnSp>
      <p:cxnSp>
        <p:nvCxnSpPr>
          <p:cNvPr id="14" name="Elbow Connector 13"/>
          <p:cNvCxnSpPr>
            <a:stCxn id="8" idx="1"/>
            <a:endCxn id="9" idx="0"/>
          </p:cNvCxnSpPr>
          <p:nvPr/>
        </p:nvCxnSpPr>
        <p:spPr>
          <a:xfrm rot="10800000" flipV="1">
            <a:off x="4638149" y="3214681"/>
            <a:ext cx="663631" cy="634119"/>
          </a:xfrm>
          <a:prstGeom prst="bentConnector2">
            <a:avLst/>
          </a:prstGeom>
          <a:ln>
            <a:tailEnd type="arrow" w="med" len="lg"/>
          </a:ln>
        </p:spPr>
        <p:style>
          <a:lnRef idx="2">
            <a:schemeClr val="accent4"/>
          </a:lnRef>
          <a:fillRef idx="0">
            <a:schemeClr val="accent4"/>
          </a:fillRef>
          <a:effectRef idx="1">
            <a:schemeClr val="accent4"/>
          </a:effectRef>
          <a:fontRef idx="minor">
            <a:schemeClr val="tx1"/>
          </a:fontRef>
        </p:style>
      </p:cxnSp>
      <p:cxnSp>
        <p:nvCxnSpPr>
          <p:cNvPr id="15" name="Elbow Connector 14"/>
          <p:cNvCxnSpPr>
            <a:stCxn id="9" idx="1"/>
            <a:endCxn id="10" idx="0"/>
          </p:cNvCxnSpPr>
          <p:nvPr/>
        </p:nvCxnSpPr>
        <p:spPr>
          <a:xfrm rot="10800000" flipV="1">
            <a:off x="2817560" y="4417793"/>
            <a:ext cx="790617" cy="619783"/>
          </a:xfrm>
          <a:prstGeom prst="bentConnector2">
            <a:avLst/>
          </a:prstGeom>
          <a:ln>
            <a:tailEnd type="arrow" w="med" len="lg"/>
          </a:ln>
        </p:spPr>
        <p:style>
          <a:lnRef idx="2">
            <a:schemeClr val="accent4"/>
          </a:lnRef>
          <a:fillRef idx="0">
            <a:schemeClr val="accent4"/>
          </a:fillRef>
          <a:effectRef idx="1">
            <a:schemeClr val="accent4"/>
          </a:effectRef>
          <a:fontRef idx="minor">
            <a:schemeClr val="tx1"/>
          </a:fontRef>
        </p:style>
      </p:cxnSp>
      <p:cxnSp>
        <p:nvCxnSpPr>
          <p:cNvPr id="16" name="Elbow Connector 15"/>
          <p:cNvCxnSpPr>
            <a:stCxn id="8" idx="3"/>
            <a:endCxn id="11" idx="0"/>
          </p:cNvCxnSpPr>
          <p:nvPr/>
        </p:nvCxnSpPr>
        <p:spPr>
          <a:xfrm>
            <a:off x="7213600" y="3214682"/>
            <a:ext cx="614648" cy="747066"/>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 name="Straight Arrow Connector 16"/>
          <p:cNvCxnSpPr>
            <a:stCxn id="11" idx="2"/>
            <a:endCxn id="12" idx="0"/>
          </p:cNvCxnSpPr>
          <p:nvPr/>
        </p:nvCxnSpPr>
        <p:spPr>
          <a:xfrm flipH="1">
            <a:off x="7822387" y="4725099"/>
            <a:ext cx="5861" cy="796494"/>
          </a:xfrm>
          <a:prstGeom prst="straightConnector1">
            <a:avLst/>
          </a:prstGeom>
          <a:ln w="12700">
            <a:tailEnd type="arrow"/>
          </a:ln>
        </p:spPr>
        <p:style>
          <a:lnRef idx="2">
            <a:schemeClr val="dk1"/>
          </a:lnRef>
          <a:fillRef idx="0">
            <a:schemeClr val="dk1"/>
          </a:fillRef>
          <a:effectRef idx="1">
            <a:schemeClr val="dk1"/>
          </a:effectRef>
          <a:fontRef idx="minor">
            <a:schemeClr val="tx1"/>
          </a:fontRef>
        </p:style>
      </p:cxnSp>
      <p:cxnSp>
        <p:nvCxnSpPr>
          <p:cNvPr id="18" name="Elbow Connector 17"/>
          <p:cNvCxnSpPr>
            <a:stCxn id="9" idx="3"/>
            <a:endCxn id="12" idx="1"/>
          </p:cNvCxnSpPr>
          <p:nvPr/>
        </p:nvCxnSpPr>
        <p:spPr>
          <a:xfrm>
            <a:off x="5668120" y="4417794"/>
            <a:ext cx="1587828" cy="1297044"/>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 name="Elbow Connector 18"/>
          <p:cNvCxnSpPr>
            <a:stCxn id="10" idx="2"/>
            <a:endCxn id="12" idx="2"/>
          </p:cNvCxnSpPr>
          <p:nvPr/>
        </p:nvCxnSpPr>
        <p:spPr>
          <a:xfrm rot="5400000" flipH="1" flipV="1">
            <a:off x="5077966" y="3647675"/>
            <a:ext cx="484014" cy="5004828"/>
          </a:xfrm>
          <a:prstGeom prst="bentConnector3">
            <a:avLst>
              <a:gd name="adj1" fmla="val -73901"/>
            </a:avLst>
          </a:prstGeom>
          <a:ln w="12700">
            <a:tailEnd type="arrow"/>
          </a:ln>
        </p:spPr>
        <p:style>
          <a:lnRef idx="2">
            <a:schemeClr val="dk1"/>
          </a:lnRef>
          <a:fillRef idx="0">
            <a:schemeClr val="dk1"/>
          </a:fillRef>
          <a:effectRef idx="1">
            <a:schemeClr val="dk1"/>
          </a:effectRef>
          <a:fontRef idx="minor">
            <a:schemeClr val="tx1"/>
          </a:fontRef>
        </p:style>
      </p:cxnSp>
      <p:sp>
        <p:nvSpPr>
          <p:cNvPr id="20" name="Text Box 551"/>
          <p:cNvSpPr txBox="1"/>
          <p:nvPr/>
        </p:nvSpPr>
        <p:spPr>
          <a:xfrm>
            <a:off x="4724400" y="2785518"/>
            <a:ext cx="639285" cy="448879"/>
          </a:xfrm>
          <a:prstGeom prst="rect">
            <a:avLst/>
          </a:prstGeom>
          <a:no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dirty="0">
                <a:effectLst/>
                <a:ea typeface="Times New Roman" panose="02020603050405020304" pitchFamily="18" charset="0"/>
              </a:rPr>
              <a:t>Yes</a:t>
            </a:r>
            <a:endParaRPr lang="en-US" sz="2800" dirty="0">
              <a:effectLst/>
              <a:ea typeface="Times New Roman" panose="02020603050405020304" pitchFamily="18" charset="0"/>
            </a:endParaRPr>
          </a:p>
        </p:txBody>
      </p:sp>
      <p:sp>
        <p:nvSpPr>
          <p:cNvPr id="21" name="Text Box 552"/>
          <p:cNvSpPr txBox="1"/>
          <p:nvPr/>
        </p:nvSpPr>
        <p:spPr>
          <a:xfrm>
            <a:off x="7133115" y="2765801"/>
            <a:ext cx="639285" cy="448879"/>
          </a:xfrm>
          <a:prstGeom prst="rect">
            <a:avLst/>
          </a:prstGeom>
          <a:no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dirty="0" smtClean="0">
                <a:effectLst/>
                <a:ea typeface="Times New Roman" panose="02020603050405020304" pitchFamily="18" charset="0"/>
              </a:rPr>
              <a:t>No</a:t>
            </a:r>
            <a:endParaRPr lang="en-US" sz="2800" dirty="0">
              <a:effectLst/>
              <a:ea typeface="Times New Roman" panose="02020603050405020304" pitchFamily="18" charset="0"/>
            </a:endParaRPr>
          </a:p>
        </p:txBody>
      </p:sp>
      <p:sp>
        <p:nvSpPr>
          <p:cNvPr id="22" name="Text Box 553"/>
          <p:cNvSpPr txBox="1"/>
          <p:nvPr/>
        </p:nvSpPr>
        <p:spPr>
          <a:xfrm>
            <a:off x="3124200" y="3950402"/>
            <a:ext cx="524642" cy="392998"/>
          </a:xfrm>
          <a:prstGeom prst="rect">
            <a:avLst/>
          </a:prstGeom>
          <a:no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dirty="0">
                <a:effectLst/>
                <a:ea typeface="Times New Roman" panose="02020603050405020304" pitchFamily="18" charset="0"/>
              </a:rPr>
              <a:t>Yes</a:t>
            </a:r>
            <a:endParaRPr lang="en-US" sz="2800" dirty="0">
              <a:effectLst/>
              <a:ea typeface="Times New Roman" panose="02020603050405020304" pitchFamily="18" charset="0"/>
            </a:endParaRPr>
          </a:p>
        </p:txBody>
      </p:sp>
      <p:sp>
        <p:nvSpPr>
          <p:cNvPr id="23" name="Text Box 554"/>
          <p:cNvSpPr txBox="1"/>
          <p:nvPr/>
        </p:nvSpPr>
        <p:spPr>
          <a:xfrm>
            <a:off x="5786651" y="3970917"/>
            <a:ext cx="563331" cy="372483"/>
          </a:xfrm>
          <a:prstGeom prst="rect">
            <a:avLst/>
          </a:prstGeom>
          <a:no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dirty="0">
                <a:effectLst/>
                <a:ea typeface="Times New Roman" panose="02020603050405020304" pitchFamily="18" charset="0"/>
              </a:rPr>
              <a:t>No</a:t>
            </a:r>
            <a:endParaRPr lang="en-US" sz="2800" dirty="0">
              <a:effectLst/>
              <a:ea typeface="Times New Roman" panose="02020603050405020304" pitchFamily="18" charset="0"/>
            </a:endParaRPr>
          </a:p>
        </p:txBody>
      </p:sp>
      <p:sp>
        <p:nvSpPr>
          <p:cNvPr id="25" name="Flowchart: Process 24"/>
          <p:cNvSpPr/>
          <p:nvPr/>
        </p:nvSpPr>
        <p:spPr>
          <a:xfrm>
            <a:off x="5777553" y="1821286"/>
            <a:ext cx="963305" cy="471612"/>
          </a:xfrm>
          <a:prstGeom prst="flowChartProcess">
            <a:avLst/>
          </a:prstGeom>
          <a:solidFill>
            <a:schemeClr val="accent1">
              <a:lumMod val="60000"/>
              <a:lumOff val="40000"/>
            </a:schemeClr>
          </a:solidFill>
          <a:ln w="63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a:effectLst/>
                <a:ea typeface="Times New Roman" panose="02020603050405020304" pitchFamily="18" charset="0"/>
              </a:rPr>
              <a:t>SCAR</a:t>
            </a:r>
            <a:endParaRPr lang="en-US" sz="2400" b="1" dirty="0">
              <a:effectLst/>
              <a:ea typeface="Times New Roman" panose="02020603050405020304" pitchFamily="18" charset="0"/>
            </a:endParaRPr>
          </a:p>
        </p:txBody>
      </p:sp>
      <p:cxnSp>
        <p:nvCxnSpPr>
          <p:cNvPr id="26" name="Straight Arrow Connector 25"/>
          <p:cNvCxnSpPr>
            <a:stCxn id="25" idx="2"/>
            <a:endCxn id="8" idx="0"/>
          </p:cNvCxnSpPr>
          <p:nvPr/>
        </p:nvCxnSpPr>
        <p:spPr>
          <a:xfrm flipH="1">
            <a:off x="6257690" y="2292898"/>
            <a:ext cx="1516" cy="332662"/>
          </a:xfrm>
          <a:prstGeom prst="straightConnector1">
            <a:avLst/>
          </a:prstGeom>
          <a:ln w="12700">
            <a:tailEnd type="arrow"/>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Clearance </a:t>
            </a:r>
            <a:r>
              <a:rPr lang="en-US" sz="2000" i="1" dirty="0"/>
              <a:t>Times</a:t>
            </a:r>
          </a:p>
        </p:txBody>
      </p:sp>
    </p:spTree>
    <p:extLst>
      <p:ext uri="{BB962C8B-B14F-4D97-AF65-F5344CB8AC3E}">
        <p14:creationId xmlns:p14="http://schemas.microsoft.com/office/powerpoint/2010/main" val="211169823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MOEs to Evaluate the System’s Performance</a:t>
            </a:r>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36</a:t>
            </a:fld>
            <a:endParaRPr lang="en-US"/>
          </a:p>
        </p:txBody>
      </p:sp>
      <p:sp>
        <p:nvSpPr>
          <p:cNvPr id="5" name="TextBox 4"/>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Clearance </a:t>
            </a:r>
            <a:r>
              <a:rPr lang="en-US" sz="2000" i="1" dirty="0"/>
              <a:t>Times</a:t>
            </a:r>
          </a:p>
        </p:txBody>
      </p:sp>
      <p:graphicFrame>
        <p:nvGraphicFramePr>
          <p:cNvPr id="10" name="Table 9"/>
          <p:cNvGraphicFramePr>
            <a:graphicFrameLocks noGrp="1"/>
          </p:cNvGraphicFramePr>
          <p:nvPr>
            <p:extLst>
              <p:ext uri="{D42A27DB-BD31-4B8C-83A1-F6EECF244321}">
                <p14:modId xmlns:p14="http://schemas.microsoft.com/office/powerpoint/2010/main" val="3274361967"/>
              </p:ext>
            </p:extLst>
          </p:nvPr>
        </p:nvGraphicFramePr>
        <p:xfrm>
          <a:off x="228600" y="4419600"/>
          <a:ext cx="5578475" cy="195072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237852"/>
                <a:gridCol w="1237852"/>
                <a:gridCol w="576542"/>
                <a:gridCol w="606295"/>
                <a:gridCol w="707344"/>
                <a:gridCol w="707344"/>
                <a:gridCol w="505246"/>
              </a:tblGrid>
              <a:tr h="190500">
                <a:tc rowSpan="2" gridSpan="2">
                  <a:txBody>
                    <a:bodyPr/>
                    <a:lstStyle/>
                    <a:p>
                      <a:pPr marL="0" marR="0" algn="ctr">
                        <a:spcBef>
                          <a:spcPts val="0"/>
                        </a:spcBef>
                        <a:spcAft>
                          <a:spcPts val="0"/>
                        </a:spcAft>
                      </a:pPr>
                      <a:r>
                        <a:rPr lang="en-US" sz="1600" dirty="0">
                          <a:effectLst/>
                        </a:rPr>
                        <a:t>Clearance Duration (minutes)</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rowSpan="2" hMerge="1">
                  <a:txBody>
                    <a:bodyPr/>
                    <a:lstStyle/>
                    <a:p>
                      <a:endParaRPr lang="en-US" sz="1600" dirty="0">
                        <a:effectLst/>
                        <a:latin typeface="Calibri" panose="020F0502020204030204" pitchFamily="34" charset="0"/>
                      </a:endParaRPr>
                    </a:p>
                  </a:txBody>
                  <a:tcPr marL="68580" marR="68580" marT="0" marB="0" anchor="ctr"/>
                </a:tc>
                <a:tc gridSpan="5">
                  <a:txBody>
                    <a:bodyPr/>
                    <a:lstStyle/>
                    <a:p>
                      <a:pPr marL="0" marR="0" algn="ctr">
                        <a:spcBef>
                          <a:spcPts val="0"/>
                        </a:spcBef>
                        <a:spcAft>
                          <a:spcPts val="0"/>
                        </a:spcAft>
                      </a:pPr>
                      <a:r>
                        <a:rPr lang="en-US" sz="1600" dirty="0">
                          <a:effectLst/>
                        </a:rPr>
                        <a:t>Observation</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gridSpan="2" vMerge="1">
                  <a:txBody>
                    <a:bodyPr/>
                    <a:lstStyle/>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hMerge="1" vMerge="1">
                  <a:txBody>
                    <a:bodyPr/>
                    <a:lstStyle/>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 30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30 - 60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60 - 90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90 – 120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&gt; 120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rowSpan="5">
                  <a:txBody>
                    <a:bodyPr/>
                    <a:lstStyle/>
                    <a:p>
                      <a:pPr marL="0" marR="0" algn="ctr">
                        <a:spcBef>
                          <a:spcPts val="0"/>
                        </a:spcBef>
                        <a:spcAft>
                          <a:spcPts val="0"/>
                        </a:spcAft>
                      </a:pPr>
                      <a:r>
                        <a:rPr lang="en-US" sz="1600">
                          <a:effectLst/>
                        </a:rPr>
                        <a:t>Estimation/</a:t>
                      </a:r>
                    </a:p>
                    <a:p>
                      <a:pPr marL="0" marR="0" algn="ctr">
                        <a:spcBef>
                          <a:spcPts val="0"/>
                        </a:spcBef>
                        <a:spcAft>
                          <a:spcPts val="0"/>
                        </a:spcAft>
                      </a:pPr>
                      <a:r>
                        <a:rPr lang="en-US" sz="1600">
                          <a:effectLst/>
                        </a:rPr>
                        <a:t>Prediction</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 30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vMerge="1">
                  <a:txBody>
                    <a:bodyPr/>
                    <a:lstStyle/>
                    <a:p>
                      <a:endParaRPr lang="en-US"/>
                    </a:p>
                  </a:txBody>
                  <a:tcPr/>
                </a:tc>
                <a:tc>
                  <a:txBody>
                    <a:bodyPr/>
                    <a:lstStyle/>
                    <a:p>
                      <a:pPr marL="0" marR="0" algn="ctr">
                        <a:spcBef>
                          <a:spcPts val="0"/>
                        </a:spcBef>
                        <a:spcAft>
                          <a:spcPts val="0"/>
                        </a:spcAft>
                      </a:pPr>
                      <a:r>
                        <a:rPr lang="en-US" sz="1600">
                          <a:effectLst/>
                        </a:rPr>
                        <a:t>30 – 60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0.75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vMerge="1">
                  <a:txBody>
                    <a:bodyPr/>
                    <a:lstStyle/>
                    <a:p>
                      <a:endParaRPr lang="en-US"/>
                    </a:p>
                  </a:txBody>
                  <a:tcPr/>
                </a:tc>
                <a:tc>
                  <a:txBody>
                    <a:bodyPr/>
                    <a:lstStyle/>
                    <a:p>
                      <a:pPr marL="0" marR="0" algn="ctr">
                        <a:spcBef>
                          <a:spcPts val="0"/>
                        </a:spcBef>
                        <a:spcAft>
                          <a:spcPts val="0"/>
                        </a:spcAft>
                      </a:pPr>
                      <a:r>
                        <a:rPr lang="en-US" sz="1600">
                          <a:effectLst/>
                        </a:rPr>
                        <a:t>60 – 90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0.75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vMerge="1">
                  <a:txBody>
                    <a:bodyPr/>
                    <a:lstStyle/>
                    <a:p>
                      <a:endParaRPr lang="en-US"/>
                    </a:p>
                  </a:txBody>
                  <a:tcPr/>
                </a:tc>
                <a:tc>
                  <a:txBody>
                    <a:bodyPr/>
                    <a:lstStyle/>
                    <a:p>
                      <a:pPr marL="0" marR="0" algn="ctr">
                        <a:spcBef>
                          <a:spcPts val="0"/>
                        </a:spcBef>
                        <a:spcAft>
                          <a:spcPts val="0"/>
                        </a:spcAft>
                      </a:pPr>
                      <a:r>
                        <a:rPr lang="en-US" sz="1600">
                          <a:effectLst/>
                        </a:rPr>
                        <a:t>90 – 120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0.25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0.75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vMerge="1">
                  <a:txBody>
                    <a:bodyPr/>
                    <a:lstStyle/>
                    <a:p>
                      <a:endParaRPr lang="en-US"/>
                    </a:p>
                  </a:txBody>
                  <a:tcPr/>
                </a:tc>
                <a:tc>
                  <a:txBody>
                    <a:bodyPr/>
                    <a:lstStyle/>
                    <a:p>
                      <a:pPr marL="0" marR="0" algn="ctr">
                        <a:spcBef>
                          <a:spcPts val="0"/>
                        </a:spcBef>
                        <a:spcAft>
                          <a:spcPts val="0"/>
                        </a:spcAft>
                      </a:pPr>
                      <a:r>
                        <a:rPr lang="en-US" sz="1600">
                          <a:effectLst/>
                        </a:rPr>
                        <a:t>&gt; 120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0.25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0.75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graphicFrame>
        <p:nvGraphicFramePr>
          <p:cNvPr id="12" name="Content Placeholder 11"/>
          <p:cNvGraphicFramePr>
            <a:graphicFrameLocks noGrp="1"/>
          </p:cNvGraphicFramePr>
          <p:nvPr>
            <p:ph idx="1"/>
            <p:extLst>
              <p:ext uri="{D42A27DB-BD31-4B8C-83A1-F6EECF244321}">
                <p14:modId xmlns:p14="http://schemas.microsoft.com/office/powerpoint/2010/main" val="3082821544"/>
              </p:ext>
            </p:extLst>
          </p:nvPr>
        </p:nvGraphicFramePr>
        <p:xfrm>
          <a:off x="264793" y="1905000"/>
          <a:ext cx="5450207" cy="195072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231472"/>
                <a:gridCol w="1231472"/>
                <a:gridCol w="607579"/>
                <a:gridCol w="607579"/>
                <a:gridCol w="607579"/>
                <a:gridCol w="607579"/>
                <a:gridCol w="556947"/>
              </a:tblGrid>
              <a:tr h="190500">
                <a:tc rowSpan="2" gridSpan="2">
                  <a:txBody>
                    <a:bodyPr/>
                    <a:lstStyle/>
                    <a:p>
                      <a:pPr marL="0" marR="0" algn="ctr">
                        <a:spcBef>
                          <a:spcPts val="0"/>
                        </a:spcBef>
                        <a:spcAft>
                          <a:spcPts val="0"/>
                        </a:spcAft>
                      </a:pPr>
                      <a:r>
                        <a:rPr lang="en-US" sz="1600" dirty="0">
                          <a:effectLst/>
                        </a:rPr>
                        <a:t>Clearance Duration (minutes)</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rowSpan="2" hMerge="1">
                  <a:txBody>
                    <a:bodyPr/>
                    <a:lstStyle/>
                    <a:p>
                      <a:endParaRPr lang="en-US"/>
                    </a:p>
                  </a:txBody>
                  <a:tcPr/>
                </a:tc>
                <a:tc gridSpan="5">
                  <a:txBody>
                    <a:bodyPr/>
                    <a:lstStyle/>
                    <a:p>
                      <a:pPr marL="0" marR="0" algn="ctr">
                        <a:spcBef>
                          <a:spcPts val="0"/>
                        </a:spcBef>
                        <a:spcAft>
                          <a:spcPts val="0"/>
                        </a:spcAft>
                      </a:pPr>
                      <a:r>
                        <a:rPr lang="en-US" sz="1600" dirty="0">
                          <a:effectLst/>
                        </a:rPr>
                        <a:t>Observation</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600">
                          <a:effectLst/>
                        </a:rPr>
                        <a:t>≤ 30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30 – 60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60 – 90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90 – 120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&gt; 120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rowSpan="5">
                  <a:txBody>
                    <a:bodyPr/>
                    <a:lstStyle/>
                    <a:p>
                      <a:pPr marL="0" marR="0" algn="ctr">
                        <a:spcBef>
                          <a:spcPts val="0"/>
                        </a:spcBef>
                        <a:spcAft>
                          <a:spcPts val="0"/>
                        </a:spcAft>
                      </a:pPr>
                      <a:r>
                        <a:rPr lang="en-US" sz="1600">
                          <a:effectLst/>
                        </a:rPr>
                        <a:t>Prediction</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 30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1068</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11</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vMerge="1">
                  <a:txBody>
                    <a:bodyPr/>
                    <a:lstStyle/>
                    <a:p>
                      <a:endParaRPr lang="en-US"/>
                    </a:p>
                  </a:txBody>
                  <a:tcPr/>
                </a:tc>
                <a:tc>
                  <a:txBody>
                    <a:bodyPr/>
                    <a:lstStyle/>
                    <a:p>
                      <a:pPr marL="0" marR="0" algn="ctr">
                        <a:spcBef>
                          <a:spcPts val="0"/>
                        </a:spcBef>
                        <a:spcAft>
                          <a:spcPts val="0"/>
                        </a:spcAft>
                      </a:pPr>
                      <a:r>
                        <a:rPr lang="en-US" sz="1600">
                          <a:effectLst/>
                        </a:rPr>
                        <a:t>30 – 60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130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146</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50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16</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23</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vMerge="1">
                  <a:txBody>
                    <a:bodyPr/>
                    <a:lstStyle/>
                    <a:p>
                      <a:endParaRPr lang="en-US"/>
                    </a:p>
                  </a:txBody>
                  <a:tcPr/>
                </a:tc>
                <a:tc>
                  <a:txBody>
                    <a:bodyPr/>
                    <a:lstStyle/>
                    <a:p>
                      <a:pPr marL="0" marR="0" algn="ctr">
                        <a:spcBef>
                          <a:spcPts val="0"/>
                        </a:spcBef>
                        <a:spcAft>
                          <a:spcPts val="0"/>
                        </a:spcAft>
                      </a:pPr>
                      <a:r>
                        <a:rPr lang="en-US" sz="1600">
                          <a:effectLst/>
                        </a:rPr>
                        <a:t>60 – 90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81</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96</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33</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vMerge="1">
                  <a:txBody>
                    <a:bodyPr/>
                    <a:lstStyle/>
                    <a:p>
                      <a:endParaRPr lang="en-US"/>
                    </a:p>
                  </a:txBody>
                  <a:tcPr/>
                </a:tc>
                <a:tc>
                  <a:txBody>
                    <a:bodyPr/>
                    <a:lstStyle/>
                    <a:p>
                      <a:pPr marL="0" marR="0" algn="ctr">
                        <a:spcBef>
                          <a:spcPts val="0"/>
                        </a:spcBef>
                        <a:spcAft>
                          <a:spcPts val="0"/>
                        </a:spcAft>
                      </a:pPr>
                      <a:r>
                        <a:rPr lang="en-US" sz="1600">
                          <a:effectLst/>
                        </a:rPr>
                        <a:t>90 – 120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13</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37</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23</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vMerge="1">
                  <a:txBody>
                    <a:bodyPr/>
                    <a:lstStyle/>
                    <a:p>
                      <a:endParaRPr lang="en-US"/>
                    </a:p>
                  </a:txBody>
                  <a:tcPr/>
                </a:tc>
                <a:tc>
                  <a:txBody>
                    <a:bodyPr/>
                    <a:lstStyle/>
                    <a:p>
                      <a:pPr marL="0" marR="0" algn="ctr">
                        <a:spcBef>
                          <a:spcPts val="0"/>
                        </a:spcBef>
                        <a:spcAft>
                          <a:spcPts val="0"/>
                        </a:spcAft>
                      </a:pPr>
                      <a:r>
                        <a:rPr lang="en-US" sz="1600">
                          <a:effectLst/>
                        </a:rPr>
                        <a:t>&gt; 120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8</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12</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8</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60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15" name="Rounded Rectangle 14"/>
          <p:cNvSpPr/>
          <p:nvPr/>
        </p:nvSpPr>
        <p:spPr>
          <a:xfrm rot="1292538">
            <a:off x="2614110" y="3069526"/>
            <a:ext cx="3168877" cy="29940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626443" y="3650902"/>
            <a:ext cx="1447800" cy="381000"/>
          </a:xfrm>
          <a:prstGeom prst="rect">
            <a:avLst/>
          </a:prstGeom>
          <a:noFill/>
        </p:spPr>
        <p:txBody>
          <a:bodyPr wrap="square" rtlCol="0">
            <a:spAutoFit/>
          </a:bodyPr>
          <a:lstStyle/>
          <a:p>
            <a:pPr algn="ctr"/>
            <a:r>
              <a:rPr lang="en-US" b="1" dirty="0" smtClean="0">
                <a:solidFill>
                  <a:srgbClr val="00B050"/>
                </a:solidFill>
              </a:rPr>
              <a:t>Accuracy</a:t>
            </a:r>
            <a:endParaRPr lang="en-US" b="1" dirty="0">
              <a:solidFill>
                <a:srgbClr val="00B050"/>
              </a:solidFill>
            </a:endParaRPr>
          </a:p>
        </p:txBody>
      </p:sp>
      <p:sp>
        <p:nvSpPr>
          <p:cNvPr id="19" name="TextBox 18"/>
          <p:cNvSpPr txBox="1"/>
          <p:nvPr/>
        </p:nvSpPr>
        <p:spPr>
          <a:xfrm>
            <a:off x="436606" y="1476113"/>
            <a:ext cx="2839994" cy="381000"/>
          </a:xfrm>
          <a:prstGeom prst="rect">
            <a:avLst/>
          </a:prstGeom>
          <a:noFill/>
        </p:spPr>
        <p:txBody>
          <a:bodyPr wrap="square" rtlCol="0">
            <a:spAutoFit/>
          </a:bodyPr>
          <a:lstStyle/>
          <a:p>
            <a:pPr algn="ctr"/>
            <a:r>
              <a:rPr lang="en-US" b="1" dirty="0" smtClean="0"/>
              <a:t>Contingency Table (</a:t>
            </a:r>
            <a:r>
              <a:rPr lang="en-US" b="1" dirty="0" err="1"/>
              <a:t>c</a:t>
            </a:r>
            <a:r>
              <a:rPr lang="en-US" b="1" baseline="-25000" dirty="0" err="1" smtClean="0"/>
              <a:t>ij</a:t>
            </a:r>
            <a:r>
              <a:rPr lang="en-US" b="1" dirty="0" smtClean="0"/>
              <a:t>) </a:t>
            </a:r>
            <a:endParaRPr lang="en-US" b="1" dirty="0"/>
          </a:p>
        </p:txBody>
      </p:sp>
      <p:sp>
        <p:nvSpPr>
          <p:cNvPr id="20" name="TextBox 19"/>
          <p:cNvSpPr txBox="1"/>
          <p:nvPr/>
        </p:nvSpPr>
        <p:spPr>
          <a:xfrm>
            <a:off x="486033" y="3996891"/>
            <a:ext cx="2839994" cy="646331"/>
          </a:xfrm>
          <a:prstGeom prst="rect">
            <a:avLst/>
          </a:prstGeom>
          <a:noFill/>
        </p:spPr>
        <p:txBody>
          <a:bodyPr wrap="square" rtlCol="0">
            <a:spAutoFit/>
          </a:bodyPr>
          <a:lstStyle/>
          <a:p>
            <a:pPr algn="ctr"/>
            <a:r>
              <a:rPr lang="en-US" b="1" dirty="0" smtClean="0"/>
              <a:t>Weights (</a:t>
            </a:r>
            <a:r>
              <a:rPr lang="en-US" b="1" dirty="0" err="1" smtClean="0"/>
              <a:t>w</a:t>
            </a:r>
            <a:r>
              <a:rPr lang="en-US" b="1" baseline="-25000" dirty="0" err="1" smtClean="0"/>
              <a:t>ij</a:t>
            </a:r>
            <a:r>
              <a:rPr lang="en-US" b="1" dirty="0"/>
              <a:t>) </a:t>
            </a:r>
          </a:p>
          <a:p>
            <a:pPr algn="ctr"/>
            <a:endParaRPr lang="en-US" b="1" dirty="0"/>
          </a:p>
        </p:txBody>
      </p:sp>
    </p:spTree>
    <p:extLst>
      <p:ext uri="{BB962C8B-B14F-4D97-AF65-F5344CB8AC3E}">
        <p14:creationId xmlns:p14="http://schemas.microsoft.com/office/powerpoint/2010/main" val="177939307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MOEs to Evaluate the System’s Performance</a:t>
            </a:r>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37</a:t>
            </a:fld>
            <a:endParaRPr lang="en-US"/>
          </a:p>
        </p:txBody>
      </p:sp>
      <p:sp>
        <p:nvSpPr>
          <p:cNvPr id="5" name="TextBox 4"/>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Clearance </a:t>
            </a:r>
            <a:r>
              <a:rPr lang="en-US" sz="2000" i="1" dirty="0"/>
              <a:t>Times</a:t>
            </a:r>
          </a:p>
        </p:txBody>
      </p:sp>
      <p:graphicFrame>
        <p:nvGraphicFramePr>
          <p:cNvPr id="10" name="Table 9"/>
          <p:cNvGraphicFramePr>
            <a:graphicFrameLocks noGrp="1"/>
          </p:cNvGraphicFramePr>
          <p:nvPr/>
        </p:nvGraphicFramePr>
        <p:xfrm>
          <a:off x="228600" y="4419600"/>
          <a:ext cx="5578475" cy="195072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237852"/>
                <a:gridCol w="1237852"/>
                <a:gridCol w="576542"/>
                <a:gridCol w="606295"/>
                <a:gridCol w="707344"/>
                <a:gridCol w="707344"/>
                <a:gridCol w="505246"/>
              </a:tblGrid>
              <a:tr h="190500">
                <a:tc rowSpan="2" gridSpan="2">
                  <a:txBody>
                    <a:bodyPr/>
                    <a:lstStyle/>
                    <a:p>
                      <a:pPr marL="0" marR="0" algn="ctr">
                        <a:spcBef>
                          <a:spcPts val="0"/>
                        </a:spcBef>
                        <a:spcAft>
                          <a:spcPts val="0"/>
                        </a:spcAft>
                      </a:pPr>
                      <a:r>
                        <a:rPr lang="en-US" sz="1600" dirty="0">
                          <a:effectLst/>
                        </a:rPr>
                        <a:t>Clearance Duration (minutes)</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rowSpan="2" hMerge="1">
                  <a:txBody>
                    <a:bodyPr/>
                    <a:lstStyle/>
                    <a:p>
                      <a:endParaRPr lang="en-US" sz="1600" dirty="0">
                        <a:effectLst/>
                        <a:latin typeface="Calibri" panose="020F0502020204030204" pitchFamily="34" charset="0"/>
                      </a:endParaRPr>
                    </a:p>
                  </a:txBody>
                  <a:tcPr marL="68580" marR="68580" marT="0" marB="0" anchor="ctr"/>
                </a:tc>
                <a:tc gridSpan="5">
                  <a:txBody>
                    <a:bodyPr/>
                    <a:lstStyle/>
                    <a:p>
                      <a:pPr marL="0" marR="0" algn="ctr">
                        <a:spcBef>
                          <a:spcPts val="0"/>
                        </a:spcBef>
                        <a:spcAft>
                          <a:spcPts val="0"/>
                        </a:spcAft>
                      </a:pPr>
                      <a:r>
                        <a:rPr lang="en-US" sz="1600" dirty="0">
                          <a:effectLst/>
                        </a:rPr>
                        <a:t>Observation</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gridSpan="2" vMerge="1">
                  <a:txBody>
                    <a:bodyPr/>
                    <a:lstStyle/>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hMerge="1" vMerge="1">
                  <a:txBody>
                    <a:bodyPr/>
                    <a:lstStyle/>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 30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30 - 60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60 - 90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90 – 120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&gt; 120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rowSpan="5">
                  <a:txBody>
                    <a:bodyPr/>
                    <a:lstStyle/>
                    <a:p>
                      <a:pPr marL="0" marR="0" algn="ctr">
                        <a:spcBef>
                          <a:spcPts val="0"/>
                        </a:spcBef>
                        <a:spcAft>
                          <a:spcPts val="0"/>
                        </a:spcAft>
                      </a:pPr>
                      <a:r>
                        <a:rPr lang="en-US" sz="1600">
                          <a:effectLst/>
                        </a:rPr>
                        <a:t>Estimation/</a:t>
                      </a:r>
                    </a:p>
                    <a:p>
                      <a:pPr marL="0" marR="0" algn="ctr">
                        <a:spcBef>
                          <a:spcPts val="0"/>
                        </a:spcBef>
                        <a:spcAft>
                          <a:spcPts val="0"/>
                        </a:spcAft>
                      </a:pPr>
                      <a:r>
                        <a:rPr lang="en-US" sz="1600">
                          <a:effectLst/>
                        </a:rPr>
                        <a:t>Prediction</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 30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vMerge="1">
                  <a:txBody>
                    <a:bodyPr/>
                    <a:lstStyle/>
                    <a:p>
                      <a:endParaRPr lang="en-US"/>
                    </a:p>
                  </a:txBody>
                  <a:tcPr/>
                </a:tc>
                <a:tc>
                  <a:txBody>
                    <a:bodyPr/>
                    <a:lstStyle/>
                    <a:p>
                      <a:pPr marL="0" marR="0" algn="ctr">
                        <a:spcBef>
                          <a:spcPts val="0"/>
                        </a:spcBef>
                        <a:spcAft>
                          <a:spcPts val="0"/>
                        </a:spcAft>
                      </a:pPr>
                      <a:r>
                        <a:rPr lang="en-US" sz="1600">
                          <a:effectLst/>
                        </a:rPr>
                        <a:t>30 – 60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0.75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vMerge="1">
                  <a:txBody>
                    <a:bodyPr/>
                    <a:lstStyle/>
                    <a:p>
                      <a:endParaRPr lang="en-US"/>
                    </a:p>
                  </a:txBody>
                  <a:tcPr/>
                </a:tc>
                <a:tc>
                  <a:txBody>
                    <a:bodyPr/>
                    <a:lstStyle/>
                    <a:p>
                      <a:pPr marL="0" marR="0" algn="ctr">
                        <a:spcBef>
                          <a:spcPts val="0"/>
                        </a:spcBef>
                        <a:spcAft>
                          <a:spcPts val="0"/>
                        </a:spcAft>
                      </a:pPr>
                      <a:r>
                        <a:rPr lang="en-US" sz="1600">
                          <a:effectLst/>
                        </a:rPr>
                        <a:t>60 – 90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0.75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vMerge="1">
                  <a:txBody>
                    <a:bodyPr/>
                    <a:lstStyle/>
                    <a:p>
                      <a:endParaRPr lang="en-US"/>
                    </a:p>
                  </a:txBody>
                  <a:tcPr/>
                </a:tc>
                <a:tc>
                  <a:txBody>
                    <a:bodyPr/>
                    <a:lstStyle/>
                    <a:p>
                      <a:pPr marL="0" marR="0" algn="ctr">
                        <a:spcBef>
                          <a:spcPts val="0"/>
                        </a:spcBef>
                        <a:spcAft>
                          <a:spcPts val="0"/>
                        </a:spcAft>
                      </a:pPr>
                      <a:r>
                        <a:rPr lang="en-US" sz="1600">
                          <a:effectLst/>
                        </a:rPr>
                        <a:t>90 – 120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0.25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0.75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vMerge="1">
                  <a:txBody>
                    <a:bodyPr/>
                    <a:lstStyle/>
                    <a:p>
                      <a:endParaRPr lang="en-US"/>
                    </a:p>
                  </a:txBody>
                  <a:tcPr/>
                </a:tc>
                <a:tc>
                  <a:txBody>
                    <a:bodyPr/>
                    <a:lstStyle/>
                    <a:p>
                      <a:pPr marL="0" marR="0" algn="ctr">
                        <a:spcBef>
                          <a:spcPts val="0"/>
                        </a:spcBef>
                        <a:spcAft>
                          <a:spcPts val="0"/>
                        </a:spcAft>
                      </a:pPr>
                      <a:r>
                        <a:rPr lang="en-US" sz="1600">
                          <a:effectLst/>
                        </a:rPr>
                        <a:t>&gt; 120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0.25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0.75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graphicFrame>
        <p:nvGraphicFramePr>
          <p:cNvPr id="12" name="Content Placeholder 11"/>
          <p:cNvGraphicFramePr>
            <a:graphicFrameLocks noGrp="1"/>
          </p:cNvGraphicFramePr>
          <p:nvPr>
            <p:ph idx="1"/>
          </p:nvPr>
        </p:nvGraphicFramePr>
        <p:xfrm>
          <a:off x="264793" y="1905000"/>
          <a:ext cx="5450207" cy="195072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231472"/>
                <a:gridCol w="1231472"/>
                <a:gridCol w="607579"/>
                <a:gridCol w="607579"/>
                <a:gridCol w="607579"/>
                <a:gridCol w="607579"/>
                <a:gridCol w="556947"/>
              </a:tblGrid>
              <a:tr h="190500">
                <a:tc rowSpan="2" gridSpan="2">
                  <a:txBody>
                    <a:bodyPr/>
                    <a:lstStyle/>
                    <a:p>
                      <a:pPr marL="0" marR="0" algn="ctr">
                        <a:spcBef>
                          <a:spcPts val="0"/>
                        </a:spcBef>
                        <a:spcAft>
                          <a:spcPts val="0"/>
                        </a:spcAft>
                      </a:pPr>
                      <a:r>
                        <a:rPr lang="en-US" sz="1600" dirty="0">
                          <a:effectLst/>
                        </a:rPr>
                        <a:t>Clearance Duration (minutes)</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rowSpan="2" hMerge="1">
                  <a:txBody>
                    <a:bodyPr/>
                    <a:lstStyle/>
                    <a:p>
                      <a:endParaRPr lang="en-US"/>
                    </a:p>
                  </a:txBody>
                  <a:tcPr/>
                </a:tc>
                <a:tc gridSpan="5">
                  <a:txBody>
                    <a:bodyPr/>
                    <a:lstStyle/>
                    <a:p>
                      <a:pPr marL="0" marR="0" algn="ctr">
                        <a:spcBef>
                          <a:spcPts val="0"/>
                        </a:spcBef>
                        <a:spcAft>
                          <a:spcPts val="0"/>
                        </a:spcAft>
                      </a:pPr>
                      <a:r>
                        <a:rPr lang="en-US" sz="1600">
                          <a:effectLst/>
                        </a:rPr>
                        <a:t>Observation</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600">
                          <a:effectLst/>
                        </a:rPr>
                        <a:t>≤ 30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30 – 60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60 – 90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90 – 120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&gt; 120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rowSpan="5">
                  <a:txBody>
                    <a:bodyPr/>
                    <a:lstStyle/>
                    <a:p>
                      <a:pPr marL="0" marR="0" algn="ctr">
                        <a:spcBef>
                          <a:spcPts val="0"/>
                        </a:spcBef>
                        <a:spcAft>
                          <a:spcPts val="0"/>
                        </a:spcAft>
                      </a:pPr>
                      <a:r>
                        <a:rPr lang="en-US" sz="1600">
                          <a:effectLst/>
                        </a:rPr>
                        <a:t>Prediction</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 30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1068</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11</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vMerge="1">
                  <a:txBody>
                    <a:bodyPr/>
                    <a:lstStyle/>
                    <a:p>
                      <a:endParaRPr lang="en-US"/>
                    </a:p>
                  </a:txBody>
                  <a:tcPr/>
                </a:tc>
                <a:tc>
                  <a:txBody>
                    <a:bodyPr/>
                    <a:lstStyle/>
                    <a:p>
                      <a:pPr marL="0" marR="0" algn="ctr">
                        <a:spcBef>
                          <a:spcPts val="0"/>
                        </a:spcBef>
                        <a:spcAft>
                          <a:spcPts val="0"/>
                        </a:spcAft>
                      </a:pPr>
                      <a:r>
                        <a:rPr lang="en-US" sz="1600">
                          <a:effectLst/>
                        </a:rPr>
                        <a:t>30 – 60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130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146</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50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16</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23</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vMerge="1">
                  <a:txBody>
                    <a:bodyPr/>
                    <a:lstStyle/>
                    <a:p>
                      <a:endParaRPr lang="en-US"/>
                    </a:p>
                  </a:txBody>
                  <a:tcPr/>
                </a:tc>
                <a:tc>
                  <a:txBody>
                    <a:bodyPr/>
                    <a:lstStyle/>
                    <a:p>
                      <a:pPr marL="0" marR="0" algn="ctr">
                        <a:spcBef>
                          <a:spcPts val="0"/>
                        </a:spcBef>
                        <a:spcAft>
                          <a:spcPts val="0"/>
                        </a:spcAft>
                      </a:pPr>
                      <a:r>
                        <a:rPr lang="en-US" sz="1600">
                          <a:effectLst/>
                        </a:rPr>
                        <a:t>60 – 90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81</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96</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33</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vMerge="1">
                  <a:txBody>
                    <a:bodyPr/>
                    <a:lstStyle/>
                    <a:p>
                      <a:endParaRPr lang="en-US"/>
                    </a:p>
                  </a:txBody>
                  <a:tcPr/>
                </a:tc>
                <a:tc>
                  <a:txBody>
                    <a:bodyPr/>
                    <a:lstStyle/>
                    <a:p>
                      <a:pPr marL="0" marR="0" algn="ctr">
                        <a:spcBef>
                          <a:spcPts val="0"/>
                        </a:spcBef>
                        <a:spcAft>
                          <a:spcPts val="0"/>
                        </a:spcAft>
                      </a:pPr>
                      <a:r>
                        <a:rPr lang="en-US" sz="1600">
                          <a:effectLst/>
                        </a:rPr>
                        <a:t>90 – 120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13</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37</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23</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0500">
                <a:tc vMerge="1">
                  <a:txBody>
                    <a:bodyPr/>
                    <a:lstStyle/>
                    <a:p>
                      <a:endParaRPr lang="en-US"/>
                    </a:p>
                  </a:txBody>
                  <a:tcPr/>
                </a:tc>
                <a:tc>
                  <a:txBody>
                    <a:bodyPr/>
                    <a:lstStyle/>
                    <a:p>
                      <a:pPr marL="0" marR="0" algn="ctr">
                        <a:spcBef>
                          <a:spcPts val="0"/>
                        </a:spcBef>
                        <a:spcAft>
                          <a:spcPts val="0"/>
                        </a:spcAft>
                      </a:pPr>
                      <a:r>
                        <a:rPr lang="en-US" sz="1600">
                          <a:effectLst/>
                        </a:rPr>
                        <a:t>&gt; 120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8</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12</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8</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60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17" name="TextBox 16"/>
          <p:cNvSpPr txBox="1"/>
          <p:nvPr/>
        </p:nvSpPr>
        <p:spPr>
          <a:xfrm>
            <a:off x="436606" y="1476113"/>
            <a:ext cx="2839994" cy="381000"/>
          </a:xfrm>
          <a:prstGeom prst="rect">
            <a:avLst/>
          </a:prstGeom>
          <a:noFill/>
        </p:spPr>
        <p:txBody>
          <a:bodyPr wrap="square" rtlCol="0">
            <a:spAutoFit/>
          </a:bodyPr>
          <a:lstStyle/>
          <a:p>
            <a:pPr algn="ctr"/>
            <a:r>
              <a:rPr lang="en-US" b="1" dirty="0" smtClean="0"/>
              <a:t>Contingency Table (</a:t>
            </a:r>
            <a:r>
              <a:rPr lang="en-US" b="1" dirty="0" err="1"/>
              <a:t>c</a:t>
            </a:r>
            <a:r>
              <a:rPr lang="en-US" b="1" baseline="-25000" dirty="0" err="1" smtClean="0"/>
              <a:t>ij</a:t>
            </a:r>
            <a:r>
              <a:rPr lang="en-US" b="1" dirty="0" smtClean="0"/>
              <a:t>) </a:t>
            </a:r>
            <a:endParaRPr lang="en-US" b="1" dirty="0"/>
          </a:p>
        </p:txBody>
      </p:sp>
      <p:sp>
        <p:nvSpPr>
          <p:cNvPr id="18" name="TextBox 17"/>
          <p:cNvSpPr txBox="1"/>
          <p:nvPr/>
        </p:nvSpPr>
        <p:spPr>
          <a:xfrm>
            <a:off x="486033" y="3996891"/>
            <a:ext cx="2839994" cy="646331"/>
          </a:xfrm>
          <a:prstGeom prst="rect">
            <a:avLst/>
          </a:prstGeom>
          <a:noFill/>
        </p:spPr>
        <p:txBody>
          <a:bodyPr wrap="square" rtlCol="0">
            <a:spAutoFit/>
          </a:bodyPr>
          <a:lstStyle/>
          <a:p>
            <a:pPr algn="ctr"/>
            <a:r>
              <a:rPr lang="en-US" b="1" dirty="0" smtClean="0"/>
              <a:t>Weights (</a:t>
            </a:r>
            <a:r>
              <a:rPr lang="en-US" b="1" dirty="0" err="1" smtClean="0"/>
              <a:t>w</a:t>
            </a:r>
            <a:r>
              <a:rPr lang="en-US" b="1" baseline="-25000" dirty="0" err="1" smtClean="0"/>
              <a:t>ij</a:t>
            </a:r>
            <a:r>
              <a:rPr lang="en-US" b="1" dirty="0"/>
              <a:t>) </a:t>
            </a:r>
          </a:p>
          <a:p>
            <a:pPr algn="ctr"/>
            <a:endParaRPr lang="en-US" b="1" dirty="0"/>
          </a:p>
        </p:txBody>
      </p:sp>
      <p:sp>
        <p:nvSpPr>
          <p:cNvPr id="3" name="Right Triangle 2"/>
          <p:cNvSpPr/>
          <p:nvPr/>
        </p:nvSpPr>
        <p:spPr>
          <a:xfrm>
            <a:off x="2743200" y="2441562"/>
            <a:ext cx="3276600" cy="1397781"/>
          </a:xfrm>
          <a:prstGeom prst="rtTriangl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19800" y="3650902"/>
            <a:ext cx="1824681" cy="369332"/>
          </a:xfrm>
          <a:prstGeom prst="rect">
            <a:avLst/>
          </a:prstGeom>
          <a:noFill/>
        </p:spPr>
        <p:txBody>
          <a:bodyPr wrap="square" rtlCol="0">
            <a:spAutoFit/>
          </a:bodyPr>
          <a:lstStyle/>
          <a:p>
            <a:pPr algn="ctr"/>
            <a:r>
              <a:rPr lang="en-US" b="1" dirty="0" smtClean="0">
                <a:solidFill>
                  <a:srgbClr val="0000FF"/>
                </a:solidFill>
              </a:rPr>
              <a:t>Acceptability</a:t>
            </a:r>
            <a:endParaRPr lang="en-US" b="1" dirty="0">
              <a:solidFill>
                <a:srgbClr val="0000FF"/>
              </a:solidFill>
            </a:endParaRPr>
          </a:p>
        </p:txBody>
      </p:sp>
      <mc:AlternateContent xmlns:mc="http://schemas.openxmlformats.org/markup-compatibility/2006" xmlns:a14="http://schemas.microsoft.com/office/drawing/2010/main">
        <mc:Choice Requires="a14">
          <p:sp>
            <p:nvSpPr>
              <p:cNvPr id="14" name="Rectangle 13"/>
              <p:cNvSpPr/>
              <p:nvPr/>
            </p:nvSpPr>
            <p:spPr>
              <a:xfrm>
                <a:off x="6159500" y="4171082"/>
                <a:ext cx="2436628" cy="9562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0" smtClean="0">
                          <a:solidFill>
                            <a:srgbClr val="0000FF"/>
                          </a:solidFill>
                          <a:latin typeface="Cambria Math" panose="02040503050406030204" pitchFamily="18" charset="0"/>
                        </a:rPr>
                        <m:t>= </m:t>
                      </m:r>
                      <m:f>
                        <m:fPr>
                          <m:ctrlPr>
                            <a:rPr lang="en-US" sz="2400" i="1">
                              <a:solidFill>
                                <a:srgbClr val="0000FF"/>
                              </a:solidFill>
                              <a:latin typeface="Cambria Math" panose="02040503050406030204" pitchFamily="18" charset="0"/>
                            </a:rPr>
                          </m:ctrlPr>
                        </m:fPr>
                        <m:num>
                          <m:nary>
                            <m:naryPr>
                              <m:chr m:val="∑"/>
                              <m:limLoc m:val="undOvr"/>
                              <m:supHide m:val="on"/>
                              <m:ctrlPr>
                                <a:rPr lang="en-US" sz="2400" i="1">
                                  <a:solidFill>
                                    <a:srgbClr val="0000FF"/>
                                  </a:solidFill>
                                  <a:latin typeface="Cambria Math" panose="02040503050406030204" pitchFamily="18" charset="0"/>
                                </a:rPr>
                              </m:ctrlPr>
                            </m:naryPr>
                            <m:sub>
                              <m:r>
                                <a:rPr lang="en-US" sz="2400" i="1">
                                  <a:solidFill>
                                    <a:srgbClr val="0000FF"/>
                                  </a:solidFill>
                                  <a:latin typeface="Cambria Math" panose="02040503050406030204" pitchFamily="18" charset="0"/>
                                </a:rPr>
                                <m:t>𝑖</m:t>
                              </m:r>
                            </m:sub>
                            <m:sup/>
                            <m:e>
                              <m:nary>
                                <m:naryPr>
                                  <m:chr m:val="∑"/>
                                  <m:limLoc m:val="undOvr"/>
                                  <m:supHide m:val="on"/>
                                  <m:ctrlPr>
                                    <a:rPr lang="en-US" sz="2400" i="1">
                                      <a:solidFill>
                                        <a:srgbClr val="0000FF"/>
                                      </a:solidFill>
                                      <a:latin typeface="Cambria Math" panose="02040503050406030204" pitchFamily="18" charset="0"/>
                                    </a:rPr>
                                  </m:ctrlPr>
                                </m:naryPr>
                                <m:sub>
                                  <m:r>
                                    <a:rPr lang="en-US" sz="2400" i="1">
                                      <a:solidFill>
                                        <a:srgbClr val="0000FF"/>
                                      </a:solidFill>
                                      <a:latin typeface="Cambria Math" panose="02040503050406030204" pitchFamily="18" charset="0"/>
                                    </a:rPr>
                                    <m:t>𝑗</m:t>
                                  </m:r>
                                </m:sub>
                                <m:sup/>
                                <m:e>
                                  <m:sSub>
                                    <m:sSubPr>
                                      <m:ctrlPr>
                                        <a:rPr lang="en-US" sz="2400" i="1">
                                          <a:solidFill>
                                            <a:srgbClr val="0000FF"/>
                                          </a:solidFill>
                                          <a:latin typeface="Cambria Math" panose="02040503050406030204" pitchFamily="18" charset="0"/>
                                        </a:rPr>
                                      </m:ctrlPr>
                                    </m:sSubPr>
                                    <m:e>
                                      <m:r>
                                        <a:rPr lang="en-US" sz="2400" i="1">
                                          <a:solidFill>
                                            <a:srgbClr val="0000FF"/>
                                          </a:solidFill>
                                          <a:latin typeface="Cambria Math" panose="02040503050406030204" pitchFamily="18" charset="0"/>
                                        </a:rPr>
                                        <m:t>𝑤</m:t>
                                      </m:r>
                                    </m:e>
                                    <m:sub>
                                      <m:r>
                                        <a:rPr lang="en-US" sz="2400" i="1">
                                          <a:solidFill>
                                            <a:srgbClr val="0000FF"/>
                                          </a:solidFill>
                                          <a:latin typeface="Cambria Math" panose="02040503050406030204" pitchFamily="18" charset="0"/>
                                        </a:rPr>
                                        <m:t>𝑖𝑗</m:t>
                                      </m:r>
                                    </m:sub>
                                  </m:sSub>
                                  <m:r>
                                    <a:rPr lang="en-US" sz="2400" i="0">
                                      <a:solidFill>
                                        <a:srgbClr val="0000FF"/>
                                      </a:solidFill>
                                      <a:latin typeface="Cambria Math" panose="02040503050406030204" pitchFamily="18" charset="0"/>
                                    </a:rPr>
                                    <m:t>∗</m:t>
                                  </m:r>
                                  <m:sSub>
                                    <m:sSubPr>
                                      <m:ctrlPr>
                                        <a:rPr lang="en-US" sz="2400" i="1">
                                          <a:solidFill>
                                            <a:srgbClr val="0000FF"/>
                                          </a:solidFill>
                                          <a:latin typeface="Cambria Math" panose="02040503050406030204" pitchFamily="18" charset="0"/>
                                        </a:rPr>
                                      </m:ctrlPr>
                                    </m:sSubPr>
                                    <m:e>
                                      <m:r>
                                        <a:rPr lang="en-US" sz="2400" i="1">
                                          <a:solidFill>
                                            <a:srgbClr val="0000FF"/>
                                          </a:solidFill>
                                          <a:latin typeface="Cambria Math" panose="02040503050406030204" pitchFamily="18" charset="0"/>
                                        </a:rPr>
                                        <m:t>𝑐</m:t>
                                      </m:r>
                                    </m:e>
                                    <m:sub>
                                      <m:r>
                                        <a:rPr lang="en-US" sz="2400" i="1">
                                          <a:solidFill>
                                            <a:srgbClr val="0000FF"/>
                                          </a:solidFill>
                                          <a:latin typeface="Cambria Math" panose="02040503050406030204" pitchFamily="18" charset="0"/>
                                        </a:rPr>
                                        <m:t>𝑖𝑗</m:t>
                                      </m:r>
                                    </m:sub>
                                  </m:sSub>
                                </m:e>
                              </m:nary>
                            </m:e>
                          </m:nary>
                        </m:num>
                        <m:den>
                          <m:nary>
                            <m:naryPr>
                              <m:chr m:val="∑"/>
                              <m:limLoc m:val="undOvr"/>
                              <m:supHide m:val="on"/>
                              <m:ctrlPr>
                                <a:rPr lang="en-US" sz="2400" i="1">
                                  <a:solidFill>
                                    <a:srgbClr val="0000FF"/>
                                  </a:solidFill>
                                  <a:latin typeface="Cambria Math" panose="02040503050406030204" pitchFamily="18" charset="0"/>
                                </a:rPr>
                              </m:ctrlPr>
                            </m:naryPr>
                            <m:sub>
                              <m:r>
                                <a:rPr lang="en-US" sz="2400" i="1">
                                  <a:solidFill>
                                    <a:srgbClr val="0000FF"/>
                                  </a:solidFill>
                                  <a:latin typeface="Cambria Math" panose="02040503050406030204" pitchFamily="18" charset="0"/>
                                </a:rPr>
                                <m:t>𝑖</m:t>
                              </m:r>
                            </m:sub>
                            <m:sup/>
                            <m:e>
                              <m:nary>
                                <m:naryPr>
                                  <m:chr m:val="∑"/>
                                  <m:limLoc m:val="undOvr"/>
                                  <m:supHide m:val="on"/>
                                  <m:ctrlPr>
                                    <a:rPr lang="en-US" sz="2400" i="1">
                                      <a:solidFill>
                                        <a:srgbClr val="0000FF"/>
                                      </a:solidFill>
                                      <a:latin typeface="Cambria Math" panose="02040503050406030204" pitchFamily="18" charset="0"/>
                                    </a:rPr>
                                  </m:ctrlPr>
                                </m:naryPr>
                                <m:sub>
                                  <m:r>
                                    <a:rPr lang="en-US" sz="2400" i="1">
                                      <a:solidFill>
                                        <a:srgbClr val="0000FF"/>
                                      </a:solidFill>
                                      <a:latin typeface="Cambria Math" panose="02040503050406030204" pitchFamily="18" charset="0"/>
                                    </a:rPr>
                                    <m:t>𝑗</m:t>
                                  </m:r>
                                </m:sub>
                                <m:sup/>
                                <m:e>
                                  <m:sSub>
                                    <m:sSubPr>
                                      <m:ctrlPr>
                                        <a:rPr lang="en-US" sz="2400" i="1">
                                          <a:solidFill>
                                            <a:srgbClr val="0000FF"/>
                                          </a:solidFill>
                                          <a:latin typeface="Cambria Math" panose="02040503050406030204" pitchFamily="18" charset="0"/>
                                        </a:rPr>
                                      </m:ctrlPr>
                                    </m:sSubPr>
                                    <m:e>
                                      <m:r>
                                        <a:rPr lang="en-US" sz="2400" i="1">
                                          <a:solidFill>
                                            <a:srgbClr val="0000FF"/>
                                          </a:solidFill>
                                          <a:latin typeface="Cambria Math" panose="02040503050406030204" pitchFamily="18" charset="0"/>
                                        </a:rPr>
                                        <m:t>𝑐</m:t>
                                      </m:r>
                                    </m:e>
                                    <m:sub>
                                      <m:r>
                                        <a:rPr lang="en-US" sz="2400" i="1">
                                          <a:solidFill>
                                            <a:srgbClr val="0000FF"/>
                                          </a:solidFill>
                                          <a:latin typeface="Cambria Math" panose="02040503050406030204" pitchFamily="18" charset="0"/>
                                        </a:rPr>
                                        <m:t>𝑖𝑗</m:t>
                                      </m:r>
                                    </m:sub>
                                  </m:sSub>
                                </m:e>
                              </m:nary>
                            </m:e>
                          </m:nary>
                        </m:den>
                      </m:f>
                    </m:oMath>
                  </m:oMathPara>
                </a14:m>
                <a:endParaRPr lang="en-US" sz="2400" dirty="0">
                  <a:solidFill>
                    <a:srgbClr val="0000FF"/>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6159500" y="4171082"/>
                <a:ext cx="2436628" cy="956224"/>
              </a:xfrm>
              <a:prstGeom prst="rect">
                <a:avLst/>
              </a:prstGeom>
              <a:blipFill rotWithShape="0">
                <a:blip r:embed="rId3"/>
                <a:stretch>
                  <a:fillRect/>
                </a:stretch>
              </a:blipFill>
            </p:spPr>
            <p:txBody>
              <a:bodyPr/>
              <a:lstStyle/>
              <a:p>
                <a:r>
                  <a:rPr lang="en-US">
                    <a:noFill/>
                  </a:rPr>
                  <a:t> </a:t>
                </a:r>
              </a:p>
            </p:txBody>
          </p:sp>
        </mc:Fallback>
      </mc:AlternateContent>
      <p:sp>
        <p:nvSpPr>
          <p:cNvPr id="19" name="TextBox 18"/>
          <p:cNvSpPr txBox="1"/>
          <p:nvPr/>
        </p:nvSpPr>
        <p:spPr>
          <a:xfrm>
            <a:off x="6019800" y="5316694"/>
            <a:ext cx="3048000" cy="923330"/>
          </a:xfrm>
          <a:prstGeom prst="rect">
            <a:avLst/>
          </a:prstGeom>
          <a:noFill/>
        </p:spPr>
        <p:txBody>
          <a:bodyPr wrap="square" rtlCol="0">
            <a:spAutoFit/>
          </a:bodyPr>
          <a:lstStyle/>
          <a:p>
            <a:r>
              <a:rPr lang="en-US" dirty="0" err="1" smtClean="0"/>
              <a:t>w</a:t>
            </a:r>
            <a:r>
              <a:rPr lang="en-US" baseline="-25000" dirty="0" err="1" smtClean="0"/>
              <a:t>ij</a:t>
            </a:r>
            <a:r>
              <a:rPr lang="en-US" dirty="0" smtClean="0"/>
              <a:t>:  weights for cells (</a:t>
            </a:r>
            <a:r>
              <a:rPr lang="en-US" i="1" dirty="0" err="1" smtClean="0"/>
              <a:t>i</a:t>
            </a:r>
            <a:r>
              <a:rPr lang="en-US" i="1" dirty="0" smtClean="0"/>
              <a:t>, j</a:t>
            </a:r>
            <a:r>
              <a:rPr lang="en-US" dirty="0" smtClean="0"/>
              <a:t>)</a:t>
            </a:r>
          </a:p>
          <a:p>
            <a:pPr marL="342900" indent="-342900"/>
            <a:r>
              <a:rPr lang="en-US" dirty="0" err="1" smtClean="0"/>
              <a:t>c</a:t>
            </a:r>
            <a:r>
              <a:rPr lang="en-US" baseline="-25000" dirty="0" err="1" smtClean="0"/>
              <a:t>ij</a:t>
            </a:r>
            <a:r>
              <a:rPr lang="en-US" dirty="0" smtClean="0"/>
              <a:t>:  number of cases in a cell (</a:t>
            </a:r>
            <a:r>
              <a:rPr lang="en-US" i="1" dirty="0" err="1" smtClean="0"/>
              <a:t>i</a:t>
            </a:r>
            <a:r>
              <a:rPr lang="en-US" i="1" dirty="0" smtClean="0"/>
              <a:t>, j</a:t>
            </a:r>
            <a:r>
              <a:rPr lang="en-US" dirty="0" smtClean="0"/>
              <a:t>) </a:t>
            </a:r>
            <a:endParaRPr lang="en-US" dirty="0"/>
          </a:p>
        </p:txBody>
      </p:sp>
      <p:sp>
        <p:nvSpPr>
          <p:cNvPr id="20" name="Right Triangle 19"/>
          <p:cNvSpPr/>
          <p:nvPr/>
        </p:nvSpPr>
        <p:spPr>
          <a:xfrm>
            <a:off x="2755900" y="4968862"/>
            <a:ext cx="3276600" cy="1397781"/>
          </a:xfrm>
          <a:prstGeom prst="rtTriangl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37776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4" grpId="0"/>
      <p:bldP spid="19" grpId="0"/>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Overall System Performance</a:t>
            </a:r>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38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33016210"/>
              </p:ext>
            </p:extLst>
          </p:nvPr>
        </p:nvGraphicFramePr>
        <p:xfrm>
          <a:off x="265670" y="1752600"/>
          <a:ext cx="8610603" cy="2873883"/>
        </p:xfrm>
        <a:graphic>
          <a:graphicData uri="http://schemas.openxmlformats.org/drawingml/2006/table">
            <a:tbl>
              <a:tblPr>
                <a:effectLst>
                  <a:outerShdw blurRad="50800" dist="38100" dir="2700000" algn="tl" rotWithShape="0">
                    <a:prstClr val="black">
                      <a:alpha val="40000"/>
                    </a:prstClr>
                  </a:outerShdw>
                </a:effectLst>
                <a:tableStyleId>{69CF1AB2-1976-4502-BF36-3FF5EA218861}</a:tableStyleId>
              </a:tblPr>
              <a:tblGrid>
                <a:gridCol w="2209801"/>
                <a:gridCol w="1319131"/>
                <a:gridCol w="1058681"/>
                <a:gridCol w="988103"/>
                <a:gridCol w="988103"/>
                <a:gridCol w="1058681"/>
                <a:gridCol w="988103"/>
              </a:tblGrid>
              <a:tr h="533400">
                <a:tc rowSpan="2">
                  <a:txBody>
                    <a:bodyPr/>
                    <a:lstStyle/>
                    <a:p>
                      <a:pPr algn="ctr" fontAlgn="b"/>
                      <a:r>
                        <a:rPr lang="en-US" sz="2000" b="0" i="0" u="none" strike="noStrike" dirty="0" smtClean="0">
                          <a:solidFill>
                            <a:srgbClr val="000000"/>
                          </a:solidFill>
                          <a:effectLst/>
                          <a:latin typeface="Calibri"/>
                        </a:rPr>
                        <a:t>Incident</a:t>
                      </a:r>
                      <a:r>
                        <a:rPr lang="en-US" sz="2000" b="0" i="0" u="none" strike="noStrike" baseline="0" dirty="0" smtClean="0">
                          <a:solidFill>
                            <a:srgbClr val="000000"/>
                          </a:solidFill>
                          <a:effectLst/>
                          <a:latin typeface="Calibri"/>
                        </a:rPr>
                        <a:t> Categories</a:t>
                      </a:r>
                      <a:endParaRPr lang="en-US" sz="2000" b="0" i="0" u="none" strike="noStrike" dirty="0">
                        <a:solidFill>
                          <a:srgbClr val="000000"/>
                        </a:solidFill>
                        <a:effectLst/>
                        <a:latin typeface="Calibri"/>
                      </a:endParaRPr>
                    </a:p>
                  </a:txBody>
                  <a:tcPr marT="9525" marB="9144" anchor="ctr">
                    <a:lnT w="28575" cap="flat" cmpd="sng" algn="ctr">
                      <a:solidFill>
                        <a:schemeClr val="accent1">
                          <a:lumMod val="75000"/>
                        </a:schemeClr>
                      </a:solidFill>
                      <a:prstDash val="solid"/>
                      <a:round/>
                      <a:headEnd type="none" w="med" len="med"/>
                      <a:tailEnd type="none" w="med" len="med"/>
                    </a:lnT>
                    <a:solidFill>
                      <a:srgbClr val="D0D3EB">
                        <a:alpha val="68000"/>
                      </a:srgbClr>
                    </a:solidFill>
                  </a:tcPr>
                </a:tc>
                <a:tc rowSpan="2">
                  <a:txBody>
                    <a:bodyPr/>
                    <a:lstStyle/>
                    <a:p>
                      <a:pPr algn="ctr" fontAlgn="b"/>
                      <a:r>
                        <a:rPr lang="en-US" sz="2000" u="none" strike="noStrike" dirty="0" smtClean="0">
                          <a:effectLst/>
                        </a:rPr>
                        <a:t>Clearance Duration</a:t>
                      </a:r>
                    </a:p>
                    <a:p>
                      <a:pPr algn="ctr" fontAlgn="b"/>
                      <a:r>
                        <a:rPr lang="en-US" sz="2000" b="0" i="0" u="none" strike="noStrike" dirty="0" smtClean="0">
                          <a:solidFill>
                            <a:srgbClr val="000000"/>
                          </a:solidFill>
                          <a:effectLst/>
                          <a:latin typeface="Calibri"/>
                        </a:rPr>
                        <a:t>(minutes)</a:t>
                      </a:r>
                      <a:endParaRPr lang="en-US" sz="2000" b="0" i="0" u="none" strike="noStrike" dirty="0">
                        <a:solidFill>
                          <a:srgbClr val="000000"/>
                        </a:solidFill>
                        <a:effectLst/>
                        <a:latin typeface="Calibri"/>
                      </a:endParaRPr>
                    </a:p>
                  </a:txBody>
                  <a:tcPr marT="9525" marB="9144" anchor="ctr">
                    <a:lnT w="28575" cap="flat" cmpd="sng" algn="ctr">
                      <a:solidFill>
                        <a:schemeClr val="accent1">
                          <a:lumMod val="75000"/>
                        </a:schemeClr>
                      </a:solidFill>
                      <a:prstDash val="solid"/>
                      <a:round/>
                      <a:headEnd type="none" w="med" len="med"/>
                      <a:tailEnd type="none" w="med" len="med"/>
                    </a:lnT>
                    <a:solidFill>
                      <a:srgbClr val="D0D3EB">
                        <a:alpha val="68000"/>
                      </a:srgbClr>
                    </a:solidFill>
                  </a:tcPr>
                </a:tc>
                <a:tc rowSpan="2">
                  <a:txBody>
                    <a:bodyPr/>
                    <a:lstStyle/>
                    <a:p>
                      <a:pPr algn="ctr" fontAlgn="b"/>
                      <a:r>
                        <a:rPr lang="en-US" sz="2000" b="0" u="none" strike="noStrike" dirty="0" smtClean="0">
                          <a:effectLst/>
                        </a:rPr>
                        <a:t>Class ratio</a:t>
                      </a:r>
                      <a:endParaRPr lang="en-US" sz="2000" b="0" i="0" u="none" strike="noStrike" dirty="0">
                        <a:solidFill>
                          <a:srgbClr val="000000"/>
                        </a:solidFill>
                        <a:effectLst/>
                        <a:latin typeface="Calibri"/>
                      </a:endParaRPr>
                    </a:p>
                  </a:txBody>
                  <a:tcPr marT="9525" marB="9144" anchor="ctr">
                    <a:lnT w="28575" cap="flat" cmpd="sng" algn="ctr">
                      <a:solidFill>
                        <a:schemeClr val="accent1">
                          <a:lumMod val="75000"/>
                        </a:schemeClr>
                      </a:solidFill>
                      <a:prstDash val="solid"/>
                      <a:round/>
                      <a:headEnd type="none" w="med" len="med"/>
                      <a:tailEnd type="none" w="med" len="med"/>
                    </a:lnT>
                    <a:solidFill>
                      <a:srgbClr val="D0D3EB">
                        <a:alpha val="68000"/>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strike="noStrike" dirty="0" smtClean="0">
                          <a:effectLst/>
                        </a:rPr>
                        <a:t>Accuracy</a:t>
                      </a:r>
                      <a:endParaRPr lang="en-US" sz="2000" b="1" i="0" u="none" strike="noStrike" dirty="0">
                        <a:solidFill>
                          <a:srgbClr val="000000"/>
                        </a:solidFill>
                        <a:effectLst/>
                        <a:latin typeface="Calibri"/>
                      </a:endParaRPr>
                    </a:p>
                  </a:txBody>
                  <a:tcPr marT="9525" marB="9144" anchor="ctr">
                    <a:lnT w="28575" cap="flat" cmpd="sng" algn="ctr">
                      <a:solidFill>
                        <a:schemeClr val="accent1">
                          <a:lumMod val="75000"/>
                        </a:schemeClr>
                      </a:solidFill>
                      <a:prstDash val="solid"/>
                      <a:round/>
                      <a:headEnd type="none" w="med" len="med"/>
                      <a:tailEnd type="none" w="med" len="med"/>
                    </a:lnT>
                    <a:solidFill>
                      <a:srgbClr val="95A4DE">
                        <a:alpha val="68000"/>
                      </a:srgbClr>
                    </a:solidFill>
                  </a:tcPr>
                </a:tc>
                <a:tc hMerge="1">
                  <a:txBody>
                    <a:bodyPr/>
                    <a:lstStyle/>
                    <a:p>
                      <a:pPr algn="ctr" fontAlgn="b"/>
                      <a:endParaRPr lang="en-US" sz="1600" b="1" i="0" u="none" strike="noStrike" dirty="0">
                        <a:solidFill>
                          <a:srgbClr val="000000"/>
                        </a:solidFill>
                        <a:effectLst/>
                        <a:latin typeface="Calibri"/>
                      </a:endParaRPr>
                    </a:p>
                  </a:txBody>
                  <a:tcPr marT="9525" marB="9144" anchor="ctr">
                    <a:lnT w="28575" cap="flat" cmpd="sng" algn="ctr">
                      <a:solidFill>
                        <a:schemeClr val="accent1">
                          <a:lumMod val="75000"/>
                        </a:schemeClr>
                      </a:solidFill>
                      <a:prstDash val="solid"/>
                      <a:round/>
                      <a:headEnd type="none" w="med" len="med"/>
                      <a:tailEnd type="none" w="med" len="med"/>
                    </a:lnT>
                  </a:tcPr>
                </a:tc>
                <a:tc gridSpan="2">
                  <a:txBody>
                    <a:bodyPr/>
                    <a:lstStyle/>
                    <a:p>
                      <a:pPr algn="ctr" fontAlgn="b"/>
                      <a:r>
                        <a:rPr lang="en-US" sz="2000" b="1" i="0" u="none" strike="noStrike" dirty="0" smtClean="0">
                          <a:solidFill>
                            <a:srgbClr val="000000"/>
                          </a:solidFill>
                          <a:effectLst/>
                          <a:latin typeface="Calibri"/>
                        </a:rPr>
                        <a:t>Acceptability</a:t>
                      </a:r>
                      <a:endParaRPr lang="en-US" sz="2000" b="1" i="0" u="none" strike="noStrike" dirty="0">
                        <a:solidFill>
                          <a:srgbClr val="000000"/>
                        </a:solidFill>
                        <a:effectLst/>
                        <a:latin typeface="Calibri"/>
                      </a:endParaRPr>
                    </a:p>
                  </a:txBody>
                  <a:tcPr marT="9525" marB="9144" anchor="ctr">
                    <a:lnT w="28575" cap="flat" cmpd="sng" algn="ctr">
                      <a:solidFill>
                        <a:schemeClr val="accent1">
                          <a:lumMod val="75000"/>
                        </a:schemeClr>
                      </a:solidFill>
                      <a:prstDash val="solid"/>
                      <a:round/>
                      <a:headEnd type="none" w="med" len="med"/>
                      <a:tailEnd type="none" w="med" len="med"/>
                    </a:lnT>
                    <a:solidFill>
                      <a:srgbClr val="95A4DE">
                        <a:alpha val="68000"/>
                      </a:srgbClr>
                    </a:solidFill>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tc>
              </a:tr>
              <a:tr h="190500">
                <a:tc vMerge="1">
                  <a:txBody>
                    <a:bodyPr/>
                    <a:lstStyle/>
                    <a:p>
                      <a:endParaRPr lang="en-US" dirty="0"/>
                    </a:p>
                  </a:txBody>
                  <a:tcPr/>
                </a:tc>
                <a:tc vMerge="1">
                  <a:txBody>
                    <a:bodyPr/>
                    <a:lstStyle/>
                    <a:p>
                      <a:pPr algn="l" fontAlgn="b"/>
                      <a:endParaRPr lang="en-US" sz="1600" b="0" i="0" u="none" strike="noStrike" dirty="0">
                        <a:solidFill>
                          <a:srgbClr val="000000"/>
                        </a:solidFill>
                        <a:effectLst/>
                        <a:latin typeface="Calibri"/>
                      </a:endParaRPr>
                    </a:p>
                  </a:txBody>
                  <a:tcPr marL="9525" marT="9525" marB="9144" anchor="b"/>
                </a:tc>
                <a:tc vMerge="1">
                  <a:txBody>
                    <a:bodyPr/>
                    <a:lstStyle/>
                    <a:p>
                      <a:pPr algn="ctr" fontAlgn="b"/>
                      <a:endParaRPr lang="en-US" sz="1600" b="0" i="0" u="none" strike="noStrike" dirty="0">
                        <a:solidFill>
                          <a:srgbClr val="000000"/>
                        </a:solidFill>
                        <a:effectLst/>
                        <a:latin typeface="Calibri"/>
                      </a:endParaRPr>
                    </a:p>
                  </a:txBody>
                  <a:tcPr marL="9525" marT="9525" marB="9144" anchor="ctr"/>
                </a:tc>
                <a:tc>
                  <a:txBody>
                    <a:bodyPr/>
                    <a:lstStyle/>
                    <a:p>
                      <a:pPr algn="ctr" fontAlgn="b"/>
                      <a:r>
                        <a:rPr lang="en-US" sz="2000" b="0" i="0" u="none" strike="noStrike" dirty="0" smtClean="0">
                          <a:solidFill>
                            <a:srgbClr val="000000"/>
                          </a:solidFill>
                          <a:effectLst/>
                          <a:latin typeface="Calibri"/>
                        </a:rPr>
                        <a:t>Train</a:t>
                      </a:r>
                      <a:endParaRPr lang="en-US" sz="2000" b="0" i="0" u="none" strike="noStrike" dirty="0">
                        <a:solidFill>
                          <a:srgbClr val="000000"/>
                        </a:solidFill>
                        <a:effectLst/>
                        <a:latin typeface="Calibri"/>
                      </a:endParaRPr>
                    </a:p>
                  </a:txBody>
                  <a:tcPr marT="9525" marB="9144" anchor="ctr">
                    <a:solidFill>
                      <a:srgbClr val="D0D3EB">
                        <a:alpha val="68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mn-lt"/>
                        </a:rPr>
                        <a:t>Test</a:t>
                      </a:r>
                    </a:p>
                  </a:txBody>
                  <a:tcPr marT="9525" marB="9144" anchor="ctr">
                    <a:solidFill>
                      <a:srgbClr val="D0D3EB">
                        <a:alpha val="68000"/>
                      </a:srgbClr>
                    </a:solidFill>
                  </a:tcPr>
                </a:tc>
                <a:tc>
                  <a:txBody>
                    <a:bodyPr/>
                    <a:lstStyle/>
                    <a:p>
                      <a:pPr algn="ctr"/>
                      <a:r>
                        <a:rPr lang="en-US" sz="2000" dirty="0" smtClean="0"/>
                        <a:t>Train</a:t>
                      </a:r>
                      <a:endParaRPr lang="en-US" sz="2000" dirty="0"/>
                    </a:p>
                  </a:txBody>
                  <a:tcPr marT="9525" marB="9144" anchor="ctr">
                    <a:solidFill>
                      <a:srgbClr val="D0D3EB">
                        <a:alpha val="68000"/>
                      </a:srgbClr>
                    </a:solidFill>
                  </a:tcPr>
                </a:tc>
                <a:tc>
                  <a:txBody>
                    <a:bodyPr/>
                    <a:lstStyle/>
                    <a:p>
                      <a:pPr algn="ctr"/>
                      <a:r>
                        <a:rPr lang="en-US" sz="2000" dirty="0" smtClean="0"/>
                        <a:t>Test</a:t>
                      </a:r>
                      <a:endParaRPr lang="en-US" sz="2000" dirty="0"/>
                    </a:p>
                  </a:txBody>
                  <a:tcPr marT="9525" marB="9144" anchor="ctr">
                    <a:solidFill>
                      <a:srgbClr val="D0D3EB">
                        <a:alpha val="68000"/>
                      </a:srgbClr>
                    </a:solidFill>
                  </a:tcPr>
                </a:tc>
              </a:tr>
              <a:tr h="190500">
                <a:tc>
                  <a:txBody>
                    <a:bodyPr/>
                    <a:lstStyle/>
                    <a:p>
                      <a:pPr algn="ctr" fontAlgn="b"/>
                      <a:r>
                        <a:rPr lang="en-US" sz="2000" b="0" i="0" u="none" strike="noStrike" dirty="0" smtClean="0">
                          <a:solidFill>
                            <a:srgbClr val="000000"/>
                          </a:solidFill>
                          <a:effectLst/>
                          <a:latin typeface="Calibri"/>
                        </a:rPr>
                        <a:t>Minor</a:t>
                      </a:r>
                      <a:endParaRPr lang="en-US" sz="2000" b="0" i="0" u="none" strike="noStrike" dirty="0">
                        <a:solidFill>
                          <a:srgbClr val="000000"/>
                        </a:solidFill>
                        <a:effectLst/>
                        <a:latin typeface="Calibri"/>
                      </a:endParaRPr>
                    </a:p>
                  </a:txBody>
                  <a:tcPr marT="9525" marB="9144" anchor="ctr"/>
                </a:tc>
                <a:tc>
                  <a:txBody>
                    <a:bodyPr/>
                    <a:lstStyle/>
                    <a:p>
                      <a:pPr algn="ctr" fontAlgn="b"/>
                      <a:r>
                        <a:rPr lang="en-US" sz="2000" b="0" i="0" u="none" strike="noStrike" dirty="0" smtClean="0">
                          <a:solidFill>
                            <a:srgbClr val="000000"/>
                          </a:solidFill>
                          <a:effectLst/>
                          <a:latin typeface="Calibri"/>
                        </a:rPr>
                        <a:t>&lt;= 30</a:t>
                      </a:r>
                      <a:endParaRPr lang="en-US" sz="2000" b="0" i="0" u="none" strike="noStrike" dirty="0">
                        <a:solidFill>
                          <a:srgbClr val="000000"/>
                        </a:solidFill>
                        <a:effectLst/>
                        <a:latin typeface="Calibri"/>
                      </a:endParaRPr>
                    </a:p>
                  </a:txBody>
                  <a:tcPr marT="9525" marB="9144" anchor="ctr"/>
                </a:tc>
                <a:tc>
                  <a:txBody>
                    <a:bodyPr/>
                    <a:lstStyle/>
                    <a:p>
                      <a:pPr algn="r" fontAlgn="b"/>
                      <a:r>
                        <a:rPr lang="en-US" sz="2000" b="0" i="0" u="none" strike="noStrike" dirty="0">
                          <a:solidFill>
                            <a:srgbClr val="000000"/>
                          </a:solidFill>
                          <a:effectLst/>
                          <a:latin typeface="Calibri"/>
                        </a:rPr>
                        <a:t>65.0%</a:t>
                      </a:r>
                    </a:p>
                  </a:txBody>
                  <a:tcPr marT="0" marB="0" anchor="b"/>
                </a:tc>
                <a:tc>
                  <a:txBody>
                    <a:bodyPr/>
                    <a:lstStyle/>
                    <a:p>
                      <a:pPr algn="r" fontAlgn="b"/>
                      <a:r>
                        <a:rPr lang="en-US" sz="2000" b="0" i="0" u="none" strike="noStrike" dirty="0">
                          <a:solidFill>
                            <a:srgbClr val="000000"/>
                          </a:solidFill>
                          <a:effectLst/>
                          <a:latin typeface="Calibri"/>
                        </a:rPr>
                        <a:t>80.3%</a:t>
                      </a:r>
                    </a:p>
                  </a:txBody>
                  <a:tcPr marT="0" marB="0" anchor="b"/>
                </a:tc>
                <a:tc>
                  <a:txBody>
                    <a:bodyPr/>
                    <a:lstStyle/>
                    <a:p>
                      <a:pPr algn="r" fontAlgn="b"/>
                      <a:r>
                        <a:rPr lang="en-US" sz="2000" b="0" i="0" u="none" strike="noStrike" dirty="0">
                          <a:solidFill>
                            <a:srgbClr val="000000"/>
                          </a:solidFill>
                          <a:effectLst/>
                          <a:latin typeface="Calibri"/>
                        </a:rPr>
                        <a:t>82.2%</a:t>
                      </a:r>
                    </a:p>
                  </a:txBody>
                  <a:tcPr marT="0" marB="0" anchor="b"/>
                </a:tc>
                <a:tc>
                  <a:txBody>
                    <a:bodyPr/>
                    <a:lstStyle/>
                    <a:p>
                      <a:pPr marL="0" marR="0" algn="r">
                        <a:spcBef>
                          <a:spcPts val="0"/>
                        </a:spcBef>
                        <a:spcAft>
                          <a:spcPts val="0"/>
                        </a:spcAft>
                      </a:pPr>
                      <a:r>
                        <a:rPr lang="en-US" sz="2000" dirty="0">
                          <a:effectLst/>
                          <a:latin typeface="+mn-lt"/>
                          <a:ea typeface="Times New Roman" panose="02020603050405020304" pitchFamily="18" charset="0"/>
                        </a:rPr>
                        <a:t>92.0</a:t>
                      </a:r>
                      <a:r>
                        <a:rPr lang="en-US" sz="2000" dirty="0" smtClean="0">
                          <a:effectLst/>
                          <a:latin typeface="+mn-lt"/>
                          <a:ea typeface="Times New Roman" panose="02020603050405020304" pitchFamily="18" charset="0"/>
                        </a:rPr>
                        <a:t>%</a:t>
                      </a:r>
                      <a:endParaRPr lang="en-US" sz="2000" dirty="0">
                        <a:effectLst/>
                        <a:latin typeface="+mn-lt"/>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dirty="0">
                          <a:effectLst/>
                          <a:latin typeface="+mn-lt"/>
                          <a:ea typeface="Times New Roman" panose="02020603050405020304" pitchFamily="18" charset="0"/>
                        </a:rPr>
                        <a:t>93.0</a:t>
                      </a:r>
                      <a:r>
                        <a:rPr lang="en-US" sz="2000" dirty="0" smtClean="0">
                          <a:effectLst/>
                          <a:latin typeface="+mn-lt"/>
                          <a:ea typeface="Times New Roman" panose="02020603050405020304" pitchFamily="18" charset="0"/>
                        </a:rPr>
                        <a:t>%</a:t>
                      </a:r>
                      <a:endParaRPr lang="en-US" sz="2000" dirty="0">
                        <a:effectLst/>
                        <a:latin typeface="+mn-lt"/>
                        <a:ea typeface="Times New Roman" panose="02020603050405020304" pitchFamily="18" charset="0"/>
                      </a:endParaRPr>
                    </a:p>
                  </a:txBody>
                  <a:tcPr marL="68580" marR="68580" marT="0" marB="0" anchor="ctr"/>
                </a:tc>
              </a:tr>
              <a:tr h="1905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Calibri"/>
                        </a:rPr>
                        <a:t>Intermediate-sub1</a:t>
                      </a:r>
                    </a:p>
                  </a:txBody>
                  <a:tcPr marT="9525" marB="9144"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rPr>
                        <a:t>30 – 60</a:t>
                      </a:r>
                      <a:endParaRPr lang="en-US" sz="2000" b="0" i="0" u="none" strike="noStrike" dirty="0">
                        <a:solidFill>
                          <a:srgbClr val="000000"/>
                        </a:solidFill>
                        <a:effectLst/>
                        <a:latin typeface="Calibri"/>
                      </a:endParaRPr>
                    </a:p>
                  </a:txBody>
                  <a:tcPr marT="9525" marB="9144" anchor="ctr"/>
                </a:tc>
                <a:tc>
                  <a:txBody>
                    <a:bodyPr/>
                    <a:lstStyle/>
                    <a:p>
                      <a:pPr algn="r" fontAlgn="b"/>
                      <a:r>
                        <a:rPr lang="en-US" sz="2000" b="0" i="0" u="none" strike="noStrike">
                          <a:solidFill>
                            <a:srgbClr val="000000"/>
                          </a:solidFill>
                          <a:effectLst/>
                          <a:latin typeface="Calibri"/>
                        </a:rPr>
                        <a:t>20.0%</a:t>
                      </a:r>
                    </a:p>
                  </a:txBody>
                  <a:tcPr marT="0" marB="0" anchor="b"/>
                </a:tc>
                <a:tc>
                  <a:txBody>
                    <a:bodyPr/>
                    <a:lstStyle/>
                    <a:p>
                      <a:pPr algn="r" fontAlgn="b"/>
                      <a:r>
                        <a:rPr lang="en-US" sz="2000" b="0" i="0" u="none" strike="noStrike">
                          <a:solidFill>
                            <a:srgbClr val="000000"/>
                          </a:solidFill>
                          <a:effectLst/>
                          <a:latin typeface="Calibri"/>
                        </a:rPr>
                        <a:t>38.1%</a:t>
                      </a:r>
                    </a:p>
                  </a:txBody>
                  <a:tcPr marT="0" marB="0" anchor="b"/>
                </a:tc>
                <a:tc>
                  <a:txBody>
                    <a:bodyPr/>
                    <a:lstStyle/>
                    <a:p>
                      <a:pPr algn="r" fontAlgn="b"/>
                      <a:r>
                        <a:rPr lang="en-US" sz="2000" b="0" i="0" u="none" strike="noStrike" dirty="0">
                          <a:solidFill>
                            <a:srgbClr val="000000"/>
                          </a:solidFill>
                          <a:effectLst/>
                          <a:latin typeface="Calibri"/>
                        </a:rPr>
                        <a:t>37.8%</a:t>
                      </a:r>
                    </a:p>
                  </a:txBody>
                  <a:tcPr marT="0" marB="0" anchor="b"/>
                </a:tc>
                <a:tc>
                  <a:txBody>
                    <a:bodyPr/>
                    <a:lstStyle/>
                    <a:p>
                      <a:pPr marL="0" marR="0" algn="r">
                        <a:spcBef>
                          <a:spcPts val="0"/>
                        </a:spcBef>
                        <a:spcAft>
                          <a:spcPts val="0"/>
                        </a:spcAft>
                      </a:pPr>
                      <a:r>
                        <a:rPr lang="en-US" sz="2000" dirty="0">
                          <a:effectLst/>
                          <a:latin typeface="+mn-lt"/>
                          <a:ea typeface="Times New Roman" panose="02020603050405020304" pitchFamily="18" charset="0"/>
                        </a:rPr>
                        <a:t>58.0</a:t>
                      </a:r>
                      <a:r>
                        <a:rPr lang="en-US" sz="2000" dirty="0" smtClean="0">
                          <a:effectLst/>
                          <a:latin typeface="+mn-lt"/>
                          <a:ea typeface="Times New Roman" panose="02020603050405020304" pitchFamily="18" charset="0"/>
                        </a:rPr>
                        <a:t>%</a:t>
                      </a:r>
                      <a:endParaRPr lang="en-US" sz="2000" dirty="0">
                        <a:effectLst/>
                        <a:latin typeface="+mn-lt"/>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dirty="0">
                          <a:effectLst/>
                          <a:latin typeface="+mn-lt"/>
                          <a:ea typeface="Times New Roman" panose="02020603050405020304" pitchFamily="18" charset="0"/>
                        </a:rPr>
                        <a:t>62.2</a:t>
                      </a:r>
                      <a:r>
                        <a:rPr lang="en-US" sz="2000" dirty="0" smtClean="0">
                          <a:effectLst/>
                          <a:latin typeface="+mn-lt"/>
                          <a:ea typeface="Times New Roman" panose="02020603050405020304" pitchFamily="18" charset="0"/>
                        </a:rPr>
                        <a:t>%</a:t>
                      </a:r>
                      <a:endParaRPr lang="en-US" sz="2000" dirty="0">
                        <a:effectLst/>
                        <a:latin typeface="+mn-lt"/>
                        <a:ea typeface="Times New Roman" panose="02020603050405020304" pitchFamily="18" charset="0"/>
                      </a:endParaRPr>
                    </a:p>
                  </a:txBody>
                  <a:tcPr marL="68580" marR="68580" marT="0" marB="0" anchor="ctr"/>
                </a:tc>
              </a:tr>
              <a:tr h="1905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mn-lt"/>
                        </a:rPr>
                        <a:t>Intermediate-sub2</a:t>
                      </a:r>
                    </a:p>
                  </a:txBody>
                  <a:tcPr marT="9525" marB="9144"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smtClean="0">
                          <a:solidFill>
                            <a:srgbClr val="000000"/>
                          </a:solidFill>
                          <a:effectLst/>
                          <a:latin typeface="+mn-lt"/>
                        </a:rPr>
                        <a:t>60 –</a:t>
                      </a:r>
                      <a:r>
                        <a:rPr lang="en-US" sz="2000" b="0" i="0" u="none" strike="noStrike" baseline="0" smtClean="0">
                          <a:solidFill>
                            <a:srgbClr val="000000"/>
                          </a:solidFill>
                          <a:effectLst/>
                          <a:latin typeface="+mn-lt"/>
                        </a:rPr>
                        <a:t> 90</a:t>
                      </a:r>
                      <a:endParaRPr lang="en-US" sz="2000" b="0" i="0" u="none" strike="noStrike" dirty="0">
                        <a:solidFill>
                          <a:srgbClr val="000000"/>
                        </a:solidFill>
                        <a:effectLst/>
                        <a:latin typeface="Calibri"/>
                      </a:endParaRPr>
                    </a:p>
                  </a:txBody>
                  <a:tcPr marT="9525" marB="9144" anchor="ctr"/>
                </a:tc>
                <a:tc>
                  <a:txBody>
                    <a:bodyPr/>
                    <a:lstStyle/>
                    <a:p>
                      <a:pPr algn="r" fontAlgn="b"/>
                      <a:r>
                        <a:rPr lang="en-US" sz="2000" b="0" i="0" u="none" strike="noStrike">
                          <a:solidFill>
                            <a:srgbClr val="000000"/>
                          </a:solidFill>
                          <a:effectLst/>
                          <a:latin typeface="Calibri"/>
                        </a:rPr>
                        <a:t>6.6%</a:t>
                      </a:r>
                    </a:p>
                  </a:txBody>
                  <a:tcPr marT="0" marB="0" anchor="b"/>
                </a:tc>
                <a:tc>
                  <a:txBody>
                    <a:bodyPr/>
                    <a:lstStyle/>
                    <a:p>
                      <a:pPr algn="r" fontAlgn="b"/>
                      <a:r>
                        <a:rPr lang="en-US" sz="2000" b="0" i="0" u="none" strike="noStrike">
                          <a:solidFill>
                            <a:srgbClr val="000000"/>
                          </a:solidFill>
                          <a:effectLst/>
                          <a:latin typeface="Calibri"/>
                        </a:rPr>
                        <a:t>35.9%</a:t>
                      </a:r>
                    </a:p>
                  </a:txBody>
                  <a:tcPr marT="0" marB="0" anchor="b"/>
                </a:tc>
                <a:tc>
                  <a:txBody>
                    <a:bodyPr/>
                    <a:lstStyle/>
                    <a:p>
                      <a:pPr algn="r" fontAlgn="b"/>
                      <a:r>
                        <a:rPr lang="en-US" sz="2000" b="0" i="0" u="none" strike="noStrike" dirty="0">
                          <a:solidFill>
                            <a:srgbClr val="000000"/>
                          </a:solidFill>
                          <a:effectLst/>
                          <a:latin typeface="Calibri"/>
                        </a:rPr>
                        <a:t>24.4%</a:t>
                      </a:r>
                    </a:p>
                  </a:txBody>
                  <a:tcPr marT="0" marB="0" anchor="b"/>
                </a:tc>
                <a:tc>
                  <a:txBody>
                    <a:bodyPr/>
                    <a:lstStyle/>
                    <a:p>
                      <a:pPr marL="0" marR="0" algn="r">
                        <a:spcBef>
                          <a:spcPts val="0"/>
                        </a:spcBef>
                        <a:spcAft>
                          <a:spcPts val="0"/>
                        </a:spcAft>
                      </a:pPr>
                      <a:r>
                        <a:rPr lang="en-US" sz="2000" dirty="0">
                          <a:effectLst/>
                          <a:latin typeface="+mn-lt"/>
                          <a:ea typeface="Times New Roman" panose="02020603050405020304" pitchFamily="18" charset="0"/>
                        </a:rPr>
                        <a:t>45.0</a:t>
                      </a:r>
                      <a:r>
                        <a:rPr lang="en-US" sz="2000" dirty="0" smtClean="0">
                          <a:effectLst/>
                          <a:latin typeface="+mn-lt"/>
                          <a:ea typeface="Times New Roman" panose="02020603050405020304" pitchFamily="18" charset="0"/>
                        </a:rPr>
                        <a:t>%</a:t>
                      </a:r>
                      <a:endParaRPr lang="en-US" sz="2000" dirty="0">
                        <a:effectLst/>
                        <a:latin typeface="+mn-lt"/>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dirty="0">
                          <a:effectLst/>
                          <a:latin typeface="+mn-lt"/>
                          <a:ea typeface="Times New Roman" panose="02020603050405020304" pitchFamily="18" charset="0"/>
                        </a:rPr>
                        <a:t>40.7</a:t>
                      </a:r>
                      <a:r>
                        <a:rPr lang="en-US" sz="2000" dirty="0" smtClean="0">
                          <a:effectLst/>
                          <a:latin typeface="+mn-lt"/>
                          <a:ea typeface="Times New Roman" panose="02020603050405020304" pitchFamily="18" charset="0"/>
                        </a:rPr>
                        <a:t>%</a:t>
                      </a:r>
                      <a:endParaRPr lang="en-US" sz="2000" dirty="0">
                        <a:effectLst/>
                        <a:latin typeface="+mn-lt"/>
                        <a:ea typeface="Times New Roman" panose="02020603050405020304" pitchFamily="18" charset="0"/>
                      </a:endParaRPr>
                    </a:p>
                  </a:txBody>
                  <a:tcPr marL="68580" marR="68580" marT="0" marB="0" anchor="ctr"/>
                </a:tc>
              </a:tr>
              <a:tr h="1905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mn-lt"/>
                        </a:rPr>
                        <a:t>Intermediate-sub3</a:t>
                      </a:r>
                    </a:p>
                  </a:txBody>
                  <a:tcPr marT="9525" marB="9144"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smtClean="0">
                          <a:solidFill>
                            <a:srgbClr val="000000"/>
                          </a:solidFill>
                          <a:effectLst/>
                          <a:latin typeface="+mn-lt"/>
                        </a:rPr>
                        <a:t>90 – 120</a:t>
                      </a:r>
                      <a:endParaRPr lang="en-US" sz="2000" b="0" i="0" u="none" strike="noStrike" dirty="0">
                        <a:solidFill>
                          <a:srgbClr val="000000"/>
                        </a:solidFill>
                        <a:effectLst/>
                        <a:latin typeface="Calibri"/>
                      </a:endParaRPr>
                    </a:p>
                  </a:txBody>
                  <a:tcPr marT="9525" marB="9144" anchor="ctr"/>
                </a:tc>
                <a:tc>
                  <a:txBody>
                    <a:bodyPr/>
                    <a:lstStyle/>
                    <a:p>
                      <a:pPr algn="r" fontAlgn="b"/>
                      <a:r>
                        <a:rPr lang="en-US" sz="2000" b="0" i="0" u="none" strike="noStrike">
                          <a:solidFill>
                            <a:srgbClr val="000000"/>
                          </a:solidFill>
                          <a:effectLst/>
                          <a:latin typeface="Calibri"/>
                        </a:rPr>
                        <a:t>2.4%</a:t>
                      </a:r>
                    </a:p>
                  </a:txBody>
                  <a:tcPr marT="0" marB="0" anchor="b"/>
                </a:tc>
                <a:tc>
                  <a:txBody>
                    <a:bodyPr/>
                    <a:lstStyle/>
                    <a:p>
                      <a:pPr algn="r" fontAlgn="b"/>
                      <a:r>
                        <a:rPr lang="en-US" sz="2000" b="0" i="0" u="none" strike="noStrike">
                          <a:solidFill>
                            <a:srgbClr val="000000"/>
                          </a:solidFill>
                          <a:effectLst/>
                          <a:latin typeface="Calibri"/>
                        </a:rPr>
                        <a:t>46.2%</a:t>
                      </a:r>
                    </a:p>
                  </a:txBody>
                  <a:tcPr marT="0" marB="0" anchor="b"/>
                </a:tc>
                <a:tc>
                  <a:txBody>
                    <a:bodyPr/>
                    <a:lstStyle/>
                    <a:p>
                      <a:pPr algn="r" fontAlgn="b"/>
                      <a:r>
                        <a:rPr lang="en-US" sz="2000" b="0" i="0" u="none" strike="noStrike" dirty="0">
                          <a:solidFill>
                            <a:srgbClr val="000000"/>
                          </a:solidFill>
                          <a:effectLst/>
                          <a:latin typeface="Calibri"/>
                        </a:rPr>
                        <a:t>20.0%</a:t>
                      </a:r>
                    </a:p>
                  </a:txBody>
                  <a:tcPr marT="0" marB="0" anchor="b"/>
                </a:tc>
                <a:tc>
                  <a:txBody>
                    <a:bodyPr/>
                    <a:lstStyle/>
                    <a:p>
                      <a:pPr marL="0" marR="0" algn="r">
                        <a:spcBef>
                          <a:spcPts val="0"/>
                        </a:spcBef>
                        <a:spcAft>
                          <a:spcPts val="0"/>
                        </a:spcAft>
                      </a:pPr>
                      <a:r>
                        <a:rPr lang="en-US" sz="2000" dirty="0">
                          <a:effectLst/>
                          <a:latin typeface="+mn-lt"/>
                          <a:ea typeface="Times New Roman" panose="02020603050405020304" pitchFamily="18" charset="0"/>
                        </a:rPr>
                        <a:t>54.8</a:t>
                      </a:r>
                      <a:r>
                        <a:rPr lang="en-US" sz="2000" dirty="0" smtClean="0">
                          <a:effectLst/>
                          <a:latin typeface="+mn-lt"/>
                          <a:ea typeface="Times New Roman" panose="02020603050405020304" pitchFamily="18" charset="0"/>
                        </a:rPr>
                        <a:t>%</a:t>
                      </a:r>
                      <a:endParaRPr lang="en-US" sz="2000" dirty="0">
                        <a:effectLst/>
                        <a:latin typeface="+mn-lt"/>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dirty="0">
                          <a:effectLst/>
                          <a:latin typeface="+mn-lt"/>
                          <a:ea typeface="Times New Roman" panose="02020603050405020304" pitchFamily="18" charset="0"/>
                        </a:rPr>
                        <a:t>33.3</a:t>
                      </a:r>
                      <a:r>
                        <a:rPr lang="en-US" sz="2000" dirty="0" smtClean="0">
                          <a:effectLst/>
                          <a:latin typeface="+mn-lt"/>
                          <a:ea typeface="Times New Roman" panose="02020603050405020304" pitchFamily="18" charset="0"/>
                        </a:rPr>
                        <a:t>%</a:t>
                      </a:r>
                      <a:endParaRPr lang="en-US" sz="2000" dirty="0">
                        <a:effectLst/>
                        <a:latin typeface="+mn-lt"/>
                        <a:ea typeface="Times New Roman" panose="02020603050405020304" pitchFamily="18" charset="0"/>
                      </a:endParaRPr>
                    </a:p>
                  </a:txBody>
                  <a:tcPr marL="68580" marR="68580" marT="0" marB="0" anchor="ctr"/>
                </a:tc>
              </a:tr>
              <a:tr h="190500">
                <a:tc>
                  <a:txBody>
                    <a:bodyPr/>
                    <a:lstStyle/>
                    <a:p>
                      <a:pPr algn="ctr" fontAlgn="b"/>
                      <a:r>
                        <a:rPr lang="en-US" sz="2000" b="0" i="0" u="none" strike="noStrike" dirty="0" smtClean="0">
                          <a:solidFill>
                            <a:srgbClr val="000000"/>
                          </a:solidFill>
                          <a:effectLst/>
                          <a:latin typeface="Calibri"/>
                        </a:rPr>
                        <a:t>Major</a:t>
                      </a:r>
                      <a:endParaRPr lang="en-US" sz="2000" b="0" i="0" u="none" strike="noStrike" dirty="0">
                        <a:solidFill>
                          <a:srgbClr val="000000"/>
                        </a:solidFill>
                        <a:effectLst/>
                        <a:latin typeface="Calibri"/>
                      </a:endParaRPr>
                    </a:p>
                  </a:txBody>
                  <a:tcPr marT="9525" marB="9144" anchor="ctr"/>
                </a:tc>
                <a:tc>
                  <a:txBody>
                    <a:bodyPr/>
                    <a:lstStyle/>
                    <a:p>
                      <a:pPr algn="ctr" fontAlgn="b"/>
                      <a:r>
                        <a:rPr lang="en-US" sz="2000" b="0" i="0" u="none" strike="noStrike" dirty="0" smtClean="0">
                          <a:solidFill>
                            <a:srgbClr val="000000"/>
                          </a:solidFill>
                          <a:effectLst/>
                          <a:latin typeface="Calibri"/>
                        </a:rPr>
                        <a:t>120 +</a:t>
                      </a:r>
                      <a:endParaRPr lang="en-US" sz="2000" b="0" i="0" u="none" strike="noStrike" dirty="0">
                        <a:solidFill>
                          <a:srgbClr val="000000"/>
                        </a:solidFill>
                        <a:effectLst/>
                        <a:latin typeface="Calibri"/>
                      </a:endParaRPr>
                    </a:p>
                  </a:txBody>
                  <a:tcPr marT="9525" marB="9144" anchor="ctr"/>
                </a:tc>
                <a:tc>
                  <a:txBody>
                    <a:bodyPr/>
                    <a:lstStyle/>
                    <a:p>
                      <a:pPr algn="r" fontAlgn="b"/>
                      <a:r>
                        <a:rPr lang="en-US" sz="2000" b="0" i="0" u="none" strike="noStrike" dirty="0" smtClean="0">
                          <a:solidFill>
                            <a:srgbClr val="000000"/>
                          </a:solidFill>
                          <a:effectLst/>
                          <a:latin typeface="Calibri"/>
                        </a:rPr>
                        <a:t>6.0%</a:t>
                      </a:r>
                      <a:endParaRPr lang="en-US" sz="2000" b="0" i="0" u="none" strike="noStrike" dirty="0">
                        <a:solidFill>
                          <a:srgbClr val="000000"/>
                        </a:solidFill>
                        <a:effectLst/>
                        <a:latin typeface="Calibri"/>
                      </a:endParaRPr>
                    </a:p>
                  </a:txBody>
                  <a:tcPr marT="0" marB="0" anchor="b"/>
                </a:tc>
                <a:tc>
                  <a:txBody>
                    <a:bodyPr/>
                    <a:lstStyle/>
                    <a:p>
                      <a:pPr algn="r" fontAlgn="b"/>
                      <a:r>
                        <a:rPr lang="en-US" sz="2000" b="0" i="0" u="none" strike="noStrike" dirty="0">
                          <a:solidFill>
                            <a:srgbClr val="000000"/>
                          </a:solidFill>
                          <a:effectLst/>
                          <a:latin typeface="Calibri"/>
                        </a:rPr>
                        <a:t>57.5%</a:t>
                      </a:r>
                    </a:p>
                  </a:txBody>
                  <a:tcPr marT="0" marB="0" anchor="b"/>
                </a:tc>
                <a:tc>
                  <a:txBody>
                    <a:bodyPr/>
                    <a:lstStyle/>
                    <a:p>
                      <a:pPr algn="r" fontAlgn="b"/>
                      <a:r>
                        <a:rPr lang="en-US" sz="2000" b="0" i="0" u="none" strike="noStrike" dirty="0">
                          <a:solidFill>
                            <a:srgbClr val="000000"/>
                          </a:solidFill>
                          <a:effectLst/>
                          <a:latin typeface="Calibri"/>
                        </a:rPr>
                        <a:t>57.7%</a:t>
                      </a:r>
                    </a:p>
                  </a:txBody>
                  <a:tcPr marT="0" marB="0" anchor="b"/>
                </a:tc>
                <a:tc>
                  <a:txBody>
                    <a:bodyPr/>
                    <a:lstStyle/>
                    <a:p>
                      <a:pPr marL="0" marR="0" algn="r">
                        <a:spcBef>
                          <a:spcPts val="0"/>
                        </a:spcBef>
                        <a:spcAft>
                          <a:spcPts val="0"/>
                        </a:spcAft>
                      </a:pPr>
                      <a:r>
                        <a:rPr lang="en-US" sz="2000" dirty="0">
                          <a:effectLst/>
                          <a:latin typeface="+mn-lt"/>
                          <a:ea typeface="Times New Roman" panose="02020603050405020304" pitchFamily="18" charset="0"/>
                        </a:rPr>
                        <a:t>57.5</a:t>
                      </a:r>
                      <a:r>
                        <a:rPr lang="en-US" sz="2000" dirty="0" smtClean="0">
                          <a:effectLst/>
                          <a:latin typeface="+mn-lt"/>
                          <a:ea typeface="Times New Roman" panose="02020603050405020304" pitchFamily="18" charset="0"/>
                        </a:rPr>
                        <a:t>%</a:t>
                      </a:r>
                      <a:endParaRPr lang="en-US" sz="2000" dirty="0">
                        <a:effectLst/>
                        <a:latin typeface="+mn-lt"/>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dirty="0">
                          <a:effectLst/>
                          <a:latin typeface="+mn-lt"/>
                          <a:ea typeface="Times New Roman" panose="02020603050405020304" pitchFamily="18" charset="0"/>
                        </a:rPr>
                        <a:t>57.7</a:t>
                      </a:r>
                      <a:r>
                        <a:rPr lang="en-US" sz="2000" dirty="0" smtClean="0">
                          <a:effectLst/>
                          <a:latin typeface="+mn-lt"/>
                          <a:ea typeface="Times New Roman" panose="02020603050405020304" pitchFamily="18" charset="0"/>
                        </a:rPr>
                        <a:t>%</a:t>
                      </a:r>
                      <a:endParaRPr lang="en-US" sz="2000" dirty="0">
                        <a:effectLst/>
                        <a:latin typeface="+mn-lt"/>
                        <a:ea typeface="Times New Roman" panose="02020603050405020304" pitchFamily="18" charset="0"/>
                      </a:endParaRPr>
                    </a:p>
                  </a:txBody>
                  <a:tcPr marL="68580" marR="68580" marT="0" marB="0" anchor="ctr"/>
                </a:tc>
              </a:tr>
              <a:tr h="1905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mn-lt"/>
                        </a:rPr>
                        <a:t>Total</a:t>
                      </a:r>
                      <a:endParaRPr lang="en-US" sz="2000" b="0" i="0" u="none" strike="noStrike" dirty="0">
                        <a:solidFill>
                          <a:srgbClr val="000000"/>
                        </a:solidFill>
                        <a:effectLst/>
                        <a:latin typeface="Calibri"/>
                      </a:endParaRPr>
                    </a:p>
                  </a:txBody>
                  <a:tcPr marT="9525" marB="9144" anchor="ctr"/>
                </a:tc>
                <a:tc>
                  <a:txBody>
                    <a:bodyPr/>
                    <a:lstStyle/>
                    <a:p>
                      <a:pPr algn="ctr" fontAlgn="b"/>
                      <a:endParaRPr lang="en-US" sz="2000" b="0" i="0" u="none" strike="noStrike" dirty="0">
                        <a:solidFill>
                          <a:srgbClr val="000000"/>
                        </a:solidFill>
                        <a:effectLst/>
                        <a:latin typeface="Calibri"/>
                      </a:endParaRPr>
                    </a:p>
                  </a:txBody>
                  <a:tcPr marT="9525" marB="9144" anchor="ctr"/>
                </a:tc>
                <a:tc>
                  <a:txBody>
                    <a:bodyPr/>
                    <a:lstStyle/>
                    <a:p>
                      <a:pPr algn="r" fontAlgn="b"/>
                      <a:r>
                        <a:rPr lang="en-US" sz="2000" b="0" i="0" u="none" strike="noStrike" dirty="0" smtClean="0">
                          <a:solidFill>
                            <a:srgbClr val="000000"/>
                          </a:solidFill>
                          <a:effectLst/>
                          <a:latin typeface="Calibri"/>
                        </a:rPr>
                        <a:t>100.0%</a:t>
                      </a:r>
                      <a:endParaRPr lang="en-US" sz="2000" b="0" i="0" u="none" strike="noStrike" dirty="0">
                        <a:solidFill>
                          <a:srgbClr val="000000"/>
                        </a:solidFill>
                        <a:effectLst/>
                        <a:latin typeface="Calibri"/>
                      </a:endParaRPr>
                    </a:p>
                  </a:txBody>
                  <a:tcPr marT="0" marB="0" anchor="b"/>
                </a:tc>
                <a:tc>
                  <a:txBody>
                    <a:bodyPr/>
                    <a:lstStyle/>
                    <a:p>
                      <a:pPr algn="r" fontAlgn="b"/>
                      <a:r>
                        <a:rPr lang="en-US" sz="2000" b="1" i="0" u="none" strike="noStrike" dirty="0">
                          <a:solidFill>
                            <a:srgbClr val="000000"/>
                          </a:solidFill>
                          <a:effectLst/>
                          <a:latin typeface="Calibri"/>
                        </a:rPr>
                        <a:t>66.7%</a:t>
                      </a:r>
                    </a:p>
                  </a:txBody>
                  <a:tcPr marT="0" marB="0" anchor="b"/>
                </a:tc>
                <a:tc>
                  <a:txBody>
                    <a:bodyPr/>
                    <a:lstStyle/>
                    <a:p>
                      <a:pPr algn="r" fontAlgn="b"/>
                      <a:r>
                        <a:rPr lang="en-US" sz="2000" b="1" i="0" u="none" strike="noStrike" dirty="0">
                          <a:solidFill>
                            <a:srgbClr val="000000"/>
                          </a:solidFill>
                          <a:effectLst/>
                          <a:latin typeface="Calibri"/>
                        </a:rPr>
                        <a:t>66.8%</a:t>
                      </a:r>
                    </a:p>
                  </a:txBody>
                  <a:tcPr marT="0" marB="0" anchor="b"/>
                </a:tc>
                <a:tc>
                  <a:txBody>
                    <a:bodyPr/>
                    <a:lstStyle/>
                    <a:p>
                      <a:pPr marL="0" marR="0" algn="r">
                        <a:spcBef>
                          <a:spcPts val="0"/>
                        </a:spcBef>
                        <a:spcAft>
                          <a:spcPts val="0"/>
                        </a:spcAft>
                      </a:pPr>
                      <a:r>
                        <a:rPr lang="en-US" sz="2000" b="1" dirty="0">
                          <a:effectLst/>
                          <a:latin typeface="+mn-lt"/>
                          <a:ea typeface="Times New Roman" panose="02020603050405020304" pitchFamily="18" charset="0"/>
                        </a:rPr>
                        <a:t>79.1</a:t>
                      </a:r>
                      <a:r>
                        <a:rPr lang="en-US" sz="2000" b="1" dirty="0" smtClean="0">
                          <a:effectLst/>
                          <a:latin typeface="+mn-lt"/>
                          <a:ea typeface="Times New Roman" panose="02020603050405020304" pitchFamily="18" charset="0"/>
                        </a:rPr>
                        <a:t>%</a:t>
                      </a:r>
                      <a:endParaRPr lang="en-US" sz="2000" dirty="0">
                        <a:effectLst/>
                        <a:latin typeface="+mn-lt"/>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b="1" dirty="0">
                          <a:effectLst/>
                          <a:latin typeface="+mn-lt"/>
                          <a:ea typeface="Times New Roman" panose="02020603050405020304" pitchFamily="18" charset="0"/>
                        </a:rPr>
                        <a:t>80.2</a:t>
                      </a:r>
                      <a:r>
                        <a:rPr lang="en-US" sz="2000" b="1" dirty="0" smtClean="0">
                          <a:effectLst/>
                          <a:latin typeface="+mn-lt"/>
                          <a:ea typeface="Times New Roman" panose="02020603050405020304" pitchFamily="18" charset="0"/>
                        </a:rPr>
                        <a:t>%</a:t>
                      </a:r>
                      <a:endParaRPr lang="en-US" sz="2000" dirty="0">
                        <a:effectLst/>
                        <a:latin typeface="+mn-lt"/>
                        <a:ea typeface="Times New Roman" panose="02020603050405020304" pitchFamily="18" charset="0"/>
                      </a:endParaRPr>
                    </a:p>
                  </a:txBody>
                  <a:tcPr marL="68580" marR="68580" marT="0" marB="0" anchor="ctr"/>
                </a:tc>
              </a:tr>
            </a:tbl>
          </a:graphicData>
        </a:graphic>
      </p:graphicFrame>
      <p:sp>
        <p:nvSpPr>
          <p:cNvPr id="6" name="TextBox 5"/>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Clearance </a:t>
            </a:r>
            <a:r>
              <a:rPr lang="en-US" sz="2000" i="1" dirty="0"/>
              <a:t>Times</a:t>
            </a:r>
          </a:p>
        </p:txBody>
      </p:sp>
      <p:sp>
        <p:nvSpPr>
          <p:cNvPr id="7" name="Rectangle 6"/>
          <p:cNvSpPr/>
          <p:nvPr/>
        </p:nvSpPr>
        <p:spPr>
          <a:xfrm>
            <a:off x="5842686" y="3006702"/>
            <a:ext cx="990600" cy="955697"/>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7881551" y="3006702"/>
            <a:ext cx="990600" cy="955697"/>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5830329" y="4291805"/>
            <a:ext cx="990600" cy="356396"/>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7881551" y="4304162"/>
            <a:ext cx="990600" cy="356396"/>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Content Placeholder 12"/>
          <p:cNvSpPr>
            <a:spLocks noGrp="1"/>
          </p:cNvSpPr>
          <p:nvPr>
            <p:ph idx="1"/>
          </p:nvPr>
        </p:nvSpPr>
        <p:spPr>
          <a:xfrm>
            <a:off x="457200" y="5029200"/>
            <a:ext cx="8229600" cy="1600200"/>
          </a:xfrm>
        </p:spPr>
        <p:txBody>
          <a:bodyPr/>
          <a:lstStyle/>
          <a:p>
            <a:r>
              <a:rPr lang="en-US" b="1" dirty="0" smtClean="0">
                <a:solidFill>
                  <a:srgbClr val="0000FF"/>
                </a:solidFill>
              </a:rPr>
              <a:t>Better</a:t>
            </a:r>
            <a:r>
              <a:rPr lang="en-US" dirty="0" smtClean="0"/>
              <a:t> </a:t>
            </a:r>
            <a:r>
              <a:rPr lang="en-US" dirty="0" smtClean="0">
                <a:solidFill>
                  <a:srgbClr val="0000FF"/>
                </a:solidFill>
              </a:rPr>
              <a:t>than five comparable models </a:t>
            </a:r>
            <a:r>
              <a:rPr lang="en-US" dirty="0" smtClean="0"/>
              <a:t>developed using support vector regression, random forests, and multiple linear regression, </a:t>
            </a:r>
            <a:r>
              <a:rPr lang="en-US" b="1" dirty="0" smtClean="0">
                <a:solidFill>
                  <a:srgbClr val="0000FF"/>
                </a:solidFill>
              </a:rPr>
              <a:t>in terms of accuracy and acceptability </a:t>
            </a:r>
            <a:endParaRPr lang="en-US" b="1" dirty="0">
              <a:solidFill>
                <a:srgbClr val="0000FF"/>
              </a:solidFill>
            </a:endParaRPr>
          </a:p>
        </p:txBody>
      </p:sp>
    </p:spTree>
    <p:extLst>
      <p:ext uri="{BB962C8B-B14F-4D97-AF65-F5344CB8AC3E}">
        <p14:creationId xmlns:p14="http://schemas.microsoft.com/office/powerpoint/2010/main" val="235646421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7848600" cy="563563"/>
          </a:xfrm>
        </p:spPr>
        <p:txBody>
          <a:bodyPr/>
          <a:lstStyle/>
          <a:p>
            <a:r>
              <a:rPr lang="en-US" dirty="0" smtClean="0"/>
              <a:t>Incident Management System</a:t>
            </a:r>
            <a:endParaRPr lang="en-US" dirty="0"/>
          </a:p>
        </p:txBody>
      </p:sp>
      <p:sp>
        <p:nvSpPr>
          <p:cNvPr id="3" name="Slide Number Placeholder 2"/>
          <p:cNvSpPr>
            <a:spLocks noGrp="1"/>
          </p:cNvSpPr>
          <p:nvPr>
            <p:ph type="sldNum" sz="quarter" idx="12"/>
          </p:nvPr>
        </p:nvSpPr>
        <p:spPr/>
        <p:txBody>
          <a:bodyPr/>
          <a:lstStyle/>
          <a:p>
            <a:fld id="{176124AF-11D4-48F9-91D2-89338E3AB207}" type="slidenum">
              <a:rPr lang="en-US" smtClean="0"/>
              <a:pPr/>
              <a:t>39</a:t>
            </a:fld>
            <a:endParaRPr lang="en-US"/>
          </a:p>
        </p:txBody>
      </p:sp>
      <p:grpSp>
        <p:nvGrpSpPr>
          <p:cNvPr id="22" name="Group 21"/>
          <p:cNvGrpSpPr/>
          <p:nvPr/>
        </p:nvGrpSpPr>
        <p:grpSpPr>
          <a:xfrm>
            <a:off x="1950657" y="3432622"/>
            <a:ext cx="1564519" cy="3175512"/>
            <a:chOff x="1950657" y="3432622"/>
            <a:chExt cx="1564519" cy="3175512"/>
          </a:xfrm>
        </p:grpSpPr>
        <p:sp>
          <p:nvSpPr>
            <p:cNvPr id="17" name="Rectangle 32"/>
            <p:cNvSpPr>
              <a:spLocks noChangeArrowheads="1"/>
            </p:cNvSpPr>
            <p:nvPr/>
          </p:nvSpPr>
          <p:spPr bwMode="auto">
            <a:xfrm>
              <a:off x="1950657" y="3432622"/>
              <a:ext cx="1564519" cy="3175512"/>
            </a:xfrm>
            <a:prstGeom prst="rect">
              <a:avLst/>
            </a:prstGeom>
            <a:solidFill>
              <a:srgbClr val="A1DA00"/>
            </a:solidFill>
            <a:ln w="19050">
              <a:solidFill>
                <a:srgbClr val="000000"/>
              </a:solidFill>
              <a:miter lim="800000"/>
              <a:headEnd/>
              <a:tailEnd/>
            </a:ln>
            <a:effectLst>
              <a:outerShdw dist="53882" dir="2700000" algn="ctr" rotWithShape="0">
                <a:srgbClr val="808080"/>
              </a:outerShdw>
            </a:effectLst>
          </p:spPr>
          <p:txBody>
            <a:bodyPr vert="horz" wrap="square" lIns="0" tIns="0" rIns="0" bIns="0" numCol="1" anchor="ctr" anchorCtr="0" compatLnSpc="1">
              <a:prstTxWarp prst="textNoShape">
                <a:avLst/>
              </a:prstTxWarp>
            </a:bodyPr>
            <a:lstStyle/>
            <a:p>
              <a:endParaRPr lang="en-US" sz="1400"/>
            </a:p>
          </p:txBody>
        </p:sp>
        <p:sp>
          <p:nvSpPr>
            <p:cNvPr id="35" name="AutoShape 16"/>
            <p:cNvSpPr>
              <a:spLocks noChangeArrowheads="1"/>
            </p:cNvSpPr>
            <p:nvPr/>
          </p:nvSpPr>
          <p:spPr bwMode="auto">
            <a:xfrm>
              <a:off x="2034766" y="3513723"/>
              <a:ext cx="1403812" cy="869910"/>
            </a:xfrm>
            <a:prstGeom prst="roundRect">
              <a:avLst>
                <a:gd name="adj" fmla="val 16667"/>
              </a:avLst>
            </a:prstGeom>
            <a:solidFill>
              <a:schemeClr val="accent3">
                <a:lumMod val="40000"/>
                <a:lumOff val="60000"/>
              </a:schemeClr>
            </a:solidFill>
            <a:ln w="9525">
              <a:solidFill>
                <a:srgbClr val="000000"/>
              </a:solidFill>
              <a:round/>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pitchFamily="34" charset="0"/>
                  <a:ea typeface="Malgun Gothic"/>
                  <a:cs typeface="Times New Roman" pitchFamily="18" charset="0"/>
                </a:rPr>
                <a:t>Evaluating </a:t>
              </a:r>
              <a:endParaRPr kumimoji="0" lang="en-US" sz="13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pitchFamily="34" charset="0"/>
                  <a:ea typeface="Malgun Gothic"/>
                  <a:cs typeface="Times New Roman" pitchFamily="18" charset="0"/>
                </a:rPr>
                <a:t>Traffic &amp; Incident Impact </a:t>
              </a:r>
              <a:endParaRPr kumimoji="0" lang="en-US" sz="13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300" dirty="0">
                  <a:latin typeface="Calibri" pitchFamily="34" charset="0"/>
                  <a:ea typeface="Malgun Gothic"/>
                  <a:cs typeface="Times New Roman" pitchFamily="18" charset="0"/>
                </a:rPr>
                <a:t>t</a:t>
              </a:r>
              <a:r>
                <a:rPr kumimoji="0" lang="en-US" sz="1300" b="0" i="0" u="none" strike="noStrike" cap="none" normalizeH="0" baseline="0" dirty="0" smtClean="0">
                  <a:ln>
                    <a:noFill/>
                  </a:ln>
                  <a:solidFill>
                    <a:schemeClr val="tx1"/>
                  </a:solidFill>
                  <a:effectLst/>
                  <a:latin typeface="Calibri" pitchFamily="34" charset="0"/>
                  <a:ea typeface="Malgun Gothic"/>
                  <a:cs typeface="Times New Roman" pitchFamily="18" charset="0"/>
                </a:rPr>
                <a:t>o the Network</a:t>
              </a:r>
              <a:endParaRPr kumimoji="0" lang="en-US" sz="1300" b="0" i="0" u="none" strike="noStrike" cap="none" normalizeH="0" baseline="0" dirty="0" smtClean="0">
                <a:ln>
                  <a:noFill/>
                </a:ln>
                <a:solidFill>
                  <a:schemeClr val="tx1"/>
                </a:solidFill>
                <a:effectLst/>
                <a:latin typeface="Arial" pitchFamily="34" charset="0"/>
              </a:endParaRPr>
            </a:p>
          </p:txBody>
        </p:sp>
        <p:sp>
          <p:nvSpPr>
            <p:cNvPr id="36" name="AutoShape 15"/>
            <p:cNvSpPr>
              <a:spLocks noChangeArrowheads="1"/>
            </p:cNvSpPr>
            <p:nvPr/>
          </p:nvSpPr>
          <p:spPr bwMode="auto">
            <a:xfrm>
              <a:off x="2041274" y="4733896"/>
              <a:ext cx="1397304" cy="631562"/>
            </a:xfrm>
            <a:prstGeom prst="roundRect">
              <a:avLst>
                <a:gd name="adj" fmla="val 16667"/>
              </a:avLst>
            </a:prstGeom>
            <a:solidFill>
              <a:schemeClr val="accent3">
                <a:lumMod val="40000"/>
                <a:lumOff val="60000"/>
              </a:schemeClr>
            </a:solidFill>
            <a:ln w="9525">
              <a:solidFill>
                <a:srgbClr val="000000"/>
              </a:solidFill>
              <a:round/>
              <a:headEnd/>
              <a:tailEnd/>
            </a:ln>
            <a:effectLst/>
          </p:spPr>
          <p:txBody>
            <a:bodyPr vert="horz" wrap="square" lIns="45720" tIns="45720" rIns="4572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pitchFamily="34" charset="0"/>
                  <a:ea typeface="Malgun Gothic"/>
                  <a:cs typeface="Times New Roman" pitchFamily="18" charset="0"/>
                </a:rPr>
                <a:t>Establishing Feasible Detour Plans</a:t>
              </a:r>
              <a:endParaRPr kumimoji="0" lang="en-US" sz="1300" b="0" i="0" u="none" strike="noStrike" cap="none" normalizeH="0" baseline="0" dirty="0" smtClean="0">
                <a:ln>
                  <a:noFill/>
                </a:ln>
                <a:solidFill>
                  <a:schemeClr val="tx1"/>
                </a:solidFill>
                <a:effectLst/>
                <a:latin typeface="Arial" pitchFamily="34" charset="0"/>
              </a:endParaRPr>
            </a:p>
          </p:txBody>
        </p:sp>
        <p:sp>
          <p:nvSpPr>
            <p:cNvPr id="38" name="AutoShape 13"/>
            <p:cNvSpPr>
              <a:spLocks noChangeArrowheads="1"/>
            </p:cNvSpPr>
            <p:nvPr/>
          </p:nvSpPr>
          <p:spPr bwMode="auto">
            <a:xfrm rot="5400000">
              <a:off x="2616163" y="4457258"/>
              <a:ext cx="218990" cy="224790"/>
            </a:xfrm>
            <a:custGeom>
              <a:avLst/>
              <a:gdLst>
                <a:gd name="G0" fmla="+- 12649 0 0"/>
                <a:gd name="G1" fmla="+- 5051 0 0"/>
                <a:gd name="G2" fmla="+- 21600 0 5051"/>
                <a:gd name="G3" fmla="+- 10800 0 5051"/>
                <a:gd name="G4" fmla="+- 21600 0 12649"/>
                <a:gd name="G5" fmla="*/ G4 G3 10800"/>
                <a:gd name="G6" fmla="+- 21600 0 G5"/>
                <a:gd name="T0" fmla="*/ 12649 w 21600"/>
                <a:gd name="T1" fmla="*/ 0 h 21600"/>
                <a:gd name="T2" fmla="*/ 0 w 21600"/>
                <a:gd name="T3" fmla="*/ 10800 h 21600"/>
                <a:gd name="T4" fmla="*/ 12649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649" y="0"/>
                  </a:moveTo>
                  <a:lnTo>
                    <a:pt x="12649" y="5051"/>
                  </a:lnTo>
                  <a:lnTo>
                    <a:pt x="3375" y="5051"/>
                  </a:lnTo>
                  <a:lnTo>
                    <a:pt x="3375" y="16549"/>
                  </a:lnTo>
                  <a:lnTo>
                    <a:pt x="12649" y="16549"/>
                  </a:lnTo>
                  <a:lnTo>
                    <a:pt x="12649" y="21600"/>
                  </a:lnTo>
                  <a:lnTo>
                    <a:pt x="21600" y="10800"/>
                  </a:lnTo>
                  <a:close/>
                </a:path>
                <a:path w="21600" h="21600">
                  <a:moveTo>
                    <a:pt x="1350" y="5051"/>
                  </a:moveTo>
                  <a:lnTo>
                    <a:pt x="1350" y="16549"/>
                  </a:lnTo>
                  <a:lnTo>
                    <a:pt x="2700" y="16549"/>
                  </a:lnTo>
                  <a:lnTo>
                    <a:pt x="2700" y="5051"/>
                  </a:lnTo>
                  <a:close/>
                </a:path>
                <a:path w="21600" h="21600">
                  <a:moveTo>
                    <a:pt x="0" y="5051"/>
                  </a:moveTo>
                  <a:lnTo>
                    <a:pt x="0" y="16549"/>
                  </a:lnTo>
                  <a:lnTo>
                    <a:pt x="675" y="16549"/>
                  </a:lnTo>
                  <a:lnTo>
                    <a:pt x="675" y="5051"/>
                  </a:lnTo>
                  <a:close/>
                </a:path>
              </a:pathLst>
            </a:cu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endParaRPr lang="en-US" sz="1400"/>
            </a:p>
          </p:txBody>
        </p:sp>
        <p:sp>
          <p:nvSpPr>
            <p:cNvPr id="39" name="AutoShape 12"/>
            <p:cNvSpPr>
              <a:spLocks noChangeArrowheads="1"/>
            </p:cNvSpPr>
            <p:nvPr/>
          </p:nvSpPr>
          <p:spPr bwMode="auto">
            <a:xfrm rot="5400000">
              <a:off x="2625174" y="5448157"/>
              <a:ext cx="218990" cy="224790"/>
            </a:xfrm>
            <a:custGeom>
              <a:avLst/>
              <a:gdLst>
                <a:gd name="G0" fmla="+- 12649 0 0"/>
                <a:gd name="G1" fmla="+- 5051 0 0"/>
                <a:gd name="G2" fmla="+- 21600 0 5051"/>
                <a:gd name="G3" fmla="+- 10800 0 5051"/>
                <a:gd name="G4" fmla="+- 21600 0 12649"/>
                <a:gd name="G5" fmla="*/ G4 G3 10800"/>
                <a:gd name="G6" fmla="+- 21600 0 G5"/>
                <a:gd name="T0" fmla="*/ 12649 w 21600"/>
                <a:gd name="T1" fmla="*/ 0 h 21600"/>
                <a:gd name="T2" fmla="*/ 0 w 21600"/>
                <a:gd name="T3" fmla="*/ 10800 h 21600"/>
                <a:gd name="T4" fmla="*/ 12649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649" y="0"/>
                  </a:moveTo>
                  <a:lnTo>
                    <a:pt x="12649" y="5051"/>
                  </a:lnTo>
                  <a:lnTo>
                    <a:pt x="3375" y="5051"/>
                  </a:lnTo>
                  <a:lnTo>
                    <a:pt x="3375" y="16549"/>
                  </a:lnTo>
                  <a:lnTo>
                    <a:pt x="12649" y="16549"/>
                  </a:lnTo>
                  <a:lnTo>
                    <a:pt x="12649" y="21600"/>
                  </a:lnTo>
                  <a:lnTo>
                    <a:pt x="21600" y="10800"/>
                  </a:lnTo>
                  <a:close/>
                </a:path>
                <a:path w="21600" h="21600">
                  <a:moveTo>
                    <a:pt x="1350" y="5051"/>
                  </a:moveTo>
                  <a:lnTo>
                    <a:pt x="1350" y="16549"/>
                  </a:lnTo>
                  <a:lnTo>
                    <a:pt x="2700" y="16549"/>
                  </a:lnTo>
                  <a:lnTo>
                    <a:pt x="2700" y="5051"/>
                  </a:lnTo>
                  <a:close/>
                </a:path>
                <a:path w="21600" h="21600">
                  <a:moveTo>
                    <a:pt x="0" y="5051"/>
                  </a:moveTo>
                  <a:lnTo>
                    <a:pt x="0" y="16549"/>
                  </a:lnTo>
                  <a:lnTo>
                    <a:pt x="675" y="16549"/>
                  </a:lnTo>
                  <a:lnTo>
                    <a:pt x="675" y="5051"/>
                  </a:lnTo>
                  <a:close/>
                </a:path>
              </a:pathLst>
            </a:cu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endParaRPr lang="en-US" sz="1400"/>
            </a:p>
          </p:txBody>
        </p:sp>
      </p:grpSp>
      <p:grpSp>
        <p:nvGrpSpPr>
          <p:cNvPr id="9" name="Group 8"/>
          <p:cNvGrpSpPr/>
          <p:nvPr/>
        </p:nvGrpSpPr>
        <p:grpSpPr>
          <a:xfrm>
            <a:off x="228600" y="1410573"/>
            <a:ext cx="8839200" cy="5197559"/>
            <a:chOff x="228600" y="1410573"/>
            <a:chExt cx="8839200" cy="5197559"/>
          </a:xfrm>
        </p:grpSpPr>
        <p:sp>
          <p:nvSpPr>
            <p:cNvPr id="31" name="AutoShape 5"/>
            <p:cNvSpPr>
              <a:spLocks noChangeArrowheads="1"/>
            </p:cNvSpPr>
            <p:nvPr/>
          </p:nvSpPr>
          <p:spPr bwMode="auto">
            <a:xfrm>
              <a:off x="3439633" y="2428796"/>
              <a:ext cx="1052951" cy="704466"/>
            </a:xfrm>
            <a:prstGeom prst="roundRect">
              <a:avLst>
                <a:gd name="adj" fmla="val 16667"/>
              </a:avLst>
            </a:prstGeom>
            <a:solidFill>
              <a:srgbClr val="A1DA00"/>
            </a:solidFill>
            <a:ln w="19050">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Estimating</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Clearance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Time</a:t>
              </a:r>
              <a:endParaRPr kumimoji="0" lang="en-US" sz="1400" b="0" i="0" u="none" strike="noStrike" cap="none" normalizeH="0" baseline="0" dirty="0" smtClean="0">
                <a:ln>
                  <a:noFill/>
                </a:ln>
                <a:solidFill>
                  <a:schemeClr val="tx1"/>
                </a:solidFill>
                <a:effectLst/>
                <a:latin typeface="Arial" pitchFamily="34" charset="0"/>
              </a:endParaRPr>
            </a:p>
          </p:txBody>
        </p:sp>
        <p:grpSp>
          <p:nvGrpSpPr>
            <p:cNvPr id="77" name="Group 76"/>
            <p:cNvGrpSpPr/>
            <p:nvPr/>
          </p:nvGrpSpPr>
          <p:grpSpPr>
            <a:xfrm>
              <a:off x="4487380" y="2016717"/>
              <a:ext cx="4580420" cy="536419"/>
              <a:chOff x="4487380" y="2016717"/>
              <a:chExt cx="4580420" cy="536419"/>
            </a:xfrm>
          </p:grpSpPr>
          <p:sp>
            <p:nvSpPr>
              <p:cNvPr id="45" name="Rectangle 44"/>
              <p:cNvSpPr/>
              <p:nvPr/>
            </p:nvSpPr>
            <p:spPr>
              <a:xfrm>
                <a:off x="5215420" y="2016717"/>
                <a:ext cx="3852380" cy="3577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t>2. Prediction </a:t>
                </a:r>
                <a:r>
                  <a:rPr lang="en-US" sz="1500" b="1" dirty="0" smtClean="0"/>
                  <a:t>Models </a:t>
                </a:r>
                <a:r>
                  <a:rPr lang="en-US" sz="1500" b="1" dirty="0" smtClean="0"/>
                  <a:t>for Clearance Times</a:t>
                </a:r>
                <a:endParaRPr lang="en-US" sz="1500" b="1" dirty="0"/>
              </a:p>
            </p:txBody>
          </p:sp>
          <p:cxnSp>
            <p:nvCxnSpPr>
              <p:cNvPr id="49" name="Elbow Connector 48"/>
              <p:cNvCxnSpPr>
                <a:stCxn id="45" idx="1"/>
              </p:cNvCxnSpPr>
              <p:nvPr/>
            </p:nvCxnSpPr>
            <p:spPr>
              <a:xfrm rot="10800000" flipV="1">
                <a:off x="4487380" y="2195603"/>
                <a:ext cx="728040" cy="357533"/>
              </a:xfrm>
              <a:prstGeom prst="bentConnector3">
                <a:avLst>
                  <a:gd name="adj1" fmla="val 50000"/>
                </a:avLst>
              </a:prstGeom>
              <a:ln w="38100">
                <a:prstDash val="sysDash"/>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7" name="Shape 54"/>
            <p:cNvCxnSpPr>
              <a:stCxn id="15" idx="2"/>
              <a:endCxn id="16" idx="1"/>
            </p:cNvCxnSpPr>
            <p:nvPr/>
          </p:nvCxnSpPr>
          <p:spPr>
            <a:xfrm rot="16200000" flipH="1">
              <a:off x="1746045" y="2311596"/>
              <a:ext cx="803913" cy="123597"/>
            </a:xfrm>
            <a:prstGeom prst="bentConnector2">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3" name="AutoShape 36"/>
            <p:cNvSpPr>
              <a:spLocks noChangeArrowheads="1"/>
            </p:cNvSpPr>
            <p:nvPr/>
          </p:nvSpPr>
          <p:spPr bwMode="auto">
            <a:xfrm>
              <a:off x="228600" y="1479699"/>
              <a:ext cx="959524" cy="491234"/>
            </a:xfrm>
            <a:prstGeom prst="roundRect">
              <a:avLst>
                <a:gd name="adj" fmla="val 16667"/>
              </a:avLst>
            </a:prstGeom>
            <a:solidFill>
              <a:srgbClr val="FFFFFF"/>
            </a:solidFill>
            <a:ln w="9525">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Incident Detection</a:t>
              </a:r>
              <a:endParaRPr kumimoji="0" lang="en-US" sz="1400" b="0" i="0" u="none" strike="noStrike" cap="none" normalizeH="0" baseline="0" dirty="0" smtClean="0">
                <a:ln>
                  <a:noFill/>
                </a:ln>
                <a:solidFill>
                  <a:schemeClr val="tx1"/>
                </a:solidFill>
                <a:effectLst/>
                <a:latin typeface="Arial" pitchFamily="34" charset="0"/>
              </a:endParaRPr>
            </a:p>
          </p:txBody>
        </p:sp>
        <p:sp>
          <p:nvSpPr>
            <p:cNvPr id="14" name="AutoShape 35"/>
            <p:cNvSpPr>
              <a:spLocks noChangeArrowheads="1"/>
            </p:cNvSpPr>
            <p:nvPr/>
          </p:nvSpPr>
          <p:spPr bwMode="auto">
            <a:xfrm>
              <a:off x="3095174" y="1410573"/>
              <a:ext cx="1740595" cy="625981"/>
            </a:xfrm>
            <a:prstGeom prst="roundRect">
              <a:avLst>
                <a:gd name="adj" fmla="val 16667"/>
              </a:avLst>
            </a:prstGeom>
            <a:solidFill>
              <a:srgbClr val="FFFFFF"/>
            </a:solidFill>
            <a:ln w="9525">
              <a:solidFill>
                <a:schemeClr val="tx1"/>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Malgun Gothic"/>
                  <a:cs typeface="Times New Roman" pitchFamily="18" charset="0"/>
                </a:rPr>
                <a:t>Collecting/Updating </a:t>
              </a:r>
              <a:endParaRPr kumimoji="0" lang="en-US"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Malgun Gothic"/>
                  <a:cs typeface="Times New Roman" pitchFamily="18" charset="0"/>
                </a:rPr>
                <a:t>Incident &amp; Traffic </a:t>
              </a:r>
              <a:endParaRPr kumimoji="0" lang="en-US"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Malgun Gothic"/>
                  <a:cs typeface="Times New Roman" pitchFamily="18" charset="0"/>
                </a:rPr>
                <a:t>related Data</a:t>
              </a:r>
              <a:endParaRPr kumimoji="0" lang="en-US" sz="1400" b="0" i="0" u="none" strike="noStrike" cap="none" normalizeH="0" baseline="0" dirty="0" smtClean="0">
                <a:ln>
                  <a:noFill/>
                </a:ln>
                <a:solidFill>
                  <a:schemeClr val="tx1"/>
                </a:solidFill>
                <a:effectLst/>
                <a:latin typeface="+mn-lt"/>
              </a:endParaRPr>
            </a:p>
          </p:txBody>
        </p:sp>
        <p:sp>
          <p:nvSpPr>
            <p:cNvPr id="15" name="AutoShape 34"/>
            <p:cNvSpPr>
              <a:spLocks noChangeArrowheads="1"/>
            </p:cNvSpPr>
            <p:nvPr/>
          </p:nvSpPr>
          <p:spPr bwMode="auto">
            <a:xfrm>
              <a:off x="1544754" y="1482284"/>
              <a:ext cx="1082898" cy="489155"/>
            </a:xfrm>
            <a:prstGeom prst="roundRect">
              <a:avLst>
                <a:gd name="adj" fmla="val 16667"/>
              </a:avLst>
            </a:prstGeom>
            <a:solidFill>
              <a:srgbClr val="A1DA00"/>
            </a:solidFill>
            <a:ln w="19050">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Malgun Gothic"/>
                  <a:cs typeface="Times New Roman" pitchFamily="18" charset="0"/>
                </a:rPr>
                <a:t>Dispatching</a:t>
              </a:r>
              <a:endParaRPr kumimoji="0" lang="en-US" sz="105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Malgun Gothic"/>
                  <a:cs typeface="Times New Roman" pitchFamily="18" charset="0"/>
                </a:rPr>
                <a:t>ERU</a:t>
              </a:r>
              <a:endParaRPr kumimoji="0" lang="en-US" sz="2400" b="0" i="0" u="none" strike="noStrike" cap="none" normalizeH="0" baseline="0" dirty="0" smtClean="0">
                <a:ln>
                  <a:noFill/>
                </a:ln>
                <a:solidFill>
                  <a:schemeClr val="tx1"/>
                </a:solidFill>
                <a:effectLst/>
                <a:latin typeface="+mn-lt"/>
              </a:endParaRPr>
            </a:p>
          </p:txBody>
        </p:sp>
        <p:sp>
          <p:nvSpPr>
            <p:cNvPr id="16" name="AutoShape 33"/>
            <p:cNvSpPr>
              <a:spLocks noChangeArrowheads="1"/>
            </p:cNvSpPr>
            <p:nvPr/>
          </p:nvSpPr>
          <p:spPr bwMode="auto">
            <a:xfrm>
              <a:off x="2209800" y="2405919"/>
              <a:ext cx="1048802" cy="738865"/>
            </a:xfrm>
            <a:prstGeom prst="roundRect">
              <a:avLst>
                <a:gd name="adj" fmla="val 16667"/>
              </a:avLst>
            </a:prstGeom>
            <a:solidFill>
              <a:srgbClr val="A1DA00"/>
            </a:solidFill>
            <a:ln w="19050">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Predicting Incident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Duration</a:t>
              </a:r>
              <a:endParaRPr kumimoji="0" lang="en-US" sz="1400" b="0" i="0" u="none" strike="noStrike" cap="none" normalizeH="0" baseline="0" dirty="0" smtClean="0">
                <a:ln>
                  <a:noFill/>
                </a:ln>
                <a:solidFill>
                  <a:schemeClr val="tx1"/>
                </a:solidFill>
                <a:effectLst/>
                <a:latin typeface="Arial" pitchFamily="34" charset="0"/>
              </a:endParaRPr>
            </a:p>
          </p:txBody>
        </p:sp>
        <p:sp>
          <p:nvSpPr>
            <p:cNvPr id="18" name="AutoShape 30"/>
            <p:cNvSpPr>
              <a:spLocks noChangeArrowheads="1"/>
            </p:cNvSpPr>
            <p:nvPr/>
          </p:nvSpPr>
          <p:spPr bwMode="auto">
            <a:xfrm>
              <a:off x="4522698" y="4169278"/>
              <a:ext cx="1209181" cy="693542"/>
            </a:xfrm>
            <a:prstGeom prst="flowChartDecision">
              <a:avLst/>
            </a:prstGeom>
            <a:solidFill>
              <a:schemeClr val="bg1"/>
            </a:solidFill>
            <a:ln w="9525">
              <a:solidFill>
                <a:srgbClr val="000000"/>
              </a:solidFill>
              <a:miter lim="800000"/>
              <a:headEnd/>
              <a:tailEnd/>
            </a:ln>
            <a:effectLst>
              <a:outerShdw dist="63500" dir="3187806" algn="ctr" rotWithShape="0">
                <a:srgbClr val="808080"/>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Detour?</a:t>
              </a:r>
              <a:endParaRPr kumimoji="0" lang="en-US" sz="2400" b="0" i="0" u="none" strike="noStrike" cap="none" normalizeH="0" baseline="0" dirty="0" smtClean="0">
                <a:ln>
                  <a:noFill/>
                </a:ln>
                <a:solidFill>
                  <a:schemeClr val="tx1"/>
                </a:solidFill>
                <a:effectLst/>
                <a:latin typeface="Arial" pitchFamily="34" charset="0"/>
              </a:endParaRPr>
            </a:p>
          </p:txBody>
        </p:sp>
        <p:sp>
          <p:nvSpPr>
            <p:cNvPr id="20" name="AutoShape 27"/>
            <p:cNvSpPr>
              <a:spLocks noChangeArrowheads="1"/>
            </p:cNvSpPr>
            <p:nvPr/>
          </p:nvSpPr>
          <p:spPr bwMode="auto">
            <a:xfrm>
              <a:off x="6076799" y="4163988"/>
              <a:ext cx="1337636" cy="700409"/>
            </a:xfrm>
            <a:prstGeom prst="roundRect">
              <a:avLst>
                <a:gd name="adj" fmla="val 16667"/>
              </a:avLst>
            </a:prstGeom>
            <a:solidFill>
              <a:srgbClr val="FFFFFF"/>
            </a:solidFill>
            <a:ln w="9525">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Implementing</a:t>
              </a:r>
              <a:endParaRPr kumimoji="0" lang="en-US" sz="105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Optimal Detour Plans</a:t>
              </a:r>
              <a:endParaRPr kumimoji="0" lang="en-US" sz="2400" b="0" i="0" u="none" strike="noStrike" cap="none" normalizeH="0" baseline="0" dirty="0" smtClean="0">
                <a:ln>
                  <a:noFill/>
                </a:ln>
                <a:solidFill>
                  <a:schemeClr val="tx1"/>
                </a:solidFill>
                <a:effectLst/>
                <a:latin typeface="Arial" pitchFamily="34" charset="0"/>
              </a:endParaRPr>
            </a:p>
          </p:txBody>
        </p:sp>
        <p:sp>
          <p:nvSpPr>
            <p:cNvPr id="21" name="AutoShape 25"/>
            <p:cNvSpPr>
              <a:spLocks noChangeArrowheads="1"/>
            </p:cNvSpPr>
            <p:nvPr/>
          </p:nvSpPr>
          <p:spPr bwMode="auto">
            <a:xfrm>
              <a:off x="6276889" y="5213954"/>
              <a:ext cx="927197" cy="392491"/>
            </a:xfrm>
            <a:prstGeom prst="roundRect">
              <a:avLst>
                <a:gd name="adj" fmla="val 16667"/>
              </a:avLst>
            </a:prstGeom>
            <a:solidFill>
              <a:srgbClr val="FFFFFF"/>
            </a:solidFill>
            <a:ln w="9525">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Output</a:t>
              </a:r>
              <a:endParaRPr kumimoji="0" lang="en-US" sz="2400" b="0" i="0" u="none" strike="noStrike" cap="none" normalizeH="0" baseline="0" dirty="0" smtClean="0">
                <a:ln>
                  <a:noFill/>
                </a:ln>
                <a:solidFill>
                  <a:schemeClr val="tx1"/>
                </a:solidFill>
                <a:effectLst/>
                <a:latin typeface="Arial" pitchFamily="34" charset="0"/>
              </a:endParaRPr>
            </a:p>
          </p:txBody>
        </p:sp>
        <p:sp>
          <p:nvSpPr>
            <p:cNvPr id="24" name="Text Box 18"/>
            <p:cNvSpPr txBox="1">
              <a:spLocks noChangeArrowheads="1"/>
            </p:cNvSpPr>
            <p:nvPr/>
          </p:nvSpPr>
          <p:spPr bwMode="auto">
            <a:xfrm>
              <a:off x="4746010" y="4984337"/>
              <a:ext cx="469409" cy="2380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Malgun Gothic"/>
                  <a:cs typeface="Times New Roman" pitchFamily="18" charset="0"/>
                </a:rPr>
                <a:t>NO</a:t>
              </a:r>
              <a:endParaRPr kumimoji="0" lang="en-US" sz="2000" b="0" i="0" u="none" strike="noStrike" cap="none" normalizeH="0" baseline="0" dirty="0" smtClean="0">
                <a:ln>
                  <a:noFill/>
                </a:ln>
                <a:solidFill>
                  <a:schemeClr val="tx1"/>
                </a:solidFill>
                <a:effectLst/>
                <a:latin typeface="Arial" pitchFamily="34" charset="0"/>
              </a:endParaRPr>
            </a:p>
          </p:txBody>
        </p:sp>
        <p:sp>
          <p:nvSpPr>
            <p:cNvPr id="25" name="Text Box 17"/>
            <p:cNvSpPr txBox="1">
              <a:spLocks noChangeArrowheads="1"/>
            </p:cNvSpPr>
            <p:nvPr/>
          </p:nvSpPr>
          <p:spPr bwMode="auto">
            <a:xfrm>
              <a:off x="5624138" y="4556724"/>
              <a:ext cx="403588" cy="2641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Malgun Gothic"/>
                  <a:cs typeface="Times New Roman" pitchFamily="18" charset="0"/>
                </a:rPr>
                <a:t>YES</a:t>
              </a:r>
              <a:endParaRPr kumimoji="0" lang="en-US" sz="2000" b="0" i="0" u="none" strike="noStrike" cap="none" normalizeH="0" baseline="0" dirty="0" smtClean="0">
                <a:ln>
                  <a:noFill/>
                </a:ln>
                <a:solidFill>
                  <a:schemeClr val="tx1"/>
                </a:solidFill>
                <a:effectLst/>
                <a:latin typeface="Arial" pitchFamily="34" charset="0"/>
              </a:endParaRPr>
            </a:p>
          </p:txBody>
        </p:sp>
        <p:sp>
          <p:nvSpPr>
            <p:cNvPr id="34" name="AutoShape 25"/>
            <p:cNvSpPr>
              <a:spLocks noChangeArrowheads="1"/>
            </p:cNvSpPr>
            <p:nvPr/>
          </p:nvSpPr>
          <p:spPr bwMode="auto">
            <a:xfrm>
              <a:off x="6015462" y="5967497"/>
              <a:ext cx="1447877" cy="509503"/>
            </a:xfrm>
            <a:prstGeom prst="roundRect">
              <a:avLst>
                <a:gd name="adj" fmla="val 16667"/>
              </a:avLst>
            </a:prstGeom>
            <a:solidFill>
              <a:srgbClr val="FFFFFF"/>
            </a:solidFill>
            <a:ln w="9525">
              <a:solidFill>
                <a:schemeClr val="tx1"/>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Inform to Highway Users</a:t>
              </a:r>
              <a:endParaRPr kumimoji="0" lang="en-US" sz="2400" b="0" i="0" u="none" strike="noStrike" cap="none" normalizeH="0" baseline="0" dirty="0" smtClean="0">
                <a:ln>
                  <a:noFill/>
                </a:ln>
                <a:solidFill>
                  <a:schemeClr val="tx1"/>
                </a:solidFill>
                <a:effectLst/>
                <a:latin typeface="Arial" pitchFamily="34" charset="0"/>
              </a:endParaRPr>
            </a:p>
          </p:txBody>
        </p:sp>
        <p:cxnSp>
          <p:nvCxnSpPr>
            <p:cNvPr id="10" name="Elbow Connector 9"/>
            <p:cNvCxnSpPr>
              <a:stCxn id="18" idx="2"/>
              <a:endCxn id="21" idx="1"/>
            </p:cNvCxnSpPr>
            <p:nvPr/>
          </p:nvCxnSpPr>
          <p:spPr>
            <a:xfrm rot="16200000" flipH="1">
              <a:off x="5428399" y="4561710"/>
              <a:ext cx="547380" cy="1149600"/>
            </a:xfrm>
            <a:prstGeom prst="bentConnector2">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0" idx="2"/>
              <a:endCxn id="21" idx="0"/>
            </p:cNvCxnSpPr>
            <p:nvPr/>
          </p:nvCxnSpPr>
          <p:spPr>
            <a:xfrm flipH="1">
              <a:off x="6740488" y="4864397"/>
              <a:ext cx="5129" cy="349557"/>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1" idx="2"/>
              <a:endCxn id="34" idx="0"/>
            </p:cNvCxnSpPr>
            <p:nvPr/>
          </p:nvCxnSpPr>
          <p:spPr>
            <a:xfrm flipH="1">
              <a:off x="6739401" y="5606445"/>
              <a:ext cx="1087" cy="361052"/>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8" idx="3"/>
              <a:endCxn id="20" idx="1"/>
            </p:cNvCxnSpPr>
            <p:nvPr/>
          </p:nvCxnSpPr>
          <p:spPr>
            <a:xfrm flipV="1">
              <a:off x="5731879" y="4514193"/>
              <a:ext cx="344920" cy="1856"/>
            </a:xfrm>
            <a:prstGeom prst="straightConnector1">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110493" y="3396645"/>
              <a:ext cx="1204707" cy="457200"/>
            </a:xfrm>
            <a:prstGeom prst="rect">
              <a:avLst/>
            </a:prstGeom>
            <a:solidFill>
              <a:schemeClr val="bg1"/>
            </a:solidFill>
            <a:ln w="3175">
              <a:solidFill>
                <a:schemeClr val="tx1"/>
              </a:solidFill>
            </a:ln>
            <a:effectLst>
              <a:outerShdw dist="63500" dir="3186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Detour</a:t>
              </a:r>
            </a:p>
            <a:p>
              <a:pPr algn="ctr"/>
              <a:r>
                <a:rPr lang="en-US" sz="1400" dirty="0" smtClean="0">
                  <a:solidFill>
                    <a:schemeClr val="tx1"/>
                  </a:solidFill>
                </a:rPr>
                <a:t>Optimization</a:t>
              </a:r>
            </a:p>
          </p:txBody>
        </p:sp>
        <p:grpSp>
          <p:nvGrpSpPr>
            <p:cNvPr id="76" name="Group 75"/>
            <p:cNvGrpSpPr/>
            <p:nvPr/>
          </p:nvGrpSpPr>
          <p:grpSpPr>
            <a:xfrm>
              <a:off x="2627652" y="1471026"/>
              <a:ext cx="6440148" cy="357774"/>
              <a:chOff x="2627652" y="1495607"/>
              <a:chExt cx="6440148" cy="357774"/>
            </a:xfrm>
          </p:grpSpPr>
          <p:sp>
            <p:nvSpPr>
              <p:cNvPr id="4" name="Rectangle 3"/>
              <p:cNvSpPr/>
              <p:nvPr/>
            </p:nvSpPr>
            <p:spPr>
              <a:xfrm>
                <a:off x="5215420" y="1495607"/>
                <a:ext cx="3852380" cy="3577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t>1. Incident Response Management Strategies</a:t>
                </a:r>
                <a:endParaRPr lang="en-US" sz="1500" b="1" dirty="0"/>
              </a:p>
            </p:txBody>
          </p:sp>
          <p:cxnSp>
            <p:nvCxnSpPr>
              <p:cNvPr id="47" name="Elbow Connector 46"/>
              <p:cNvCxnSpPr>
                <a:stCxn id="4" idx="1"/>
                <a:endCxn id="15" idx="3"/>
              </p:cNvCxnSpPr>
              <p:nvPr/>
            </p:nvCxnSpPr>
            <p:spPr>
              <a:xfrm rot="10800000" flipV="1">
                <a:off x="2627652" y="1674493"/>
                <a:ext cx="2587768" cy="76949"/>
              </a:xfrm>
              <a:prstGeom prst="bentConnector3">
                <a:avLst>
                  <a:gd name="adj1" fmla="val 50000"/>
                </a:avLst>
              </a:prstGeom>
              <a:ln w="38100">
                <a:prstDash val="sysDash"/>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48" name="Elbow Connector 47"/>
            <p:cNvCxnSpPr>
              <a:stCxn id="14" idx="3"/>
              <a:endCxn id="35" idx="3"/>
            </p:cNvCxnSpPr>
            <p:nvPr/>
          </p:nvCxnSpPr>
          <p:spPr>
            <a:xfrm flipH="1">
              <a:off x="3438578" y="1723564"/>
              <a:ext cx="1397191" cy="2225114"/>
            </a:xfrm>
            <a:prstGeom prst="bentConnector3">
              <a:avLst>
                <a:gd name="adj1" fmla="val -1636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16200000">
              <a:off x="243987" y="4892099"/>
              <a:ext cx="3093513" cy="338554"/>
            </a:xfrm>
            <a:prstGeom prst="rect">
              <a:avLst/>
            </a:prstGeom>
            <a:noFill/>
          </p:spPr>
          <p:txBody>
            <a:bodyPr wrap="square" rtlCol="0">
              <a:spAutoFit/>
            </a:bodyPr>
            <a:lstStyle/>
            <a:p>
              <a:pPr algn="ctr"/>
              <a:r>
                <a:rPr lang="en-US" sz="1600" dirty="0" smtClean="0">
                  <a:latin typeface="+mn-lt"/>
                </a:rPr>
                <a:t>Detour feasibility analysis system</a:t>
              </a:r>
              <a:endParaRPr lang="en-US" sz="1600" dirty="0">
                <a:latin typeface="+mn-lt"/>
              </a:endParaRPr>
            </a:p>
          </p:txBody>
        </p:sp>
        <p:cxnSp>
          <p:nvCxnSpPr>
            <p:cNvPr id="87" name="Elbow Connector 86"/>
            <p:cNvCxnSpPr>
              <a:stCxn id="8" idx="1"/>
            </p:cNvCxnSpPr>
            <p:nvPr/>
          </p:nvCxnSpPr>
          <p:spPr>
            <a:xfrm rot="10800000" flipV="1">
              <a:off x="5791201" y="3625244"/>
              <a:ext cx="319293" cy="792813"/>
            </a:xfrm>
            <a:prstGeom prst="bentConnector2">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17" idx="3"/>
              <a:endCxn id="18" idx="1"/>
            </p:cNvCxnSpPr>
            <p:nvPr/>
          </p:nvCxnSpPr>
          <p:spPr>
            <a:xfrm flipV="1">
              <a:off x="3515176" y="4516049"/>
              <a:ext cx="1007522" cy="504329"/>
            </a:xfrm>
            <a:prstGeom prst="bentConnector3">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5" idx="3"/>
              <a:endCxn id="14" idx="1"/>
            </p:cNvCxnSpPr>
            <p:nvPr/>
          </p:nvCxnSpPr>
          <p:spPr>
            <a:xfrm flipV="1">
              <a:off x="2627652" y="1723564"/>
              <a:ext cx="467522" cy="329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4" idx="2"/>
              <a:endCxn id="31" idx="0"/>
            </p:cNvCxnSpPr>
            <p:nvPr/>
          </p:nvCxnSpPr>
          <p:spPr>
            <a:xfrm>
              <a:off x="3965472" y="2036554"/>
              <a:ext cx="637" cy="392242"/>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3" idx="3"/>
              <a:endCxn id="15" idx="1"/>
            </p:cNvCxnSpPr>
            <p:nvPr/>
          </p:nvCxnSpPr>
          <p:spPr>
            <a:xfrm>
              <a:off x="1188124" y="1725316"/>
              <a:ext cx="356630" cy="154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31" idx="1"/>
              <a:endCxn id="16" idx="3"/>
            </p:cNvCxnSpPr>
            <p:nvPr/>
          </p:nvCxnSpPr>
          <p:spPr>
            <a:xfrm flipH="1" flipV="1">
              <a:off x="3258602" y="2775352"/>
              <a:ext cx="181031" cy="5677"/>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6" idx="2"/>
              <a:endCxn id="17" idx="0"/>
            </p:cNvCxnSpPr>
            <p:nvPr/>
          </p:nvCxnSpPr>
          <p:spPr>
            <a:xfrm flipH="1">
              <a:off x="2732917" y="3144784"/>
              <a:ext cx="1284" cy="28783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438578" y="2537826"/>
            <a:ext cx="5629222" cy="3567479"/>
            <a:chOff x="3438578" y="2537826"/>
            <a:chExt cx="5629222" cy="3567479"/>
          </a:xfrm>
        </p:grpSpPr>
        <p:sp>
          <p:nvSpPr>
            <p:cNvPr id="46" name="Rectangle 45"/>
            <p:cNvSpPr/>
            <p:nvPr/>
          </p:nvSpPr>
          <p:spPr>
            <a:xfrm>
              <a:off x="5215420" y="2537826"/>
              <a:ext cx="3852380" cy="3577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t>3. </a:t>
              </a:r>
              <a:r>
                <a:rPr lang="en-US" sz="1500" b="1" dirty="0" smtClean="0"/>
                <a:t>A Detour </a:t>
              </a:r>
              <a:r>
                <a:rPr lang="en-US" sz="1500" b="1" dirty="0" smtClean="0"/>
                <a:t>Decision Support System</a:t>
              </a:r>
              <a:endParaRPr lang="en-US" sz="1500" b="1" dirty="0"/>
            </a:p>
          </p:txBody>
        </p:sp>
        <p:cxnSp>
          <p:nvCxnSpPr>
            <p:cNvPr id="59" name="Elbow Connector 58"/>
            <p:cNvCxnSpPr>
              <a:stCxn id="46" idx="1"/>
              <a:endCxn id="37" idx="3"/>
            </p:cNvCxnSpPr>
            <p:nvPr/>
          </p:nvCxnSpPr>
          <p:spPr>
            <a:xfrm rot="10800000" flipV="1">
              <a:off x="3438578" y="2716713"/>
              <a:ext cx="1776842" cy="3388592"/>
            </a:xfrm>
            <a:prstGeom prst="bentConnector3">
              <a:avLst>
                <a:gd name="adj1" fmla="val 50000"/>
              </a:avLst>
            </a:prstGeom>
            <a:ln w="38100">
              <a:prstDash val="sysDash"/>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7" name="AutoShape 14"/>
          <p:cNvSpPr>
            <a:spLocks noChangeArrowheads="1"/>
          </p:cNvSpPr>
          <p:nvPr/>
        </p:nvSpPr>
        <p:spPr bwMode="auto">
          <a:xfrm>
            <a:off x="2047282" y="5724190"/>
            <a:ext cx="1391296" cy="762230"/>
          </a:xfrm>
          <a:prstGeom prst="roundRect">
            <a:avLst>
              <a:gd name="adj" fmla="val 16667"/>
            </a:avLst>
          </a:prstGeom>
          <a:solidFill>
            <a:schemeClr val="accent3">
              <a:lumMod val="40000"/>
              <a:lumOff val="60000"/>
            </a:schemeClr>
          </a:solidFill>
          <a:ln w="9525">
            <a:solidFill>
              <a:srgbClr val="000000"/>
            </a:solidFill>
            <a:round/>
            <a:headEnd/>
            <a:tailEnd/>
          </a:ln>
          <a:effectLst/>
        </p:spPr>
        <p:txBody>
          <a:bodyPr vert="horz" wrap="square" lIns="45720" tIns="45720" rIns="45720" bIns="45720" numCol="1" anchor="ctr" anchorCtr="0" compatLnSpc="1">
            <a:prstTxWarp prst="textNoShape">
              <a:avLst/>
            </a:prstTxWarp>
          </a:bodyPr>
          <a:lstStyle/>
          <a:p>
            <a:pPr lvl="0" algn="ctr"/>
            <a:r>
              <a:rPr lang="en-US" sz="1300" dirty="0">
                <a:latin typeface="Calibri" pitchFamily="34" charset="0"/>
                <a:ea typeface="Malgun Gothic"/>
                <a:cs typeface="Times New Roman" pitchFamily="18" charset="0"/>
              </a:rPr>
              <a:t>Analyzing the Necessity of Detour Operations </a:t>
            </a:r>
          </a:p>
        </p:txBody>
      </p:sp>
    </p:spTree>
    <p:extLst>
      <p:ext uri="{BB962C8B-B14F-4D97-AF65-F5344CB8AC3E}">
        <p14:creationId xmlns:p14="http://schemas.microsoft.com/office/powerpoint/2010/main" val="97132252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par>
                                <p:cTn id="8" presetID="9" presetClass="emph" presetSubtype="0" nodeType="withEffect">
                                  <p:stCondLst>
                                    <p:cond delay="0"/>
                                  </p:stCondLst>
                                  <p:childTnLst>
                                    <p:set>
                                      <p:cBhvr rctx="PPT">
                                        <p:cTn id="9" dur="indefinite"/>
                                        <p:tgtEl>
                                          <p:spTgt spid="22"/>
                                        </p:tgtEl>
                                        <p:attrNameLst>
                                          <p:attrName>style.opacity</p:attrName>
                                        </p:attrNameLst>
                                      </p:cBhvr>
                                      <p:to>
                                        <p:strVal val="0.25"/>
                                      </p:to>
                                    </p:set>
                                    <p:animEffect filter="image" prLst="opacity: 0.25">
                                      <p:cBhvr rctx="IE">
                                        <p:cTn id="10" dur="indefinite"/>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229600" cy="563563"/>
          </a:xfrm>
        </p:spPr>
        <p:txBody>
          <a:bodyPr/>
          <a:lstStyle/>
          <a:p>
            <a:r>
              <a:rPr lang="en-US" dirty="0" smtClean="0"/>
              <a:t>Key Tasks in an Incident Management System</a:t>
            </a:r>
            <a:endParaRPr lang="en-US" dirty="0"/>
          </a:p>
        </p:txBody>
      </p:sp>
      <p:sp>
        <p:nvSpPr>
          <p:cNvPr id="3" name="Content Placeholder 2"/>
          <p:cNvSpPr>
            <a:spLocks noGrp="1"/>
          </p:cNvSpPr>
          <p:nvPr>
            <p:ph idx="1"/>
          </p:nvPr>
        </p:nvSpPr>
        <p:spPr>
          <a:xfrm>
            <a:off x="457200" y="1524000"/>
            <a:ext cx="8229600" cy="5029200"/>
          </a:xfrm>
        </p:spPr>
        <p:txBody>
          <a:bodyPr/>
          <a:lstStyle/>
          <a:p>
            <a:r>
              <a:rPr lang="en-US" dirty="0" smtClean="0">
                <a:solidFill>
                  <a:srgbClr val="FF0000"/>
                </a:solidFill>
              </a:rPr>
              <a:t>An optimal </a:t>
            </a:r>
            <a:r>
              <a:rPr lang="en-US" dirty="0">
                <a:solidFill>
                  <a:srgbClr val="FF0000"/>
                </a:solidFill>
              </a:rPr>
              <a:t>deployment </a:t>
            </a:r>
            <a:r>
              <a:rPr lang="en-US" dirty="0"/>
              <a:t>strategy </a:t>
            </a:r>
            <a:r>
              <a:rPr lang="en-US" dirty="0" smtClean="0"/>
              <a:t>for response units</a:t>
            </a:r>
            <a:endParaRPr lang="en-US" dirty="0" smtClean="0">
              <a:solidFill>
                <a:srgbClr val="FF0000"/>
              </a:solidFill>
            </a:endParaRPr>
          </a:p>
          <a:p>
            <a:r>
              <a:rPr lang="en-US" dirty="0" smtClean="0">
                <a:solidFill>
                  <a:srgbClr val="FF0000"/>
                </a:solidFill>
              </a:rPr>
              <a:t>Estimation</a:t>
            </a:r>
            <a:r>
              <a:rPr lang="en-US" dirty="0" smtClean="0"/>
              <a:t> of required </a:t>
            </a:r>
            <a:r>
              <a:rPr lang="en-US" dirty="0" smtClean="0">
                <a:solidFill>
                  <a:srgbClr val="FF0000"/>
                </a:solidFill>
              </a:rPr>
              <a:t>clearance times </a:t>
            </a:r>
            <a:r>
              <a:rPr lang="en-US" dirty="0" smtClean="0"/>
              <a:t>for </a:t>
            </a:r>
            <a:r>
              <a:rPr lang="en-US" dirty="0" smtClean="0"/>
              <a:t>reported incidents</a:t>
            </a:r>
            <a:endParaRPr lang="en-US" dirty="0"/>
          </a:p>
          <a:p>
            <a:r>
              <a:rPr lang="en-US" dirty="0"/>
              <a:t>Detour </a:t>
            </a:r>
            <a:r>
              <a:rPr lang="en-US" dirty="0">
                <a:solidFill>
                  <a:srgbClr val="FF0000"/>
                </a:solidFill>
              </a:rPr>
              <a:t>feasibility</a:t>
            </a:r>
            <a:r>
              <a:rPr lang="en-US" dirty="0"/>
              <a:t> analysis</a:t>
            </a:r>
          </a:p>
          <a:p>
            <a:r>
              <a:rPr lang="en-US" dirty="0"/>
              <a:t>Detour optimization analysis</a:t>
            </a:r>
          </a:p>
          <a:p>
            <a:r>
              <a:rPr lang="en-US" dirty="0" smtClean="0"/>
              <a:t>Provide</a:t>
            </a:r>
            <a:r>
              <a:rPr lang="en-US" dirty="0" smtClean="0">
                <a:solidFill>
                  <a:srgbClr val="FF0000"/>
                </a:solidFill>
              </a:rPr>
              <a:t> travel time </a:t>
            </a:r>
            <a:r>
              <a:rPr lang="en-US" dirty="0">
                <a:solidFill>
                  <a:srgbClr val="FF0000"/>
                </a:solidFill>
              </a:rPr>
              <a:t>information </a:t>
            </a:r>
            <a:r>
              <a:rPr lang="en-US" dirty="0" smtClean="0"/>
              <a:t>to roadway users</a:t>
            </a:r>
            <a:endParaRPr lang="en-US" dirty="0"/>
          </a:p>
          <a:p>
            <a:pPr lvl="1"/>
            <a:r>
              <a:rPr lang="en-US" dirty="0" smtClean="0"/>
              <a:t>queue</a:t>
            </a:r>
            <a:r>
              <a:rPr lang="en-US" dirty="0"/>
              <a:t>, delay and travel time analysis</a:t>
            </a:r>
          </a:p>
          <a:p>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4</a:t>
            </a:fld>
            <a:endParaRPr lang="en-US"/>
          </a:p>
        </p:txBody>
      </p:sp>
      <p:sp>
        <p:nvSpPr>
          <p:cNvPr id="5" name="TextBox 4"/>
          <p:cNvSpPr txBox="1"/>
          <p:nvPr/>
        </p:nvSpPr>
        <p:spPr>
          <a:xfrm>
            <a:off x="1219200" y="121170"/>
            <a:ext cx="3200400" cy="400110"/>
          </a:xfrm>
          <a:prstGeom prst="rect">
            <a:avLst/>
          </a:prstGeom>
          <a:noFill/>
        </p:spPr>
        <p:txBody>
          <a:bodyPr wrap="square" rtlCol="0">
            <a:spAutoFit/>
          </a:bodyPr>
          <a:lstStyle/>
          <a:p>
            <a:r>
              <a:rPr lang="en-US" sz="2000" i="1" dirty="0" smtClean="0"/>
              <a:t>Introduction</a:t>
            </a:r>
            <a:endParaRPr lang="en-US" sz="2000" i="1" dirty="0"/>
          </a:p>
        </p:txBody>
      </p:sp>
    </p:spTree>
    <p:extLst>
      <p:ext uri="{BB962C8B-B14F-4D97-AF65-F5344CB8AC3E}">
        <p14:creationId xmlns:p14="http://schemas.microsoft.com/office/powerpoint/2010/main" val="266996525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rgbClr val="00B050"/>
                                        </p:clrVal>
                                      </p:to>
                                    </p:set>
                                    <p:set>
                                      <p:cBhvr>
                                        <p:cTn id="7" dur="500" fill="hold"/>
                                        <p:tgtEl>
                                          <p:spTgt spid="3">
                                            <p:txEl>
                                              <p:pRg st="0" end="0"/>
                                            </p:txEl>
                                          </p:spTgt>
                                        </p:tgtEl>
                                        <p:attrNameLst>
                                          <p:attrName>fillcolor</p:attrName>
                                        </p:attrNameLst>
                                      </p:cBhvr>
                                      <p:to>
                                        <p:clrVal>
                                          <a:srgbClr val="00B050"/>
                                        </p:clrVal>
                                      </p:to>
                                    </p:set>
                                    <p:set>
                                      <p:cBhvr>
                                        <p:cTn id="8" dur="500" fill="hold"/>
                                        <p:tgtEl>
                                          <p:spTgt spid="3">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1" end="1"/>
                                            </p:txEl>
                                          </p:spTgt>
                                        </p:tgtEl>
                                        <p:attrNameLst>
                                          <p:attrName>style.color</p:attrName>
                                        </p:attrNameLst>
                                      </p:cBhvr>
                                      <p:to>
                                        <p:clrVal>
                                          <a:srgbClr val="00B050"/>
                                        </p:clrVal>
                                      </p:to>
                                    </p:set>
                                    <p:set>
                                      <p:cBhvr>
                                        <p:cTn id="11" dur="500" fill="hold"/>
                                        <p:tgtEl>
                                          <p:spTgt spid="3">
                                            <p:txEl>
                                              <p:pRg st="1" end="1"/>
                                            </p:txEl>
                                          </p:spTgt>
                                        </p:tgtEl>
                                        <p:attrNameLst>
                                          <p:attrName>fillcolor</p:attrName>
                                        </p:attrNameLst>
                                      </p:cBhvr>
                                      <p:to>
                                        <p:clrVal>
                                          <a:srgbClr val="00B050"/>
                                        </p:clrVal>
                                      </p:to>
                                    </p:set>
                                    <p:set>
                                      <p:cBhvr>
                                        <p:cTn id="12" dur="500" fill="hold"/>
                                        <p:tgtEl>
                                          <p:spTgt spid="3">
                                            <p:txEl>
                                              <p:pRg st="1" end="1"/>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3">
                                            <p:txEl>
                                              <p:pRg st="2" end="2"/>
                                            </p:txEl>
                                          </p:spTgt>
                                        </p:tgtEl>
                                        <p:attrNameLst>
                                          <p:attrName>style.color</p:attrName>
                                        </p:attrNameLst>
                                      </p:cBhvr>
                                      <p:to>
                                        <p:clrVal>
                                          <a:srgbClr val="00B050"/>
                                        </p:clrVal>
                                      </p:to>
                                    </p:set>
                                    <p:set>
                                      <p:cBhvr>
                                        <p:cTn id="15" dur="500" fill="hold"/>
                                        <p:tgtEl>
                                          <p:spTgt spid="3">
                                            <p:txEl>
                                              <p:pRg st="2" end="2"/>
                                            </p:txEl>
                                          </p:spTgt>
                                        </p:tgtEl>
                                        <p:attrNameLst>
                                          <p:attrName>fillcolor</p:attrName>
                                        </p:attrNameLst>
                                      </p:cBhvr>
                                      <p:to>
                                        <p:clrVal>
                                          <a:srgbClr val="00B050"/>
                                        </p:clrVal>
                                      </p:to>
                                    </p:set>
                                    <p:set>
                                      <p:cBhvr>
                                        <p:cTn id="16"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895600"/>
            <a:ext cx="6858000" cy="1241425"/>
          </a:xfrm>
        </p:spPr>
        <p:txBody>
          <a:bodyPr/>
          <a:lstStyle/>
          <a:p>
            <a:pPr algn="ctr"/>
            <a:r>
              <a:rPr lang="en-US" sz="5400" dirty="0" smtClean="0">
                <a:solidFill>
                  <a:schemeClr val="bg1">
                    <a:lumMod val="50000"/>
                  </a:schemeClr>
                </a:solidFill>
              </a:rPr>
              <a:t>3. </a:t>
            </a:r>
            <a:r>
              <a:rPr lang="en-US" sz="5400" dirty="0" smtClean="0">
                <a:solidFill>
                  <a:schemeClr val="bg1">
                    <a:lumMod val="50000"/>
                  </a:schemeClr>
                </a:solidFill>
              </a:rPr>
              <a:t>A Detour </a:t>
            </a:r>
            <a:r>
              <a:rPr lang="en-US" sz="5400" dirty="0" smtClean="0">
                <a:solidFill>
                  <a:schemeClr val="bg1">
                    <a:lumMod val="50000"/>
                  </a:schemeClr>
                </a:solidFill>
              </a:rPr>
              <a:t>Decision Support System</a:t>
            </a:r>
            <a:endParaRPr lang="en-US" sz="5400" dirty="0">
              <a:solidFill>
                <a:schemeClr val="bg1">
                  <a:lumMod val="50000"/>
                </a:schemeClr>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180681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a:t>Study Background</a:t>
            </a:r>
          </a:p>
        </p:txBody>
      </p:sp>
      <p:sp>
        <p:nvSpPr>
          <p:cNvPr id="4" name="Slide Number Placeholder 3"/>
          <p:cNvSpPr>
            <a:spLocks noGrp="1"/>
          </p:cNvSpPr>
          <p:nvPr>
            <p:ph type="sldNum" sz="quarter" idx="12"/>
          </p:nvPr>
        </p:nvSpPr>
        <p:spPr/>
        <p:txBody>
          <a:bodyPr/>
          <a:lstStyle/>
          <a:p>
            <a:fld id="{176124AF-11D4-48F9-91D2-89338E3AB207}" type="slidenum">
              <a:rPr lang="en-US" smtClean="0"/>
              <a:pPr/>
              <a:t>41</a:t>
            </a:fld>
            <a:endParaRPr lang="en-US"/>
          </a:p>
        </p:txBody>
      </p:sp>
      <p:sp>
        <p:nvSpPr>
          <p:cNvPr id="7" name="TextBox 6"/>
          <p:cNvSpPr txBox="1"/>
          <p:nvPr/>
        </p:nvSpPr>
        <p:spPr>
          <a:xfrm>
            <a:off x="990600" y="1565464"/>
            <a:ext cx="7162800" cy="1384995"/>
          </a:xfrm>
          <a:prstGeom prst="rect">
            <a:avLst/>
          </a:prstGeom>
          <a:solidFill>
            <a:srgbClr val="8CC9F7">
              <a:alpha val="52157"/>
            </a:srgb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274320" rtlCol="0">
            <a:spAutoFit/>
          </a:bodyPr>
          <a:lstStyle/>
          <a:p>
            <a:pPr algn="ctr">
              <a:lnSpc>
                <a:spcPct val="150000"/>
              </a:lnSpc>
            </a:pPr>
            <a:r>
              <a:rPr lang="en-US" sz="2400" b="1" dirty="0">
                <a:solidFill>
                  <a:schemeClr val="tx1">
                    <a:lumMod val="95000"/>
                    <a:lumOff val="5000"/>
                  </a:schemeClr>
                </a:solidFill>
              </a:rPr>
              <a:t>Most states consider </a:t>
            </a:r>
            <a:r>
              <a:rPr lang="en-US" sz="2400" b="1" dirty="0">
                <a:solidFill>
                  <a:srgbClr val="0000FF"/>
                </a:solidFill>
              </a:rPr>
              <a:t>only</a:t>
            </a:r>
          </a:p>
          <a:p>
            <a:pPr marL="342900" indent="-342900">
              <a:buClr>
                <a:srgbClr val="7030A0"/>
              </a:buClr>
              <a:buFont typeface="Wingdings" panose="05000000000000000000" pitchFamily="2" charset="2"/>
              <a:buChar char="§"/>
              <a:tabLst>
                <a:tab pos="2854325" algn="l"/>
              </a:tabLst>
            </a:pPr>
            <a:r>
              <a:rPr lang="en-US" sz="2400" dirty="0">
                <a:solidFill>
                  <a:schemeClr val="tx1">
                    <a:lumMod val="95000"/>
                    <a:lumOff val="5000"/>
                  </a:schemeClr>
                </a:solidFill>
              </a:rPr>
              <a:t>Incident duration &gt; 30 minutes </a:t>
            </a:r>
          </a:p>
          <a:p>
            <a:pPr marL="342900" indent="-342900">
              <a:buClr>
                <a:srgbClr val="7030A0"/>
              </a:buClr>
              <a:buFont typeface="Wingdings" panose="05000000000000000000" pitchFamily="2" charset="2"/>
              <a:buChar char="§"/>
              <a:tabLst>
                <a:tab pos="2854325" algn="l"/>
              </a:tabLst>
            </a:pPr>
            <a:r>
              <a:rPr lang="en-US" sz="2400" dirty="0">
                <a:solidFill>
                  <a:schemeClr val="tx1">
                    <a:lumMod val="95000"/>
                    <a:lumOff val="5000"/>
                  </a:schemeClr>
                </a:solidFill>
              </a:rPr>
              <a:t>Complete road closure</a:t>
            </a:r>
          </a:p>
        </p:txBody>
      </p:sp>
      <p:sp>
        <p:nvSpPr>
          <p:cNvPr id="9" name="TextBox 8"/>
          <p:cNvSpPr txBox="1"/>
          <p:nvPr/>
        </p:nvSpPr>
        <p:spPr>
          <a:xfrm>
            <a:off x="1021773" y="3670300"/>
            <a:ext cx="7162800" cy="2862322"/>
          </a:xfrm>
          <a:prstGeom prst="rect">
            <a:avLst/>
          </a:prstGeom>
          <a:solidFill>
            <a:srgbClr val="8CC9F7">
              <a:alpha val="52157"/>
            </a:srgb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274320" rtlCol="0">
            <a:spAutoFit/>
          </a:bodyPr>
          <a:lstStyle/>
          <a:p>
            <a:pPr algn="ctr">
              <a:lnSpc>
                <a:spcPct val="150000"/>
              </a:lnSpc>
            </a:pPr>
            <a:r>
              <a:rPr lang="en-US" sz="2400" b="1" dirty="0">
                <a:solidFill>
                  <a:schemeClr val="tx1">
                    <a:lumMod val="95000"/>
                    <a:lumOff val="5000"/>
                  </a:schemeClr>
                </a:solidFill>
              </a:rPr>
              <a:t>The proposed model : </a:t>
            </a:r>
          </a:p>
          <a:p>
            <a:pPr marL="342900" indent="-342900">
              <a:buFont typeface="Wingdings" pitchFamily="2" charset="2"/>
              <a:buChar char="ü"/>
              <a:tabLst>
                <a:tab pos="2854325" algn="l"/>
              </a:tabLst>
            </a:pPr>
            <a:r>
              <a:rPr lang="en-US" sz="2400" b="1" dirty="0">
                <a:solidFill>
                  <a:srgbClr val="0000FF"/>
                </a:solidFill>
              </a:rPr>
              <a:t>Account for </a:t>
            </a:r>
            <a:r>
              <a:rPr lang="en-US" sz="2400" b="1" dirty="0" smtClean="0">
                <a:solidFill>
                  <a:srgbClr val="0000FF"/>
                </a:solidFill>
              </a:rPr>
              <a:t>more </a:t>
            </a:r>
            <a:r>
              <a:rPr lang="en-US" sz="2400" b="1" dirty="0">
                <a:solidFill>
                  <a:srgbClr val="0000FF"/>
                </a:solidFill>
              </a:rPr>
              <a:t>critical factors </a:t>
            </a:r>
            <a:endParaRPr lang="en-US" sz="2400" dirty="0">
              <a:solidFill>
                <a:schemeClr val="tx1">
                  <a:lumMod val="95000"/>
                  <a:lumOff val="5000"/>
                </a:schemeClr>
              </a:solidFill>
            </a:endParaRPr>
          </a:p>
          <a:p>
            <a:pPr marL="800100" lvl="1" indent="-342900">
              <a:buFont typeface="Wingdings" pitchFamily="2" charset="2"/>
              <a:buChar char="§"/>
              <a:tabLst>
                <a:tab pos="2854325" algn="l"/>
              </a:tabLst>
            </a:pPr>
            <a:r>
              <a:rPr lang="en-US" sz="2400" dirty="0">
                <a:solidFill>
                  <a:schemeClr val="tx1">
                    <a:lumMod val="95000"/>
                    <a:lumOff val="5000"/>
                  </a:schemeClr>
                </a:solidFill>
              </a:rPr>
              <a:t>Traffic volumes, benefit, cost, safety, travel times, etc. </a:t>
            </a:r>
          </a:p>
          <a:p>
            <a:pPr marL="342900" indent="-342900">
              <a:buFont typeface="Wingdings" pitchFamily="2" charset="2"/>
              <a:buChar char="ü"/>
              <a:tabLst>
                <a:tab pos="2854325" algn="l"/>
              </a:tabLst>
            </a:pPr>
            <a:r>
              <a:rPr lang="en-US" sz="2400" b="1" dirty="0">
                <a:solidFill>
                  <a:srgbClr val="0000FF"/>
                </a:solidFill>
              </a:rPr>
              <a:t>Allow the decision maker to place different weights to different factors,</a:t>
            </a:r>
            <a:r>
              <a:rPr lang="en-US" sz="2400" dirty="0">
                <a:solidFill>
                  <a:srgbClr val="0000FF"/>
                </a:solidFill>
              </a:rPr>
              <a:t> </a:t>
            </a:r>
            <a:r>
              <a:rPr lang="en-US" sz="2400" dirty="0">
                <a:solidFill>
                  <a:schemeClr val="tx1">
                    <a:lumMod val="95000"/>
                    <a:lumOff val="5000"/>
                  </a:schemeClr>
                </a:solidFill>
              </a:rPr>
              <a:t>based on the either resource constraints or </a:t>
            </a:r>
            <a:r>
              <a:rPr lang="en-US" sz="2400" dirty="0" smtClean="0">
                <a:solidFill>
                  <a:schemeClr val="tx1">
                    <a:lumMod val="95000"/>
                    <a:lumOff val="5000"/>
                  </a:schemeClr>
                </a:solidFill>
              </a:rPr>
              <a:t>priority</a:t>
            </a:r>
            <a:r>
              <a:rPr lang="en-US" sz="2400" dirty="0">
                <a:solidFill>
                  <a:schemeClr val="tx1">
                    <a:lumMod val="95000"/>
                    <a:lumOff val="5000"/>
                  </a:schemeClr>
                </a:solidFill>
              </a:rPr>
              <a:t>.</a:t>
            </a:r>
          </a:p>
        </p:txBody>
      </p:sp>
      <p:sp>
        <p:nvSpPr>
          <p:cNvPr id="11" name="Down Arrow 10"/>
          <p:cNvSpPr/>
          <p:nvPr/>
        </p:nvSpPr>
        <p:spPr>
          <a:xfrm>
            <a:off x="4267200" y="3098800"/>
            <a:ext cx="762000" cy="454012"/>
          </a:xfrm>
          <a:prstGeom prst="downArrow">
            <a:avLst/>
          </a:prstGeom>
          <a:solidFill>
            <a:schemeClr val="tx1">
              <a:lumMod val="50000"/>
              <a:lumOff val="50000"/>
              <a:alpha val="76078"/>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p:cNvSpPr txBox="1"/>
          <p:nvPr/>
        </p:nvSpPr>
        <p:spPr>
          <a:xfrm>
            <a:off x="1219200" y="121170"/>
            <a:ext cx="5791200" cy="400110"/>
          </a:xfrm>
          <a:prstGeom prst="rect">
            <a:avLst/>
          </a:prstGeom>
          <a:noFill/>
        </p:spPr>
        <p:txBody>
          <a:bodyPr wrap="square" rtlCol="0">
            <a:spAutoFit/>
          </a:bodyPr>
          <a:lstStyle/>
          <a:p>
            <a:r>
              <a:rPr lang="en-US" sz="2000" i="1" dirty="0"/>
              <a:t>3</a:t>
            </a:r>
            <a:r>
              <a:rPr lang="en-US" sz="2000" i="1" dirty="0" smtClean="0"/>
              <a:t>. Detour </a:t>
            </a:r>
            <a:r>
              <a:rPr lang="en-US" sz="2000" i="1" dirty="0"/>
              <a:t>Decision Support System</a:t>
            </a:r>
          </a:p>
        </p:txBody>
      </p:sp>
    </p:spTree>
    <p:extLst>
      <p:ext uri="{BB962C8B-B14F-4D97-AF65-F5344CB8AC3E}">
        <p14:creationId xmlns:p14="http://schemas.microsoft.com/office/powerpoint/2010/main" val="139044909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1"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8433" name="Group 1"/>
          <p:cNvGrpSpPr>
            <a:grpSpLocks noChangeAspect="1"/>
          </p:cNvGrpSpPr>
          <p:nvPr/>
        </p:nvGrpSpPr>
        <p:grpSpPr bwMode="auto">
          <a:xfrm>
            <a:off x="1408430" y="1298631"/>
            <a:ext cx="6078220" cy="5511161"/>
            <a:chOff x="1163" y="4644"/>
            <a:chExt cx="9572" cy="8462"/>
          </a:xfrm>
        </p:grpSpPr>
        <p:sp>
          <p:nvSpPr>
            <p:cNvPr id="18470" name="AutoShape 38"/>
            <p:cNvSpPr>
              <a:spLocks noChangeAspect="1" noChangeArrowheads="1" noTextEdit="1"/>
            </p:cNvSpPr>
            <p:nvPr/>
          </p:nvSpPr>
          <p:spPr bwMode="auto">
            <a:xfrm>
              <a:off x="1225" y="4644"/>
              <a:ext cx="9510" cy="846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68" name="AutoShape 36"/>
            <p:cNvSpPr>
              <a:spLocks noChangeArrowheads="1"/>
            </p:cNvSpPr>
            <p:nvPr/>
          </p:nvSpPr>
          <p:spPr bwMode="auto">
            <a:xfrm>
              <a:off x="5534" y="7304"/>
              <a:ext cx="1859" cy="1644"/>
            </a:xfrm>
            <a:prstGeom prst="diamond">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Detour Rate &gt; 0%</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7" name="Rectangle 35"/>
            <p:cNvSpPr>
              <a:spLocks noChangeArrowheads="1"/>
            </p:cNvSpPr>
            <p:nvPr/>
          </p:nvSpPr>
          <p:spPr bwMode="auto">
            <a:xfrm>
              <a:off x="8232" y="7861"/>
              <a:ext cx="1633" cy="548"/>
            </a:xfrm>
            <a:prstGeom prst="rect">
              <a:avLst/>
            </a:prstGeom>
            <a:ln w="12700">
              <a:headEnd/>
              <a:tailEnd/>
            </a:ln>
          </p:spPr>
          <p:style>
            <a:lnRef idx="1">
              <a:schemeClr val="accent5"/>
            </a:lnRef>
            <a:fillRef idx="2">
              <a:schemeClr val="accent5"/>
            </a:fillRef>
            <a:effectRef idx="1">
              <a:schemeClr val="accent5"/>
            </a:effectRef>
            <a:fontRef idx="minor">
              <a:schemeClr val="dk1"/>
            </a:fontRef>
          </p:style>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No Detour</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6" name="AutoShape 34"/>
            <p:cNvSpPr>
              <a:spLocks noChangeArrowheads="1"/>
            </p:cNvSpPr>
            <p:nvPr/>
          </p:nvSpPr>
          <p:spPr bwMode="auto">
            <a:xfrm>
              <a:off x="2466" y="10152"/>
              <a:ext cx="1594" cy="89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Benefit-Cost Ratio</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5" name="AutoShape 33"/>
            <p:cNvSpPr>
              <a:spLocks noChangeArrowheads="1"/>
            </p:cNvSpPr>
            <p:nvPr/>
          </p:nvSpPr>
          <p:spPr bwMode="auto">
            <a:xfrm>
              <a:off x="4586" y="10169"/>
              <a:ext cx="1552" cy="89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Safety &amp; Reliability</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4" name="AutoShape 32"/>
            <p:cNvSpPr>
              <a:spLocks noChangeArrowheads="1"/>
            </p:cNvSpPr>
            <p:nvPr/>
          </p:nvSpPr>
          <p:spPr bwMode="auto">
            <a:xfrm>
              <a:off x="8718" y="10169"/>
              <a:ext cx="1762" cy="89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54864" tIns="45720" rIns="54864"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Acceptability</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3" name="Rectangle 31"/>
            <p:cNvSpPr>
              <a:spLocks noChangeArrowheads="1"/>
            </p:cNvSpPr>
            <p:nvPr/>
          </p:nvSpPr>
          <p:spPr bwMode="auto">
            <a:xfrm>
              <a:off x="3910" y="12069"/>
              <a:ext cx="1440" cy="548"/>
            </a:xfrm>
            <a:prstGeom prst="rect">
              <a:avLst/>
            </a:prstGeom>
            <a:ln w="12700">
              <a:headEnd/>
              <a:tailEnd/>
            </a:ln>
          </p:spPr>
          <p:style>
            <a:lnRef idx="1">
              <a:schemeClr val="accent5"/>
            </a:lnRef>
            <a:fillRef idx="2">
              <a:schemeClr val="accent5"/>
            </a:fillRef>
            <a:effectRef idx="1">
              <a:schemeClr val="accent5"/>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Detour</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2" name="Rectangle 30"/>
            <p:cNvSpPr>
              <a:spLocks noChangeArrowheads="1"/>
            </p:cNvSpPr>
            <p:nvPr/>
          </p:nvSpPr>
          <p:spPr bwMode="auto">
            <a:xfrm>
              <a:off x="7526" y="12069"/>
              <a:ext cx="1440" cy="548"/>
            </a:xfrm>
            <a:prstGeom prst="rect">
              <a:avLst/>
            </a:prstGeom>
            <a:ln w="12700">
              <a:headEnd/>
              <a:tailEnd/>
            </a:ln>
          </p:spPr>
          <p:style>
            <a:lnRef idx="1">
              <a:schemeClr val="accent5"/>
            </a:lnRef>
            <a:fillRef idx="2">
              <a:schemeClr val="accent5"/>
            </a:fillRef>
            <a:effectRef idx="1">
              <a:schemeClr val="accent5"/>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No Detour</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1" name="AutoShape 29"/>
            <p:cNvSpPr>
              <a:spLocks noChangeArrowheads="1"/>
            </p:cNvSpPr>
            <p:nvPr/>
          </p:nvSpPr>
          <p:spPr bwMode="auto">
            <a:xfrm>
              <a:off x="6778" y="10172"/>
              <a:ext cx="1647" cy="89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45720" tIns="45720" rIns="4572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Malgun Gothic"/>
                  <a:cs typeface="Times New Roman" pitchFamily="18" charset="0"/>
                </a:rPr>
                <a:t>Accessibility</a:t>
              </a:r>
              <a:endParaRPr kumimoji="0" lang="en-US" sz="2400" b="0" i="0" u="none" strike="noStrike" cap="none" normalizeH="0" baseline="0" smtClean="0">
                <a:ln>
                  <a:noFill/>
                </a:ln>
                <a:solidFill>
                  <a:schemeClr val="tx1"/>
                </a:solidFill>
                <a:effectLst/>
                <a:latin typeface="Arial" pitchFamily="34" charset="0"/>
              </a:endParaRPr>
            </a:p>
          </p:txBody>
        </p:sp>
        <p:sp>
          <p:nvSpPr>
            <p:cNvPr id="18460" name="AutoShape 28"/>
            <p:cNvSpPr>
              <a:spLocks noChangeShapeType="1"/>
            </p:cNvSpPr>
            <p:nvPr/>
          </p:nvSpPr>
          <p:spPr bwMode="auto">
            <a:xfrm>
              <a:off x="6448" y="5636"/>
              <a:ext cx="7" cy="63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459" name="AutoShape 27"/>
            <p:cNvSpPr>
              <a:spLocks noChangeShapeType="1"/>
            </p:cNvSpPr>
            <p:nvPr/>
          </p:nvSpPr>
          <p:spPr bwMode="auto">
            <a:xfrm>
              <a:off x="6455" y="6676"/>
              <a:ext cx="9" cy="62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458" name="AutoShape 26"/>
            <p:cNvSpPr>
              <a:spLocks noChangeShapeType="1"/>
            </p:cNvSpPr>
            <p:nvPr/>
          </p:nvSpPr>
          <p:spPr bwMode="auto">
            <a:xfrm>
              <a:off x="7393" y="8126"/>
              <a:ext cx="839" cy="9"/>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457" name="AutoShape 25"/>
            <p:cNvSpPr>
              <a:spLocks noChangeShapeType="1"/>
            </p:cNvSpPr>
            <p:nvPr/>
          </p:nvSpPr>
          <p:spPr bwMode="auto">
            <a:xfrm>
              <a:off x="6464" y="8948"/>
              <a:ext cx="4" cy="72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456" name="AutoShape 24"/>
            <p:cNvSpPr>
              <a:spLocks noChangeShapeType="1"/>
            </p:cNvSpPr>
            <p:nvPr/>
          </p:nvSpPr>
          <p:spPr bwMode="auto">
            <a:xfrm rot="5400000" flipV="1">
              <a:off x="6406" y="6894"/>
              <a:ext cx="17" cy="6538"/>
            </a:xfrm>
            <a:prstGeom prst="bentConnector3">
              <a:avLst>
                <a:gd name="adj1" fmla="val -2251734"/>
              </a:avLst>
            </a:prstGeom>
            <a:no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55" name="AutoShape 23"/>
            <p:cNvSpPr>
              <a:spLocks noChangeShapeType="1"/>
            </p:cNvSpPr>
            <p:nvPr/>
          </p:nvSpPr>
          <p:spPr bwMode="auto">
            <a:xfrm flipV="1">
              <a:off x="5386" y="9665"/>
              <a:ext cx="2" cy="504"/>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4" name="AutoShape 22"/>
            <p:cNvSpPr>
              <a:spLocks noChangeShapeType="1"/>
            </p:cNvSpPr>
            <p:nvPr/>
          </p:nvSpPr>
          <p:spPr bwMode="auto">
            <a:xfrm flipH="1" flipV="1">
              <a:off x="7591" y="9665"/>
              <a:ext cx="4" cy="504"/>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3" name="AutoShape 21"/>
            <p:cNvSpPr>
              <a:spLocks noChangeShapeType="1"/>
            </p:cNvSpPr>
            <p:nvPr/>
          </p:nvSpPr>
          <p:spPr bwMode="auto">
            <a:xfrm>
              <a:off x="3178" y="11044"/>
              <a:ext cx="1452" cy="1025"/>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2" name="AutoShape 20"/>
            <p:cNvSpPr>
              <a:spLocks noChangeShapeType="1"/>
            </p:cNvSpPr>
            <p:nvPr/>
          </p:nvSpPr>
          <p:spPr bwMode="auto">
            <a:xfrm flipH="1">
              <a:off x="4630" y="11061"/>
              <a:ext cx="756" cy="1008"/>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1" name="AutoShape 19"/>
            <p:cNvSpPr>
              <a:spLocks noChangeShapeType="1"/>
            </p:cNvSpPr>
            <p:nvPr/>
          </p:nvSpPr>
          <p:spPr bwMode="auto">
            <a:xfrm flipH="1">
              <a:off x="4630" y="11064"/>
              <a:ext cx="2969" cy="1005"/>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0" name="AutoShape 18"/>
            <p:cNvSpPr>
              <a:spLocks noChangeShapeType="1"/>
            </p:cNvSpPr>
            <p:nvPr/>
          </p:nvSpPr>
          <p:spPr bwMode="auto">
            <a:xfrm flipH="1">
              <a:off x="4630" y="11061"/>
              <a:ext cx="5050" cy="1008"/>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9" name="AutoShape 17"/>
            <p:cNvSpPr>
              <a:spLocks noChangeShapeType="1"/>
            </p:cNvSpPr>
            <p:nvPr/>
          </p:nvSpPr>
          <p:spPr bwMode="auto">
            <a:xfrm>
              <a:off x="3178" y="11044"/>
              <a:ext cx="5068" cy="1025"/>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8" name="AutoShape 16"/>
            <p:cNvSpPr>
              <a:spLocks noChangeShapeType="1"/>
            </p:cNvSpPr>
            <p:nvPr/>
          </p:nvSpPr>
          <p:spPr bwMode="auto">
            <a:xfrm>
              <a:off x="5386" y="11061"/>
              <a:ext cx="2860" cy="1008"/>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7" name="AutoShape 15"/>
            <p:cNvSpPr>
              <a:spLocks noChangeShapeType="1"/>
            </p:cNvSpPr>
            <p:nvPr/>
          </p:nvSpPr>
          <p:spPr bwMode="auto">
            <a:xfrm>
              <a:off x="7599" y="11064"/>
              <a:ext cx="647" cy="1005"/>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6" name="AutoShape 14"/>
            <p:cNvSpPr>
              <a:spLocks noChangeShapeType="1"/>
            </p:cNvSpPr>
            <p:nvPr/>
          </p:nvSpPr>
          <p:spPr bwMode="auto">
            <a:xfrm flipH="1">
              <a:off x="8246" y="11061"/>
              <a:ext cx="1434" cy="1008"/>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5" name="Rectangle 13"/>
            <p:cNvSpPr>
              <a:spLocks noChangeArrowheads="1"/>
            </p:cNvSpPr>
            <p:nvPr/>
          </p:nvSpPr>
          <p:spPr bwMode="auto">
            <a:xfrm>
              <a:off x="2950" y="5922"/>
              <a:ext cx="7437" cy="3385"/>
            </a:xfrm>
            <a:prstGeom prst="rect">
              <a:avLst/>
            </a:prstGeom>
            <a:noFill/>
            <a:ln w="9525">
              <a:solidFill>
                <a:srgbClr val="000000"/>
              </a:solidFill>
              <a:prstDash val="lg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44" name="Rectangle 12"/>
            <p:cNvSpPr>
              <a:spLocks noChangeArrowheads="1"/>
            </p:cNvSpPr>
            <p:nvPr/>
          </p:nvSpPr>
          <p:spPr bwMode="auto">
            <a:xfrm>
              <a:off x="2007" y="4783"/>
              <a:ext cx="8613" cy="818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43" name="Rectangle 11"/>
            <p:cNvSpPr>
              <a:spLocks noChangeArrowheads="1"/>
            </p:cNvSpPr>
            <p:nvPr/>
          </p:nvSpPr>
          <p:spPr bwMode="auto">
            <a:xfrm>
              <a:off x="2390" y="5914"/>
              <a:ext cx="570" cy="3393"/>
            </a:xfrm>
            <a:prstGeom prst="rect">
              <a:avLst/>
            </a:prstGeom>
            <a:solidFill>
              <a:srgbClr val="D8D8D8"/>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Standard Flowchart</a:t>
              </a:r>
              <a:endParaRPr kumimoji="0" lang="en-US" sz="1800" b="0" i="0" u="none" strike="noStrike" cap="none" normalizeH="0" baseline="0" dirty="0" smtClean="0">
                <a:ln>
                  <a:noFill/>
                </a:ln>
                <a:solidFill>
                  <a:schemeClr val="tx1"/>
                </a:solidFill>
                <a:effectLst/>
                <a:latin typeface="Arial" pitchFamily="34" charset="0"/>
              </a:endParaRPr>
            </a:p>
          </p:txBody>
        </p:sp>
        <p:sp>
          <p:nvSpPr>
            <p:cNvPr id="18442" name="Rectangle 10"/>
            <p:cNvSpPr>
              <a:spLocks noChangeArrowheads="1"/>
            </p:cNvSpPr>
            <p:nvPr/>
          </p:nvSpPr>
          <p:spPr bwMode="auto">
            <a:xfrm>
              <a:off x="1163" y="4783"/>
              <a:ext cx="844" cy="8185"/>
            </a:xfrm>
            <a:prstGeom prst="rect">
              <a:avLst/>
            </a:prstGeom>
            <a:solidFill>
              <a:srgbClr val="BFBFB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Malgun Gothic"/>
                  <a:cs typeface="Times New Roman" pitchFamily="18" charset="0"/>
                </a:rPr>
                <a:t>Analytical Hierarchy Process</a:t>
              </a:r>
              <a:endParaRPr kumimoji="0" lang="en-US" sz="2800" b="0" i="0" u="none" strike="noStrike" cap="none" normalizeH="0" baseline="0" dirty="0" smtClean="0">
                <a:ln>
                  <a:noFill/>
                </a:ln>
                <a:solidFill>
                  <a:schemeClr val="tx1"/>
                </a:solidFill>
                <a:effectLst/>
                <a:latin typeface="Arial" pitchFamily="34" charset="0"/>
              </a:endParaRPr>
            </a:p>
          </p:txBody>
        </p:sp>
        <p:sp>
          <p:nvSpPr>
            <p:cNvPr id="18441" name="Text Box 9"/>
            <p:cNvSpPr txBox="1">
              <a:spLocks noChangeArrowheads="1"/>
            </p:cNvSpPr>
            <p:nvPr/>
          </p:nvSpPr>
          <p:spPr bwMode="auto">
            <a:xfrm>
              <a:off x="4264" y="6226"/>
              <a:ext cx="856"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Malgun Gothic"/>
                  <a:cs typeface="Times New Roman" pitchFamily="18" charset="0"/>
                </a:rPr>
                <a:t>(2)</a:t>
              </a:r>
              <a:endParaRPr kumimoji="0" lang="en-US" sz="2000" b="0" i="0" u="none" strike="noStrike" cap="none" normalizeH="0" baseline="0" dirty="0" smtClean="0">
                <a:ln>
                  <a:noFill/>
                </a:ln>
                <a:solidFill>
                  <a:schemeClr val="tx1"/>
                </a:solidFill>
                <a:effectLst/>
                <a:latin typeface="Arial" pitchFamily="34" charset="0"/>
              </a:endParaRPr>
            </a:p>
          </p:txBody>
        </p:sp>
        <p:sp>
          <p:nvSpPr>
            <p:cNvPr id="18440" name="Text Box 8"/>
            <p:cNvSpPr txBox="1">
              <a:spLocks noChangeArrowheads="1"/>
            </p:cNvSpPr>
            <p:nvPr/>
          </p:nvSpPr>
          <p:spPr bwMode="auto">
            <a:xfrm>
              <a:off x="5012" y="7629"/>
              <a:ext cx="674"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Malgun Gothic"/>
                  <a:cs typeface="Times New Roman" pitchFamily="18" charset="0"/>
                </a:rPr>
                <a:t>(3)</a:t>
              </a:r>
              <a:endParaRPr kumimoji="0" lang="en-US" sz="2000" b="0" i="0" u="none" strike="noStrike" cap="none" normalizeH="0" baseline="0" dirty="0" smtClean="0">
                <a:ln>
                  <a:noFill/>
                </a:ln>
                <a:solidFill>
                  <a:schemeClr val="tx1"/>
                </a:solidFill>
                <a:effectLst/>
                <a:latin typeface="Arial" pitchFamily="34" charset="0"/>
              </a:endParaRPr>
            </a:p>
          </p:txBody>
        </p:sp>
        <p:sp>
          <p:nvSpPr>
            <p:cNvPr id="18439" name="Text Box 7"/>
            <p:cNvSpPr txBox="1">
              <a:spLocks noChangeArrowheads="1"/>
            </p:cNvSpPr>
            <p:nvPr/>
          </p:nvSpPr>
          <p:spPr bwMode="auto">
            <a:xfrm>
              <a:off x="1892" y="10386"/>
              <a:ext cx="681"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Malgun Gothic"/>
                  <a:cs typeface="Times New Roman" pitchFamily="18" charset="0"/>
                </a:rPr>
                <a:t>(4)</a:t>
              </a:r>
              <a:endParaRPr kumimoji="0" lang="en-US" sz="2000" b="0" i="0" u="none" strike="noStrike" cap="none" normalizeH="0" baseline="0" dirty="0" smtClean="0">
                <a:ln>
                  <a:noFill/>
                </a:ln>
                <a:solidFill>
                  <a:schemeClr val="tx1"/>
                </a:solidFill>
                <a:effectLst/>
                <a:latin typeface="Arial" pitchFamily="34" charset="0"/>
              </a:endParaRPr>
            </a:p>
          </p:txBody>
        </p:sp>
        <p:sp>
          <p:nvSpPr>
            <p:cNvPr id="18438" name="Text Box 6"/>
            <p:cNvSpPr txBox="1">
              <a:spLocks noChangeArrowheads="1"/>
            </p:cNvSpPr>
            <p:nvPr/>
          </p:nvSpPr>
          <p:spPr bwMode="auto">
            <a:xfrm>
              <a:off x="3178" y="12156"/>
              <a:ext cx="692"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Malgun Gothic"/>
                  <a:cs typeface="Times New Roman" pitchFamily="18" charset="0"/>
                </a:rPr>
                <a:t>(5)</a:t>
              </a:r>
              <a:endParaRPr kumimoji="0" lang="en-US" sz="2000" b="0" i="0" u="none" strike="noStrike" cap="none" normalizeH="0" baseline="0" dirty="0" smtClean="0">
                <a:ln>
                  <a:noFill/>
                </a:ln>
                <a:solidFill>
                  <a:schemeClr val="tx1"/>
                </a:solidFill>
                <a:effectLst/>
                <a:latin typeface="Arial" pitchFamily="34" charset="0"/>
              </a:endParaRPr>
            </a:p>
          </p:txBody>
        </p:sp>
        <p:sp>
          <p:nvSpPr>
            <p:cNvPr id="18437" name="Text Box 5"/>
            <p:cNvSpPr txBox="1">
              <a:spLocks noChangeArrowheads="1"/>
            </p:cNvSpPr>
            <p:nvPr/>
          </p:nvSpPr>
          <p:spPr bwMode="auto">
            <a:xfrm>
              <a:off x="7219" y="7681"/>
              <a:ext cx="774" cy="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NO</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36" name="Text Box 4"/>
            <p:cNvSpPr txBox="1">
              <a:spLocks noChangeArrowheads="1"/>
            </p:cNvSpPr>
            <p:nvPr/>
          </p:nvSpPr>
          <p:spPr bwMode="auto">
            <a:xfrm>
              <a:off x="5800" y="8856"/>
              <a:ext cx="774" cy="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YES</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35" name="AutoShape 3"/>
            <p:cNvSpPr>
              <a:spLocks noChangeArrowheads="1"/>
            </p:cNvSpPr>
            <p:nvPr/>
          </p:nvSpPr>
          <p:spPr bwMode="auto">
            <a:xfrm>
              <a:off x="3835" y="5108"/>
              <a:ext cx="5216" cy="52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Decision Goal: Is Detouring Beneficial ?</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34" name="Text Box 2"/>
            <p:cNvSpPr txBox="1">
              <a:spLocks noChangeArrowheads="1"/>
            </p:cNvSpPr>
            <p:nvPr/>
          </p:nvSpPr>
          <p:spPr bwMode="auto">
            <a:xfrm>
              <a:off x="2960" y="5114"/>
              <a:ext cx="856"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Malgun Gothic"/>
                  <a:cs typeface="Times New Roman" pitchFamily="18" charset="0"/>
                </a:rPr>
                <a:t>(1)</a:t>
              </a:r>
              <a:endParaRPr kumimoji="0" lang="en-US" sz="2000" b="0" i="0" u="none" strike="noStrike" cap="none" normalizeH="0" baseline="0" dirty="0" smtClean="0">
                <a:ln>
                  <a:noFill/>
                </a:ln>
                <a:solidFill>
                  <a:schemeClr val="tx1"/>
                </a:solidFill>
                <a:effectLst/>
                <a:latin typeface="Arial" pitchFamily="34" charset="0"/>
              </a:endParaRPr>
            </a:p>
          </p:txBody>
        </p:sp>
        <p:sp>
          <p:nvSpPr>
            <p:cNvPr id="18469" name="AutoShape 37"/>
            <p:cNvSpPr>
              <a:spLocks noChangeArrowheads="1"/>
            </p:cNvSpPr>
            <p:nvPr/>
          </p:nvSpPr>
          <p:spPr bwMode="auto">
            <a:xfrm>
              <a:off x="4714" y="6258"/>
              <a:ext cx="3347" cy="511"/>
            </a:xfrm>
            <a:prstGeom prst="flowChartInputOutpu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pitchFamily="34" charset="0"/>
                  <a:ea typeface="Malgun Gothic"/>
                  <a:cs typeface="Times New Roman" pitchFamily="18" charset="0"/>
                </a:rPr>
                <a:t>Input Information</a:t>
              </a:r>
              <a:endParaRPr kumimoji="0" lang="en-US" sz="1300" b="0" i="0" u="none" strike="noStrike" cap="none" normalizeH="0" baseline="0" dirty="0" smtClean="0">
                <a:ln>
                  <a:noFill/>
                </a:ln>
                <a:solidFill>
                  <a:schemeClr val="tx1"/>
                </a:solidFill>
                <a:effectLst/>
                <a:latin typeface="Arial" pitchFamily="34" charset="0"/>
              </a:endParaRPr>
            </a:p>
          </p:txBody>
        </p:sp>
      </p:grpSp>
      <p:sp>
        <p:nvSpPr>
          <p:cNvPr id="45" name="Line Callout 1 44"/>
          <p:cNvSpPr/>
          <p:nvPr/>
        </p:nvSpPr>
        <p:spPr>
          <a:xfrm>
            <a:off x="6440170" y="1919606"/>
            <a:ext cx="2524443" cy="1239091"/>
          </a:xfrm>
          <a:prstGeom prst="borderCallout1">
            <a:avLst>
              <a:gd name="adj1" fmla="val 48138"/>
              <a:gd name="adj2" fmla="val -4835"/>
              <a:gd name="adj3" fmla="val 49776"/>
              <a:gd name="adj4" fmla="val -4103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rPr>
              <a:t>Inputs by Users</a:t>
            </a:r>
          </a:p>
          <a:p>
            <a:pPr marL="285750" indent="-285750" algn="ctr">
              <a:buFont typeface="Arial" panose="020B0604020202020204" pitchFamily="34" charset="0"/>
              <a:buChar char="•"/>
            </a:pPr>
            <a:r>
              <a:rPr lang="en-US" dirty="0" smtClean="0">
                <a:solidFill>
                  <a:schemeClr val="tx1"/>
                </a:solidFill>
              </a:rPr>
              <a:t>Incident-related info</a:t>
            </a:r>
          </a:p>
          <a:p>
            <a:pPr marL="285750" indent="-285750" algn="ctr">
              <a:buFont typeface="Arial" panose="020B0604020202020204" pitchFamily="34" charset="0"/>
              <a:buChar char="•"/>
            </a:pPr>
            <a:r>
              <a:rPr lang="en-US" dirty="0" smtClean="0">
                <a:solidFill>
                  <a:schemeClr val="tx1"/>
                </a:solidFill>
              </a:rPr>
              <a:t>Traffic volume</a:t>
            </a:r>
          </a:p>
          <a:p>
            <a:pPr marL="285750" indent="-285750" algn="ctr">
              <a:buFont typeface="Arial" panose="020B0604020202020204" pitchFamily="34" charset="0"/>
              <a:buChar char="•"/>
            </a:pPr>
            <a:r>
              <a:rPr lang="en-US" dirty="0" smtClean="0">
                <a:solidFill>
                  <a:schemeClr val="tx1"/>
                </a:solidFill>
              </a:rPr>
              <a:t>Detour plan</a:t>
            </a:r>
            <a:endParaRPr lang="en-US" dirty="0">
              <a:solidFill>
                <a:schemeClr val="tx1"/>
              </a:solidFill>
            </a:endParaRPr>
          </a:p>
        </p:txBody>
      </p:sp>
      <p:sp>
        <p:nvSpPr>
          <p:cNvPr id="3" name="Title 2"/>
          <p:cNvSpPr>
            <a:spLocks noGrp="1"/>
          </p:cNvSpPr>
          <p:nvPr>
            <p:ph type="title"/>
          </p:nvPr>
        </p:nvSpPr>
        <p:spPr>
          <a:xfrm>
            <a:off x="838201" y="590550"/>
            <a:ext cx="7324530" cy="563563"/>
          </a:xfrm>
        </p:spPr>
        <p:txBody>
          <a:bodyPr/>
          <a:lstStyle/>
          <a:p>
            <a:r>
              <a:rPr lang="en-US" dirty="0" smtClean="0"/>
              <a:t>The Proposed System Architecture</a:t>
            </a:r>
            <a:endParaRPr lang="en-US" dirty="0"/>
          </a:p>
        </p:txBody>
      </p:sp>
      <p:sp>
        <p:nvSpPr>
          <p:cNvPr id="50" name="Slide Number Placeholder 3"/>
          <p:cNvSpPr>
            <a:spLocks noGrp="1"/>
          </p:cNvSpPr>
          <p:nvPr>
            <p:ph type="sldNum" sz="quarter" idx="12"/>
          </p:nvPr>
        </p:nvSpPr>
        <p:spPr>
          <a:xfrm>
            <a:off x="6934200" y="6400800"/>
            <a:ext cx="2133600" cy="320675"/>
          </a:xfrm>
        </p:spPr>
        <p:txBody>
          <a:bodyPr/>
          <a:lstStyle/>
          <a:p>
            <a:fld id="{176124AF-11D4-48F9-91D2-89338E3AB207}" type="slidenum">
              <a:rPr lang="en-US" smtClean="0"/>
              <a:pPr/>
              <a:t>42</a:t>
            </a:fld>
            <a:endParaRPr lang="en-US" dirty="0"/>
          </a:p>
        </p:txBody>
      </p:sp>
      <p:sp>
        <p:nvSpPr>
          <p:cNvPr id="51" name="TextBox 50"/>
          <p:cNvSpPr txBox="1"/>
          <p:nvPr/>
        </p:nvSpPr>
        <p:spPr>
          <a:xfrm>
            <a:off x="1219200" y="121170"/>
            <a:ext cx="6934200" cy="400110"/>
          </a:xfrm>
          <a:prstGeom prst="rect">
            <a:avLst/>
          </a:prstGeom>
          <a:noFill/>
        </p:spPr>
        <p:txBody>
          <a:bodyPr wrap="square" rtlCol="0">
            <a:spAutoFit/>
          </a:bodyPr>
          <a:lstStyle/>
          <a:p>
            <a:r>
              <a:rPr lang="en-US" sz="2000" i="1" dirty="0"/>
              <a:t>3</a:t>
            </a:r>
            <a:r>
              <a:rPr lang="en-US" sz="2000" i="1" dirty="0" smtClean="0"/>
              <a:t>. Detour </a:t>
            </a:r>
            <a:r>
              <a:rPr lang="en-US" sz="2000" i="1" dirty="0"/>
              <a:t>Decision Support System</a:t>
            </a:r>
          </a:p>
        </p:txBody>
      </p:sp>
      <p:grpSp>
        <p:nvGrpSpPr>
          <p:cNvPr id="9" name="Group 8"/>
          <p:cNvGrpSpPr/>
          <p:nvPr/>
        </p:nvGrpSpPr>
        <p:grpSpPr>
          <a:xfrm>
            <a:off x="685801" y="2342997"/>
            <a:ext cx="3422331" cy="1647097"/>
            <a:chOff x="695009" y="2355664"/>
            <a:chExt cx="3422331" cy="1647097"/>
          </a:xfrm>
        </p:grpSpPr>
        <p:sp>
          <p:nvSpPr>
            <p:cNvPr id="2" name="Action Button: Custom 1">
              <a:hlinkClick r:id="" action="ppaction://hlinkshowjump?jump=nextslide" highlightClick="1"/>
            </p:cNvPr>
            <p:cNvSpPr/>
            <p:nvPr/>
          </p:nvSpPr>
          <p:spPr>
            <a:xfrm>
              <a:off x="695009" y="2355664"/>
              <a:ext cx="2158364" cy="1647097"/>
            </a:xfrm>
            <a:prstGeom prst="actionButtonBlan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rPr>
                <a:t>Initial Assessment </a:t>
              </a:r>
              <a:r>
                <a:rPr lang="en-US" dirty="0" smtClean="0">
                  <a:solidFill>
                    <a:schemeClr val="tx1"/>
                  </a:solidFill>
                </a:rPr>
                <a:t>to guarantee the detour will be beneficial in the roadway operation</a:t>
              </a:r>
            </a:p>
          </p:txBody>
        </p:sp>
        <p:cxnSp>
          <p:nvCxnSpPr>
            <p:cNvPr id="5" name="Straight Connector 4"/>
            <p:cNvCxnSpPr/>
            <p:nvPr/>
          </p:nvCxnSpPr>
          <p:spPr>
            <a:xfrm>
              <a:off x="2894965" y="3267440"/>
              <a:ext cx="1222375" cy="3614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626580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b="1" dirty="0" smtClean="0"/>
              <a:t>Simulation-based Analysis</a:t>
            </a:r>
            <a:endParaRPr lang="en-US" b="1" dirty="0"/>
          </a:p>
        </p:txBody>
      </p:sp>
      <p:sp>
        <p:nvSpPr>
          <p:cNvPr id="3" name="Content Placeholder 2"/>
          <p:cNvSpPr>
            <a:spLocks noGrp="1"/>
          </p:cNvSpPr>
          <p:nvPr>
            <p:ph idx="1"/>
          </p:nvPr>
        </p:nvSpPr>
        <p:spPr>
          <a:xfrm>
            <a:off x="457200" y="1524000"/>
            <a:ext cx="8229600" cy="4876800"/>
          </a:xfrm>
        </p:spPr>
        <p:txBody>
          <a:bodyPr/>
          <a:lstStyle/>
          <a:p>
            <a:r>
              <a:rPr lang="en-US" b="1" dirty="0" smtClean="0">
                <a:solidFill>
                  <a:srgbClr val="0000FF"/>
                </a:solidFill>
              </a:rPr>
              <a:t>To estimate the optimal diversion rate </a:t>
            </a:r>
            <a:r>
              <a:rPr lang="en-US" dirty="0" smtClean="0"/>
              <a:t>from the freeway mainline to mitigate the congestion at the incident segment</a:t>
            </a:r>
          </a:p>
          <a:p>
            <a:pPr lvl="1"/>
            <a:r>
              <a:rPr lang="en-US" dirty="0" smtClean="0">
                <a:solidFill>
                  <a:srgbClr val="FF0000"/>
                </a:solidFill>
              </a:rPr>
              <a:t>Concurrently adjust signal timings </a:t>
            </a:r>
            <a:r>
              <a:rPr lang="en-US" dirty="0" smtClean="0"/>
              <a:t>at the arterial intersections to best accommodate the detour traffic</a:t>
            </a:r>
          </a:p>
          <a:p>
            <a:pPr lvl="1"/>
            <a:r>
              <a:rPr lang="en-US" dirty="0" smtClean="0">
                <a:solidFill>
                  <a:srgbClr val="FF0000"/>
                </a:solidFill>
              </a:rPr>
              <a:t>Multi-objective functions</a:t>
            </a:r>
          </a:p>
          <a:p>
            <a:pPr lvl="2"/>
            <a:r>
              <a:rPr lang="en-US" dirty="0" smtClean="0"/>
              <a:t>Max total throughput of the freeway corridor</a:t>
            </a:r>
          </a:p>
          <a:p>
            <a:pPr lvl="2"/>
            <a:r>
              <a:rPr lang="en-US" dirty="0" smtClean="0"/>
              <a:t>Min total time of detour travelers on </a:t>
            </a:r>
            <a:r>
              <a:rPr lang="en-US" dirty="0" smtClean="0"/>
              <a:t>the </a:t>
            </a:r>
            <a:r>
              <a:rPr lang="en-US" dirty="0" smtClean="0"/>
              <a:t>detour route</a:t>
            </a:r>
          </a:p>
          <a:p>
            <a:pPr lvl="1"/>
            <a:r>
              <a:rPr lang="en-US" dirty="0" smtClean="0"/>
              <a:t>Constraints</a:t>
            </a:r>
          </a:p>
          <a:p>
            <a:pPr lvl="2"/>
            <a:r>
              <a:rPr lang="en-US" dirty="0" smtClean="0"/>
              <a:t>Control for signal timing (</a:t>
            </a:r>
            <a:r>
              <a:rPr lang="en-US" b="1" dirty="0" smtClean="0"/>
              <a:t>min green time</a:t>
            </a:r>
            <a:r>
              <a:rPr lang="en-US" dirty="0" smtClean="0"/>
              <a:t>)</a:t>
            </a:r>
          </a:p>
          <a:p>
            <a:pPr lvl="2"/>
            <a:r>
              <a:rPr lang="en-US" dirty="0" smtClean="0"/>
              <a:t>Control diverging traffic (</a:t>
            </a:r>
            <a:r>
              <a:rPr lang="en-US" b="1" dirty="0" smtClean="0"/>
              <a:t>max diverging rate</a:t>
            </a:r>
            <a:r>
              <a:rPr lang="en-US" dirty="0" smtClean="0"/>
              <a:t>)</a:t>
            </a:r>
          </a:p>
          <a:p>
            <a:pPr lvl="2"/>
            <a:endParaRPr lang="en-US" dirty="0"/>
          </a:p>
        </p:txBody>
      </p:sp>
      <p:sp>
        <p:nvSpPr>
          <p:cNvPr id="5" name="TextBox 4"/>
          <p:cNvSpPr txBox="1"/>
          <p:nvPr/>
        </p:nvSpPr>
        <p:spPr>
          <a:xfrm>
            <a:off x="1219200" y="121170"/>
            <a:ext cx="6934200" cy="400110"/>
          </a:xfrm>
          <a:prstGeom prst="rect">
            <a:avLst/>
          </a:prstGeom>
          <a:noFill/>
        </p:spPr>
        <p:txBody>
          <a:bodyPr wrap="square" rtlCol="0">
            <a:spAutoFit/>
          </a:bodyPr>
          <a:lstStyle/>
          <a:p>
            <a:r>
              <a:rPr lang="en-US" sz="2000" i="1" dirty="0"/>
              <a:t>3</a:t>
            </a:r>
            <a:r>
              <a:rPr lang="en-US" sz="2000" i="1" dirty="0" smtClean="0"/>
              <a:t>. Detour </a:t>
            </a:r>
            <a:r>
              <a:rPr lang="en-US" sz="2000" i="1" dirty="0"/>
              <a:t>Decision Support System</a:t>
            </a:r>
          </a:p>
        </p:txBody>
      </p:sp>
      <p:sp>
        <p:nvSpPr>
          <p:cNvPr id="6" name="Slide Number Placeholder 1"/>
          <p:cNvSpPr>
            <a:spLocks noGrp="1"/>
          </p:cNvSpPr>
          <p:nvPr>
            <p:ph type="sldNum" sz="quarter" idx="12"/>
          </p:nvPr>
        </p:nvSpPr>
        <p:spPr>
          <a:xfrm>
            <a:off x="6934200" y="6400800"/>
            <a:ext cx="2133600" cy="320675"/>
          </a:xfrm>
        </p:spPr>
        <p:txBody>
          <a:bodyPr/>
          <a:lstStyle/>
          <a:p>
            <a:fld id="{176124AF-11D4-48F9-91D2-89338E3AB207}" type="slidenum">
              <a:rPr lang="en-US" smtClean="0"/>
              <a:pPr/>
              <a:t>43</a:t>
            </a:fld>
            <a:endParaRPr lang="en-US" dirty="0"/>
          </a:p>
        </p:txBody>
      </p:sp>
    </p:spTree>
    <p:extLst>
      <p:ext uri="{BB962C8B-B14F-4D97-AF65-F5344CB8AC3E}">
        <p14:creationId xmlns:p14="http://schemas.microsoft.com/office/powerpoint/2010/main" val="293824315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1"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8433" name="Group 1"/>
          <p:cNvGrpSpPr>
            <a:grpSpLocks noChangeAspect="1"/>
          </p:cNvGrpSpPr>
          <p:nvPr/>
        </p:nvGrpSpPr>
        <p:grpSpPr bwMode="auto">
          <a:xfrm>
            <a:off x="1408430" y="1298631"/>
            <a:ext cx="6078220" cy="5511161"/>
            <a:chOff x="1163" y="4644"/>
            <a:chExt cx="9572" cy="8462"/>
          </a:xfrm>
        </p:grpSpPr>
        <p:sp>
          <p:nvSpPr>
            <p:cNvPr id="18470" name="AutoShape 38"/>
            <p:cNvSpPr>
              <a:spLocks noChangeAspect="1" noChangeArrowheads="1" noTextEdit="1"/>
            </p:cNvSpPr>
            <p:nvPr/>
          </p:nvSpPr>
          <p:spPr bwMode="auto">
            <a:xfrm>
              <a:off x="1225" y="4644"/>
              <a:ext cx="9510" cy="846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68" name="AutoShape 36"/>
            <p:cNvSpPr>
              <a:spLocks noChangeArrowheads="1"/>
            </p:cNvSpPr>
            <p:nvPr/>
          </p:nvSpPr>
          <p:spPr bwMode="auto">
            <a:xfrm>
              <a:off x="5534" y="7304"/>
              <a:ext cx="1859" cy="1644"/>
            </a:xfrm>
            <a:prstGeom prst="diamond">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Detour Rate &gt; 0%</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7" name="Rectangle 35"/>
            <p:cNvSpPr>
              <a:spLocks noChangeArrowheads="1"/>
            </p:cNvSpPr>
            <p:nvPr/>
          </p:nvSpPr>
          <p:spPr bwMode="auto">
            <a:xfrm>
              <a:off x="8232" y="7861"/>
              <a:ext cx="1633" cy="548"/>
            </a:xfrm>
            <a:prstGeom prst="rect">
              <a:avLst/>
            </a:prstGeom>
            <a:ln w="12700">
              <a:headEnd/>
              <a:tailEnd/>
            </a:ln>
          </p:spPr>
          <p:style>
            <a:lnRef idx="1">
              <a:schemeClr val="accent5"/>
            </a:lnRef>
            <a:fillRef idx="2">
              <a:schemeClr val="accent5"/>
            </a:fillRef>
            <a:effectRef idx="1">
              <a:schemeClr val="accent5"/>
            </a:effectRef>
            <a:fontRef idx="minor">
              <a:schemeClr val="dk1"/>
            </a:fontRef>
          </p:style>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No Detour</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6" name="AutoShape 34"/>
            <p:cNvSpPr>
              <a:spLocks noChangeArrowheads="1"/>
            </p:cNvSpPr>
            <p:nvPr/>
          </p:nvSpPr>
          <p:spPr bwMode="auto">
            <a:xfrm>
              <a:off x="2466" y="10152"/>
              <a:ext cx="1594" cy="89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Benefit-Cost Ratio</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5" name="AutoShape 33"/>
            <p:cNvSpPr>
              <a:spLocks noChangeArrowheads="1"/>
            </p:cNvSpPr>
            <p:nvPr/>
          </p:nvSpPr>
          <p:spPr bwMode="auto">
            <a:xfrm>
              <a:off x="4586" y="10169"/>
              <a:ext cx="1552" cy="89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Safety &amp; Reliability</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4" name="AutoShape 32"/>
            <p:cNvSpPr>
              <a:spLocks noChangeArrowheads="1"/>
            </p:cNvSpPr>
            <p:nvPr/>
          </p:nvSpPr>
          <p:spPr bwMode="auto">
            <a:xfrm>
              <a:off x="8718" y="10169"/>
              <a:ext cx="1762" cy="89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54864" tIns="45720" rIns="54864"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Acceptability</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3" name="Rectangle 31"/>
            <p:cNvSpPr>
              <a:spLocks noChangeArrowheads="1"/>
            </p:cNvSpPr>
            <p:nvPr/>
          </p:nvSpPr>
          <p:spPr bwMode="auto">
            <a:xfrm>
              <a:off x="3910" y="12069"/>
              <a:ext cx="1440" cy="548"/>
            </a:xfrm>
            <a:prstGeom prst="rect">
              <a:avLst/>
            </a:prstGeom>
            <a:ln w="12700">
              <a:headEnd/>
              <a:tailEnd/>
            </a:ln>
          </p:spPr>
          <p:style>
            <a:lnRef idx="1">
              <a:schemeClr val="accent5"/>
            </a:lnRef>
            <a:fillRef idx="2">
              <a:schemeClr val="accent5"/>
            </a:fillRef>
            <a:effectRef idx="1">
              <a:schemeClr val="accent5"/>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Detour</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2" name="Rectangle 30"/>
            <p:cNvSpPr>
              <a:spLocks noChangeArrowheads="1"/>
            </p:cNvSpPr>
            <p:nvPr/>
          </p:nvSpPr>
          <p:spPr bwMode="auto">
            <a:xfrm>
              <a:off x="7526" y="12069"/>
              <a:ext cx="1440" cy="548"/>
            </a:xfrm>
            <a:prstGeom prst="rect">
              <a:avLst/>
            </a:prstGeom>
            <a:ln w="12700">
              <a:headEnd/>
              <a:tailEnd/>
            </a:ln>
          </p:spPr>
          <p:style>
            <a:lnRef idx="1">
              <a:schemeClr val="accent5"/>
            </a:lnRef>
            <a:fillRef idx="2">
              <a:schemeClr val="accent5"/>
            </a:fillRef>
            <a:effectRef idx="1">
              <a:schemeClr val="accent5"/>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No Detour</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1" name="AutoShape 29"/>
            <p:cNvSpPr>
              <a:spLocks noChangeArrowheads="1"/>
            </p:cNvSpPr>
            <p:nvPr/>
          </p:nvSpPr>
          <p:spPr bwMode="auto">
            <a:xfrm>
              <a:off x="6778" y="10172"/>
              <a:ext cx="1647" cy="89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45720" tIns="45720" rIns="4572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Malgun Gothic"/>
                  <a:cs typeface="Times New Roman" pitchFamily="18" charset="0"/>
                </a:rPr>
                <a:t>Accessibility</a:t>
              </a:r>
              <a:endParaRPr kumimoji="0" lang="en-US" sz="2400" b="0" i="0" u="none" strike="noStrike" cap="none" normalizeH="0" baseline="0" smtClean="0">
                <a:ln>
                  <a:noFill/>
                </a:ln>
                <a:solidFill>
                  <a:schemeClr val="tx1"/>
                </a:solidFill>
                <a:effectLst/>
                <a:latin typeface="Arial" pitchFamily="34" charset="0"/>
              </a:endParaRPr>
            </a:p>
          </p:txBody>
        </p:sp>
        <p:sp>
          <p:nvSpPr>
            <p:cNvPr id="18460" name="AutoShape 28"/>
            <p:cNvSpPr>
              <a:spLocks noChangeShapeType="1"/>
            </p:cNvSpPr>
            <p:nvPr/>
          </p:nvSpPr>
          <p:spPr bwMode="auto">
            <a:xfrm>
              <a:off x="6448" y="5636"/>
              <a:ext cx="7" cy="63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459" name="AutoShape 27"/>
            <p:cNvSpPr>
              <a:spLocks noChangeShapeType="1"/>
            </p:cNvSpPr>
            <p:nvPr/>
          </p:nvSpPr>
          <p:spPr bwMode="auto">
            <a:xfrm>
              <a:off x="6455" y="6676"/>
              <a:ext cx="9" cy="62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458" name="AutoShape 26"/>
            <p:cNvSpPr>
              <a:spLocks noChangeShapeType="1"/>
            </p:cNvSpPr>
            <p:nvPr/>
          </p:nvSpPr>
          <p:spPr bwMode="auto">
            <a:xfrm>
              <a:off x="7393" y="8126"/>
              <a:ext cx="839" cy="9"/>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457" name="AutoShape 25"/>
            <p:cNvSpPr>
              <a:spLocks noChangeShapeType="1"/>
            </p:cNvSpPr>
            <p:nvPr/>
          </p:nvSpPr>
          <p:spPr bwMode="auto">
            <a:xfrm>
              <a:off x="6464" y="8948"/>
              <a:ext cx="4" cy="72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456" name="AutoShape 24"/>
            <p:cNvSpPr>
              <a:spLocks noChangeShapeType="1"/>
            </p:cNvSpPr>
            <p:nvPr/>
          </p:nvSpPr>
          <p:spPr bwMode="auto">
            <a:xfrm rot="5400000" flipV="1">
              <a:off x="6406" y="6894"/>
              <a:ext cx="17" cy="6538"/>
            </a:xfrm>
            <a:prstGeom prst="bentConnector3">
              <a:avLst>
                <a:gd name="adj1" fmla="val -2251734"/>
              </a:avLst>
            </a:prstGeom>
            <a:no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55" name="AutoShape 23"/>
            <p:cNvSpPr>
              <a:spLocks noChangeShapeType="1"/>
            </p:cNvSpPr>
            <p:nvPr/>
          </p:nvSpPr>
          <p:spPr bwMode="auto">
            <a:xfrm flipV="1">
              <a:off x="5386" y="9665"/>
              <a:ext cx="2" cy="504"/>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4" name="AutoShape 22"/>
            <p:cNvSpPr>
              <a:spLocks noChangeShapeType="1"/>
            </p:cNvSpPr>
            <p:nvPr/>
          </p:nvSpPr>
          <p:spPr bwMode="auto">
            <a:xfrm flipH="1" flipV="1">
              <a:off x="7591" y="9665"/>
              <a:ext cx="4" cy="504"/>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3" name="AutoShape 21"/>
            <p:cNvSpPr>
              <a:spLocks noChangeShapeType="1"/>
            </p:cNvSpPr>
            <p:nvPr/>
          </p:nvSpPr>
          <p:spPr bwMode="auto">
            <a:xfrm>
              <a:off x="3178" y="11044"/>
              <a:ext cx="1452" cy="1025"/>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2" name="AutoShape 20"/>
            <p:cNvSpPr>
              <a:spLocks noChangeShapeType="1"/>
            </p:cNvSpPr>
            <p:nvPr/>
          </p:nvSpPr>
          <p:spPr bwMode="auto">
            <a:xfrm flipH="1">
              <a:off x="4630" y="11061"/>
              <a:ext cx="756" cy="1008"/>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1" name="AutoShape 19"/>
            <p:cNvSpPr>
              <a:spLocks noChangeShapeType="1"/>
            </p:cNvSpPr>
            <p:nvPr/>
          </p:nvSpPr>
          <p:spPr bwMode="auto">
            <a:xfrm flipH="1">
              <a:off x="4630" y="11064"/>
              <a:ext cx="2969" cy="1005"/>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0" name="AutoShape 18"/>
            <p:cNvSpPr>
              <a:spLocks noChangeShapeType="1"/>
            </p:cNvSpPr>
            <p:nvPr/>
          </p:nvSpPr>
          <p:spPr bwMode="auto">
            <a:xfrm flipH="1">
              <a:off x="4630" y="11061"/>
              <a:ext cx="5050" cy="1008"/>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9" name="AutoShape 17"/>
            <p:cNvSpPr>
              <a:spLocks noChangeShapeType="1"/>
            </p:cNvSpPr>
            <p:nvPr/>
          </p:nvSpPr>
          <p:spPr bwMode="auto">
            <a:xfrm>
              <a:off x="3178" y="11044"/>
              <a:ext cx="5068" cy="1025"/>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8" name="AutoShape 16"/>
            <p:cNvSpPr>
              <a:spLocks noChangeShapeType="1"/>
            </p:cNvSpPr>
            <p:nvPr/>
          </p:nvSpPr>
          <p:spPr bwMode="auto">
            <a:xfrm>
              <a:off x="5386" y="11061"/>
              <a:ext cx="2860" cy="1008"/>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7" name="AutoShape 15"/>
            <p:cNvSpPr>
              <a:spLocks noChangeShapeType="1"/>
            </p:cNvSpPr>
            <p:nvPr/>
          </p:nvSpPr>
          <p:spPr bwMode="auto">
            <a:xfrm>
              <a:off x="7599" y="11064"/>
              <a:ext cx="647" cy="1005"/>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6" name="AutoShape 14"/>
            <p:cNvSpPr>
              <a:spLocks noChangeShapeType="1"/>
            </p:cNvSpPr>
            <p:nvPr/>
          </p:nvSpPr>
          <p:spPr bwMode="auto">
            <a:xfrm flipH="1">
              <a:off x="8246" y="11061"/>
              <a:ext cx="1434" cy="1008"/>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5" name="Rectangle 13"/>
            <p:cNvSpPr>
              <a:spLocks noChangeArrowheads="1"/>
            </p:cNvSpPr>
            <p:nvPr/>
          </p:nvSpPr>
          <p:spPr bwMode="auto">
            <a:xfrm>
              <a:off x="2950" y="5922"/>
              <a:ext cx="7437" cy="3385"/>
            </a:xfrm>
            <a:prstGeom prst="rect">
              <a:avLst/>
            </a:prstGeom>
            <a:noFill/>
            <a:ln w="9525">
              <a:solidFill>
                <a:srgbClr val="000000"/>
              </a:solidFill>
              <a:prstDash val="lg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44" name="Rectangle 12"/>
            <p:cNvSpPr>
              <a:spLocks noChangeArrowheads="1"/>
            </p:cNvSpPr>
            <p:nvPr/>
          </p:nvSpPr>
          <p:spPr bwMode="auto">
            <a:xfrm>
              <a:off x="2007" y="4783"/>
              <a:ext cx="8613" cy="818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43" name="Rectangle 11"/>
            <p:cNvSpPr>
              <a:spLocks noChangeArrowheads="1"/>
            </p:cNvSpPr>
            <p:nvPr/>
          </p:nvSpPr>
          <p:spPr bwMode="auto">
            <a:xfrm>
              <a:off x="2390" y="5914"/>
              <a:ext cx="570" cy="3393"/>
            </a:xfrm>
            <a:prstGeom prst="rect">
              <a:avLst/>
            </a:prstGeom>
            <a:solidFill>
              <a:srgbClr val="D8D8D8"/>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Standard Flowchart</a:t>
              </a:r>
              <a:endParaRPr kumimoji="0" lang="en-US" sz="1800" b="0" i="0" u="none" strike="noStrike" cap="none" normalizeH="0" baseline="0" dirty="0" smtClean="0">
                <a:ln>
                  <a:noFill/>
                </a:ln>
                <a:solidFill>
                  <a:schemeClr val="tx1"/>
                </a:solidFill>
                <a:effectLst/>
                <a:latin typeface="Arial" pitchFamily="34" charset="0"/>
              </a:endParaRPr>
            </a:p>
          </p:txBody>
        </p:sp>
        <p:sp>
          <p:nvSpPr>
            <p:cNvPr id="18442" name="Rectangle 10"/>
            <p:cNvSpPr>
              <a:spLocks noChangeArrowheads="1"/>
            </p:cNvSpPr>
            <p:nvPr/>
          </p:nvSpPr>
          <p:spPr bwMode="auto">
            <a:xfrm>
              <a:off x="1163" y="4783"/>
              <a:ext cx="844" cy="8185"/>
            </a:xfrm>
            <a:prstGeom prst="rect">
              <a:avLst/>
            </a:prstGeom>
            <a:solidFill>
              <a:srgbClr val="BFBFB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Malgun Gothic"/>
                  <a:cs typeface="Times New Roman" pitchFamily="18" charset="0"/>
                </a:rPr>
                <a:t>Analytical Hierarchy Process</a:t>
              </a:r>
              <a:endParaRPr kumimoji="0" lang="en-US" sz="2800" b="0" i="0" u="none" strike="noStrike" cap="none" normalizeH="0" baseline="0" dirty="0" smtClean="0">
                <a:ln>
                  <a:noFill/>
                </a:ln>
                <a:solidFill>
                  <a:schemeClr val="tx1"/>
                </a:solidFill>
                <a:effectLst/>
                <a:latin typeface="Arial" pitchFamily="34" charset="0"/>
              </a:endParaRPr>
            </a:p>
          </p:txBody>
        </p:sp>
        <p:sp>
          <p:nvSpPr>
            <p:cNvPr id="18441" name="Text Box 9"/>
            <p:cNvSpPr txBox="1">
              <a:spLocks noChangeArrowheads="1"/>
            </p:cNvSpPr>
            <p:nvPr/>
          </p:nvSpPr>
          <p:spPr bwMode="auto">
            <a:xfrm>
              <a:off x="4264" y="6226"/>
              <a:ext cx="856"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Malgun Gothic"/>
                  <a:cs typeface="Times New Roman" pitchFamily="18" charset="0"/>
                </a:rPr>
                <a:t>(2)</a:t>
              </a:r>
              <a:endParaRPr kumimoji="0" lang="en-US" sz="2000" b="0" i="0" u="none" strike="noStrike" cap="none" normalizeH="0" baseline="0" dirty="0" smtClean="0">
                <a:ln>
                  <a:noFill/>
                </a:ln>
                <a:solidFill>
                  <a:schemeClr val="tx1"/>
                </a:solidFill>
                <a:effectLst/>
                <a:latin typeface="Arial" pitchFamily="34" charset="0"/>
              </a:endParaRPr>
            </a:p>
          </p:txBody>
        </p:sp>
        <p:sp>
          <p:nvSpPr>
            <p:cNvPr id="18440" name="Text Box 8"/>
            <p:cNvSpPr txBox="1">
              <a:spLocks noChangeArrowheads="1"/>
            </p:cNvSpPr>
            <p:nvPr/>
          </p:nvSpPr>
          <p:spPr bwMode="auto">
            <a:xfrm>
              <a:off x="5012" y="7629"/>
              <a:ext cx="674"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Malgun Gothic"/>
                  <a:cs typeface="Times New Roman" pitchFamily="18" charset="0"/>
                </a:rPr>
                <a:t>(3)</a:t>
              </a:r>
              <a:endParaRPr kumimoji="0" lang="en-US" sz="2000" b="0" i="0" u="none" strike="noStrike" cap="none" normalizeH="0" baseline="0" dirty="0" smtClean="0">
                <a:ln>
                  <a:noFill/>
                </a:ln>
                <a:solidFill>
                  <a:schemeClr val="tx1"/>
                </a:solidFill>
                <a:effectLst/>
                <a:latin typeface="Arial" pitchFamily="34" charset="0"/>
              </a:endParaRPr>
            </a:p>
          </p:txBody>
        </p:sp>
        <p:sp>
          <p:nvSpPr>
            <p:cNvPr id="18439" name="Text Box 7"/>
            <p:cNvSpPr txBox="1">
              <a:spLocks noChangeArrowheads="1"/>
            </p:cNvSpPr>
            <p:nvPr/>
          </p:nvSpPr>
          <p:spPr bwMode="auto">
            <a:xfrm>
              <a:off x="1892" y="10386"/>
              <a:ext cx="681"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Malgun Gothic"/>
                  <a:cs typeface="Times New Roman" pitchFamily="18" charset="0"/>
                </a:rPr>
                <a:t>(4)</a:t>
              </a:r>
              <a:endParaRPr kumimoji="0" lang="en-US" sz="2000" b="0" i="0" u="none" strike="noStrike" cap="none" normalizeH="0" baseline="0" dirty="0" smtClean="0">
                <a:ln>
                  <a:noFill/>
                </a:ln>
                <a:solidFill>
                  <a:schemeClr val="tx1"/>
                </a:solidFill>
                <a:effectLst/>
                <a:latin typeface="Arial" pitchFamily="34" charset="0"/>
              </a:endParaRPr>
            </a:p>
          </p:txBody>
        </p:sp>
        <p:sp>
          <p:nvSpPr>
            <p:cNvPr id="18438" name="Text Box 6"/>
            <p:cNvSpPr txBox="1">
              <a:spLocks noChangeArrowheads="1"/>
            </p:cNvSpPr>
            <p:nvPr/>
          </p:nvSpPr>
          <p:spPr bwMode="auto">
            <a:xfrm>
              <a:off x="3178" y="12156"/>
              <a:ext cx="692"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Malgun Gothic"/>
                  <a:cs typeface="Times New Roman" pitchFamily="18" charset="0"/>
                </a:rPr>
                <a:t>(5)</a:t>
              </a:r>
              <a:endParaRPr kumimoji="0" lang="en-US" sz="2000" b="0" i="0" u="none" strike="noStrike" cap="none" normalizeH="0" baseline="0" dirty="0" smtClean="0">
                <a:ln>
                  <a:noFill/>
                </a:ln>
                <a:solidFill>
                  <a:schemeClr val="tx1"/>
                </a:solidFill>
                <a:effectLst/>
                <a:latin typeface="Arial" pitchFamily="34" charset="0"/>
              </a:endParaRPr>
            </a:p>
          </p:txBody>
        </p:sp>
        <p:sp>
          <p:nvSpPr>
            <p:cNvPr id="18437" name="Text Box 5"/>
            <p:cNvSpPr txBox="1">
              <a:spLocks noChangeArrowheads="1"/>
            </p:cNvSpPr>
            <p:nvPr/>
          </p:nvSpPr>
          <p:spPr bwMode="auto">
            <a:xfrm>
              <a:off x="7219" y="7785"/>
              <a:ext cx="774" cy="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NO</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36" name="Text Box 4"/>
            <p:cNvSpPr txBox="1">
              <a:spLocks noChangeArrowheads="1"/>
            </p:cNvSpPr>
            <p:nvPr/>
          </p:nvSpPr>
          <p:spPr bwMode="auto">
            <a:xfrm>
              <a:off x="5800" y="8856"/>
              <a:ext cx="774" cy="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YES</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35" name="AutoShape 3"/>
            <p:cNvSpPr>
              <a:spLocks noChangeArrowheads="1"/>
            </p:cNvSpPr>
            <p:nvPr/>
          </p:nvSpPr>
          <p:spPr bwMode="auto">
            <a:xfrm>
              <a:off x="3835" y="5108"/>
              <a:ext cx="5216" cy="52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Decision Goal: Is Detouring Beneficial ?</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34" name="Text Box 2"/>
            <p:cNvSpPr txBox="1">
              <a:spLocks noChangeArrowheads="1"/>
            </p:cNvSpPr>
            <p:nvPr/>
          </p:nvSpPr>
          <p:spPr bwMode="auto">
            <a:xfrm>
              <a:off x="2960" y="5114"/>
              <a:ext cx="856"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Malgun Gothic"/>
                  <a:cs typeface="Times New Roman" pitchFamily="18" charset="0"/>
                </a:rPr>
                <a:t>(1)</a:t>
              </a:r>
              <a:endParaRPr kumimoji="0" lang="en-US" sz="2000" b="0" i="0" u="none" strike="noStrike" cap="none" normalizeH="0" baseline="0" dirty="0" smtClean="0">
                <a:ln>
                  <a:noFill/>
                </a:ln>
                <a:solidFill>
                  <a:schemeClr val="tx1"/>
                </a:solidFill>
                <a:effectLst/>
                <a:latin typeface="Arial" pitchFamily="34" charset="0"/>
              </a:endParaRPr>
            </a:p>
          </p:txBody>
        </p:sp>
        <p:sp>
          <p:nvSpPr>
            <p:cNvPr id="18469" name="AutoShape 37"/>
            <p:cNvSpPr>
              <a:spLocks noChangeArrowheads="1"/>
            </p:cNvSpPr>
            <p:nvPr/>
          </p:nvSpPr>
          <p:spPr bwMode="auto">
            <a:xfrm>
              <a:off x="4714" y="6258"/>
              <a:ext cx="3347" cy="511"/>
            </a:xfrm>
            <a:prstGeom prst="flowChartInputOutpu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pitchFamily="34" charset="0"/>
                  <a:ea typeface="Malgun Gothic"/>
                  <a:cs typeface="Times New Roman" pitchFamily="18" charset="0"/>
                </a:rPr>
                <a:t>Input Information</a:t>
              </a:r>
              <a:endParaRPr kumimoji="0" lang="en-US" sz="1300" b="0" i="0" u="none" strike="noStrike" cap="none" normalizeH="0" baseline="0" dirty="0" smtClean="0">
                <a:ln>
                  <a:noFill/>
                </a:ln>
                <a:solidFill>
                  <a:schemeClr val="tx1"/>
                </a:solidFill>
                <a:effectLst/>
                <a:latin typeface="Arial" pitchFamily="34" charset="0"/>
              </a:endParaRPr>
            </a:p>
          </p:txBody>
        </p:sp>
      </p:grpSp>
      <p:sp>
        <p:nvSpPr>
          <p:cNvPr id="45" name="Line Callout 1 44"/>
          <p:cNvSpPr/>
          <p:nvPr/>
        </p:nvSpPr>
        <p:spPr>
          <a:xfrm>
            <a:off x="6440170" y="1919606"/>
            <a:ext cx="2524443" cy="1239091"/>
          </a:xfrm>
          <a:prstGeom prst="borderCallout1">
            <a:avLst>
              <a:gd name="adj1" fmla="val 48138"/>
              <a:gd name="adj2" fmla="val -4835"/>
              <a:gd name="adj3" fmla="val 49776"/>
              <a:gd name="adj4" fmla="val -4103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rPr>
              <a:t>Inputs by Users</a:t>
            </a:r>
          </a:p>
          <a:p>
            <a:pPr marL="285750" indent="-285750" algn="ctr">
              <a:buFont typeface="Arial" panose="020B0604020202020204" pitchFamily="34" charset="0"/>
              <a:buChar char="•"/>
            </a:pPr>
            <a:r>
              <a:rPr lang="en-US" dirty="0" smtClean="0">
                <a:solidFill>
                  <a:schemeClr val="tx1"/>
                </a:solidFill>
              </a:rPr>
              <a:t>Incident-related info</a:t>
            </a:r>
          </a:p>
          <a:p>
            <a:pPr marL="285750" indent="-285750" algn="ctr">
              <a:buFont typeface="Arial" panose="020B0604020202020204" pitchFamily="34" charset="0"/>
              <a:buChar char="•"/>
            </a:pPr>
            <a:r>
              <a:rPr lang="en-US" dirty="0" smtClean="0">
                <a:solidFill>
                  <a:schemeClr val="tx1"/>
                </a:solidFill>
              </a:rPr>
              <a:t>Traffic volume</a:t>
            </a:r>
          </a:p>
          <a:p>
            <a:pPr marL="285750" indent="-285750" algn="ctr">
              <a:buFont typeface="Arial" panose="020B0604020202020204" pitchFamily="34" charset="0"/>
              <a:buChar char="•"/>
            </a:pPr>
            <a:r>
              <a:rPr lang="en-US" dirty="0" smtClean="0">
                <a:solidFill>
                  <a:schemeClr val="tx1"/>
                </a:solidFill>
              </a:rPr>
              <a:t>Detour plan</a:t>
            </a:r>
            <a:endParaRPr lang="en-US" dirty="0">
              <a:solidFill>
                <a:schemeClr val="tx1"/>
              </a:solidFill>
            </a:endParaRPr>
          </a:p>
        </p:txBody>
      </p:sp>
      <p:sp>
        <p:nvSpPr>
          <p:cNvPr id="3" name="Title 2"/>
          <p:cNvSpPr>
            <a:spLocks noGrp="1"/>
          </p:cNvSpPr>
          <p:nvPr>
            <p:ph type="title"/>
          </p:nvPr>
        </p:nvSpPr>
        <p:spPr>
          <a:xfrm>
            <a:off x="838201" y="590550"/>
            <a:ext cx="7324530" cy="563563"/>
          </a:xfrm>
        </p:spPr>
        <p:txBody>
          <a:bodyPr/>
          <a:lstStyle/>
          <a:p>
            <a:r>
              <a:rPr lang="en-US" dirty="0"/>
              <a:t>The Proposed System Architecture</a:t>
            </a:r>
          </a:p>
        </p:txBody>
      </p:sp>
      <p:sp>
        <p:nvSpPr>
          <p:cNvPr id="50" name="Slide Number Placeholder 3"/>
          <p:cNvSpPr>
            <a:spLocks noGrp="1"/>
          </p:cNvSpPr>
          <p:nvPr>
            <p:ph type="sldNum" sz="quarter" idx="12"/>
          </p:nvPr>
        </p:nvSpPr>
        <p:spPr>
          <a:xfrm>
            <a:off x="6934200" y="6400800"/>
            <a:ext cx="2133600" cy="320675"/>
          </a:xfrm>
        </p:spPr>
        <p:txBody>
          <a:bodyPr/>
          <a:lstStyle/>
          <a:p>
            <a:fld id="{176124AF-11D4-48F9-91D2-89338E3AB207}" type="slidenum">
              <a:rPr lang="en-US" smtClean="0"/>
              <a:pPr/>
              <a:t>44</a:t>
            </a:fld>
            <a:endParaRPr lang="en-US" dirty="0"/>
          </a:p>
        </p:txBody>
      </p:sp>
      <p:sp>
        <p:nvSpPr>
          <p:cNvPr id="51" name="TextBox 50"/>
          <p:cNvSpPr txBox="1"/>
          <p:nvPr/>
        </p:nvSpPr>
        <p:spPr>
          <a:xfrm>
            <a:off x="1219200" y="121170"/>
            <a:ext cx="6934200" cy="400110"/>
          </a:xfrm>
          <a:prstGeom prst="rect">
            <a:avLst/>
          </a:prstGeom>
          <a:noFill/>
        </p:spPr>
        <p:txBody>
          <a:bodyPr wrap="square" rtlCol="0">
            <a:spAutoFit/>
          </a:bodyPr>
          <a:lstStyle/>
          <a:p>
            <a:r>
              <a:rPr lang="en-US" sz="2000" i="1" dirty="0"/>
              <a:t>3</a:t>
            </a:r>
            <a:r>
              <a:rPr lang="en-US" sz="2000" i="1" dirty="0" smtClean="0"/>
              <a:t>. Detour </a:t>
            </a:r>
            <a:r>
              <a:rPr lang="en-US" sz="2000" i="1" dirty="0"/>
              <a:t>Decision Support System</a:t>
            </a:r>
          </a:p>
        </p:txBody>
      </p:sp>
      <p:grpSp>
        <p:nvGrpSpPr>
          <p:cNvPr id="9" name="Group 8"/>
          <p:cNvGrpSpPr/>
          <p:nvPr/>
        </p:nvGrpSpPr>
        <p:grpSpPr>
          <a:xfrm>
            <a:off x="685801" y="2342997"/>
            <a:ext cx="3422331" cy="1647097"/>
            <a:chOff x="695009" y="2355664"/>
            <a:chExt cx="3422331" cy="1647097"/>
          </a:xfrm>
        </p:grpSpPr>
        <p:sp>
          <p:nvSpPr>
            <p:cNvPr id="2" name="Action Button: Custom 1">
              <a:hlinkClick r:id="" action="ppaction://hlinkshowjump?jump=nextslide" highlightClick="1"/>
            </p:cNvPr>
            <p:cNvSpPr/>
            <p:nvPr/>
          </p:nvSpPr>
          <p:spPr>
            <a:xfrm>
              <a:off x="695009" y="2355664"/>
              <a:ext cx="2158364" cy="1647097"/>
            </a:xfrm>
            <a:prstGeom prst="actionButtonBlan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rPr>
                <a:t>Initial Assessment </a:t>
              </a:r>
              <a:r>
                <a:rPr lang="en-US" dirty="0" smtClean="0">
                  <a:solidFill>
                    <a:schemeClr val="tx1"/>
                  </a:solidFill>
                </a:rPr>
                <a:t>to guarantee the detour will be beneficial in the roadway operation</a:t>
              </a:r>
            </a:p>
          </p:txBody>
        </p:sp>
        <p:cxnSp>
          <p:nvCxnSpPr>
            <p:cNvPr id="5" name="Straight Connector 4"/>
            <p:cNvCxnSpPr/>
            <p:nvPr/>
          </p:nvCxnSpPr>
          <p:spPr>
            <a:xfrm>
              <a:off x="2894965" y="3267440"/>
              <a:ext cx="1222375" cy="3614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Line Callout 1 47"/>
          <p:cNvSpPr/>
          <p:nvPr/>
        </p:nvSpPr>
        <p:spPr>
          <a:xfrm flipH="1">
            <a:off x="46279" y="4738991"/>
            <a:ext cx="1828800" cy="1452081"/>
          </a:xfrm>
          <a:prstGeom prst="borderCallout1">
            <a:avLst>
              <a:gd name="adj1" fmla="val 48138"/>
              <a:gd name="adj2" fmla="val -4835"/>
              <a:gd name="adj3" fmla="val 34428"/>
              <a:gd name="adj4" fmla="val -2641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FF"/>
                </a:solidFill>
              </a:rPr>
              <a:t>Second Assessment  </a:t>
            </a:r>
            <a:r>
              <a:rPr lang="en-US" sz="1600" dirty="0" smtClean="0">
                <a:solidFill>
                  <a:schemeClr val="tx1"/>
                </a:solidFill>
              </a:rPr>
              <a:t>to ensure the detour will be beneficial in various aspects </a:t>
            </a:r>
            <a:endParaRPr lang="en-US" sz="1600" dirty="0">
              <a:solidFill>
                <a:schemeClr val="tx1"/>
              </a:solidFill>
            </a:endParaRPr>
          </a:p>
        </p:txBody>
      </p:sp>
    </p:spTree>
    <p:extLst>
      <p:ext uri="{BB962C8B-B14F-4D97-AF65-F5344CB8AC3E}">
        <p14:creationId xmlns:p14="http://schemas.microsoft.com/office/powerpoint/2010/main" val="294281196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305800" cy="563563"/>
          </a:xfrm>
        </p:spPr>
        <p:txBody>
          <a:bodyPr>
            <a:noAutofit/>
          </a:bodyPr>
          <a:lstStyle/>
          <a:p>
            <a:r>
              <a:rPr lang="en-US" b="1" dirty="0" smtClean="0"/>
              <a:t>Decision Criteria on the Second Assessment</a:t>
            </a:r>
            <a:endParaRPr lang="en-US" b="1" dirty="0"/>
          </a:p>
        </p:txBody>
      </p:sp>
      <p:sp>
        <p:nvSpPr>
          <p:cNvPr id="3" name="Content Placeholder 2"/>
          <p:cNvSpPr>
            <a:spLocks noGrp="1"/>
          </p:cNvSpPr>
          <p:nvPr>
            <p:ph idx="1"/>
          </p:nvPr>
        </p:nvSpPr>
        <p:spPr>
          <a:xfrm>
            <a:off x="457200" y="1524000"/>
            <a:ext cx="8229600" cy="609600"/>
          </a:xfrm>
        </p:spPr>
        <p:txBody>
          <a:bodyPr/>
          <a:lstStyle/>
          <a:p>
            <a:r>
              <a:rPr lang="en-US" dirty="0" smtClean="0"/>
              <a:t>Benefit-Cost Ratio</a:t>
            </a:r>
          </a:p>
          <a:p>
            <a:pPr>
              <a:buNone/>
            </a:pPr>
            <a:endParaRPr lang="en-US" dirty="0"/>
          </a:p>
        </p:txBody>
      </p:sp>
      <p:sp>
        <p:nvSpPr>
          <p:cNvPr id="5" name="TextBox 4"/>
          <p:cNvSpPr txBox="1"/>
          <p:nvPr/>
        </p:nvSpPr>
        <p:spPr>
          <a:xfrm>
            <a:off x="1219200" y="121170"/>
            <a:ext cx="6934200" cy="400110"/>
          </a:xfrm>
          <a:prstGeom prst="rect">
            <a:avLst/>
          </a:prstGeom>
          <a:noFill/>
        </p:spPr>
        <p:txBody>
          <a:bodyPr wrap="square" rtlCol="0">
            <a:spAutoFit/>
          </a:bodyPr>
          <a:lstStyle/>
          <a:p>
            <a:r>
              <a:rPr lang="en-US" sz="2000" i="1" dirty="0"/>
              <a:t>3</a:t>
            </a:r>
            <a:r>
              <a:rPr lang="en-US" sz="2000" i="1" dirty="0" smtClean="0"/>
              <a:t>. Detour </a:t>
            </a:r>
            <a:r>
              <a:rPr lang="en-US" sz="2000" i="1" dirty="0"/>
              <a:t>Decision Support System</a:t>
            </a:r>
          </a:p>
        </p:txBody>
      </p:sp>
      <p:sp>
        <p:nvSpPr>
          <p:cNvPr id="6" name="Slide Number Placeholder 1"/>
          <p:cNvSpPr>
            <a:spLocks noGrp="1"/>
          </p:cNvSpPr>
          <p:nvPr>
            <p:ph type="sldNum" sz="quarter" idx="12"/>
          </p:nvPr>
        </p:nvSpPr>
        <p:spPr>
          <a:xfrm>
            <a:off x="6934200" y="6400800"/>
            <a:ext cx="2133600" cy="320675"/>
          </a:xfrm>
        </p:spPr>
        <p:txBody>
          <a:bodyPr/>
          <a:lstStyle/>
          <a:p>
            <a:fld id="{176124AF-11D4-48F9-91D2-89338E3AB207}" type="slidenum">
              <a:rPr lang="en-US" smtClean="0"/>
              <a:pPr/>
              <a:t>45</a:t>
            </a:fld>
            <a:endParaRPr lang="en-US" dirty="0"/>
          </a:p>
        </p:txBody>
      </p:sp>
      <p:sp>
        <p:nvSpPr>
          <p:cNvPr id="4" name="Right Arrow Callout 3"/>
          <p:cNvSpPr/>
          <p:nvPr/>
        </p:nvSpPr>
        <p:spPr>
          <a:xfrm>
            <a:off x="304800" y="3505200"/>
            <a:ext cx="1676400" cy="1447800"/>
          </a:xfrm>
          <a:prstGeom prst="rightArrowCallou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5400000" scaled="1"/>
            <a:tileRect/>
          </a:gradFill>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Input:</a:t>
            </a:r>
          </a:p>
          <a:p>
            <a:pPr algn="ctr"/>
            <a:r>
              <a:rPr lang="en-US" sz="2000" dirty="0" smtClean="0"/>
              <a:t>Incident</a:t>
            </a:r>
          </a:p>
          <a:p>
            <a:pPr algn="ctr"/>
            <a:r>
              <a:rPr lang="en-US" sz="2000" dirty="0" smtClean="0"/>
              <a:t>&amp; Traffic</a:t>
            </a:r>
            <a:endParaRPr lang="en-US" sz="2000" dirty="0" smtClean="0"/>
          </a:p>
          <a:p>
            <a:pPr algn="ctr"/>
            <a:r>
              <a:rPr lang="en-US" sz="2000" dirty="0" smtClean="0"/>
              <a:t>Info.</a:t>
            </a:r>
            <a:endParaRPr lang="en-US" sz="2000" dirty="0"/>
          </a:p>
        </p:txBody>
      </p:sp>
      <p:sp>
        <p:nvSpPr>
          <p:cNvPr id="7" name="Right Arrow Callout 6"/>
          <p:cNvSpPr/>
          <p:nvPr/>
        </p:nvSpPr>
        <p:spPr>
          <a:xfrm>
            <a:off x="2070100" y="2273300"/>
            <a:ext cx="2501900" cy="3822700"/>
          </a:xfrm>
          <a:prstGeom prst="rightArrowCallou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5400000" scaled="1"/>
            <a:tileRect/>
          </a:gradFill>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Estimate </a:t>
            </a:r>
            <a:r>
              <a:rPr lang="en-US" sz="2400" b="1" dirty="0" smtClean="0"/>
              <a:t>Benefits</a:t>
            </a:r>
            <a:r>
              <a:rPr lang="en-US" sz="2400" dirty="0" smtClean="0"/>
              <a:t>:</a:t>
            </a:r>
          </a:p>
          <a:p>
            <a:pPr algn="ctr"/>
            <a:r>
              <a:rPr lang="en-US" sz="2400" dirty="0" smtClean="0">
                <a:solidFill>
                  <a:srgbClr val="0000FF"/>
                </a:solidFill>
              </a:rPr>
              <a:t>Saved delay, </a:t>
            </a:r>
          </a:p>
          <a:p>
            <a:pPr algn="ctr"/>
            <a:r>
              <a:rPr lang="en-US" sz="2400" dirty="0" smtClean="0">
                <a:solidFill>
                  <a:srgbClr val="0000FF"/>
                </a:solidFill>
              </a:rPr>
              <a:t>fuel </a:t>
            </a:r>
            <a:r>
              <a:rPr lang="en-US" sz="2400" dirty="0" err="1" smtClean="0">
                <a:solidFill>
                  <a:srgbClr val="0000FF"/>
                </a:solidFill>
              </a:rPr>
              <a:t>consump-tion</a:t>
            </a:r>
            <a:r>
              <a:rPr lang="en-US" sz="2400" dirty="0" smtClean="0">
                <a:solidFill>
                  <a:srgbClr val="0000FF"/>
                </a:solidFill>
              </a:rPr>
              <a:t>,</a:t>
            </a:r>
          </a:p>
          <a:p>
            <a:pPr algn="ctr"/>
            <a:r>
              <a:rPr lang="en-US" sz="2400" dirty="0" smtClean="0">
                <a:solidFill>
                  <a:srgbClr val="0000FF"/>
                </a:solidFill>
              </a:rPr>
              <a:t>emission</a:t>
            </a:r>
          </a:p>
          <a:p>
            <a:pPr algn="ctr"/>
            <a:endParaRPr lang="en-US" sz="2400" dirty="0"/>
          </a:p>
        </p:txBody>
      </p:sp>
      <p:sp>
        <p:nvSpPr>
          <p:cNvPr id="8" name="Right Arrow Callout 7"/>
          <p:cNvSpPr/>
          <p:nvPr/>
        </p:nvSpPr>
        <p:spPr>
          <a:xfrm>
            <a:off x="4673600" y="3111500"/>
            <a:ext cx="2882900" cy="2146300"/>
          </a:xfrm>
          <a:prstGeom prst="rightArrowCallou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5400000" scaled="1"/>
            <a:tileRect/>
          </a:gradFill>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Estimate </a:t>
            </a:r>
            <a:r>
              <a:rPr lang="en-US" sz="2400" b="1" dirty="0" smtClean="0"/>
              <a:t>Costs</a:t>
            </a:r>
            <a:r>
              <a:rPr lang="en-US" sz="2400" dirty="0" smtClean="0"/>
              <a:t>:</a:t>
            </a:r>
          </a:p>
          <a:p>
            <a:pPr algn="ctr"/>
            <a:r>
              <a:rPr lang="en-US" sz="2400" dirty="0" smtClean="0">
                <a:solidFill>
                  <a:srgbClr val="0000FF"/>
                </a:solidFill>
              </a:rPr>
              <a:t>Operation &amp; maintenance</a:t>
            </a:r>
          </a:p>
        </p:txBody>
      </p:sp>
      <p:sp>
        <p:nvSpPr>
          <p:cNvPr id="9" name="Flowchart: Process 8"/>
          <p:cNvSpPr/>
          <p:nvPr/>
        </p:nvSpPr>
        <p:spPr>
          <a:xfrm>
            <a:off x="7696200" y="3429000"/>
            <a:ext cx="1066800" cy="1524000"/>
          </a:xfrm>
          <a:prstGeom prst="flowChartProcess">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5400000" scaled="1"/>
            <a:tileRect/>
          </a:gradFill>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Output:</a:t>
            </a:r>
          </a:p>
          <a:p>
            <a:pPr algn="ctr"/>
            <a:r>
              <a:rPr lang="en-US" sz="2400" dirty="0" smtClean="0"/>
              <a:t>B/C</a:t>
            </a:r>
            <a:endParaRPr lang="en-US" sz="2400" dirty="0"/>
          </a:p>
        </p:txBody>
      </p:sp>
    </p:spTree>
    <p:extLst>
      <p:ext uri="{BB962C8B-B14F-4D97-AF65-F5344CB8AC3E}">
        <p14:creationId xmlns:p14="http://schemas.microsoft.com/office/powerpoint/2010/main" val="86720667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305800" cy="563563"/>
          </a:xfrm>
        </p:spPr>
        <p:txBody>
          <a:bodyPr>
            <a:noAutofit/>
          </a:bodyPr>
          <a:lstStyle/>
          <a:p>
            <a:r>
              <a:rPr lang="en-US" b="1" dirty="0" smtClean="0"/>
              <a:t>Decision Criteria on the Second Assessment</a:t>
            </a:r>
            <a:endParaRPr lang="en-US" b="1" dirty="0"/>
          </a:p>
        </p:txBody>
      </p:sp>
      <p:sp>
        <p:nvSpPr>
          <p:cNvPr id="3" name="Content Placeholder 2"/>
          <p:cNvSpPr>
            <a:spLocks noGrp="1"/>
          </p:cNvSpPr>
          <p:nvPr>
            <p:ph idx="1"/>
          </p:nvPr>
        </p:nvSpPr>
        <p:spPr>
          <a:xfrm>
            <a:off x="457200" y="1524000"/>
            <a:ext cx="8229600" cy="4876800"/>
          </a:xfrm>
        </p:spPr>
        <p:txBody>
          <a:bodyPr/>
          <a:lstStyle/>
          <a:p>
            <a:r>
              <a:rPr lang="en-US" dirty="0" smtClean="0"/>
              <a:t>Safety and Reliability</a:t>
            </a:r>
          </a:p>
          <a:p>
            <a:pPr lvl="1"/>
            <a:r>
              <a:rPr lang="en-US" dirty="0" smtClean="0"/>
              <a:t>Impacted area </a:t>
            </a:r>
            <a:r>
              <a:rPr lang="en-US" dirty="0" smtClean="0">
                <a:sym typeface="Wingdings" pitchFamily="2" charset="2"/>
              </a:rPr>
              <a:t> reduction in s</a:t>
            </a:r>
            <a:r>
              <a:rPr lang="en-US" dirty="0" smtClean="0"/>
              <a:t>econdary incidents</a:t>
            </a:r>
          </a:p>
          <a:p>
            <a:pPr lvl="1"/>
            <a:r>
              <a:rPr lang="en-US" dirty="0" smtClean="0"/>
              <a:t>Measured by </a:t>
            </a:r>
            <a:r>
              <a:rPr lang="en-US" dirty="0" smtClean="0">
                <a:solidFill>
                  <a:srgbClr val="FF0000"/>
                </a:solidFill>
              </a:rPr>
              <a:t>the max queue length</a:t>
            </a:r>
          </a:p>
          <a:p>
            <a:pPr lvl="2"/>
            <a:r>
              <a:rPr lang="en-US" dirty="0" smtClean="0"/>
              <a:t>A multiple linear regression model based on numerous variables regarding incident, location, heavy vehicle volumes, and traffic volumes (Kim </a:t>
            </a:r>
            <a:r>
              <a:rPr lang="en-US" dirty="0"/>
              <a:t>et al. 2013)</a:t>
            </a:r>
            <a:endParaRPr lang="en-US" dirty="0" smtClean="0"/>
          </a:p>
          <a:p>
            <a:pPr>
              <a:buNone/>
            </a:pPr>
            <a:endParaRPr lang="en-US" dirty="0"/>
          </a:p>
        </p:txBody>
      </p:sp>
      <p:sp>
        <p:nvSpPr>
          <p:cNvPr id="5" name="TextBox 4"/>
          <p:cNvSpPr txBox="1"/>
          <p:nvPr/>
        </p:nvSpPr>
        <p:spPr>
          <a:xfrm>
            <a:off x="1219200" y="121170"/>
            <a:ext cx="6934200" cy="400110"/>
          </a:xfrm>
          <a:prstGeom prst="rect">
            <a:avLst/>
          </a:prstGeom>
          <a:noFill/>
        </p:spPr>
        <p:txBody>
          <a:bodyPr wrap="square" rtlCol="0">
            <a:spAutoFit/>
          </a:bodyPr>
          <a:lstStyle/>
          <a:p>
            <a:r>
              <a:rPr lang="en-US" sz="2000" i="1" dirty="0"/>
              <a:t>3</a:t>
            </a:r>
            <a:r>
              <a:rPr lang="en-US" sz="2000" i="1" dirty="0" smtClean="0"/>
              <a:t>. Detour </a:t>
            </a:r>
            <a:r>
              <a:rPr lang="en-US" sz="2000" i="1" dirty="0"/>
              <a:t>Decision Support System</a:t>
            </a:r>
          </a:p>
        </p:txBody>
      </p:sp>
      <p:sp>
        <p:nvSpPr>
          <p:cNvPr id="6" name="Slide Number Placeholder 1"/>
          <p:cNvSpPr>
            <a:spLocks noGrp="1"/>
          </p:cNvSpPr>
          <p:nvPr>
            <p:ph type="sldNum" sz="quarter" idx="12"/>
          </p:nvPr>
        </p:nvSpPr>
        <p:spPr>
          <a:xfrm>
            <a:off x="6934200" y="6400800"/>
            <a:ext cx="2133600" cy="320675"/>
          </a:xfrm>
        </p:spPr>
        <p:txBody>
          <a:bodyPr/>
          <a:lstStyle/>
          <a:p>
            <a:fld id="{176124AF-11D4-48F9-91D2-89338E3AB207}" type="slidenum">
              <a:rPr lang="en-US" smtClean="0"/>
              <a:pPr/>
              <a:t>46</a:t>
            </a:fld>
            <a:endParaRPr lang="en-US" dirty="0"/>
          </a:p>
        </p:txBody>
      </p:sp>
    </p:spTree>
    <p:extLst>
      <p:ext uri="{BB962C8B-B14F-4D97-AF65-F5344CB8AC3E}">
        <p14:creationId xmlns:p14="http://schemas.microsoft.com/office/powerpoint/2010/main" val="384705074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305800" cy="563563"/>
          </a:xfrm>
        </p:spPr>
        <p:txBody>
          <a:bodyPr/>
          <a:lstStyle/>
          <a:p>
            <a:r>
              <a:rPr lang="en-US" dirty="0"/>
              <a:t>Decision Criteria on the Second Assessment</a:t>
            </a:r>
            <a:endParaRPr lang="en-US" b="1" dirty="0"/>
          </a:p>
        </p:txBody>
      </p:sp>
      <p:sp>
        <p:nvSpPr>
          <p:cNvPr id="3" name="Content Placeholder 2"/>
          <p:cNvSpPr>
            <a:spLocks noGrp="1"/>
          </p:cNvSpPr>
          <p:nvPr>
            <p:ph idx="1"/>
          </p:nvPr>
        </p:nvSpPr>
        <p:spPr>
          <a:xfrm>
            <a:off x="457200" y="1524000"/>
            <a:ext cx="8229600" cy="4876800"/>
          </a:xfrm>
        </p:spPr>
        <p:txBody>
          <a:bodyPr/>
          <a:lstStyle/>
          <a:p>
            <a:r>
              <a:rPr lang="en-US" dirty="0" smtClean="0"/>
              <a:t>Accessibility</a:t>
            </a:r>
          </a:p>
          <a:p>
            <a:pPr lvl="1"/>
            <a:r>
              <a:rPr lang="en-US" dirty="0"/>
              <a:t>T</a:t>
            </a:r>
            <a:r>
              <a:rPr lang="en-US" dirty="0" smtClean="0"/>
              <a:t>raffic signals, stop signs and speed limits on the detour route</a:t>
            </a:r>
          </a:p>
          <a:p>
            <a:pPr lvl="1"/>
            <a:r>
              <a:rPr lang="en-US" dirty="0" smtClean="0">
                <a:solidFill>
                  <a:srgbClr val="FF0000"/>
                </a:solidFill>
              </a:rPr>
              <a:t>Measured by travel time</a:t>
            </a:r>
          </a:p>
          <a:p>
            <a:r>
              <a:rPr lang="en-US" dirty="0" smtClean="0"/>
              <a:t>Acceptability</a:t>
            </a:r>
          </a:p>
          <a:p>
            <a:pPr lvl="1"/>
            <a:r>
              <a:rPr lang="en-US" dirty="0" smtClean="0"/>
              <a:t>Depend on the characteristics of driving populations and timely supply of the real-time traffic information</a:t>
            </a:r>
          </a:p>
          <a:p>
            <a:pPr lvl="1"/>
            <a:r>
              <a:rPr lang="en-US" dirty="0" smtClean="0">
                <a:solidFill>
                  <a:srgbClr val="FF0000"/>
                </a:solidFill>
              </a:rPr>
              <a:t>Measured by the anticipated compliance rate (</a:t>
            </a:r>
            <a:r>
              <a:rPr lang="en-US" dirty="0">
                <a:solidFill>
                  <a:srgbClr val="FF0000"/>
                </a:solidFill>
              </a:rPr>
              <a:t>u</a:t>
            </a:r>
            <a:r>
              <a:rPr lang="en-US" dirty="0" smtClean="0">
                <a:solidFill>
                  <a:srgbClr val="FF0000"/>
                </a:solidFill>
              </a:rPr>
              <a:t>ser input)</a:t>
            </a:r>
          </a:p>
          <a:p>
            <a:pPr>
              <a:buNone/>
            </a:pPr>
            <a:endParaRPr lang="en-US" dirty="0"/>
          </a:p>
        </p:txBody>
      </p:sp>
      <p:sp>
        <p:nvSpPr>
          <p:cNvPr id="5" name="TextBox 4"/>
          <p:cNvSpPr txBox="1"/>
          <p:nvPr/>
        </p:nvSpPr>
        <p:spPr>
          <a:xfrm>
            <a:off x="1219200" y="121170"/>
            <a:ext cx="6934200" cy="400110"/>
          </a:xfrm>
          <a:prstGeom prst="rect">
            <a:avLst/>
          </a:prstGeom>
          <a:noFill/>
        </p:spPr>
        <p:txBody>
          <a:bodyPr wrap="square" rtlCol="0">
            <a:spAutoFit/>
          </a:bodyPr>
          <a:lstStyle/>
          <a:p>
            <a:r>
              <a:rPr lang="en-US" sz="2000" i="1" dirty="0"/>
              <a:t>3</a:t>
            </a:r>
            <a:r>
              <a:rPr lang="en-US" sz="2000" i="1" dirty="0" smtClean="0"/>
              <a:t>. Detour </a:t>
            </a:r>
            <a:r>
              <a:rPr lang="en-US" sz="2000" i="1" dirty="0"/>
              <a:t>Decision Support System</a:t>
            </a:r>
          </a:p>
        </p:txBody>
      </p:sp>
      <p:sp>
        <p:nvSpPr>
          <p:cNvPr id="6" name="Slide Number Placeholder 1"/>
          <p:cNvSpPr>
            <a:spLocks noGrp="1"/>
          </p:cNvSpPr>
          <p:nvPr>
            <p:ph type="sldNum" sz="quarter" idx="12"/>
          </p:nvPr>
        </p:nvSpPr>
        <p:spPr>
          <a:xfrm>
            <a:off x="6934200" y="6400800"/>
            <a:ext cx="2133600" cy="320675"/>
          </a:xfrm>
        </p:spPr>
        <p:txBody>
          <a:bodyPr/>
          <a:lstStyle/>
          <a:p>
            <a:fld id="{176124AF-11D4-48F9-91D2-89338E3AB207}" type="slidenum">
              <a:rPr lang="en-US" smtClean="0"/>
              <a:pPr/>
              <a:t>47</a:t>
            </a:fld>
            <a:endParaRPr lang="en-US" dirty="0"/>
          </a:p>
        </p:txBody>
      </p:sp>
    </p:spTree>
    <p:extLst>
      <p:ext uri="{BB962C8B-B14F-4D97-AF65-F5344CB8AC3E}">
        <p14:creationId xmlns:p14="http://schemas.microsoft.com/office/powerpoint/2010/main" val="386804516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1"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8433" name="Group 1"/>
          <p:cNvGrpSpPr>
            <a:grpSpLocks noChangeAspect="1"/>
          </p:cNvGrpSpPr>
          <p:nvPr/>
        </p:nvGrpSpPr>
        <p:grpSpPr bwMode="auto">
          <a:xfrm>
            <a:off x="1408430" y="1298631"/>
            <a:ext cx="6078220" cy="5511161"/>
            <a:chOff x="1163" y="4644"/>
            <a:chExt cx="9572" cy="8462"/>
          </a:xfrm>
        </p:grpSpPr>
        <p:sp>
          <p:nvSpPr>
            <p:cNvPr id="18470" name="AutoShape 38"/>
            <p:cNvSpPr>
              <a:spLocks noChangeAspect="1" noChangeArrowheads="1" noTextEdit="1"/>
            </p:cNvSpPr>
            <p:nvPr/>
          </p:nvSpPr>
          <p:spPr bwMode="auto">
            <a:xfrm>
              <a:off x="1225" y="4644"/>
              <a:ext cx="9510" cy="846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68" name="AutoShape 36"/>
            <p:cNvSpPr>
              <a:spLocks noChangeArrowheads="1"/>
            </p:cNvSpPr>
            <p:nvPr/>
          </p:nvSpPr>
          <p:spPr bwMode="auto">
            <a:xfrm>
              <a:off x="5534" y="7304"/>
              <a:ext cx="1859" cy="1644"/>
            </a:xfrm>
            <a:prstGeom prst="diamond">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Detour Rate &gt; 0%</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7" name="Rectangle 35"/>
            <p:cNvSpPr>
              <a:spLocks noChangeArrowheads="1"/>
            </p:cNvSpPr>
            <p:nvPr/>
          </p:nvSpPr>
          <p:spPr bwMode="auto">
            <a:xfrm>
              <a:off x="8232" y="7861"/>
              <a:ext cx="1633" cy="548"/>
            </a:xfrm>
            <a:prstGeom prst="rect">
              <a:avLst/>
            </a:prstGeom>
            <a:ln w="12700">
              <a:headEnd/>
              <a:tailEnd/>
            </a:ln>
          </p:spPr>
          <p:style>
            <a:lnRef idx="1">
              <a:schemeClr val="accent5"/>
            </a:lnRef>
            <a:fillRef idx="2">
              <a:schemeClr val="accent5"/>
            </a:fillRef>
            <a:effectRef idx="1">
              <a:schemeClr val="accent5"/>
            </a:effectRef>
            <a:fontRef idx="minor">
              <a:schemeClr val="dk1"/>
            </a:fontRef>
          </p:style>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No Detour</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6" name="AutoShape 34"/>
            <p:cNvSpPr>
              <a:spLocks noChangeArrowheads="1"/>
            </p:cNvSpPr>
            <p:nvPr/>
          </p:nvSpPr>
          <p:spPr bwMode="auto">
            <a:xfrm>
              <a:off x="2466" y="10152"/>
              <a:ext cx="1594" cy="89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Benefit-Cost Ratio</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5" name="AutoShape 33"/>
            <p:cNvSpPr>
              <a:spLocks noChangeArrowheads="1"/>
            </p:cNvSpPr>
            <p:nvPr/>
          </p:nvSpPr>
          <p:spPr bwMode="auto">
            <a:xfrm>
              <a:off x="4586" y="10169"/>
              <a:ext cx="1552" cy="89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Safety &amp; Reliability</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4" name="AutoShape 32"/>
            <p:cNvSpPr>
              <a:spLocks noChangeArrowheads="1"/>
            </p:cNvSpPr>
            <p:nvPr/>
          </p:nvSpPr>
          <p:spPr bwMode="auto">
            <a:xfrm>
              <a:off x="8718" y="10169"/>
              <a:ext cx="1762" cy="89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54864" tIns="45720" rIns="54864"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Acceptability</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3" name="Rectangle 31"/>
            <p:cNvSpPr>
              <a:spLocks noChangeArrowheads="1"/>
            </p:cNvSpPr>
            <p:nvPr/>
          </p:nvSpPr>
          <p:spPr bwMode="auto">
            <a:xfrm>
              <a:off x="3910" y="12069"/>
              <a:ext cx="1440" cy="548"/>
            </a:xfrm>
            <a:prstGeom prst="rect">
              <a:avLst/>
            </a:prstGeom>
            <a:ln w="12700">
              <a:headEnd/>
              <a:tailEnd/>
            </a:ln>
          </p:spPr>
          <p:style>
            <a:lnRef idx="1">
              <a:schemeClr val="accent5"/>
            </a:lnRef>
            <a:fillRef idx="2">
              <a:schemeClr val="accent5"/>
            </a:fillRef>
            <a:effectRef idx="1">
              <a:schemeClr val="accent5"/>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Detour</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2" name="Rectangle 30"/>
            <p:cNvSpPr>
              <a:spLocks noChangeArrowheads="1"/>
            </p:cNvSpPr>
            <p:nvPr/>
          </p:nvSpPr>
          <p:spPr bwMode="auto">
            <a:xfrm>
              <a:off x="7526" y="12069"/>
              <a:ext cx="1440" cy="548"/>
            </a:xfrm>
            <a:prstGeom prst="rect">
              <a:avLst/>
            </a:prstGeom>
            <a:ln w="12700">
              <a:headEnd/>
              <a:tailEnd/>
            </a:ln>
          </p:spPr>
          <p:style>
            <a:lnRef idx="1">
              <a:schemeClr val="accent5"/>
            </a:lnRef>
            <a:fillRef idx="2">
              <a:schemeClr val="accent5"/>
            </a:fillRef>
            <a:effectRef idx="1">
              <a:schemeClr val="accent5"/>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No Detour</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61" name="AutoShape 29"/>
            <p:cNvSpPr>
              <a:spLocks noChangeArrowheads="1"/>
            </p:cNvSpPr>
            <p:nvPr/>
          </p:nvSpPr>
          <p:spPr bwMode="auto">
            <a:xfrm>
              <a:off x="6778" y="10172"/>
              <a:ext cx="1647" cy="89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45720" tIns="45720" rIns="4572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Malgun Gothic"/>
                  <a:cs typeface="Times New Roman" pitchFamily="18" charset="0"/>
                </a:rPr>
                <a:t>Accessibility</a:t>
              </a:r>
              <a:endParaRPr kumimoji="0" lang="en-US" sz="2400" b="0" i="0" u="none" strike="noStrike" cap="none" normalizeH="0" baseline="0" smtClean="0">
                <a:ln>
                  <a:noFill/>
                </a:ln>
                <a:solidFill>
                  <a:schemeClr val="tx1"/>
                </a:solidFill>
                <a:effectLst/>
                <a:latin typeface="Arial" pitchFamily="34" charset="0"/>
              </a:endParaRPr>
            </a:p>
          </p:txBody>
        </p:sp>
        <p:sp>
          <p:nvSpPr>
            <p:cNvPr id="18460" name="AutoShape 28"/>
            <p:cNvSpPr>
              <a:spLocks noChangeShapeType="1"/>
            </p:cNvSpPr>
            <p:nvPr/>
          </p:nvSpPr>
          <p:spPr bwMode="auto">
            <a:xfrm>
              <a:off x="6448" y="5636"/>
              <a:ext cx="7" cy="63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459" name="AutoShape 27"/>
            <p:cNvSpPr>
              <a:spLocks noChangeShapeType="1"/>
            </p:cNvSpPr>
            <p:nvPr/>
          </p:nvSpPr>
          <p:spPr bwMode="auto">
            <a:xfrm>
              <a:off x="6455" y="6676"/>
              <a:ext cx="9" cy="62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458" name="AutoShape 26"/>
            <p:cNvSpPr>
              <a:spLocks noChangeShapeType="1"/>
            </p:cNvSpPr>
            <p:nvPr/>
          </p:nvSpPr>
          <p:spPr bwMode="auto">
            <a:xfrm>
              <a:off x="7393" y="8126"/>
              <a:ext cx="839" cy="9"/>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457" name="AutoShape 25"/>
            <p:cNvSpPr>
              <a:spLocks noChangeShapeType="1"/>
            </p:cNvSpPr>
            <p:nvPr/>
          </p:nvSpPr>
          <p:spPr bwMode="auto">
            <a:xfrm>
              <a:off x="6464" y="8948"/>
              <a:ext cx="4" cy="72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456" name="AutoShape 24"/>
            <p:cNvSpPr>
              <a:spLocks noChangeShapeType="1"/>
            </p:cNvSpPr>
            <p:nvPr/>
          </p:nvSpPr>
          <p:spPr bwMode="auto">
            <a:xfrm rot="5400000" flipV="1">
              <a:off x="6406" y="6894"/>
              <a:ext cx="17" cy="6538"/>
            </a:xfrm>
            <a:prstGeom prst="bentConnector3">
              <a:avLst>
                <a:gd name="adj1" fmla="val -2251734"/>
              </a:avLst>
            </a:prstGeom>
            <a:no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55" name="AutoShape 23"/>
            <p:cNvSpPr>
              <a:spLocks noChangeShapeType="1"/>
            </p:cNvSpPr>
            <p:nvPr/>
          </p:nvSpPr>
          <p:spPr bwMode="auto">
            <a:xfrm flipV="1">
              <a:off x="5386" y="9665"/>
              <a:ext cx="2" cy="504"/>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4" name="AutoShape 22"/>
            <p:cNvSpPr>
              <a:spLocks noChangeShapeType="1"/>
            </p:cNvSpPr>
            <p:nvPr/>
          </p:nvSpPr>
          <p:spPr bwMode="auto">
            <a:xfrm flipH="1" flipV="1">
              <a:off x="7591" y="9665"/>
              <a:ext cx="4" cy="504"/>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3" name="AutoShape 21"/>
            <p:cNvSpPr>
              <a:spLocks noChangeShapeType="1"/>
            </p:cNvSpPr>
            <p:nvPr/>
          </p:nvSpPr>
          <p:spPr bwMode="auto">
            <a:xfrm>
              <a:off x="3178" y="11044"/>
              <a:ext cx="1452" cy="1025"/>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2" name="AutoShape 20"/>
            <p:cNvSpPr>
              <a:spLocks noChangeShapeType="1"/>
            </p:cNvSpPr>
            <p:nvPr/>
          </p:nvSpPr>
          <p:spPr bwMode="auto">
            <a:xfrm flipH="1">
              <a:off x="4630" y="11061"/>
              <a:ext cx="756" cy="1008"/>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1" name="AutoShape 19"/>
            <p:cNvSpPr>
              <a:spLocks noChangeShapeType="1"/>
            </p:cNvSpPr>
            <p:nvPr/>
          </p:nvSpPr>
          <p:spPr bwMode="auto">
            <a:xfrm flipH="1">
              <a:off x="4630" y="11064"/>
              <a:ext cx="2969" cy="1005"/>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0" name="AutoShape 18"/>
            <p:cNvSpPr>
              <a:spLocks noChangeShapeType="1"/>
            </p:cNvSpPr>
            <p:nvPr/>
          </p:nvSpPr>
          <p:spPr bwMode="auto">
            <a:xfrm flipH="1">
              <a:off x="4630" y="11061"/>
              <a:ext cx="5050" cy="1008"/>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9" name="AutoShape 17"/>
            <p:cNvSpPr>
              <a:spLocks noChangeShapeType="1"/>
            </p:cNvSpPr>
            <p:nvPr/>
          </p:nvSpPr>
          <p:spPr bwMode="auto">
            <a:xfrm>
              <a:off x="3178" y="11044"/>
              <a:ext cx="5068" cy="1025"/>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8" name="AutoShape 16"/>
            <p:cNvSpPr>
              <a:spLocks noChangeShapeType="1"/>
            </p:cNvSpPr>
            <p:nvPr/>
          </p:nvSpPr>
          <p:spPr bwMode="auto">
            <a:xfrm>
              <a:off x="5386" y="11061"/>
              <a:ext cx="2860" cy="1008"/>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7" name="AutoShape 15"/>
            <p:cNvSpPr>
              <a:spLocks noChangeShapeType="1"/>
            </p:cNvSpPr>
            <p:nvPr/>
          </p:nvSpPr>
          <p:spPr bwMode="auto">
            <a:xfrm>
              <a:off x="7599" y="11064"/>
              <a:ext cx="647" cy="1005"/>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6" name="AutoShape 14"/>
            <p:cNvSpPr>
              <a:spLocks noChangeShapeType="1"/>
            </p:cNvSpPr>
            <p:nvPr/>
          </p:nvSpPr>
          <p:spPr bwMode="auto">
            <a:xfrm flipH="1">
              <a:off x="8246" y="11061"/>
              <a:ext cx="1434" cy="1008"/>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5" name="Rectangle 13"/>
            <p:cNvSpPr>
              <a:spLocks noChangeArrowheads="1"/>
            </p:cNvSpPr>
            <p:nvPr/>
          </p:nvSpPr>
          <p:spPr bwMode="auto">
            <a:xfrm>
              <a:off x="2950" y="5922"/>
              <a:ext cx="7437" cy="3385"/>
            </a:xfrm>
            <a:prstGeom prst="rect">
              <a:avLst/>
            </a:prstGeom>
            <a:noFill/>
            <a:ln w="9525">
              <a:solidFill>
                <a:srgbClr val="000000"/>
              </a:solidFill>
              <a:prstDash val="lg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44" name="Rectangle 12"/>
            <p:cNvSpPr>
              <a:spLocks noChangeArrowheads="1"/>
            </p:cNvSpPr>
            <p:nvPr/>
          </p:nvSpPr>
          <p:spPr bwMode="auto">
            <a:xfrm>
              <a:off x="2007" y="4783"/>
              <a:ext cx="8613" cy="818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43" name="Rectangle 11"/>
            <p:cNvSpPr>
              <a:spLocks noChangeArrowheads="1"/>
            </p:cNvSpPr>
            <p:nvPr/>
          </p:nvSpPr>
          <p:spPr bwMode="auto">
            <a:xfrm>
              <a:off x="2390" y="5914"/>
              <a:ext cx="570" cy="3393"/>
            </a:xfrm>
            <a:prstGeom prst="rect">
              <a:avLst/>
            </a:prstGeom>
            <a:solidFill>
              <a:srgbClr val="D8D8D8"/>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Standard Flowchart</a:t>
              </a:r>
              <a:endParaRPr kumimoji="0" lang="en-US" sz="1800" b="0" i="0" u="none" strike="noStrike" cap="none" normalizeH="0" baseline="0" dirty="0" smtClean="0">
                <a:ln>
                  <a:noFill/>
                </a:ln>
                <a:solidFill>
                  <a:schemeClr val="tx1"/>
                </a:solidFill>
                <a:effectLst/>
                <a:latin typeface="Arial" pitchFamily="34" charset="0"/>
              </a:endParaRPr>
            </a:p>
          </p:txBody>
        </p:sp>
        <p:sp>
          <p:nvSpPr>
            <p:cNvPr id="18442" name="Rectangle 10"/>
            <p:cNvSpPr>
              <a:spLocks noChangeArrowheads="1"/>
            </p:cNvSpPr>
            <p:nvPr/>
          </p:nvSpPr>
          <p:spPr bwMode="auto">
            <a:xfrm>
              <a:off x="1163" y="4783"/>
              <a:ext cx="844" cy="8185"/>
            </a:xfrm>
            <a:prstGeom prst="rect">
              <a:avLst/>
            </a:prstGeom>
            <a:solidFill>
              <a:srgbClr val="BFBFB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Malgun Gothic"/>
                  <a:cs typeface="Times New Roman" pitchFamily="18" charset="0"/>
                </a:rPr>
                <a:t>Analytical Hierarchy Process</a:t>
              </a:r>
              <a:endParaRPr kumimoji="0" lang="en-US" sz="2800" b="0" i="0" u="none" strike="noStrike" cap="none" normalizeH="0" baseline="0" dirty="0" smtClean="0">
                <a:ln>
                  <a:noFill/>
                </a:ln>
                <a:solidFill>
                  <a:schemeClr val="tx1"/>
                </a:solidFill>
                <a:effectLst/>
                <a:latin typeface="Arial" pitchFamily="34" charset="0"/>
              </a:endParaRPr>
            </a:p>
          </p:txBody>
        </p:sp>
        <p:sp>
          <p:nvSpPr>
            <p:cNvPr id="18441" name="Text Box 9"/>
            <p:cNvSpPr txBox="1">
              <a:spLocks noChangeArrowheads="1"/>
            </p:cNvSpPr>
            <p:nvPr/>
          </p:nvSpPr>
          <p:spPr bwMode="auto">
            <a:xfrm>
              <a:off x="4264" y="6226"/>
              <a:ext cx="856"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Malgun Gothic"/>
                  <a:cs typeface="Times New Roman" pitchFamily="18" charset="0"/>
                </a:rPr>
                <a:t>(2)</a:t>
              </a:r>
              <a:endParaRPr kumimoji="0" lang="en-US" sz="2000" b="0" i="0" u="none" strike="noStrike" cap="none" normalizeH="0" baseline="0" dirty="0" smtClean="0">
                <a:ln>
                  <a:noFill/>
                </a:ln>
                <a:solidFill>
                  <a:schemeClr val="tx1"/>
                </a:solidFill>
                <a:effectLst/>
                <a:latin typeface="Arial" pitchFamily="34" charset="0"/>
              </a:endParaRPr>
            </a:p>
          </p:txBody>
        </p:sp>
        <p:sp>
          <p:nvSpPr>
            <p:cNvPr id="18440" name="Text Box 8"/>
            <p:cNvSpPr txBox="1">
              <a:spLocks noChangeArrowheads="1"/>
            </p:cNvSpPr>
            <p:nvPr/>
          </p:nvSpPr>
          <p:spPr bwMode="auto">
            <a:xfrm>
              <a:off x="5012" y="7629"/>
              <a:ext cx="674"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Malgun Gothic"/>
                  <a:cs typeface="Times New Roman" pitchFamily="18" charset="0"/>
                </a:rPr>
                <a:t>(3)</a:t>
              </a:r>
              <a:endParaRPr kumimoji="0" lang="en-US" sz="2000" b="0" i="0" u="none" strike="noStrike" cap="none" normalizeH="0" baseline="0" dirty="0" smtClean="0">
                <a:ln>
                  <a:noFill/>
                </a:ln>
                <a:solidFill>
                  <a:schemeClr val="tx1"/>
                </a:solidFill>
                <a:effectLst/>
                <a:latin typeface="Arial" pitchFamily="34" charset="0"/>
              </a:endParaRPr>
            </a:p>
          </p:txBody>
        </p:sp>
        <p:sp>
          <p:nvSpPr>
            <p:cNvPr id="18439" name="Text Box 7"/>
            <p:cNvSpPr txBox="1">
              <a:spLocks noChangeArrowheads="1"/>
            </p:cNvSpPr>
            <p:nvPr/>
          </p:nvSpPr>
          <p:spPr bwMode="auto">
            <a:xfrm>
              <a:off x="1892" y="10386"/>
              <a:ext cx="681"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Malgun Gothic"/>
                  <a:cs typeface="Times New Roman" pitchFamily="18" charset="0"/>
                </a:rPr>
                <a:t>(4)</a:t>
              </a:r>
              <a:endParaRPr kumimoji="0" lang="en-US" sz="2000" b="0" i="0" u="none" strike="noStrike" cap="none" normalizeH="0" baseline="0" dirty="0" smtClean="0">
                <a:ln>
                  <a:noFill/>
                </a:ln>
                <a:solidFill>
                  <a:schemeClr val="tx1"/>
                </a:solidFill>
                <a:effectLst/>
                <a:latin typeface="Arial" pitchFamily="34" charset="0"/>
              </a:endParaRPr>
            </a:p>
          </p:txBody>
        </p:sp>
        <p:sp>
          <p:nvSpPr>
            <p:cNvPr id="18438" name="Text Box 6"/>
            <p:cNvSpPr txBox="1">
              <a:spLocks noChangeArrowheads="1"/>
            </p:cNvSpPr>
            <p:nvPr/>
          </p:nvSpPr>
          <p:spPr bwMode="auto">
            <a:xfrm>
              <a:off x="3178" y="12156"/>
              <a:ext cx="692"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Malgun Gothic"/>
                  <a:cs typeface="Times New Roman" pitchFamily="18" charset="0"/>
                </a:rPr>
                <a:t>(5)</a:t>
              </a:r>
              <a:endParaRPr kumimoji="0" lang="en-US" sz="2000" b="0" i="0" u="none" strike="noStrike" cap="none" normalizeH="0" baseline="0" dirty="0" smtClean="0">
                <a:ln>
                  <a:noFill/>
                </a:ln>
                <a:solidFill>
                  <a:schemeClr val="tx1"/>
                </a:solidFill>
                <a:effectLst/>
                <a:latin typeface="Arial" pitchFamily="34" charset="0"/>
              </a:endParaRPr>
            </a:p>
          </p:txBody>
        </p:sp>
        <p:sp>
          <p:nvSpPr>
            <p:cNvPr id="18437" name="Text Box 5"/>
            <p:cNvSpPr txBox="1">
              <a:spLocks noChangeArrowheads="1"/>
            </p:cNvSpPr>
            <p:nvPr/>
          </p:nvSpPr>
          <p:spPr bwMode="auto">
            <a:xfrm>
              <a:off x="7219" y="7785"/>
              <a:ext cx="774" cy="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NO</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36" name="Text Box 4"/>
            <p:cNvSpPr txBox="1">
              <a:spLocks noChangeArrowheads="1"/>
            </p:cNvSpPr>
            <p:nvPr/>
          </p:nvSpPr>
          <p:spPr bwMode="auto">
            <a:xfrm>
              <a:off x="5800" y="8856"/>
              <a:ext cx="774" cy="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YES</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35" name="AutoShape 3"/>
            <p:cNvSpPr>
              <a:spLocks noChangeArrowheads="1"/>
            </p:cNvSpPr>
            <p:nvPr/>
          </p:nvSpPr>
          <p:spPr bwMode="auto">
            <a:xfrm>
              <a:off x="3835" y="5108"/>
              <a:ext cx="5216" cy="52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Decision Goal: Is Detouring Beneficial ?</a:t>
              </a:r>
              <a:endParaRPr kumimoji="0" lang="en-US" sz="2400" b="0" i="0" u="none" strike="noStrike" cap="none" normalizeH="0" baseline="0" dirty="0" smtClean="0">
                <a:ln>
                  <a:noFill/>
                </a:ln>
                <a:solidFill>
                  <a:schemeClr val="tx1"/>
                </a:solidFill>
                <a:effectLst/>
                <a:latin typeface="Arial" pitchFamily="34" charset="0"/>
              </a:endParaRPr>
            </a:p>
          </p:txBody>
        </p:sp>
        <p:sp>
          <p:nvSpPr>
            <p:cNvPr id="18434" name="Text Box 2"/>
            <p:cNvSpPr txBox="1">
              <a:spLocks noChangeArrowheads="1"/>
            </p:cNvSpPr>
            <p:nvPr/>
          </p:nvSpPr>
          <p:spPr bwMode="auto">
            <a:xfrm>
              <a:off x="2960" y="5114"/>
              <a:ext cx="856"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Malgun Gothic"/>
                  <a:cs typeface="Times New Roman" pitchFamily="18" charset="0"/>
                </a:rPr>
                <a:t>(1)</a:t>
              </a:r>
              <a:endParaRPr kumimoji="0" lang="en-US" sz="2000" b="0" i="0" u="none" strike="noStrike" cap="none" normalizeH="0" baseline="0" dirty="0" smtClean="0">
                <a:ln>
                  <a:noFill/>
                </a:ln>
                <a:solidFill>
                  <a:schemeClr val="tx1"/>
                </a:solidFill>
                <a:effectLst/>
                <a:latin typeface="Arial" pitchFamily="34" charset="0"/>
              </a:endParaRPr>
            </a:p>
          </p:txBody>
        </p:sp>
        <p:sp>
          <p:nvSpPr>
            <p:cNvPr id="18469" name="AutoShape 37"/>
            <p:cNvSpPr>
              <a:spLocks noChangeArrowheads="1"/>
            </p:cNvSpPr>
            <p:nvPr/>
          </p:nvSpPr>
          <p:spPr bwMode="auto">
            <a:xfrm>
              <a:off x="4714" y="6258"/>
              <a:ext cx="3347" cy="511"/>
            </a:xfrm>
            <a:prstGeom prst="flowChartInputOutpu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pitchFamily="34" charset="0"/>
                  <a:ea typeface="Malgun Gothic"/>
                  <a:cs typeface="Times New Roman" pitchFamily="18" charset="0"/>
                </a:rPr>
                <a:t>Input Information</a:t>
              </a:r>
              <a:endParaRPr kumimoji="0" lang="en-US" sz="1300" b="0" i="0" u="none" strike="noStrike" cap="none" normalizeH="0" baseline="0" dirty="0" smtClean="0">
                <a:ln>
                  <a:noFill/>
                </a:ln>
                <a:solidFill>
                  <a:schemeClr val="tx1"/>
                </a:solidFill>
                <a:effectLst/>
                <a:latin typeface="Arial" pitchFamily="34" charset="0"/>
              </a:endParaRPr>
            </a:p>
          </p:txBody>
        </p:sp>
      </p:grpSp>
      <p:sp>
        <p:nvSpPr>
          <p:cNvPr id="45" name="Line Callout 1 44"/>
          <p:cNvSpPr/>
          <p:nvPr/>
        </p:nvSpPr>
        <p:spPr>
          <a:xfrm>
            <a:off x="6440170" y="1919606"/>
            <a:ext cx="2524443" cy="1239091"/>
          </a:xfrm>
          <a:prstGeom prst="borderCallout1">
            <a:avLst>
              <a:gd name="adj1" fmla="val 48138"/>
              <a:gd name="adj2" fmla="val -4835"/>
              <a:gd name="adj3" fmla="val 49776"/>
              <a:gd name="adj4" fmla="val -4103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rPr>
              <a:t>Inputs by Users</a:t>
            </a:r>
          </a:p>
          <a:p>
            <a:pPr marL="285750" indent="-285750" algn="ctr">
              <a:buFont typeface="Arial" panose="020B0604020202020204" pitchFamily="34" charset="0"/>
              <a:buChar char="•"/>
            </a:pPr>
            <a:r>
              <a:rPr lang="en-US" dirty="0" smtClean="0">
                <a:solidFill>
                  <a:schemeClr val="tx1"/>
                </a:solidFill>
              </a:rPr>
              <a:t>Incident-related info</a:t>
            </a:r>
          </a:p>
          <a:p>
            <a:pPr marL="285750" indent="-285750" algn="ctr">
              <a:buFont typeface="Arial" panose="020B0604020202020204" pitchFamily="34" charset="0"/>
              <a:buChar char="•"/>
            </a:pPr>
            <a:r>
              <a:rPr lang="en-US" dirty="0" smtClean="0">
                <a:solidFill>
                  <a:schemeClr val="tx1"/>
                </a:solidFill>
              </a:rPr>
              <a:t>Traffic volume</a:t>
            </a:r>
          </a:p>
          <a:p>
            <a:pPr marL="285750" indent="-285750" algn="ctr">
              <a:buFont typeface="Arial" panose="020B0604020202020204" pitchFamily="34" charset="0"/>
              <a:buChar char="•"/>
            </a:pPr>
            <a:r>
              <a:rPr lang="en-US" dirty="0" smtClean="0">
                <a:solidFill>
                  <a:schemeClr val="tx1"/>
                </a:solidFill>
              </a:rPr>
              <a:t>Detour plan</a:t>
            </a:r>
            <a:endParaRPr lang="en-US" dirty="0">
              <a:solidFill>
                <a:schemeClr val="tx1"/>
              </a:solidFill>
            </a:endParaRPr>
          </a:p>
        </p:txBody>
      </p:sp>
      <p:sp>
        <p:nvSpPr>
          <p:cNvPr id="3" name="Title 2"/>
          <p:cNvSpPr>
            <a:spLocks noGrp="1"/>
          </p:cNvSpPr>
          <p:nvPr>
            <p:ph type="title"/>
          </p:nvPr>
        </p:nvSpPr>
        <p:spPr>
          <a:xfrm>
            <a:off x="838201" y="590550"/>
            <a:ext cx="7324530" cy="563563"/>
          </a:xfrm>
        </p:spPr>
        <p:txBody>
          <a:bodyPr/>
          <a:lstStyle/>
          <a:p>
            <a:r>
              <a:rPr lang="en-US" dirty="0"/>
              <a:t>The Proposed System Architecture</a:t>
            </a:r>
          </a:p>
        </p:txBody>
      </p:sp>
      <p:sp>
        <p:nvSpPr>
          <p:cNvPr id="50" name="Slide Number Placeholder 3"/>
          <p:cNvSpPr>
            <a:spLocks noGrp="1"/>
          </p:cNvSpPr>
          <p:nvPr>
            <p:ph type="sldNum" sz="quarter" idx="12"/>
          </p:nvPr>
        </p:nvSpPr>
        <p:spPr>
          <a:xfrm>
            <a:off x="6934200" y="6400800"/>
            <a:ext cx="2133600" cy="320675"/>
          </a:xfrm>
        </p:spPr>
        <p:txBody>
          <a:bodyPr/>
          <a:lstStyle/>
          <a:p>
            <a:fld id="{176124AF-11D4-48F9-91D2-89338E3AB207}" type="slidenum">
              <a:rPr lang="en-US" smtClean="0"/>
              <a:pPr/>
              <a:t>48</a:t>
            </a:fld>
            <a:endParaRPr lang="en-US" dirty="0"/>
          </a:p>
        </p:txBody>
      </p:sp>
      <p:sp>
        <p:nvSpPr>
          <p:cNvPr id="51" name="TextBox 50"/>
          <p:cNvSpPr txBox="1"/>
          <p:nvPr/>
        </p:nvSpPr>
        <p:spPr>
          <a:xfrm>
            <a:off x="1219200" y="121170"/>
            <a:ext cx="6934200" cy="400110"/>
          </a:xfrm>
          <a:prstGeom prst="rect">
            <a:avLst/>
          </a:prstGeom>
          <a:noFill/>
        </p:spPr>
        <p:txBody>
          <a:bodyPr wrap="square" rtlCol="0">
            <a:spAutoFit/>
          </a:bodyPr>
          <a:lstStyle/>
          <a:p>
            <a:r>
              <a:rPr lang="en-US" sz="2000" i="1" dirty="0"/>
              <a:t>3</a:t>
            </a:r>
            <a:r>
              <a:rPr lang="en-US" sz="2000" i="1" dirty="0" smtClean="0"/>
              <a:t>. Detour </a:t>
            </a:r>
            <a:r>
              <a:rPr lang="en-US" sz="2000" i="1" dirty="0"/>
              <a:t>Decision Support System</a:t>
            </a:r>
          </a:p>
        </p:txBody>
      </p:sp>
      <p:grpSp>
        <p:nvGrpSpPr>
          <p:cNvPr id="9" name="Group 8"/>
          <p:cNvGrpSpPr/>
          <p:nvPr/>
        </p:nvGrpSpPr>
        <p:grpSpPr>
          <a:xfrm>
            <a:off x="685801" y="2342997"/>
            <a:ext cx="3422331" cy="1647097"/>
            <a:chOff x="695009" y="2355664"/>
            <a:chExt cx="3422331" cy="1647097"/>
          </a:xfrm>
        </p:grpSpPr>
        <p:sp>
          <p:nvSpPr>
            <p:cNvPr id="2" name="Action Button: Custom 1">
              <a:hlinkClick r:id="" action="ppaction://hlinkshowjump?jump=nextslide" highlightClick="1"/>
            </p:cNvPr>
            <p:cNvSpPr/>
            <p:nvPr/>
          </p:nvSpPr>
          <p:spPr>
            <a:xfrm>
              <a:off x="695009" y="2355664"/>
              <a:ext cx="2158364" cy="1647097"/>
            </a:xfrm>
            <a:prstGeom prst="actionButtonBlan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rPr>
                <a:t>Initial Assessment </a:t>
              </a:r>
              <a:r>
                <a:rPr lang="en-US" dirty="0" smtClean="0">
                  <a:solidFill>
                    <a:schemeClr val="tx1"/>
                  </a:solidFill>
                </a:rPr>
                <a:t>to guarantee the detour will be beneficial in the roadway operation</a:t>
              </a:r>
            </a:p>
          </p:txBody>
        </p:sp>
        <p:cxnSp>
          <p:nvCxnSpPr>
            <p:cNvPr id="5" name="Straight Connector 4"/>
            <p:cNvCxnSpPr/>
            <p:nvPr/>
          </p:nvCxnSpPr>
          <p:spPr>
            <a:xfrm>
              <a:off x="2894965" y="3267440"/>
              <a:ext cx="1222375" cy="3614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Line Callout 1 47"/>
          <p:cNvSpPr/>
          <p:nvPr/>
        </p:nvSpPr>
        <p:spPr>
          <a:xfrm flipH="1">
            <a:off x="46279" y="4738991"/>
            <a:ext cx="1828800" cy="1452081"/>
          </a:xfrm>
          <a:prstGeom prst="borderCallout1">
            <a:avLst>
              <a:gd name="adj1" fmla="val 48138"/>
              <a:gd name="adj2" fmla="val -4835"/>
              <a:gd name="adj3" fmla="val 34428"/>
              <a:gd name="adj4" fmla="val -2641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FF"/>
                </a:solidFill>
              </a:rPr>
              <a:t>Second Assessment  </a:t>
            </a:r>
            <a:r>
              <a:rPr lang="en-US" sz="1600" dirty="0" smtClean="0">
                <a:solidFill>
                  <a:schemeClr val="tx1"/>
                </a:solidFill>
              </a:rPr>
              <a:t>to ensure the detour will be beneficial in various aspects </a:t>
            </a:r>
            <a:endParaRPr lang="en-US" sz="1600" dirty="0">
              <a:solidFill>
                <a:schemeClr val="tx1"/>
              </a:solidFill>
            </a:endParaRPr>
          </a:p>
        </p:txBody>
      </p:sp>
      <p:sp>
        <p:nvSpPr>
          <p:cNvPr id="49" name="Line Callout 1 48"/>
          <p:cNvSpPr/>
          <p:nvPr/>
        </p:nvSpPr>
        <p:spPr>
          <a:xfrm>
            <a:off x="7192768" y="5871381"/>
            <a:ext cx="1828800" cy="533400"/>
          </a:xfrm>
          <a:prstGeom prst="borderCallout1">
            <a:avLst>
              <a:gd name="adj1" fmla="val 48138"/>
              <a:gd name="adj2" fmla="val -4835"/>
              <a:gd name="adj3" fmla="val 85713"/>
              <a:gd name="adj4" fmla="val -4797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Final Decision</a:t>
            </a:r>
            <a:endParaRPr lang="en-US" dirty="0">
              <a:solidFill>
                <a:schemeClr val="tx1"/>
              </a:solidFill>
            </a:endParaRPr>
          </a:p>
        </p:txBody>
      </p:sp>
    </p:spTree>
    <p:extLst>
      <p:ext uri="{BB962C8B-B14F-4D97-AF65-F5344CB8AC3E}">
        <p14:creationId xmlns:p14="http://schemas.microsoft.com/office/powerpoint/2010/main" val="97201180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b="1" dirty="0" smtClean="0"/>
              <a:t>Case Study</a:t>
            </a:r>
            <a:endParaRPr lang="en-US" b="1" dirty="0"/>
          </a:p>
        </p:txBody>
      </p:sp>
      <p:graphicFrame>
        <p:nvGraphicFramePr>
          <p:cNvPr id="4" name="Diagram 3"/>
          <p:cNvGraphicFramePr/>
          <p:nvPr>
            <p:extLst>
              <p:ext uri="{D42A27DB-BD31-4B8C-83A1-F6EECF244321}">
                <p14:modId xmlns:p14="http://schemas.microsoft.com/office/powerpoint/2010/main" val="2007720525"/>
              </p:ext>
            </p:extLst>
          </p:nvPr>
        </p:nvGraphicFramePr>
        <p:xfrm>
          <a:off x="838200" y="2209800"/>
          <a:ext cx="7696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909248" y="1487269"/>
            <a:ext cx="3352800" cy="646331"/>
          </a:xfrm>
          <a:prstGeom prst="rect">
            <a:avLst/>
          </a:prstGeom>
          <a:noFill/>
        </p:spPr>
        <p:txBody>
          <a:bodyPr wrap="square" rtlCol="0">
            <a:spAutoFit/>
          </a:bodyPr>
          <a:lstStyle/>
          <a:p>
            <a:pPr marL="171450" indent="-171450">
              <a:buSzPct val="70000"/>
              <a:buFont typeface="Wingdings" pitchFamily="2" charset="2"/>
              <a:buChar char="Ø"/>
            </a:pPr>
            <a:r>
              <a:rPr lang="en-US" sz="1800" dirty="0" smtClean="0"/>
              <a:t>Benefit-cost ratio: 0.31</a:t>
            </a:r>
          </a:p>
          <a:p>
            <a:pPr marL="171450" indent="-171450">
              <a:buSzPct val="70000"/>
              <a:buFont typeface="Wingdings" pitchFamily="2" charset="2"/>
              <a:buChar char="Ø"/>
            </a:pPr>
            <a:r>
              <a:rPr lang="en-US" sz="1800" dirty="0" smtClean="0"/>
              <a:t>Safety and reliability :0.31</a:t>
            </a:r>
            <a:endParaRPr lang="en-US" sz="1800" dirty="0"/>
          </a:p>
        </p:txBody>
      </p:sp>
      <p:sp>
        <p:nvSpPr>
          <p:cNvPr id="6" name="TextBox 5"/>
          <p:cNvSpPr txBox="1"/>
          <p:nvPr/>
        </p:nvSpPr>
        <p:spPr>
          <a:xfrm>
            <a:off x="6096000" y="1477744"/>
            <a:ext cx="2971800" cy="646331"/>
          </a:xfrm>
          <a:prstGeom prst="rect">
            <a:avLst/>
          </a:prstGeom>
          <a:noFill/>
        </p:spPr>
        <p:txBody>
          <a:bodyPr wrap="square" rtlCol="0">
            <a:spAutoFit/>
          </a:bodyPr>
          <a:lstStyle/>
          <a:p>
            <a:pPr marL="171450" indent="-171450">
              <a:buSzPct val="70000"/>
              <a:buFont typeface="Wingdings" pitchFamily="2" charset="2"/>
              <a:buChar char="Ø"/>
            </a:pPr>
            <a:r>
              <a:rPr lang="en-US" sz="1800" dirty="0" smtClean="0"/>
              <a:t>Accessibility: 0.18</a:t>
            </a:r>
          </a:p>
          <a:p>
            <a:pPr marL="171450" indent="-171450">
              <a:buSzPct val="70000"/>
              <a:buFont typeface="Wingdings" pitchFamily="2" charset="2"/>
              <a:buChar char="Ø"/>
            </a:pPr>
            <a:r>
              <a:rPr lang="en-US" sz="1800" dirty="0" smtClean="0"/>
              <a:t>Acceptability: 0.20</a:t>
            </a:r>
            <a:endParaRPr lang="en-US" sz="1800" dirty="0"/>
          </a:p>
        </p:txBody>
      </p:sp>
      <p:sp>
        <p:nvSpPr>
          <p:cNvPr id="7" name="TextBox 6"/>
          <p:cNvSpPr txBox="1"/>
          <p:nvPr/>
        </p:nvSpPr>
        <p:spPr>
          <a:xfrm>
            <a:off x="318448" y="1617629"/>
            <a:ext cx="2438400" cy="369332"/>
          </a:xfrm>
          <a:prstGeom prst="rect">
            <a:avLst/>
          </a:prstGeom>
          <a:solidFill>
            <a:schemeClr val="accent3">
              <a:lumMod val="60000"/>
              <a:lumOff val="40000"/>
            </a:schemeClr>
          </a:solidFill>
          <a:effectLst>
            <a:outerShdw blurRad="50800" dist="38100" dir="2700000" algn="tl" rotWithShape="0">
              <a:prstClr val="black">
                <a:alpha val="40000"/>
              </a:prstClr>
            </a:outerShdw>
          </a:effectLst>
        </p:spPr>
        <p:txBody>
          <a:bodyPr wrap="square" rtlCol="0">
            <a:spAutoFit/>
          </a:bodyPr>
          <a:lstStyle/>
          <a:p>
            <a:pPr algn="ctr"/>
            <a:r>
              <a:rPr lang="en-US" sz="1800" b="1" dirty="0" smtClean="0"/>
              <a:t>Weights for Criteria</a:t>
            </a:r>
            <a:endParaRPr lang="en-US" sz="1800" b="1" dirty="0"/>
          </a:p>
        </p:txBody>
      </p:sp>
      <p:sp>
        <p:nvSpPr>
          <p:cNvPr id="9" name="Slide Number Placeholder 3"/>
          <p:cNvSpPr>
            <a:spLocks noGrp="1"/>
          </p:cNvSpPr>
          <p:nvPr>
            <p:ph type="sldNum" sz="quarter" idx="12"/>
          </p:nvPr>
        </p:nvSpPr>
        <p:spPr>
          <a:xfrm>
            <a:off x="6934200" y="6400800"/>
            <a:ext cx="2133600" cy="320675"/>
          </a:xfrm>
        </p:spPr>
        <p:txBody>
          <a:bodyPr/>
          <a:lstStyle/>
          <a:p>
            <a:fld id="{176124AF-11D4-48F9-91D2-89338E3AB207}" type="slidenum">
              <a:rPr lang="en-US" smtClean="0"/>
              <a:pPr/>
              <a:t>49</a:t>
            </a:fld>
            <a:endParaRPr lang="en-US" dirty="0"/>
          </a:p>
        </p:txBody>
      </p:sp>
      <p:sp>
        <p:nvSpPr>
          <p:cNvPr id="10" name="TextBox 9"/>
          <p:cNvSpPr txBox="1"/>
          <p:nvPr/>
        </p:nvSpPr>
        <p:spPr>
          <a:xfrm>
            <a:off x="2527852" y="3578375"/>
            <a:ext cx="4876800" cy="646331"/>
          </a:xfrm>
          <a:prstGeom prst="rect">
            <a:avLst/>
          </a:prstGeom>
          <a:noFill/>
        </p:spPr>
        <p:txBody>
          <a:bodyPr wrap="square" rtlCol="0">
            <a:spAutoFit/>
          </a:bodyPr>
          <a:lstStyle/>
          <a:p>
            <a:pPr marL="173038" lvl="0" indent="-173038">
              <a:buSzPct val="108000"/>
              <a:buFont typeface="Arial" pitchFamily="34" charset="0"/>
              <a:buChar char="•"/>
            </a:pPr>
            <a:r>
              <a:rPr lang="en-US" dirty="0">
                <a:solidFill>
                  <a:srgbClr val="C00000"/>
                </a:solidFill>
                <a:latin typeface="+mn-lt"/>
              </a:rPr>
              <a:t># of signals on detour route: 2</a:t>
            </a:r>
          </a:p>
          <a:p>
            <a:pPr marL="173038" lvl="0" indent="-173038">
              <a:buSzPct val="108000"/>
              <a:buFont typeface="Arial" pitchFamily="34" charset="0"/>
              <a:buChar char="•"/>
            </a:pPr>
            <a:r>
              <a:rPr lang="en-US" dirty="0">
                <a:solidFill>
                  <a:srgbClr val="C00000"/>
                </a:solidFill>
                <a:latin typeface="+mn-lt"/>
              </a:rPr>
              <a:t>Speed limit on detour route: 50 mph</a:t>
            </a:r>
          </a:p>
        </p:txBody>
      </p:sp>
      <p:sp>
        <p:nvSpPr>
          <p:cNvPr id="11" name="TextBox 10"/>
          <p:cNvSpPr txBox="1"/>
          <p:nvPr/>
        </p:nvSpPr>
        <p:spPr>
          <a:xfrm>
            <a:off x="2541104" y="5715000"/>
            <a:ext cx="4876800" cy="646331"/>
          </a:xfrm>
          <a:prstGeom prst="rect">
            <a:avLst/>
          </a:prstGeom>
          <a:noFill/>
        </p:spPr>
        <p:txBody>
          <a:bodyPr wrap="square" rtlCol="0">
            <a:spAutoFit/>
          </a:bodyPr>
          <a:lstStyle/>
          <a:p>
            <a:pPr marL="173038" lvl="0" indent="-173038">
              <a:buSzPct val="108000"/>
              <a:buFont typeface="Arial" pitchFamily="34" charset="0"/>
              <a:buChar char="•"/>
            </a:pPr>
            <a:r>
              <a:rPr lang="en-US" dirty="0">
                <a:solidFill>
                  <a:srgbClr val="C00000"/>
                </a:solidFill>
                <a:latin typeface="+mn-lt"/>
              </a:rPr>
              <a:t># of signals on detour route: </a:t>
            </a:r>
            <a:r>
              <a:rPr lang="en-US" dirty="0" smtClean="0">
                <a:solidFill>
                  <a:srgbClr val="C00000"/>
                </a:solidFill>
                <a:latin typeface="+mn-lt"/>
              </a:rPr>
              <a:t>5</a:t>
            </a:r>
            <a:endParaRPr lang="en-US" dirty="0">
              <a:solidFill>
                <a:srgbClr val="C00000"/>
              </a:solidFill>
              <a:latin typeface="+mn-lt"/>
            </a:endParaRPr>
          </a:p>
          <a:p>
            <a:pPr marL="173038" lvl="0" indent="-173038">
              <a:buSzPct val="108000"/>
              <a:buFont typeface="Arial" pitchFamily="34" charset="0"/>
              <a:buChar char="•"/>
            </a:pPr>
            <a:r>
              <a:rPr lang="en-US" dirty="0">
                <a:solidFill>
                  <a:srgbClr val="C00000"/>
                </a:solidFill>
                <a:latin typeface="+mn-lt"/>
              </a:rPr>
              <a:t>Speed limit on detour route: </a:t>
            </a:r>
            <a:r>
              <a:rPr lang="en-US" dirty="0" smtClean="0">
                <a:solidFill>
                  <a:srgbClr val="C00000"/>
                </a:solidFill>
                <a:latin typeface="+mn-lt"/>
              </a:rPr>
              <a:t>40 </a:t>
            </a:r>
            <a:r>
              <a:rPr lang="en-US" dirty="0">
                <a:solidFill>
                  <a:srgbClr val="C00000"/>
                </a:solidFill>
                <a:latin typeface="+mn-lt"/>
              </a:rPr>
              <a:t>mph</a:t>
            </a:r>
          </a:p>
        </p:txBody>
      </p:sp>
      <p:sp>
        <p:nvSpPr>
          <p:cNvPr id="12" name="TextBox 11"/>
          <p:cNvSpPr txBox="1"/>
          <p:nvPr/>
        </p:nvSpPr>
        <p:spPr>
          <a:xfrm>
            <a:off x="1219200" y="121170"/>
            <a:ext cx="6934200" cy="400110"/>
          </a:xfrm>
          <a:prstGeom prst="rect">
            <a:avLst/>
          </a:prstGeom>
          <a:noFill/>
        </p:spPr>
        <p:txBody>
          <a:bodyPr wrap="square" rtlCol="0">
            <a:spAutoFit/>
          </a:bodyPr>
          <a:lstStyle/>
          <a:p>
            <a:r>
              <a:rPr lang="en-US" sz="2000" i="1" dirty="0"/>
              <a:t>3</a:t>
            </a:r>
            <a:r>
              <a:rPr lang="en-US" sz="2000" i="1" dirty="0" smtClean="0"/>
              <a:t>. Detour </a:t>
            </a:r>
            <a:r>
              <a:rPr lang="en-US" sz="2000" i="1" dirty="0"/>
              <a:t>Decision Support System</a:t>
            </a:r>
          </a:p>
        </p:txBody>
      </p:sp>
    </p:spTree>
    <p:extLst>
      <p:ext uri="{BB962C8B-B14F-4D97-AF65-F5344CB8AC3E}">
        <p14:creationId xmlns:p14="http://schemas.microsoft.com/office/powerpoint/2010/main" val="88733608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7848600" cy="563563"/>
          </a:xfrm>
        </p:spPr>
        <p:txBody>
          <a:bodyPr/>
          <a:lstStyle/>
          <a:p>
            <a:r>
              <a:rPr lang="en-US" dirty="0" smtClean="0"/>
              <a:t>Incident Management System</a:t>
            </a:r>
            <a:endParaRPr lang="en-US" dirty="0"/>
          </a:p>
        </p:txBody>
      </p:sp>
      <p:cxnSp>
        <p:nvCxnSpPr>
          <p:cNvPr id="7" name="Shape 54"/>
          <p:cNvCxnSpPr>
            <a:stCxn id="15" idx="2"/>
            <a:endCxn id="16" idx="1"/>
          </p:cNvCxnSpPr>
          <p:nvPr/>
        </p:nvCxnSpPr>
        <p:spPr>
          <a:xfrm rot="16200000" flipH="1">
            <a:off x="1746045" y="2311596"/>
            <a:ext cx="803913" cy="123597"/>
          </a:xfrm>
          <a:prstGeom prst="bentConnector2">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3" name="AutoShape 36"/>
          <p:cNvSpPr>
            <a:spLocks noChangeArrowheads="1"/>
          </p:cNvSpPr>
          <p:nvPr/>
        </p:nvSpPr>
        <p:spPr bwMode="auto">
          <a:xfrm>
            <a:off x="228600" y="1479699"/>
            <a:ext cx="959524" cy="491234"/>
          </a:xfrm>
          <a:prstGeom prst="roundRect">
            <a:avLst>
              <a:gd name="adj" fmla="val 16667"/>
            </a:avLst>
          </a:prstGeom>
          <a:solidFill>
            <a:srgbClr val="FFFFFF"/>
          </a:solidFill>
          <a:ln w="9525">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Incident Detection</a:t>
            </a:r>
            <a:endParaRPr kumimoji="0" lang="en-US" sz="1400" b="0" i="0" u="none" strike="noStrike" cap="none" normalizeH="0" baseline="0" dirty="0" smtClean="0">
              <a:ln>
                <a:noFill/>
              </a:ln>
              <a:solidFill>
                <a:schemeClr val="tx1"/>
              </a:solidFill>
              <a:effectLst/>
              <a:latin typeface="Arial" pitchFamily="34" charset="0"/>
            </a:endParaRPr>
          </a:p>
        </p:txBody>
      </p:sp>
      <p:sp>
        <p:nvSpPr>
          <p:cNvPr id="14" name="AutoShape 35"/>
          <p:cNvSpPr>
            <a:spLocks noChangeArrowheads="1"/>
          </p:cNvSpPr>
          <p:nvPr/>
        </p:nvSpPr>
        <p:spPr bwMode="auto">
          <a:xfrm>
            <a:off x="3095174" y="1410573"/>
            <a:ext cx="1740595" cy="625981"/>
          </a:xfrm>
          <a:prstGeom prst="roundRect">
            <a:avLst>
              <a:gd name="adj" fmla="val 16667"/>
            </a:avLst>
          </a:prstGeom>
          <a:solidFill>
            <a:srgbClr val="FFFFFF"/>
          </a:solidFill>
          <a:ln w="9525">
            <a:solidFill>
              <a:schemeClr val="tx1"/>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Malgun Gothic"/>
                <a:cs typeface="Times New Roman" pitchFamily="18" charset="0"/>
              </a:rPr>
              <a:t>Collecting/Updating </a:t>
            </a:r>
            <a:endParaRPr kumimoji="0" lang="en-US"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Malgun Gothic"/>
                <a:cs typeface="Times New Roman" pitchFamily="18" charset="0"/>
              </a:rPr>
              <a:t>Incident &amp; Traffic </a:t>
            </a:r>
            <a:endParaRPr kumimoji="0" lang="en-US"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Malgun Gothic"/>
                <a:cs typeface="Times New Roman" pitchFamily="18" charset="0"/>
              </a:rPr>
              <a:t>related Data</a:t>
            </a:r>
            <a:endParaRPr kumimoji="0" lang="en-US" sz="1400" b="0" i="0" u="none" strike="noStrike" cap="none" normalizeH="0" baseline="0" dirty="0" smtClean="0">
              <a:ln>
                <a:noFill/>
              </a:ln>
              <a:solidFill>
                <a:schemeClr val="tx1"/>
              </a:solidFill>
              <a:effectLst/>
              <a:latin typeface="+mn-lt"/>
            </a:endParaRPr>
          </a:p>
        </p:txBody>
      </p:sp>
      <p:sp>
        <p:nvSpPr>
          <p:cNvPr id="15" name="AutoShape 34"/>
          <p:cNvSpPr>
            <a:spLocks noChangeArrowheads="1"/>
          </p:cNvSpPr>
          <p:nvPr/>
        </p:nvSpPr>
        <p:spPr bwMode="auto">
          <a:xfrm>
            <a:off x="1544754" y="1482284"/>
            <a:ext cx="1082898" cy="489155"/>
          </a:xfrm>
          <a:prstGeom prst="roundRect">
            <a:avLst>
              <a:gd name="adj" fmla="val 16667"/>
            </a:avLst>
          </a:prstGeom>
          <a:solidFill>
            <a:srgbClr val="A1DA00"/>
          </a:solidFill>
          <a:ln w="19050">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Malgun Gothic"/>
                <a:cs typeface="Times New Roman" pitchFamily="18" charset="0"/>
              </a:rPr>
              <a:t>Dispatching</a:t>
            </a:r>
            <a:endParaRPr kumimoji="0" lang="en-US" sz="105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Malgun Gothic"/>
                <a:cs typeface="Times New Roman" pitchFamily="18" charset="0"/>
              </a:rPr>
              <a:t>ERU</a:t>
            </a:r>
            <a:endParaRPr kumimoji="0" lang="en-US" sz="2400" b="0" i="0" u="none" strike="noStrike" cap="none" normalizeH="0" baseline="0" dirty="0" smtClean="0">
              <a:ln>
                <a:noFill/>
              </a:ln>
              <a:solidFill>
                <a:schemeClr val="tx1"/>
              </a:solidFill>
              <a:effectLst/>
              <a:latin typeface="+mn-lt"/>
            </a:endParaRPr>
          </a:p>
        </p:txBody>
      </p:sp>
      <p:sp>
        <p:nvSpPr>
          <p:cNvPr id="16" name="AutoShape 33"/>
          <p:cNvSpPr>
            <a:spLocks noChangeArrowheads="1"/>
          </p:cNvSpPr>
          <p:nvPr/>
        </p:nvSpPr>
        <p:spPr bwMode="auto">
          <a:xfrm>
            <a:off x="2209800" y="2405919"/>
            <a:ext cx="1048802" cy="738865"/>
          </a:xfrm>
          <a:prstGeom prst="roundRect">
            <a:avLst>
              <a:gd name="adj" fmla="val 16667"/>
            </a:avLst>
          </a:prstGeom>
          <a:solidFill>
            <a:srgbClr val="A1DA00"/>
          </a:solidFill>
          <a:ln w="19050">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Predicting Incident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Duration</a:t>
            </a:r>
            <a:endParaRPr kumimoji="0" lang="en-US" sz="1400" b="0" i="0" u="none" strike="noStrike" cap="none" normalizeH="0" baseline="0" dirty="0" smtClean="0">
              <a:ln>
                <a:noFill/>
              </a:ln>
              <a:solidFill>
                <a:schemeClr val="tx1"/>
              </a:solidFill>
              <a:effectLst/>
              <a:latin typeface="Arial" pitchFamily="34" charset="0"/>
            </a:endParaRPr>
          </a:p>
        </p:txBody>
      </p:sp>
      <p:sp>
        <p:nvSpPr>
          <p:cNvPr id="17" name="Rectangle 32"/>
          <p:cNvSpPr>
            <a:spLocks noChangeArrowheads="1"/>
          </p:cNvSpPr>
          <p:nvPr/>
        </p:nvSpPr>
        <p:spPr bwMode="auto">
          <a:xfrm>
            <a:off x="1950657" y="3432622"/>
            <a:ext cx="1564519" cy="3175512"/>
          </a:xfrm>
          <a:prstGeom prst="rect">
            <a:avLst/>
          </a:prstGeom>
          <a:solidFill>
            <a:srgbClr val="A1DA00"/>
          </a:solidFill>
          <a:ln w="19050">
            <a:solidFill>
              <a:srgbClr val="000000"/>
            </a:solidFill>
            <a:miter lim="800000"/>
            <a:headEnd/>
            <a:tailEnd/>
          </a:ln>
          <a:effectLst>
            <a:outerShdw dist="53882" dir="2700000" algn="ctr" rotWithShape="0">
              <a:srgbClr val="808080"/>
            </a:outerShdw>
          </a:effectLst>
        </p:spPr>
        <p:txBody>
          <a:bodyPr vert="horz" wrap="square" lIns="0" tIns="0" rIns="0" bIns="0" numCol="1" anchor="ctr" anchorCtr="0" compatLnSpc="1">
            <a:prstTxWarp prst="textNoShape">
              <a:avLst/>
            </a:prstTxWarp>
          </a:bodyPr>
          <a:lstStyle/>
          <a:p>
            <a:endParaRPr lang="en-US" sz="1400"/>
          </a:p>
        </p:txBody>
      </p:sp>
      <p:sp>
        <p:nvSpPr>
          <p:cNvPr id="18" name="AutoShape 30"/>
          <p:cNvSpPr>
            <a:spLocks noChangeArrowheads="1"/>
          </p:cNvSpPr>
          <p:nvPr/>
        </p:nvSpPr>
        <p:spPr bwMode="auto">
          <a:xfrm>
            <a:off x="4522698" y="4169278"/>
            <a:ext cx="1209181" cy="693542"/>
          </a:xfrm>
          <a:prstGeom prst="flowChartDecision">
            <a:avLst/>
          </a:prstGeom>
          <a:solidFill>
            <a:schemeClr val="bg1"/>
          </a:solidFill>
          <a:ln w="9525">
            <a:solidFill>
              <a:srgbClr val="000000"/>
            </a:solidFill>
            <a:miter lim="800000"/>
            <a:headEnd/>
            <a:tailEnd/>
          </a:ln>
          <a:effectLst>
            <a:outerShdw dist="63500" dir="3187806" algn="ctr" rotWithShape="0">
              <a:srgbClr val="808080"/>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Detour?</a:t>
            </a:r>
            <a:endParaRPr kumimoji="0" lang="en-US" sz="2400" b="0" i="0" u="none" strike="noStrike" cap="none" normalizeH="0" baseline="0" dirty="0" smtClean="0">
              <a:ln>
                <a:noFill/>
              </a:ln>
              <a:solidFill>
                <a:schemeClr val="tx1"/>
              </a:solidFill>
              <a:effectLst/>
              <a:latin typeface="Arial" pitchFamily="34" charset="0"/>
            </a:endParaRPr>
          </a:p>
        </p:txBody>
      </p:sp>
      <p:sp>
        <p:nvSpPr>
          <p:cNvPr id="20" name="AutoShape 27"/>
          <p:cNvSpPr>
            <a:spLocks noChangeArrowheads="1"/>
          </p:cNvSpPr>
          <p:nvPr/>
        </p:nvSpPr>
        <p:spPr bwMode="auto">
          <a:xfrm>
            <a:off x="6076799" y="4163988"/>
            <a:ext cx="1337636" cy="700409"/>
          </a:xfrm>
          <a:prstGeom prst="roundRect">
            <a:avLst>
              <a:gd name="adj" fmla="val 16667"/>
            </a:avLst>
          </a:prstGeom>
          <a:solidFill>
            <a:srgbClr val="FFFFFF"/>
          </a:solidFill>
          <a:ln w="9525">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Implementing</a:t>
            </a:r>
            <a:endParaRPr kumimoji="0" lang="en-US" sz="105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Optimal Detour Plans</a:t>
            </a:r>
            <a:endParaRPr kumimoji="0" lang="en-US" sz="2400" b="0" i="0" u="none" strike="noStrike" cap="none" normalizeH="0" baseline="0" dirty="0" smtClean="0">
              <a:ln>
                <a:noFill/>
              </a:ln>
              <a:solidFill>
                <a:schemeClr val="tx1"/>
              </a:solidFill>
              <a:effectLst/>
              <a:latin typeface="Arial" pitchFamily="34" charset="0"/>
            </a:endParaRPr>
          </a:p>
        </p:txBody>
      </p:sp>
      <p:sp>
        <p:nvSpPr>
          <p:cNvPr id="21" name="AutoShape 25"/>
          <p:cNvSpPr>
            <a:spLocks noChangeArrowheads="1"/>
          </p:cNvSpPr>
          <p:nvPr/>
        </p:nvSpPr>
        <p:spPr bwMode="auto">
          <a:xfrm>
            <a:off x="6276889" y="5213954"/>
            <a:ext cx="927197" cy="392491"/>
          </a:xfrm>
          <a:prstGeom prst="roundRect">
            <a:avLst>
              <a:gd name="adj" fmla="val 16667"/>
            </a:avLst>
          </a:prstGeom>
          <a:solidFill>
            <a:srgbClr val="FFFFFF"/>
          </a:solidFill>
          <a:ln w="9525">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Output</a:t>
            </a:r>
            <a:endParaRPr kumimoji="0" lang="en-US" sz="2400" b="0" i="0" u="none" strike="noStrike" cap="none" normalizeH="0" baseline="0" dirty="0" smtClean="0">
              <a:ln>
                <a:noFill/>
              </a:ln>
              <a:solidFill>
                <a:schemeClr val="tx1"/>
              </a:solidFill>
              <a:effectLst/>
              <a:latin typeface="Arial" pitchFamily="34" charset="0"/>
            </a:endParaRPr>
          </a:p>
        </p:txBody>
      </p:sp>
      <p:sp>
        <p:nvSpPr>
          <p:cNvPr id="24" name="Text Box 18"/>
          <p:cNvSpPr txBox="1">
            <a:spLocks noChangeArrowheads="1"/>
          </p:cNvSpPr>
          <p:nvPr/>
        </p:nvSpPr>
        <p:spPr bwMode="auto">
          <a:xfrm>
            <a:off x="4746010" y="4984337"/>
            <a:ext cx="469409" cy="2380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Malgun Gothic"/>
                <a:cs typeface="Times New Roman" pitchFamily="18" charset="0"/>
              </a:rPr>
              <a:t>NO</a:t>
            </a:r>
            <a:endParaRPr kumimoji="0" lang="en-US" sz="2000" b="0" i="0" u="none" strike="noStrike" cap="none" normalizeH="0" baseline="0" dirty="0" smtClean="0">
              <a:ln>
                <a:noFill/>
              </a:ln>
              <a:solidFill>
                <a:schemeClr val="tx1"/>
              </a:solidFill>
              <a:effectLst/>
              <a:latin typeface="Arial" pitchFamily="34" charset="0"/>
            </a:endParaRPr>
          </a:p>
        </p:txBody>
      </p:sp>
      <p:sp>
        <p:nvSpPr>
          <p:cNvPr id="25" name="Text Box 17"/>
          <p:cNvSpPr txBox="1">
            <a:spLocks noChangeArrowheads="1"/>
          </p:cNvSpPr>
          <p:nvPr/>
        </p:nvSpPr>
        <p:spPr bwMode="auto">
          <a:xfrm>
            <a:off x="5624138" y="4556724"/>
            <a:ext cx="403588" cy="2641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Malgun Gothic"/>
                <a:cs typeface="Times New Roman" pitchFamily="18" charset="0"/>
              </a:rPr>
              <a:t>YES</a:t>
            </a:r>
            <a:endParaRPr kumimoji="0" lang="en-US" sz="2000" b="0" i="0" u="none" strike="noStrike" cap="none" normalizeH="0" baseline="0" dirty="0" smtClean="0">
              <a:ln>
                <a:noFill/>
              </a:ln>
              <a:solidFill>
                <a:schemeClr val="tx1"/>
              </a:solidFill>
              <a:effectLst/>
              <a:latin typeface="Arial" pitchFamily="34" charset="0"/>
            </a:endParaRPr>
          </a:p>
        </p:txBody>
      </p:sp>
      <p:grpSp>
        <p:nvGrpSpPr>
          <p:cNvPr id="26" name="Group 11"/>
          <p:cNvGrpSpPr>
            <a:grpSpLocks/>
          </p:cNvGrpSpPr>
          <p:nvPr/>
        </p:nvGrpSpPr>
        <p:grpSpPr bwMode="auto">
          <a:xfrm>
            <a:off x="2034766" y="3513723"/>
            <a:ext cx="1403812" cy="2972697"/>
            <a:chOff x="5907" y="3662"/>
            <a:chExt cx="2804" cy="4914"/>
          </a:xfrm>
        </p:grpSpPr>
        <p:sp>
          <p:nvSpPr>
            <p:cNvPr id="35" name="AutoShape 16"/>
            <p:cNvSpPr>
              <a:spLocks noChangeArrowheads="1"/>
            </p:cNvSpPr>
            <p:nvPr/>
          </p:nvSpPr>
          <p:spPr bwMode="auto">
            <a:xfrm>
              <a:off x="5907" y="3662"/>
              <a:ext cx="2804" cy="1438"/>
            </a:xfrm>
            <a:prstGeom prst="roundRect">
              <a:avLst>
                <a:gd name="adj" fmla="val 16667"/>
              </a:avLst>
            </a:prstGeom>
            <a:solidFill>
              <a:schemeClr val="accent3">
                <a:lumMod val="40000"/>
                <a:lumOff val="60000"/>
              </a:schemeClr>
            </a:solidFill>
            <a:ln w="9525">
              <a:solidFill>
                <a:srgbClr val="000000"/>
              </a:solidFill>
              <a:round/>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pitchFamily="34" charset="0"/>
                  <a:ea typeface="Malgun Gothic"/>
                  <a:cs typeface="Times New Roman" pitchFamily="18" charset="0"/>
                </a:rPr>
                <a:t>Evaluating </a:t>
              </a:r>
              <a:endParaRPr kumimoji="0" lang="en-US" sz="13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pitchFamily="34" charset="0"/>
                  <a:ea typeface="Malgun Gothic"/>
                  <a:cs typeface="Times New Roman" pitchFamily="18" charset="0"/>
                </a:rPr>
                <a:t>Traffic &amp; Incident Impact </a:t>
              </a:r>
              <a:endParaRPr kumimoji="0" lang="en-US" sz="13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300" dirty="0">
                  <a:latin typeface="Calibri" pitchFamily="34" charset="0"/>
                  <a:ea typeface="Malgun Gothic"/>
                  <a:cs typeface="Times New Roman" pitchFamily="18" charset="0"/>
                </a:rPr>
                <a:t>t</a:t>
              </a:r>
              <a:r>
                <a:rPr kumimoji="0" lang="en-US" sz="1300" b="0" i="0" u="none" strike="noStrike" cap="none" normalizeH="0" baseline="0" dirty="0" smtClean="0">
                  <a:ln>
                    <a:noFill/>
                  </a:ln>
                  <a:solidFill>
                    <a:schemeClr val="tx1"/>
                  </a:solidFill>
                  <a:effectLst/>
                  <a:latin typeface="Calibri" pitchFamily="34" charset="0"/>
                  <a:ea typeface="Malgun Gothic"/>
                  <a:cs typeface="Times New Roman" pitchFamily="18" charset="0"/>
                </a:rPr>
                <a:t>o the Network</a:t>
              </a:r>
              <a:endParaRPr kumimoji="0" lang="en-US" sz="1300" b="0" i="0" u="none" strike="noStrike" cap="none" normalizeH="0" baseline="0" dirty="0" smtClean="0">
                <a:ln>
                  <a:noFill/>
                </a:ln>
                <a:solidFill>
                  <a:schemeClr val="tx1"/>
                </a:solidFill>
                <a:effectLst/>
                <a:latin typeface="Arial" pitchFamily="34" charset="0"/>
              </a:endParaRPr>
            </a:p>
          </p:txBody>
        </p:sp>
        <p:sp>
          <p:nvSpPr>
            <p:cNvPr id="36" name="AutoShape 15"/>
            <p:cNvSpPr>
              <a:spLocks noChangeArrowheads="1"/>
            </p:cNvSpPr>
            <p:nvPr/>
          </p:nvSpPr>
          <p:spPr bwMode="auto">
            <a:xfrm>
              <a:off x="5920" y="5679"/>
              <a:ext cx="2791" cy="1044"/>
            </a:xfrm>
            <a:prstGeom prst="roundRect">
              <a:avLst>
                <a:gd name="adj" fmla="val 16667"/>
              </a:avLst>
            </a:prstGeom>
            <a:solidFill>
              <a:schemeClr val="accent3">
                <a:lumMod val="40000"/>
                <a:lumOff val="60000"/>
              </a:schemeClr>
            </a:solidFill>
            <a:ln w="9525">
              <a:solidFill>
                <a:srgbClr val="000000"/>
              </a:solidFill>
              <a:round/>
              <a:headEnd/>
              <a:tailEnd/>
            </a:ln>
            <a:effectLst/>
          </p:spPr>
          <p:txBody>
            <a:bodyPr vert="horz" wrap="square" lIns="45720" tIns="45720" rIns="4572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pitchFamily="34" charset="0"/>
                  <a:ea typeface="Malgun Gothic"/>
                  <a:cs typeface="Times New Roman" pitchFamily="18" charset="0"/>
                </a:rPr>
                <a:t>Establishing Feasible Detour Plans</a:t>
              </a:r>
              <a:endParaRPr kumimoji="0" lang="en-US" sz="1300" b="0" i="0" u="none" strike="noStrike" cap="none" normalizeH="0" baseline="0" dirty="0" smtClean="0">
                <a:ln>
                  <a:noFill/>
                </a:ln>
                <a:solidFill>
                  <a:schemeClr val="tx1"/>
                </a:solidFill>
                <a:effectLst/>
                <a:latin typeface="Arial" pitchFamily="34" charset="0"/>
              </a:endParaRPr>
            </a:p>
          </p:txBody>
        </p:sp>
        <p:sp>
          <p:nvSpPr>
            <p:cNvPr id="37" name="AutoShape 14"/>
            <p:cNvSpPr>
              <a:spLocks noChangeArrowheads="1"/>
            </p:cNvSpPr>
            <p:nvPr/>
          </p:nvSpPr>
          <p:spPr bwMode="auto">
            <a:xfrm>
              <a:off x="5932" y="7316"/>
              <a:ext cx="2779" cy="1260"/>
            </a:xfrm>
            <a:prstGeom prst="roundRect">
              <a:avLst>
                <a:gd name="adj" fmla="val 16667"/>
              </a:avLst>
            </a:prstGeom>
            <a:solidFill>
              <a:schemeClr val="accent3">
                <a:lumMod val="40000"/>
                <a:lumOff val="60000"/>
              </a:schemeClr>
            </a:solidFill>
            <a:ln w="9525">
              <a:solidFill>
                <a:srgbClr val="000000"/>
              </a:solidFill>
              <a:round/>
              <a:headEnd/>
              <a:tailEnd/>
            </a:ln>
            <a:effectLst/>
          </p:spPr>
          <p:txBody>
            <a:bodyPr vert="horz" wrap="square" lIns="45720" tIns="45720" rIns="45720" bIns="45720" numCol="1" anchor="ctr" anchorCtr="0" compatLnSpc="1">
              <a:prstTxWarp prst="textNoShape">
                <a:avLst/>
              </a:prstTxWarp>
            </a:bodyPr>
            <a:lstStyle/>
            <a:p>
              <a:pPr lvl="0" algn="ctr"/>
              <a:r>
                <a:rPr lang="en-US" sz="1300" dirty="0">
                  <a:latin typeface="Calibri" pitchFamily="34" charset="0"/>
                  <a:ea typeface="Malgun Gothic"/>
                  <a:cs typeface="Times New Roman" pitchFamily="18" charset="0"/>
                </a:rPr>
                <a:t>Analyzing the Necessity of Detour Operations </a:t>
              </a:r>
            </a:p>
          </p:txBody>
        </p:sp>
        <p:sp>
          <p:nvSpPr>
            <p:cNvPr id="38" name="AutoShape 13"/>
            <p:cNvSpPr>
              <a:spLocks noChangeArrowheads="1"/>
            </p:cNvSpPr>
            <p:nvPr/>
          </p:nvSpPr>
          <p:spPr bwMode="auto">
            <a:xfrm rot="5400000">
              <a:off x="7106" y="5183"/>
              <a:ext cx="362" cy="449"/>
            </a:xfrm>
            <a:custGeom>
              <a:avLst/>
              <a:gdLst>
                <a:gd name="G0" fmla="+- 12649 0 0"/>
                <a:gd name="G1" fmla="+- 5051 0 0"/>
                <a:gd name="G2" fmla="+- 21600 0 5051"/>
                <a:gd name="G3" fmla="+- 10800 0 5051"/>
                <a:gd name="G4" fmla="+- 21600 0 12649"/>
                <a:gd name="G5" fmla="*/ G4 G3 10800"/>
                <a:gd name="G6" fmla="+- 21600 0 G5"/>
                <a:gd name="T0" fmla="*/ 12649 w 21600"/>
                <a:gd name="T1" fmla="*/ 0 h 21600"/>
                <a:gd name="T2" fmla="*/ 0 w 21600"/>
                <a:gd name="T3" fmla="*/ 10800 h 21600"/>
                <a:gd name="T4" fmla="*/ 12649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649" y="0"/>
                  </a:moveTo>
                  <a:lnTo>
                    <a:pt x="12649" y="5051"/>
                  </a:lnTo>
                  <a:lnTo>
                    <a:pt x="3375" y="5051"/>
                  </a:lnTo>
                  <a:lnTo>
                    <a:pt x="3375" y="16549"/>
                  </a:lnTo>
                  <a:lnTo>
                    <a:pt x="12649" y="16549"/>
                  </a:lnTo>
                  <a:lnTo>
                    <a:pt x="12649" y="21600"/>
                  </a:lnTo>
                  <a:lnTo>
                    <a:pt x="21600" y="10800"/>
                  </a:lnTo>
                  <a:close/>
                </a:path>
                <a:path w="21600" h="21600">
                  <a:moveTo>
                    <a:pt x="1350" y="5051"/>
                  </a:moveTo>
                  <a:lnTo>
                    <a:pt x="1350" y="16549"/>
                  </a:lnTo>
                  <a:lnTo>
                    <a:pt x="2700" y="16549"/>
                  </a:lnTo>
                  <a:lnTo>
                    <a:pt x="2700" y="5051"/>
                  </a:lnTo>
                  <a:close/>
                </a:path>
                <a:path w="21600" h="21600">
                  <a:moveTo>
                    <a:pt x="0" y="5051"/>
                  </a:moveTo>
                  <a:lnTo>
                    <a:pt x="0" y="16549"/>
                  </a:lnTo>
                  <a:lnTo>
                    <a:pt x="675" y="16549"/>
                  </a:lnTo>
                  <a:lnTo>
                    <a:pt x="675" y="5051"/>
                  </a:lnTo>
                  <a:close/>
                </a:path>
              </a:pathLst>
            </a:cu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endParaRPr lang="en-US" sz="1400"/>
            </a:p>
          </p:txBody>
        </p:sp>
        <p:sp>
          <p:nvSpPr>
            <p:cNvPr id="39" name="AutoShape 12"/>
            <p:cNvSpPr>
              <a:spLocks noChangeArrowheads="1"/>
            </p:cNvSpPr>
            <p:nvPr/>
          </p:nvSpPr>
          <p:spPr bwMode="auto">
            <a:xfrm rot="5400000">
              <a:off x="7124" y="6821"/>
              <a:ext cx="362" cy="449"/>
            </a:xfrm>
            <a:custGeom>
              <a:avLst/>
              <a:gdLst>
                <a:gd name="G0" fmla="+- 12649 0 0"/>
                <a:gd name="G1" fmla="+- 5051 0 0"/>
                <a:gd name="G2" fmla="+- 21600 0 5051"/>
                <a:gd name="G3" fmla="+- 10800 0 5051"/>
                <a:gd name="G4" fmla="+- 21600 0 12649"/>
                <a:gd name="G5" fmla="*/ G4 G3 10800"/>
                <a:gd name="G6" fmla="+- 21600 0 G5"/>
                <a:gd name="T0" fmla="*/ 12649 w 21600"/>
                <a:gd name="T1" fmla="*/ 0 h 21600"/>
                <a:gd name="T2" fmla="*/ 0 w 21600"/>
                <a:gd name="T3" fmla="*/ 10800 h 21600"/>
                <a:gd name="T4" fmla="*/ 12649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649" y="0"/>
                  </a:moveTo>
                  <a:lnTo>
                    <a:pt x="12649" y="5051"/>
                  </a:lnTo>
                  <a:lnTo>
                    <a:pt x="3375" y="5051"/>
                  </a:lnTo>
                  <a:lnTo>
                    <a:pt x="3375" y="16549"/>
                  </a:lnTo>
                  <a:lnTo>
                    <a:pt x="12649" y="16549"/>
                  </a:lnTo>
                  <a:lnTo>
                    <a:pt x="12649" y="21600"/>
                  </a:lnTo>
                  <a:lnTo>
                    <a:pt x="21600" y="10800"/>
                  </a:lnTo>
                  <a:close/>
                </a:path>
                <a:path w="21600" h="21600">
                  <a:moveTo>
                    <a:pt x="1350" y="5051"/>
                  </a:moveTo>
                  <a:lnTo>
                    <a:pt x="1350" y="16549"/>
                  </a:lnTo>
                  <a:lnTo>
                    <a:pt x="2700" y="16549"/>
                  </a:lnTo>
                  <a:lnTo>
                    <a:pt x="2700" y="5051"/>
                  </a:lnTo>
                  <a:close/>
                </a:path>
                <a:path w="21600" h="21600">
                  <a:moveTo>
                    <a:pt x="0" y="5051"/>
                  </a:moveTo>
                  <a:lnTo>
                    <a:pt x="0" y="16549"/>
                  </a:lnTo>
                  <a:lnTo>
                    <a:pt x="675" y="16549"/>
                  </a:lnTo>
                  <a:lnTo>
                    <a:pt x="675" y="5051"/>
                  </a:lnTo>
                  <a:close/>
                </a:path>
              </a:pathLst>
            </a:cu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endParaRPr lang="en-US" sz="1400"/>
            </a:p>
          </p:txBody>
        </p:sp>
      </p:grpSp>
      <p:sp>
        <p:nvSpPr>
          <p:cNvPr id="31" name="AutoShape 5"/>
          <p:cNvSpPr>
            <a:spLocks noChangeArrowheads="1"/>
          </p:cNvSpPr>
          <p:nvPr/>
        </p:nvSpPr>
        <p:spPr bwMode="auto">
          <a:xfrm>
            <a:off x="3439633" y="2428796"/>
            <a:ext cx="1052951" cy="704466"/>
          </a:xfrm>
          <a:prstGeom prst="roundRect">
            <a:avLst>
              <a:gd name="adj" fmla="val 16667"/>
            </a:avLst>
          </a:prstGeom>
          <a:solidFill>
            <a:srgbClr val="A1DA00"/>
          </a:solidFill>
          <a:ln w="19050">
            <a:solidFill>
              <a:srgbClr val="000000"/>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Estimating</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Clearance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Time</a:t>
            </a:r>
            <a:endParaRPr kumimoji="0" lang="en-US" sz="1400" b="0" i="0" u="none" strike="noStrike" cap="none" normalizeH="0" baseline="0" dirty="0" smtClean="0">
              <a:ln>
                <a:noFill/>
              </a:ln>
              <a:solidFill>
                <a:schemeClr val="tx1"/>
              </a:solidFill>
              <a:effectLst/>
              <a:latin typeface="Arial" pitchFamily="34" charset="0"/>
            </a:endParaRPr>
          </a:p>
        </p:txBody>
      </p:sp>
      <p:sp>
        <p:nvSpPr>
          <p:cNvPr id="34" name="AutoShape 25"/>
          <p:cNvSpPr>
            <a:spLocks noChangeArrowheads="1"/>
          </p:cNvSpPr>
          <p:nvPr/>
        </p:nvSpPr>
        <p:spPr bwMode="auto">
          <a:xfrm>
            <a:off x="6015462" y="5967497"/>
            <a:ext cx="1447877" cy="509503"/>
          </a:xfrm>
          <a:prstGeom prst="roundRect">
            <a:avLst>
              <a:gd name="adj" fmla="val 16667"/>
            </a:avLst>
          </a:prstGeom>
          <a:solidFill>
            <a:srgbClr val="FFFFFF"/>
          </a:solidFill>
          <a:ln w="9525">
            <a:solidFill>
              <a:schemeClr val="tx1"/>
            </a:solidFill>
            <a:round/>
            <a:headEnd/>
            <a:tailEnd/>
          </a:ln>
          <a:effectLst>
            <a:outerShdw dist="63500" dir="3187806" algn="ctr" rotWithShape="0">
              <a:srgbClr val="80808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algun Gothic"/>
                <a:cs typeface="Times New Roman" pitchFamily="18" charset="0"/>
              </a:rPr>
              <a:t>Inform to Highway Users</a:t>
            </a:r>
            <a:endParaRPr kumimoji="0" lang="en-US" sz="2400" b="0" i="0" u="none" strike="noStrike" cap="none" normalizeH="0" baseline="0" dirty="0" smtClean="0">
              <a:ln>
                <a:noFill/>
              </a:ln>
              <a:solidFill>
                <a:schemeClr val="tx1"/>
              </a:solidFill>
              <a:effectLst/>
              <a:latin typeface="Arial" pitchFamily="34" charset="0"/>
            </a:endParaRPr>
          </a:p>
        </p:txBody>
      </p:sp>
      <p:cxnSp>
        <p:nvCxnSpPr>
          <p:cNvPr id="10" name="Elbow Connector 9"/>
          <p:cNvCxnSpPr>
            <a:stCxn id="18" idx="2"/>
            <a:endCxn id="21" idx="1"/>
          </p:cNvCxnSpPr>
          <p:nvPr/>
        </p:nvCxnSpPr>
        <p:spPr>
          <a:xfrm rot="16200000" flipH="1">
            <a:off x="5428399" y="4561710"/>
            <a:ext cx="547380" cy="1149600"/>
          </a:xfrm>
          <a:prstGeom prst="bentConnector2">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0" idx="2"/>
            <a:endCxn id="21" idx="0"/>
          </p:cNvCxnSpPr>
          <p:nvPr/>
        </p:nvCxnSpPr>
        <p:spPr>
          <a:xfrm flipH="1">
            <a:off x="6740488" y="4864397"/>
            <a:ext cx="5129" cy="349557"/>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1" idx="2"/>
            <a:endCxn id="34" idx="0"/>
          </p:cNvCxnSpPr>
          <p:nvPr/>
        </p:nvCxnSpPr>
        <p:spPr>
          <a:xfrm flipH="1">
            <a:off x="6739401" y="5606445"/>
            <a:ext cx="1087" cy="361052"/>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8" idx="3"/>
            <a:endCxn id="20" idx="1"/>
          </p:cNvCxnSpPr>
          <p:nvPr/>
        </p:nvCxnSpPr>
        <p:spPr>
          <a:xfrm flipV="1">
            <a:off x="5731879" y="4514193"/>
            <a:ext cx="344920" cy="1856"/>
          </a:xfrm>
          <a:prstGeom prst="straightConnector1">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76124AF-11D4-48F9-91D2-89338E3AB207}" type="slidenum">
              <a:rPr lang="en-US" smtClean="0"/>
              <a:pPr/>
              <a:t>5</a:t>
            </a:fld>
            <a:endParaRPr lang="en-US"/>
          </a:p>
        </p:txBody>
      </p:sp>
      <p:sp>
        <p:nvSpPr>
          <p:cNvPr id="44" name="TextBox 43"/>
          <p:cNvSpPr txBox="1"/>
          <p:nvPr/>
        </p:nvSpPr>
        <p:spPr>
          <a:xfrm>
            <a:off x="1219200" y="121170"/>
            <a:ext cx="3200400" cy="400110"/>
          </a:xfrm>
          <a:prstGeom prst="rect">
            <a:avLst/>
          </a:prstGeom>
          <a:noFill/>
        </p:spPr>
        <p:txBody>
          <a:bodyPr wrap="square" rtlCol="0">
            <a:spAutoFit/>
          </a:bodyPr>
          <a:lstStyle/>
          <a:p>
            <a:r>
              <a:rPr lang="en-US" sz="2000" i="1" dirty="0" smtClean="0"/>
              <a:t>Introduction</a:t>
            </a:r>
            <a:endParaRPr lang="en-US" sz="2000" i="1" dirty="0"/>
          </a:p>
        </p:txBody>
      </p:sp>
      <p:sp>
        <p:nvSpPr>
          <p:cNvPr id="8" name="Rectangle 7"/>
          <p:cNvSpPr/>
          <p:nvPr/>
        </p:nvSpPr>
        <p:spPr>
          <a:xfrm>
            <a:off x="6110493" y="3396645"/>
            <a:ext cx="1204707" cy="457200"/>
          </a:xfrm>
          <a:prstGeom prst="rect">
            <a:avLst/>
          </a:prstGeom>
          <a:solidFill>
            <a:schemeClr val="bg1"/>
          </a:solidFill>
          <a:ln w="3175">
            <a:solidFill>
              <a:schemeClr val="tx1"/>
            </a:solidFill>
          </a:ln>
          <a:effectLst>
            <a:outerShdw dist="63500" dir="3186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Detour</a:t>
            </a:r>
          </a:p>
          <a:p>
            <a:pPr algn="ctr"/>
            <a:r>
              <a:rPr lang="en-US" sz="1400" dirty="0" smtClean="0">
                <a:solidFill>
                  <a:schemeClr val="tx1"/>
                </a:solidFill>
              </a:rPr>
              <a:t>Optimization</a:t>
            </a:r>
          </a:p>
        </p:txBody>
      </p:sp>
      <p:grpSp>
        <p:nvGrpSpPr>
          <p:cNvPr id="76" name="Group 75"/>
          <p:cNvGrpSpPr/>
          <p:nvPr/>
        </p:nvGrpSpPr>
        <p:grpSpPr>
          <a:xfrm>
            <a:off x="2627652" y="1471026"/>
            <a:ext cx="6440148" cy="357774"/>
            <a:chOff x="2627652" y="1495607"/>
            <a:chExt cx="6440148" cy="357774"/>
          </a:xfrm>
        </p:grpSpPr>
        <p:sp>
          <p:nvSpPr>
            <p:cNvPr id="4" name="Rectangle 3"/>
            <p:cNvSpPr/>
            <p:nvPr/>
          </p:nvSpPr>
          <p:spPr>
            <a:xfrm>
              <a:off x="5215420" y="1495607"/>
              <a:ext cx="3852380" cy="3577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t>1. Incident Response Management Strategies</a:t>
              </a:r>
              <a:endParaRPr lang="en-US" sz="1500" b="1" dirty="0"/>
            </a:p>
          </p:txBody>
        </p:sp>
        <p:cxnSp>
          <p:nvCxnSpPr>
            <p:cNvPr id="47" name="Elbow Connector 46"/>
            <p:cNvCxnSpPr>
              <a:stCxn id="4" idx="1"/>
              <a:endCxn id="15" idx="3"/>
            </p:cNvCxnSpPr>
            <p:nvPr/>
          </p:nvCxnSpPr>
          <p:spPr>
            <a:xfrm rot="10800000" flipV="1">
              <a:off x="2627652" y="1674493"/>
              <a:ext cx="2587768" cy="76949"/>
            </a:xfrm>
            <a:prstGeom prst="bentConnector3">
              <a:avLst>
                <a:gd name="adj1" fmla="val 50000"/>
              </a:avLst>
            </a:prstGeom>
            <a:ln w="38100">
              <a:prstDash val="sysDash"/>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4487380" y="2016717"/>
            <a:ext cx="4580420" cy="536419"/>
            <a:chOff x="4487380" y="2016717"/>
            <a:chExt cx="4580420" cy="536419"/>
          </a:xfrm>
        </p:grpSpPr>
        <p:sp>
          <p:nvSpPr>
            <p:cNvPr id="45" name="Rectangle 44"/>
            <p:cNvSpPr/>
            <p:nvPr/>
          </p:nvSpPr>
          <p:spPr>
            <a:xfrm>
              <a:off x="5215420" y="2016717"/>
              <a:ext cx="3852380" cy="3577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t>2. </a:t>
              </a:r>
              <a:r>
                <a:rPr lang="en-US" sz="1500" b="1" dirty="0" smtClean="0"/>
                <a:t>Prediction Models </a:t>
              </a:r>
              <a:r>
                <a:rPr lang="en-US" sz="1500" b="1" dirty="0" smtClean="0"/>
                <a:t>for Clearance Times</a:t>
              </a:r>
              <a:endParaRPr lang="en-US" sz="1500" b="1" dirty="0"/>
            </a:p>
          </p:txBody>
        </p:sp>
        <p:cxnSp>
          <p:nvCxnSpPr>
            <p:cNvPr id="49" name="Elbow Connector 48"/>
            <p:cNvCxnSpPr>
              <a:stCxn id="45" idx="1"/>
            </p:cNvCxnSpPr>
            <p:nvPr/>
          </p:nvCxnSpPr>
          <p:spPr>
            <a:xfrm rot="10800000" flipV="1">
              <a:off x="4487380" y="2195603"/>
              <a:ext cx="728040" cy="357533"/>
            </a:xfrm>
            <a:prstGeom prst="bentConnector3">
              <a:avLst>
                <a:gd name="adj1" fmla="val 50000"/>
              </a:avLst>
            </a:prstGeom>
            <a:ln w="38100">
              <a:prstDash val="sysDash"/>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438578" y="2537826"/>
            <a:ext cx="5629222" cy="3567479"/>
            <a:chOff x="3438578" y="2537826"/>
            <a:chExt cx="5629222" cy="3567479"/>
          </a:xfrm>
        </p:grpSpPr>
        <p:sp>
          <p:nvSpPr>
            <p:cNvPr id="46" name="Rectangle 45"/>
            <p:cNvSpPr/>
            <p:nvPr/>
          </p:nvSpPr>
          <p:spPr>
            <a:xfrm>
              <a:off x="5215420" y="2537826"/>
              <a:ext cx="3852380" cy="3577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t>3. </a:t>
              </a:r>
              <a:r>
                <a:rPr lang="en-US" sz="1500" b="1" dirty="0" smtClean="0"/>
                <a:t>A Detour </a:t>
              </a:r>
              <a:r>
                <a:rPr lang="en-US" sz="1500" b="1" dirty="0" smtClean="0"/>
                <a:t>Decision Support System</a:t>
              </a:r>
              <a:endParaRPr lang="en-US" sz="1500" b="1" dirty="0"/>
            </a:p>
          </p:txBody>
        </p:sp>
        <p:cxnSp>
          <p:nvCxnSpPr>
            <p:cNvPr id="59" name="Elbow Connector 58"/>
            <p:cNvCxnSpPr>
              <a:stCxn id="46" idx="1"/>
              <a:endCxn id="37" idx="3"/>
            </p:cNvCxnSpPr>
            <p:nvPr/>
          </p:nvCxnSpPr>
          <p:spPr>
            <a:xfrm rot="10800000" flipV="1">
              <a:off x="3438578" y="2716713"/>
              <a:ext cx="1776842" cy="3388592"/>
            </a:xfrm>
            <a:prstGeom prst="bentConnector3">
              <a:avLst>
                <a:gd name="adj1" fmla="val 50000"/>
              </a:avLst>
            </a:prstGeom>
            <a:ln w="38100">
              <a:prstDash val="sysDash"/>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48" name="Elbow Connector 47"/>
          <p:cNvCxnSpPr>
            <a:stCxn id="14" idx="3"/>
            <a:endCxn id="35" idx="3"/>
          </p:cNvCxnSpPr>
          <p:nvPr/>
        </p:nvCxnSpPr>
        <p:spPr>
          <a:xfrm flipH="1">
            <a:off x="3438578" y="1723564"/>
            <a:ext cx="1397191" cy="2225114"/>
          </a:xfrm>
          <a:prstGeom prst="bentConnector3">
            <a:avLst>
              <a:gd name="adj1" fmla="val -1636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16200000">
            <a:off x="243987" y="4892099"/>
            <a:ext cx="3093513" cy="338554"/>
          </a:xfrm>
          <a:prstGeom prst="rect">
            <a:avLst/>
          </a:prstGeom>
          <a:noFill/>
        </p:spPr>
        <p:txBody>
          <a:bodyPr wrap="square" rtlCol="0">
            <a:spAutoFit/>
          </a:bodyPr>
          <a:lstStyle/>
          <a:p>
            <a:pPr algn="ctr"/>
            <a:r>
              <a:rPr lang="en-US" sz="1600" dirty="0" smtClean="0">
                <a:latin typeface="+mn-lt"/>
              </a:rPr>
              <a:t>Detour feasibility analysis system</a:t>
            </a:r>
            <a:endParaRPr lang="en-US" sz="1600" dirty="0">
              <a:latin typeface="+mn-lt"/>
            </a:endParaRPr>
          </a:p>
        </p:txBody>
      </p:sp>
      <p:cxnSp>
        <p:nvCxnSpPr>
          <p:cNvPr id="87" name="Elbow Connector 86"/>
          <p:cNvCxnSpPr>
            <a:stCxn id="8" idx="1"/>
          </p:cNvCxnSpPr>
          <p:nvPr/>
        </p:nvCxnSpPr>
        <p:spPr>
          <a:xfrm rot="10800000" flipV="1">
            <a:off x="5791201" y="3625244"/>
            <a:ext cx="319293" cy="792813"/>
          </a:xfrm>
          <a:prstGeom prst="bentConnector2">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17" idx="3"/>
            <a:endCxn id="18" idx="1"/>
          </p:cNvCxnSpPr>
          <p:nvPr/>
        </p:nvCxnSpPr>
        <p:spPr>
          <a:xfrm flipV="1">
            <a:off x="3515176" y="4516049"/>
            <a:ext cx="1007522" cy="504329"/>
          </a:xfrm>
          <a:prstGeom prst="bentConnector3">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5" idx="3"/>
            <a:endCxn id="14" idx="1"/>
          </p:cNvCxnSpPr>
          <p:nvPr/>
        </p:nvCxnSpPr>
        <p:spPr>
          <a:xfrm flipV="1">
            <a:off x="2627652" y="1723564"/>
            <a:ext cx="467522" cy="329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4" idx="2"/>
            <a:endCxn id="31" idx="0"/>
          </p:cNvCxnSpPr>
          <p:nvPr/>
        </p:nvCxnSpPr>
        <p:spPr>
          <a:xfrm>
            <a:off x="3965472" y="2036554"/>
            <a:ext cx="637" cy="392242"/>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3" idx="3"/>
            <a:endCxn id="15" idx="1"/>
          </p:cNvCxnSpPr>
          <p:nvPr/>
        </p:nvCxnSpPr>
        <p:spPr>
          <a:xfrm>
            <a:off x="1188124" y="1725316"/>
            <a:ext cx="356630" cy="154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31" idx="1"/>
            <a:endCxn id="16" idx="3"/>
          </p:cNvCxnSpPr>
          <p:nvPr/>
        </p:nvCxnSpPr>
        <p:spPr>
          <a:xfrm flipH="1" flipV="1">
            <a:off x="3258602" y="2775352"/>
            <a:ext cx="181031" cy="5677"/>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6" idx="2"/>
            <a:endCxn id="17" idx="0"/>
          </p:cNvCxnSpPr>
          <p:nvPr/>
        </p:nvCxnSpPr>
        <p:spPr>
          <a:xfrm flipH="1">
            <a:off x="2732917" y="3144784"/>
            <a:ext cx="1284" cy="28783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56044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right)">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ipe(right)">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right)">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34200" y="6400800"/>
            <a:ext cx="2133600" cy="320675"/>
          </a:xfrm>
        </p:spPr>
        <p:txBody>
          <a:bodyPr/>
          <a:lstStyle/>
          <a:p>
            <a:fld id="{176124AF-11D4-48F9-91D2-89338E3AB207}" type="slidenum">
              <a:rPr lang="en-US" smtClean="0"/>
              <a:pPr/>
              <a:t>50</a:t>
            </a:fld>
            <a:endParaRPr lang="en-US" dirty="0"/>
          </a:p>
        </p:txBody>
      </p:sp>
      <p:sp>
        <p:nvSpPr>
          <p:cNvPr id="2" name="Title 1"/>
          <p:cNvSpPr>
            <a:spLocks noGrp="1"/>
          </p:cNvSpPr>
          <p:nvPr>
            <p:ph type="title"/>
          </p:nvPr>
        </p:nvSpPr>
        <p:spPr>
          <a:xfrm>
            <a:off x="838200" y="590550"/>
            <a:ext cx="8153400" cy="563563"/>
          </a:xfrm>
        </p:spPr>
        <p:txBody>
          <a:bodyPr/>
          <a:lstStyle/>
          <a:p>
            <a:r>
              <a:rPr lang="en-US" b="1" dirty="0" smtClean="0"/>
              <a:t>Comparisons of Decisions by Agency</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1753510"/>
              </p:ext>
            </p:extLst>
          </p:nvPr>
        </p:nvGraphicFramePr>
        <p:xfrm>
          <a:off x="304800" y="1295400"/>
          <a:ext cx="5760599" cy="5402542"/>
        </p:xfrm>
        <a:graphic>
          <a:graphicData uri="http://schemas.openxmlformats.org/drawingml/2006/table">
            <a:tbl>
              <a:tblPr firstRow="1" firstCol="1" bandRow="1" bandCol="1">
                <a:effectLst>
                  <a:outerShdw blurRad="50800" dist="63500" dir="2700000" algn="tl" rotWithShape="0">
                    <a:prstClr val="black">
                      <a:alpha val="40000"/>
                    </a:prstClr>
                  </a:outerShdw>
                </a:effectLst>
                <a:tableStyleId>{5C22544A-7EE6-4342-B048-85BDC9FD1C3A}</a:tableStyleId>
              </a:tblPr>
              <a:tblGrid>
                <a:gridCol w="1514828"/>
                <a:gridCol w="2471561"/>
                <a:gridCol w="914400"/>
                <a:gridCol w="859810"/>
              </a:tblGrid>
              <a:tr h="257315">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a:effectLst/>
                        </a:rPr>
                        <a:t>Scenario No.</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dirty="0" smtClean="0">
                          <a:effectLst/>
                        </a:rPr>
                        <a:t>1</a:t>
                      </a:r>
                      <a:endParaRPr lang="en-US" sz="1400" dirty="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dirty="0" smtClean="0">
                          <a:effectLst/>
                          <a:latin typeface="+mn-lt"/>
                          <a:ea typeface="+mn-ea"/>
                          <a:cs typeface="+mn-cs"/>
                        </a:rPr>
                        <a:t>2</a:t>
                      </a:r>
                      <a:endParaRPr lang="en-US" sz="1400" dirty="0">
                        <a:effectLst/>
                        <a:latin typeface="Calibri"/>
                        <a:ea typeface="맑은 고딕"/>
                        <a:cs typeface="Times New Roman"/>
                      </a:endParaRPr>
                    </a:p>
                  </a:txBody>
                  <a:tcPr marL="73025" marR="73025" marT="27305" marB="27305" anchor="ctr"/>
                </a:tc>
              </a:tr>
              <a:tr h="887662">
                <a:tc rowSpan="2">
                  <a:txBody>
                    <a:bodyPr/>
                    <a:lstStyle/>
                    <a:p>
                      <a:pPr marL="0" marR="0" algn="ctr">
                        <a:lnSpc>
                          <a:spcPct val="115000"/>
                        </a:lnSpc>
                        <a:spcBef>
                          <a:spcPts val="0"/>
                        </a:spcBef>
                        <a:spcAft>
                          <a:spcPts val="0"/>
                        </a:spcAft>
                      </a:pPr>
                      <a:r>
                        <a:rPr lang="en-US" sz="1400">
                          <a:effectLst/>
                        </a:rPr>
                        <a:t>Decision Criteria</a:t>
                      </a:r>
                    </a:p>
                    <a:p>
                      <a:pPr marL="0" marR="0" algn="ctr">
                        <a:lnSpc>
                          <a:spcPct val="115000"/>
                        </a:lnSpc>
                        <a:spcBef>
                          <a:spcPts val="0"/>
                        </a:spcBef>
                        <a:spcAft>
                          <a:spcPts val="0"/>
                        </a:spcAft>
                      </a:pPr>
                      <a:r>
                        <a:rPr lang="en-US" sz="1400">
                          <a:effectLst/>
                        </a:rPr>
                        <a:t>(used by agencies in the literature)</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a:effectLst/>
                        </a:rPr>
                        <a:t>Lane Blockage </a:t>
                      </a:r>
                    </a:p>
                    <a:p>
                      <a:pPr marL="0" marR="0" algn="ctr">
                        <a:lnSpc>
                          <a:spcPct val="115000"/>
                        </a:lnSpc>
                        <a:spcBef>
                          <a:spcPts val="0"/>
                        </a:spcBef>
                        <a:spcAft>
                          <a:spcPts val="0"/>
                        </a:spcAft>
                      </a:pPr>
                      <a:r>
                        <a:rPr lang="en-US" sz="1400">
                          <a:effectLst/>
                        </a:rPr>
                        <a:t>(# of closed lane(s)/total # of lanes)</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dirty="0">
                          <a:effectLst/>
                        </a:rPr>
                        <a:t>3/3</a:t>
                      </a:r>
                      <a:endParaRPr lang="en-US" sz="1400" dirty="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dirty="0">
                          <a:effectLst/>
                        </a:rPr>
                        <a:t>3/3</a:t>
                      </a:r>
                      <a:endParaRPr lang="en-US" sz="1400" dirty="0">
                        <a:effectLst/>
                        <a:latin typeface="Calibri"/>
                        <a:ea typeface="맑은 고딕"/>
                        <a:cs typeface="Times New Roman"/>
                      </a:endParaRPr>
                    </a:p>
                  </a:txBody>
                  <a:tcPr marL="73025" marR="73025" marT="27305" marB="27305" anchor="ctr"/>
                </a:tc>
              </a:tr>
              <a:tr h="467431">
                <a:tc vMerge="1">
                  <a:txBody>
                    <a:bodyPr/>
                    <a:lstStyle/>
                    <a:p>
                      <a:endParaRPr lang="en-US"/>
                    </a:p>
                  </a:txBody>
                  <a:tcPr/>
                </a:tc>
                <a:tc>
                  <a:txBody>
                    <a:bodyPr/>
                    <a:lstStyle/>
                    <a:p>
                      <a:pPr marL="0" marR="0" algn="ctr">
                        <a:lnSpc>
                          <a:spcPct val="115000"/>
                        </a:lnSpc>
                        <a:spcBef>
                          <a:spcPts val="0"/>
                        </a:spcBef>
                        <a:spcAft>
                          <a:spcPts val="0"/>
                        </a:spcAft>
                      </a:pPr>
                      <a:r>
                        <a:rPr lang="en-US" sz="1400">
                          <a:effectLst/>
                        </a:rPr>
                        <a:t>Incident Duration (minutes)</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a:effectLst/>
                        </a:rPr>
                        <a:t>60</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dirty="0">
                          <a:effectLst/>
                        </a:rPr>
                        <a:t>90</a:t>
                      </a:r>
                      <a:endParaRPr lang="en-US" sz="1400" dirty="0">
                        <a:effectLst/>
                        <a:latin typeface="Calibri"/>
                        <a:ea typeface="맑은 고딕"/>
                        <a:cs typeface="Times New Roman"/>
                      </a:endParaRPr>
                    </a:p>
                  </a:txBody>
                  <a:tcPr marL="73025" marR="73025" marT="27305" marB="27305" anchor="ctr"/>
                </a:tc>
              </a:tr>
              <a:tr h="257315">
                <a:tc rowSpan="9">
                  <a:txBody>
                    <a:bodyPr/>
                    <a:lstStyle/>
                    <a:p>
                      <a:pPr marL="0" marR="0" algn="ctr">
                        <a:lnSpc>
                          <a:spcPct val="115000"/>
                        </a:lnSpc>
                        <a:spcBef>
                          <a:spcPts val="0"/>
                        </a:spcBef>
                        <a:spcAft>
                          <a:spcPts val="0"/>
                        </a:spcAft>
                      </a:pPr>
                      <a:r>
                        <a:rPr lang="en-US" sz="1400" dirty="0">
                          <a:effectLst/>
                        </a:rPr>
                        <a:t>Decisions by Agency</a:t>
                      </a:r>
                      <a:endParaRPr lang="en-US" sz="1400" dirty="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dirty="0">
                          <a:effectLst/>
                        </a:rPr>
                        <a:t>NC DOT-main office</a:t>
                      </a:r>
                      <a:endParaRPr lang="en-US" sz="1400" dirty="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a:effectLst/>
                        </a:rPr>
                        <a:t>Y</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dirty="0">
                          <a:effectLst/>
                        </a:rPr>
                        <a:t>Y</a:t>
                      </a:r>
                      <a:endParaRPr lang="en-US" sz="1400" dirty="0">
                        <a:effectLst/>
                        <a:latin typeface="Calibri"/>
                        <a:ea typeface="맑은 고딕"/>
                        <a:cs typeface="Times New Roman"/>
                      </a:endParaRPr>
                    </a:p>
                  </a:txBody>
                  <a:tcPr marL="73025" marR="73025" marT="27305" marB="27305" anchor="ctr"/>
                </a:tc>
              </a:tr>
              <a:tr h="257315">
                <a:tc vMerge="1">
                  <a:txBody>
                    <a:bodyPr/>
                    <a:lstStyle/>
                    <a:p>
                      <a:endParaRPr lang="en-US"/>
                    </a:p>
                  </a:txBody>
                  <a:tcPr/>
                </a:tc>
                <a:tc>
                  <a:txBody>
                    <a:bodyPr/>
                    <a:lstStyle/>
                    <a:p>
                      <a:pPr marL="0" marR="0" algn="ctr">
                        <a:lnSpc>
                          <a:spcPct val="115000"/>
                        </a:lnSpc>
                        <a:spcBef>
                          <a:spcPts val="0"/>
                        </a:spcBef>
                        <a:spcAft>
                          <a:spcPts val="0"/>
                        </a:spcAft>
                      </a:pPr>
                      <a:r>
                        <a:rPr lang="en-US" sz="1400" dirty="0">
                          <a:effectLst/>
                        </a:rPr>
                        <a:t>NC DOT-Charlotte</a:t>
                      </a:r>
                      <a:endParaRPr lang="en-US" sz="1400" dirty="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a:effectLst/>
                        </a:rPr>
                        <a:t>Y</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dirty="0">
                          <a:effectLst/>
                        </a:rPr>
                        <a:t>Y</a:t>
                      </a:r>
                      <a:endParaRPr lang="en-US" sz="1400" dirty="0">
                        <a:effectLst/>
                        <a:latin typeface="Calibri"/>
                        <a:ea typeface="맑은 고딕"/>
                        <a:cs typeface="Times New Roman"/>
                      </a:endParaRPr>
                    </a:p>
                  </a:txBody>
                  <a:tcPr marL="73025" marR="73025" marT="27305" marB="27305" anchor="ctr"/>
                </a:tc>
              </a:tr>
              <a:tr h="467431">
                <a:tc vMerge="1">
                  <a:txBody>
                    <a:bodyPr/>
                    <a:lstStyle/>
                    <a:p>
                      <a:endParaRPr lang="en-US"/>
                    </a:p>
                  </a:txBody>
                  <a:tcPr/>
                </a:tc>
                <a:tc>
                  <a:txBody>
                    <a:bodyPr/>
                    <a:lstStyle/>
                    <a:p>
                      <a:pPr marL="0" marR="0" algn="ctr">
                        <a:lnSpc>
                          <a:spcPct val="115000"/>
                        </a:lnSpc>
                        <a:spcBef>
                          <a:spcPts val="0"/>
                        </a:spcBef>
                        <a:spcAft>
                          <a:spcPts val="0"/>
                        </a:spcAft>
                      </a:pPr>
                      <a:r>
                        <a:rPr lang="en-US" sz="1400">
                          <a:effectLst/>
                        </a:rPr>
                        <a:t>NJ DOT</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a:effectLst/>
                        </a:rPr>
                        <a:t>Y</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dirty="0">
                          <a:effectLst/>
                        </a:rPr>
                        <a:t>Y</a:t>
                      </a:r>
                      <a:endParaRPr lang="en-US" sz="1400" dirty="0">
                        <a:effectLst/>
                        <a:latin typeface="Calibri"/>
                        <a:ea typeface="맑은 고딕"/>
                        <a:cs typeface="Times New Roman"/>
                      </a:endParaRPr>
                    </a:p>
                  </a:txBody>
                  <a:tcPr marL="73025" marR="73025" marT="27305" marB="27305" anchor="ctr"/>
                </a:tc>
              </a:tr>
              <a:tr h="257315">
                <a:tc vMerge="1">
                  <a:txBody>
                    <a:bodyPr/>
                    <a:lstStyle/>
                    <a:p>
                      <a:endParaRPr lang="en-US"/>
                    </a:p>
                  </a:txBody>
                  <a:tcPr/>
                </a:tc>
                <a:tc>
                  <a:txBody>
                    <a:bodyPr/>
                    <a:lstStyle/>
                    <a:p>
                      <a:pPr marL="0" marR="0" algn="ctr">
                        <a:lnSpc>
                          <a:spcPct val="115000"/>
                        </a:lnSpc>
                        <a:spcBef>
                          <a:spcPts val="0"/>
                        </a:spcBef>
                        <a:spcAft>
                          <a:spcPts val="0"/>
                        </a:spcAft>
                      </a:pPr>
                      <a:r>
                        <a:rPr lang="en-US" sz="1400">
                          <a:effectLst/>
                        </a:rPr>
                        <a:t>Oregon DOT</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a:effectLst/>
                        </a:rPr>
                        <a:t>Y</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dirty="0">
                          <a:effectLst/>
                        </a:rPr>
                        <a:t>Y</a:t>
                      </a:r>
                      <a:endParaRPr lang="en-US" sz="1400" dirty="0">
                        <a:effectLst/>
                        <a:latin typeface="Calibri"/>
                        <a:ea typeface="맑은 고딕"/>
                        <a:cs typeface="Times New Roman"/>
                      </a:endParaRPr>
                    </a:p>
                  </a:txBody>
                  <a:tcPr marL="73025" marR="73025" marT="27305" marB="27305" anchor="ctr"/>
                </a:tc>
              </a:tr>
              <a:tr h="257315">
                <a:tc vMerge="1">
                  <a:txBody>
                    <a:bodyPr/>
                    <a:lstStyle/>
                    <a:p>
                      <a:endParaRPr lang="en-US"/>
                    </a:p>
                  </a:txBody>
                  <a:tcPr/>
                </a:tc>
                <a:tc>
                  <a:txBody>
                    <a:bodyPr/>
                    <a:lstStyle/>
                    <a:p>
                      <a:pPr marL="0" marR="0" algn="ctr">
                        <a:lnSpc>
                          <a:spcPct val="115000"/>
                        </a:lnSpc>
                        <a:spcBef>
                          <a:spcPts val="0"/>
                        </a:spcBef>
                        <a:spcAft>
                          <a:spcPts val="0"/>
                        </a:spcAft>
                      </a:pPr>
                      <a:r>
                        <a:rPr lang="en-US" sz="1400">
                          <a:effectLst/>
                        </a:rPr>
                        <a:t>NY DOT</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a:effectLst/>
                        </a:rPr>
                        <a:t>Y</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dirty="0">
                          <a:effectLst/>
                        </a:rPr>
                        <a:t>Y</a:t>
                      </a:r>
                      <a:endParaRPr lang="en-US" sz="1400" dirty="0">
                        <a:effectLst/>
                        <a:latin typeface="Calibri"/>
                        <a:ea typeface="맑은 고딕"/>
                        <a:cs typeface="Times New Roman"/>
                      </a:endParaRPr>
                    </a:p>
                  </a:txBody>
                  <a:tcPr marL="73025" marR="73025" marT="27305" marB="27305" anchor="ctr"/>
                </a:tc>
              </a:tr>
              <a:tr h="257315">
                <a:tc vMerge="1">
                  <a:txBody>
                    <a:bodyPr/>
                    <a:lstStyle/>
                    <a:p>
                      <a:endParaRPr lang="en-US"/>
                    </a:p>
                  </a:txBody>
                  <a:tcPr/>
                </a:tc>
                <a:tc>
                  <a:txBody>
                    <a:bodyPr/>
                    <a:lstStyle/>
                    <a:p>
                      <a:pPr marL="0" marR="0" algn="ctr">
                        <a:lnSpc>
                          <a:spcPct val="115000"/>
                        </a:lnSpc>
                        <a:spcBef>
                          <a:spcPts val="0"/>
                        </a:spcBef>
                        <a:spcAft>
                          <a:spcPts val="0"/>
                        </a:spcAft>
                      </a:pPr>
                      <a:r>
                        <a:rPr lang="en-US" sz="1400">
                          <a:effectLst/>
                        </a:rPr>
                        <a:t>FL DOT</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a:effectLst/>
                        </a:rPr>
                        <a:t>N</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dirty="0">
                          <a:effectLst/>
                        </a:rPr>
                        <a:t>N</a:t>
                      </a:r>
                      <a:endParaRPr lang="en-US" sz="1400" dirty="0">
                        <a:effectLst/>
                        <a:latin typeface="Calibri"/>
                        <a:ea typeface="맑은 고딕"/>
                        <a:cs typeface="Times New Roman"/>
                      </a:endParaRPr>
                    </a:p>
                  </a:txBody>
                  <a:tcPr marL="73025" marR="73025" marT="27305" marB="27305" anchor="ctr"/>
                </a:tc>
              </a:tr>
              <a:tr h="467431">
                <a:tc vMerge="1">
                  <a:txBody>
                    <a:bodyPr/>
                    <a:lstStyle/>
                    <a:p>
                      <a:endParaRPr lang="en-US"/>
                    </a:p>
                  </a:txBody>
                  <a:tcPr/>
                </a:tc>
                <a:tc>
                  <a:txBody>
                    <a:bodyPr/>
                    <a:lstStyle/>
                    <a:p>
                      <a:pPr marL="0" marR="0" algn="ctr">
                        <a:lnSpc>
                          <a:spcPct val="115000"/>
                        </a:lnSpc>
                        <a:spcBef>
                          <a:spcPts val="0"/>
                        </a:spcBef>
                        <a:spcAft>
                          <a:spcPts val="0"/>
                        </a:spcAft>
                      </a:pPr>
                      <a:r>
                        <a:rPr lang="en-US" sz="1400">
                          <a:effectLst/>
                        </a:rPr>
                        <a:t>ARTIMIS (Ohio/Kentucky)</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a:effectLst/>
                        </a:rPr>
                        <a:t>Y</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dirty="0">
                          <a:effectLst/>
                        </a:rPr>
                        <a:t>Y</a:t>
                      </a:r>
                      <a:endParaRPr lang="en-US" sz="1400" dirty="0">
                        <a:effectLst/>
                        <a:latin typeface="Calibri"/>
                        <a:ea typeface="맑은 고딕"/>
                        <a:cs typeface="Times New Roman"/>
                      </a:endParaRPr>
                    </a:p>
                  </a:txBody>
                  <a:tcPr marL="73025" marR="73025" marT="27305" marB="27305" anchor="ctr"/>
                </a:tc>
              </a:tr>
              <a:tr h="467431">
                <a:tc vMerge="1">
                  <a:txBody>
                    <a:bodyPr/>
                    <a:lstStyle/>
                    <a:p>
                      <a:endParaRPr lang="en-US"/>
                    </a:p>
                  </a:txBody>
                  <a:tcPr/>
                </a:tc>
                <a:tc>
                  <a:txBody>
                    <a:bodyPr/>
                    <a:lstStyle/>
                    <a:p>
                      <a:pPr marL="0" marR="0" algn="ctr">
                        <a:lnSpc>
                          <a:spcPct val="115000"/>
                        </a:lnSpc>
                        <a:spcBef>
                          <a:spcPts val="0"/>
                        </a:spcBef>
                        <a:spcAft>
                          <a:spcPts val="0"/>
                        </a:spcAft>
                      </a:pPr>
                      <a:r>
                        <a:rPr lang="en-US" sz="1400">
                          <a:effectLst/>
                        </a:rPr>
                        <a:t>Idaho</a:t>
                      </a:r>
                    </a:p>
                    <a:p>
                      <a:pPr marL="0" marR="0" algn="ctr">
                        <a:lnSpc>
                          <a:spcPct val="115000"/>
                        </a:lnSpc>
                        <a:spcBef>
                          <a:spcPts val="0"/>
                        </a:spcBef>
                        <a:spcAft>
                          <a:spcPts val="0"/>
                        </a:spcAft>
                      </a:pPr>
                      <a:r>
                        <a:rPr lang="en-US" sz="1400">
                          <a:effectLst/>
                        </a:rPr>
                        <a:t>(Ada County)</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a:effectLst/>
                        </a:rPr>
                        <a:t>Y</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dirty="0">
                          <a:effectLst/>
                        </a:rPr>
                        <a:t>Y</a:t>
                      </a:r>
                      <a:endParaRPr lang="en-US" sz="1400" dirty="0">
                        <a:effectLst/>
                        <a:latin typeface="Calibri"/>
                        <a:ea typeface="맑은 고딕"/>
                        <a:cs typeface="Times New Roman"/>
                      </a:endParaRPr>
                    </a:p>
                  </a:txBody>
                  <a:tcPr marL="73025" marR="73025" marT="27305" marB="27305" anchor="ctr"/>
                </a:tc>
              </a:tr>
              <a:tr h="467431">
                <a:tc vMerge="1">
                  <a:txBody>
                    <a:bodyPr/>
                    <a:lstStyle/>
                    <a:p>
                      <a:endParaRPr lang="en-US"/>
                    </a:p>
                  </a:txBody>
                  <a:tcPr/>
                </a:tc>
                <a:tc>
                  <a:txBody>
                    <a:bodyPr/>
                    <a:lstStyle/>
                    <a:p>
                      <a:pPr marL="0" marR="0" algn="ctr">
                        <a:lnSpc>
                          <a:spcPct val="115000"/>
                        </a:lnSpc>
                        <a:spcBef>
                          <a:spcPts val="0"/>
                        </a:spcBef>
                        <a:spcAft>
                          <a:spcPts val="0"/>
                        </a:spcAft>
                      </a:pPr>
                      <a:r>
                        <a:rPr lang="en-US" sz="1400" dirty="0">
                          <a:effectLst/>
                        </a:rPr>
                        <a:t>Wisconsin DOT</a:t>
                      </a:r>
                      <a:endParaRPr lang="en-US" sz="1400" dirty="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a:effectLst/>
                        </a:rPr>
                        <a:t>Not clear</a:t>
                      </a:r>
                      <a:endParaRPr lang="en-US" sz="140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dirty="0">
                          <a:effectLst/>
                        </a:rPr>
                        <a:t>Not clear</a:t>
                      </a:r>
                      <a:endParaRPr lang="en-US" sz="1400" dirty="0">
                        <a:effectLst/>
                        <a:latin typeface="Calibri"/>
                        <a:ea typeface="맑은 고딕"/>
                        <a:cs typeface="Times New Roman"/>
                      </a:endParaRPr>
                    </a:p>
                  </a:txBody>
                  <a:tcPr marL="73025" marR="73025" marT="27305" marB="27305" anchor="ctr"/>
                </a:tc>
              </a:tr>
              <a:tr h="257315">
                <a:tc gridSpan="2">
                  <a:txBody>
                    <a:bodyPr/>
                    <a:lstStyle/>
                    <a:p>
                      <a:pPr marL="0" marR="0" algn="ctr">
                        <a:lnSpc>
                          <a:spcPct val="115000"/>
                        </a:lnSpc>
                        <a:spcBef>
                          <a:spcPts val="0"/>
                        </a:spcBef>
                        <a:spcAft>
                          <a:spcPts val="0"/>
                        </a:spcAft>
                      </a:pPr>
                      <a:r>
                        <a:rPr lang="en-US" sz="1400" b="1" dirty="0">
                          <a:effectLst/>
                        </a:rPr>
                        <a:t>Decision by Proposed System</a:t>
                      </a:r>
                      <a:endParaRPr lang="en-US" sz="1400" b="1" dirty="0">
                        <a:effectLst/>
                        <a:latin typeface="Calibri"/>
                        <a:ea typeface="맑은 고딕"/>
                        <a:cs typeface="Times New Roman"/>
                      </a:endParaRPr>
                    </a:p>
                  </a:txBody>
                  <a:tcPr marL="73025" marR="73025" marT="27305" marB="27305" anchor="ctr"/>
                </a:tc>
                <a:tc hMerge="1">
                  <a:txBody>
                    <a:bodyPr/>
                    <a:lstStyle/>
                    <a:p>
                      <a:endParaRPr lang="en-US"/>
                    </a:p>
                  </a:txBody>
                  <a:tcPr/>
                </a:tc>
                <a:tc>
                  <a:txBody>
                    <a:bodyPr/>
                    <a:lstStyle/>
                    <a:p>
                      <a:pPr marL="0" marR="0" algn="ctr">
                        <a:lnSpc>
                          <a:spcPct val="115000"/>
                        </a:lnSpc>
                        <a:spcBef>
                          <a:spcPts val="0"/>
                        </a:spcBef>
                        <a:spcAft>
                          <a:spcPts val="0"/>
                        </a:spcAft>
                      </a:pPr>
                      <a:r>
                        <a:rPr lang="en-US" sz="1400" b="1" dirty="0">
                          <a:effectLst/>
                        </a:rPr>
                        <a:t>Y</a:t>
                      </a:r>
                      <a:endParaRPr lang="en-US" sz="1400" b="1" dirty="0">
                        <a:effectLst/>
                        <a:latin typeface="Calibri"/>
                        <a:ea typeface="맑은 고딕"/>
                        <a:cs typeface="Times New Roman"/>
                      </a:endParaRPr>
                    </a:p>
                  </a:txBody>
                  <a:tcPr marL="73025" marR="73025" marT="27305" marB="27305" anchor="ctr"/>
                </a:tc>
                <a:tc>
                  <a:txBody>
                    <a:bodyPr/>
                    <a:lstStyle/>
                    <a:p>
                      <a:pPr marL="0" marR="0" algn="ctr">
                        <a:lnSpc>
                          <a:spcPct val="115000"/>
                        </a:lnSpc>
                        <a:spcBef>
                          <a:spcPts val="0"/>
                        </a:spcBef>
                        <a:spcAft>
                          <a:spcPts val="0"/>
                        </a:spcAft>
                      </a:pPr>
                      <a:r>
                        <a:rPr lang="en-US" sz="1400" b="1" dirty="0">
                          <a:effectLst/>
                        </a:rPr>
                        <a:t>N</a:t>
                      </a:r>
                      <a:endParaRPr lang="en-US" sz="1400" b="1" dirty="0">
                        <a:effectLst/>
                        <a:latin typeface="Calibri"/>
                        <a:ea typeface="맑은 고딕"/>
                        <a:cs typeface="Times New Roman"/>
                      </a:endParaRPr>
                    </a:p>
                  </a:txBody>
                  <a:tcPr marL="73025" marR="73025" marT="27305" marB="27305" anchor="ctr"/>
                </a:tc>
              </a:tr>
            </a:tbl>
          </a:graphicData>
        </a:graphic>
      </p:graphicFrame>
      <p:sp>
        <p:nvSpPr>
          <p:cNvPr id="7" name="Rectangle 6"/>
          <p:cNvSpPr/>
          <p:nvPr/>
        </p:nvSpPr>
        <p:spPr>
          <a:xfrm>
            <a:off x="4267200" y="2946980"/>
            <a:ext cx="1828800" cy="3453820"/>
          </a:xfrm>
          <a:prstGeom prst="rect">
            <a:avLst/>
          </a:prstGeom>
          <a:noFill/>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p:cNvSpPr txBox="1"/>
          <p:nvPr/>
        </p:nvSpPr>
        <p:spPr>
          <a:xfrm>
            <a:off x="1219200" y="121170"/>
            <a:ext cx="6934200" cy="400110"/>
          </a:xfrm>
          <a:prstGeom prst="rect">
            <a:avLst/>
          </a:prstGeom>
          <a:noFill/>
        </p:spPr>
        <p:txBody>
          <a:bodyPr wrap="square" rtlCol="0">
            <a:spAutoFit/>
          </a:bodyPr>
          <a:lstStyle/>
          <a:p>
            <a:r>
              <a:rPr lang="en-US" sz="2000" i="1" dirty="0"/>
              <a:t>3</a:t>
            </a:r>
            <a:r>
              <a:rPr lang="en-US" sz="2000" i="1" dirty="0" smtClean="0"/>
              <a:t>. Detour </a:t>
            </a:r>
            <a:r>
              <a:rPr lang="en-US" sz="2000" i="1" dirty="0"/>
              <a:t>Decision Support System</a:t>
            </a:r>
          </a:p>
        </p:txBody>
      </p:sp>
      <p:sp>
        <p:nvSpPr>
          <p:cNvPr id="3" name="Rectangle 2"/>
          <p:cNvSpPr/>
          <p:nvPr/>
        </p:nvSpPr>
        <p:spPr>
          <a:xfrm>
            <a:off x="304800" y="6400800"/>
            <a:ext cx="5791200" cy="304800"/>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069081433"/>
              </p:ext>
            </p:extLst>
          </p:nvPr>
        </p:nvGraphicFramePr>
        <p:xfrm>
          <a:off x="5410200" y="1524000"/>
          <a:ext cx="3505435" cy="4710438"/>
        </p:xfrm>
        <a:graphic>
          <a:graphicData uri="http://schemas.openxmlformats.org/drawingml/2006/table">
            <a:tbl>
              <a:tblPr firstRow="1" firstCol="1" bandRow="1">
                <a:effectLst>
                  <a:outerShdw blurRad="50800" dist="38100" dir="2700000" algn="tl" rotWithShape="0">
                    <a:prstClr val="black">
                      <a:alpha val="40000"/>
                    </a:prstClr>
                  </a:outerShdw>
                </a:effectLst>
                <a:tableStyleId>{B301B821-A1FF-4177-AEE7-76D212191A09}</a:tableStyleId>
              </a:tblPr>
              <a:tblGrid>
                <a:gridCol w="1790935"/>
                <a:gridCol w="876065"/>
                <a:gridCol w="838435"/>
              </a:tblGrid>
              <a:tr h="369140">
                <a:tc>
                  <a:txBody>
                    <a:bodyPr/>
                    <a:lstStyle/>
                    <a:p>
                      <a:pPr algn="ctr">
                        <a:lnSpc>
                          <a:spcPct val="115000"/>
                        </a:lnSpc>
                        <a:spcAft>
                          <a:spcPts val="0"/>
                        </a:spcAft>
                      </a:pPr>
                      <a:r>
                        <a:rPr lang="en-US" sz="1600" dirty="0" smtClean="0">
                          <a:solidFill>
                            <a:schemeClr val="tx1"/>
                          </a:solidFill>
                          <a:effectLst/>
                        </a:rPr>
                        <a:t>Scenario No.</a:t>
                      </a:r>
                      <a:endParaRPr lang="en-US" sz="1600" dirty="0">
                        <a:solidFill>
                          <a:schemeClr val="tx1"/>
                        </a:solidFill>
                        <a:effectLst/>
                        <a:latin typeface="Calibri" panose="020F0502020204030204" pitchFamily="34" charset="0"/>
                      </a:endParaRPr>
                    </a:p>
                  </a:txBody>
                  <a:tcPr marL="73025" marR="73025" marT="8890" marB="0" anchor="ctr">
                    <a:lnR w="28575" cap="flat" cmpd="sng" algn="ctr">
                      <a:solidFill>
                        <a:schemeClr val="tx2">
                          <a:lumMod val="60000"/>
                          <a:lumOff val="40000"/>
                        </a:schemeClr>
                      </a:solidFill>
                      <a:prstDash val="solid"/>
                      <a:round/>
                      <a:headEnd type="none" w="med" len="med"/>
                      <a:tailEnd type="none" w="med" len="med"/>
                    </a:lnR>
                    <a:solidFill>
                      <a:schemeClr val="accent1">
                        <a:lumMod val="60000"/>
                        <a:lumOff val="40000"/>
                      </a:schemeClr>
                    </a:solidFill>
                  </a:tcPr>
                </a:tc>
                <a:tc>
                  <a:txBody>
                    <a:bodyPr/>
                    <a:lstStyle/>
                    <a:p>
                      <a:pPr algn="ctr"/>
                      <a:r>
                        <a:rPr lang="en-US" sz="1600" dirty="0" smtClean="0">
                          <a:solidFill>
                            <a:schemeClr val="tx1"/>
                          </a:solidFill>
                        </a:rPr>
                        <a:t>1</a:t>
                      </a:r>
                      <a:endParaRPr lang="en-US" sz="1600" dirty="0">
                        <a:solidFill>
                          <a:schemeClr val="tx1"/>
                        </a:solidFill>
                      </a:endParaRPr>
                    </a:p>
                  </a:txBody>
                  <a:tcPr marL="73025" marR="73025" marT="8890" marB="0" anchor="ctr">
                    <a:lnL w="28575"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solidFill>
                      <a:schemeClr val="accent1">
                        <a:lumMod val="60000"/>
                        <a:lumOff val="40000"/>
                      </a:schemeClr>
                    </a:solidFill>
                  </a:tcPr>
                </a:tc>
                <a:tc>
                  <a:txBody>
                    <a:bodyPr/>
                    <a:lstStyle/>
                    <a:p>
                      <a:pPr algn="ctr"/>
                      <a:r>
                        <a:rPr lang="en-US" sz="1600" dirty="0" smtClean="0">
                          <a:solidFill>
                            <a:schemeClr val="tx1"/>
                          </a:solidFill>
                        </a:rPr>
                        <a:t>2</a:t>
                      </a:r>
                      <a:endParaRPr lang="en-US" sz="1600" dirty="0">
                        <a:solidFill>
                          <a:schemeClr val="tx1"/>
                        </a:solidFill>
                      </a:endParaRPr>
                    </a:p>
                  </a:txBody>
                  <a:tcPr marL="73025" marR="73025" marT="8890" marB="0" anchor="ctr">
                    <a:lnL w="12700" cap="flat" cmpd="sng" algn="ctr">
                      <a:solidFill>
                        <a:schemeClr val="tx2">
                          <a:lumMod val="60000"/>
                          <a:lumOff val="40000"/>
                        </a:schemeClr>
                      </a:solidFill>
                      <a:prstDash val="solid"/>
                      <a:round/>
                      <a:headEnd type="none" w="med" len="med"/>
                      <a:tailEnd type="none" w="med" len="med"/>
                    </a:lnL>
                    <a:solidFill>
                      <a:schemeClr val="accent1">
                        <a:lumMod val="60000"/>
                        <a:lumOff val="40000"/>
                      </a:schemeClr>
                    </a:solidFill>
                  </a:tcPr>
                </a:tc>
              </a:tr>
              <a:tr h="333417">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effectLst/>
                        </a:rPr>
                        <a:t>optimal detour flow</a:t>
                      </a:r>
                      <a:endParaRPr lang="en-US" sz="1400" dirty="0">
                        <a:effectLst/>
                        <a:latin typeface="Calibri" panose="020F0502020204030204" pitchFamily="34" charset="0"/>
                      </a:endParaRPr>
                    </a:p>
                  </a:txBody>
                  <a:tcPr marL="73025" marR="73025" marT="8890" marB="0" anchor="ctr">
                    <a:lnR w="28575"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pPr>
                      <a:r>
                        <a:rPr lang="en-US" sz="1400" dirty="0">
                          <a:effectLst/>
                        </a:rPr>
                        <a:t>0.85</a:t>
                      </a:r>
                      <a:endParaRPr lang="en-US" sz="1800" dirty="0">
                        <a:effectLst/>
                        <a:latin typeface="Calibri" panose="020F0502020204030204" pitchFamily="34" charset="0"/>
                      </a:endParaRPr>
                    </a:p>
                  </a:txBody>
                  <a:tcPr marL="73025" marR="73025" marT="8890" marB="0" anchor="ctr">
                    <a:lnL w="28575"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pPr>
                      <a:r>
                        <a:rPr lang="en-US" sz="1400" dirty="0">
                          <a:effectLst/>
                        </a:rPr>
                        <a:t>0.54</a:t>
                      </a:r>
                      <a:endParaRPr lang="en-US" sz="1800" dirty="0">
                        <a:effectLst/>
                        <a:latin typeface="Calibri" panose="020F0502020204030204" pitchFamily="34" charset="0"/>
                      </a:endParaRPr>
                    </a:p>
                  </a:txBody>
                  <a:tcPr marL="73025" marR="73025" marT="8890" marB="0" anchor="ctr">
                    <a:lnL w="12700" cap="flat" cmpd="sng" algn="ctr">
                      <a:solidFill>
                        <a:schemeClr val="tx2">
                          <a:lumMod val="60000"/>
                          <a:lumOff val="40000"/>
                        </a:schemeClr>
                      </a:solidFill>
                      <a:prstDash val="solid"/>
                      <a:round/>
                      <a:headEnd type="none" w="med" len="med"/>
                      <a:tailEnd type="none" w="med" len="med"/>
                    </a:lnL>
                  </a:tcPr>
                </a:tc>
              </a:tr>
              <a:tr h="333417">
                <a:tc>
                  <a:txBody>
                    <a:bodyPr/>
                    <a:lstStyle/>
                    <a:p>
                      <a:pPr algn="ctr">
                        <a:lnSpc>
                          <a:spcPct val="115000"/>
                        </a:lnSpc>
                        <a:spcAft>
                          <a:spcPts val="0"/>
                        </a:spcAft>
                      </a:pPr>
                      <a:r>
                        <a:rPr lang="en-US" sz="1400" dirty="0">
                          <a:effectLst/>
                        </a:rPr>
                        <a:t>total travel time (</a:t>
                      </a:r>
                      <a:r>
                        <a:rPr lang="en-US" sz="1400" dirty="0" err="1">
                          <a:effectLst/>
                        </a:rPr>
                        <a:t>hr</a:t>
                      </a:r>
                      <a:r>
                        <a:rPr lang="en-US" sz="1400" dirty="0">
                          <a:effectLst/>
                        </a:rPr>
                        <a:t>) w/ detour</a:t>
                      </a:r>
                      <a:endParaRPr lang="en-US" sz="1800" dirty="0">
                        <a:effectLst/>
                        <a:latin typeface="Calibri" panose="020F0502020204030204" pitchFamily="34" charset="0"/>
                      </a:endParaRPr>
                    </a:p>
                  </a:txBody>
                  <a:tcPr marL="73025" marR="73025" marT="8890" marB="0" anchor="ctr">
                    <a:lnR w="28575"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spcAft>
                          <a:spcPts val="0"/>
                        </a:spcAft>
                      </a:pPr>
                      <a:r>
                        <a:rPr lang="en-US" sz="1400" dirty="0">
                          <a:effectLst/>
                        </a:rPr>
                        <a:t>3,232</a:t>
                      </a:r>
                      <a:endParaRPr lang="en-US" sz="1800" dirty="0">
                        <a:effectLst/>
                        <a:latin typeface="Calibri" panose="020F0502020204030204" pitchFamily="34" charset="0"/>
                      </a:endParaRPr>
                    </a:p>
                  </a:txBody>
                  <a:tcPr marL="73025" marR="73025" marT="8890" marB="0" anchor="ctr">
                    <a:lnL w="28575"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spcAft>
                          <a:spcPts val="0"/>
                        </a:spcAft>
                      </a:pPr>
                      <a:r>
                        <a:rPr lang="en-US" sz="1400" dirty="0">
                          <a:effectLst/>
                        </a:rPr>
                        <a:t>10,163</a:t>
                      </a:r>
                      <a:endParaRPr lang="en-US" sz="1800" dirty="0">
                        <a:effectLst/>
                        <a:latin typeface="Calibri" panose="020F0502020204030204" pitchFamily="34" charset="0"/>
                      </a:endParaRPr>
                    </a:p>
                  </a:txBody>
                  <a:tcPr marL="73025" marR="73025" marT="8890" marB="0" anchor="ctr">
                    <a:lnL w="12700" cap="flat" cmpd="sng" algn="ctr">
                      <a:solidFill>
                        <a:schemeClr val="tx2">
                          <a:lumMod val="60000"/>
                          <a:lumOff val="40000"/>
                        </a:schemeClr>
                      </a:solidFill>
                      <a:prstDash val="solid"/>
                      <a:round/>
                      <a:headEnd type="none" w="med" len="med"/>
                      <a:tailEnd type="none" w="med" len="med"/>
                    </a:lnL>
                  </a:tcPr>
                </a:tc>
              </a:tr>
              <a:tr h="342348">
                <a:tc>
                  <a:txBody>
                    <a:bodyPr/>
                    <a:lstStyle/>
                    <a:p>
                      <a:pPr algn="ctr">
                        <a:lnSpc>
                          <a:spcPct val="115000"/>
                        </a:lnSpc>
                        <a:spcAft>
                          <a:spcPts val="0"/>
                        </a:spcAft>
                      </a:pPr>
                      <a:r>
                        <a:rPr lang="en-US" sz="1400" dirty="0">
                          <a:effectLst/>
                        </a:rPr>
                        <a:t>total travel time (</a:t>
                      </a:r>
                      <a:r>
                        <a:rPr lang="en-US" sz="1400" dirty="0" err="1">
                          <a:effectLst/>
                        </a:rPr>
                        <a:t>hr</a:t>
                      </a:r>
                      <a:r>
                        <a:rPr lang="en-US" sz="1400" dirty="0">
                          <a:effectLst/>
                        </a:rPr>
                        <a:t>) w/o detour</a:t>
                      </a:r>
                      <a:endParaRPr lang="en-US" sz="1800" dirty="0">
                        <a:effectLst/>
                        <a:latin typeface="Calibri" panose="020F0502020204030204" pitchFamily="34" charset="0"/>
                      </a:endParaRPr>
                    </a:p>
                  </a:txBody>
                  <a:tcPr marL="73025" marR="73025" marT="8890" marB="0" anchor="ctr">
                    <a:lnR w="28575"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spcAft>
                          <a:spcPts val="0"/>
                        </a:spcAft>
                      </a:pPr>
                      <a:r>
                        <a:rPr lang="en-US" sz="1400" dirty="0">
                          <a:effectLst/>
                        </a:rPr>
                        <a:t>3,617</a:t>
                      </a:r>
                      <a:endParaRPr lang="en-US" sz="1800" dirty="0">
                        <a:effectLst/>
                        <a:latin typeface="Calibri" panose="020F0502020204030204" pitchFamily="34" charset="0"/>
                      </a:endParaRPr>
                    </a:p>
                  </a:txBody>
                  <a:tcPr marL="73025" marR="73025" marT="8890" marB="0" anchor="ctr">
                    <a:lnL w="28575"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spcAft>
                          <a:spcPts val="0"/>
                        </a:spcAft>
                      </a:pPr>
                      <a:r>
                        <a:rPr lang="en-US" sz="1400" dirty="0">
                          <a:effectLst/>
                        </a:rPr>
                        <a:t>10,182</a:t>
                      </a:r>
                      <a:endParaRPr lang="en-US" sz="1800" dirty="0">
                        <a:effectLst/>
                        <a:latin typeface="Calibri" panose="020F0502020204030204" pitchFamily="34" charset="0"/>
                      </a:endParaRPr>
                    </a:p>
                  </a:txBody>
                  <a:tcPr marL="73025" marR="73025" marT="8890" marB="0" anchor="ctr">
                    <a:lnL w="12700" cap="flat" cmpd="sng" algn="ctr">
                      <a:solidFill>
                        <a:schemeClr val="tx2">
                          <a:lumMod val="60000"/>
                          <a:lumOff val="40000"/>
                        </a:schemeClr>
                      </a:solidFill>
                      <a:prstDash val="solid"/>
                      <a:round/>
                      <a:headEnd type="none" w="med" len="med"/>
                      <a:tailEnd type="none" w="med" len="med"/>
                    </a:lnL>
                  </a:tcPr>
                </a:tc>
              </a:tr>
              <a:tr h="333417">
                <a:tc>
                  <a:txBody>
                    <a:bodyPr/>
                    <a:lstStyle/>
                    <a:p>
                      <a:pPr algn="ctr">
                        <a:lnSpc>
                          <a:spcPct val="115000"/>
                        </a:lnSpc>
                        <a:spcAft>
                          <a:spcPts val="0"/>
                        </a:spcAft>
                      </a:pPr>
                      <a:r>
                        <a:rPr lang="en-US" sz="1400" dirty="0">
                          <a:effectLst/>
                        </a:rPr>
                        <a:t>saved travel time (</a:t>
                      </a:r>
                      <a:r>
                        <a:rPr lang="en-US" sz="1400" dirty="0" err="1">
                          <a:effectLst/>
                        </a:rPr>
                        <a:t>hr</a:t>
                      </a:r>
                      <a:r>
                        <a:rPr lang="en-US" sz="1400" dirty="0">
                          <a:effectLst/>
                        </a:rPr>
                        <a:t>)</a:t>
                      </a:r>
                      <a:endParaRPr lang="en-US" sz="1800" dirty="0">
                        <a:effectLst/>
                        <a:latin typeface="Calibri" panose="020F0502020204030204" pitchFamily="34" charset="0"/>
                      </a:endParaRPr>
                    </a:p>
                  </a:txBody>
                  <a:tcPr marL="73025" marR="73025" marT="8890" marB="0" anchor="ctr">
                    <a:lnR w="28575"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spcAft>
                          <a:spcPts val="0"/>
                        </a:spcAft>
                      </a:pPr>
                      <a:r>
                        <a:rPr lang="en-US" sz="1400" dirty="0">
                          <a:effectLst/>
                        </a:rPr>
                        <a:t>386</a:t>
                      </a:r>
                      <a:endParaRPr lang="en-US" sz="1800" dirty="0">
                        <a:effectLst/>
                        <a:latin typeface="Calibri" panose="020F0502020204030204" pitchFamily="34" charset="0"/>
                      </a:endParaRPr>
                    </a:p>
                  </a:txBody>
                  <a:tcPr marL="73025" marR="73025" marT="8890" marB="0" anchor="ctr">
                    <a:lnL w="28575"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spcAft>
                          <a:spcPts val="0"/>
                        </a:spcAft>
                      </a:pPr>
                      <a:r>
                        <a:rPr lang="en-US" sz="1400" dirty="0">
                          <a:effectLst/>
                        </a:rPr>
                        <a:t>19</a:t>
                      </a:r>
                      <a:endParaRPr lang="en-US" sz="1800" dirty="0">
                        <a:effectLst/>
                        <a:latin typeface="Calibri" panose="020F0502020204030204" pitchFamily="34" charset="0"/>
                      </a:endParaRPr>
                    </a:p>
                  </a:txBody>
                  <a:tcPr marL="73025" marR="73025" marT="8890" marB="0" anchor="ctr">
                    <a:lnL w="12700" cap="flat" cmpd="sng" algn="ctr">
                      <a:solidFill>
                        <a:schemeClr val="tx2">
                          <a:lumMod val="60000"/>
                          <a:lumOff val="40000"/>
                        </a:schemeClr>
                      </a:solidFill>
                      <a:prstDash val="solid"/>
                      <a:round/>
                      <a:headEnd type="none" w="med" len="med"/>
                      <a:tailEnd type="none" w="med" len="med"/>
                    </a:lnL>
                  </a:tcPr>
                </a:tc>
              </a:tr>
              <a:tr h="338378">
                <a:tc>
                  <a:txBody>
                    <a:bodyPr/>
                    <a:lstStyle/>
                    <a:p>
                      <a:pPr algn="ctr">
                        <a:lnSpc>
                          <a:spcPct val="115000"/>
                        </a:lnSpc>
                        <a:spcAft>
                          <a:spcPts val="0"/>
                        </a:spcAft>
                      </a:pPr>
                      <a:r>
                        <a:rPr lang="en-US" sz="1400" dirty="0">
                          <a:solidFill>
                            <a:srgbClr val="0000FF"/>
                          </a:solidFill>
                          <a:effectLst/>
                        </a:rPr>
                        <a:t>B/C w/ detour</a:t>
                      </a:r>
                      <a:endParaRPr lang="en-US" sz="1800" dirty="0">
                        <a:solidFill>
                          <a:srgbClr val="0000FF"/>
                        </a:solidFill>
                        <a:effectLst/>
                        <a:latin typeface="Calibri" panose="020F0502020204030204" pitchFamily="34" charset="0"/>
                      </a:endParaRPr>
                    </a:p>
                  </a:txBody>
                  <a:tcPr marL="73025" marR="73025" marT="0" marB="8890" anchor="ctr">
                    <a:lnR w="28575"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pPr>
                      <a:r>
                        <a:rPr lang="en-US" sz="1400" dirty="0">
                          <a:solidFill>
                            <a:srgbClr val="0000FF"/>
                          </a:solidFill>
                          <a:effectLst/>
                        </a:rPr>
                        <a:t>14.74</a:t>
                      </a:r>
                      <a:endParaRPr lang="en-US" sz="1800" dirty="0">
                        <a:solidFill>
                          <a:srgbClr val="0000FF"/>
                        </a:solidFill>
                        <a:effectLst/>
                        <a:latin typeface="Calibri" panose="020F0502020204030204" pitchFamily="34" charset="0"/>
                      </a:endParaRPr>
                    </a:p>
                  </a:txBody>
                  <a:tcPr marL="73025" marR="73025" marT="0" marB="8890" anchor="ctr">
                    <a:lnL w="28575"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pPr>
                      <a:r>
                        <a:rPr lang="en-US" sz="1400" dirty="0">
                          <a:solidFill>
                            <a:srgbClr val="0000FF"/>
                          </a:solidFill>
                          <a:effectLst/>
                        </a:rPr>
                        <a:t>0.60</a:t>
                      </a:r>
                      <a:endParaRPr lang="en-US" sz="1800" dirty="0">
                        <a:solidFill>
                          <a:srgbClr val="0000FF"/>
                        </a:solidFill>
                        <a:effectLst/>
                        <a:latin typeface="Calibri" panose="020F0502020204030204" pitchFamily="34" charset="0"/>
                      </a:endParaRPr>
                    </a:p>
                  </a:txBody>
                  <a:tcPr marL="73025" marR="73025" marT="0" marB="8890" anchor="ctr">
                    <a:lnL w="12700" cap="flat" cmpd="sng" algn="ctr">
                      <a:solidFill>
                        <a:schemeClr val="tx2">
                          <a:lumMod val="60000"/>
                          <a:lumOff val="40000"/>
                        </a:schemeClr>
                      </a:solidFill>
                      <a:prstDash val="solid"/>
                      <a:round/>
                      <a:headEnd type="none" w="med" len="med"/>
                      <a:tailEnd type="none" w="med" len="med"/>
                    </a:lnL>
                  </a:tcPr>
                </a:tc>
              </a:tr>
              <a:tr h="338378">
                <a:tc>
                  <a:txBody>
                    <a:bodyPr/>
                    <a:lstStyle/>
                    <a:p>
                      <a:pPr algn="ctr">
                        <a:lnSpc>
                          <a:spcPct val="115000"/>
                        </a:lnSpc>
                        <a:spcAft>
                          <a:spcPts val="0"/>
                        </a:spcAft>
                      </a:pPr>
                      <a:r>
                        <a:rPr lang="en-US" sz="1400" dirty="0">
                          <a:solidFill>
                            <a:srgbClr val="0000FF"/>
                          </a:solidFill>
                          <a:effectLst/>
                        </a:rPr>
                        <a:t>B/C w/o detour</a:t>
                      </a:r>
                      <a:endParaRPr lang="en-US" sz="1800" dirty="0">
                        <a:solidFill>
                          <a:srgbClr val="0000FF"/>
                        </a:solidFill>
                        <a:effectLst/>
                        <a:latin typeface="Calibri" panose="020F0502020204030204" pitchFamily="34" charset="0"/>
                      </a:endParaRPr>
                    </a:p>
                  </a:txBody>
                  <a:tcPr marL="73025" marR="73025" marT="0" marB="8890" anchor="ctr">
                    <a:lnR w="28575"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pPr>
                      <a:r>
                        <a:rPr lang="en-US" sz="1400" dirty="0">
                          <a:solidFill>
                            <a:srgbClr val="0000FF"/>
                          </a:solidFill>
                          <a:effectLst/>
                        </a:rPr>
                        <a:t>0.07</a:t>
                      </a:r>
                      <a:endParaRPr lang="en-US" sz="1800" dirty="0">
                        <a:solidFill>
                          <a:srgbClr val="0000FF"/>
                        </a:solidFill>
                        <a:effectLst/>
                        <a:latin typeface="Calibri" panose="020F0502020204030204" pitchFamily="34" charset="0"/>
                      </a:endParaRPr>
                    </a:p>
                  </a:txBody>
                  <a:tcPr marL="73025" marR="73025" marT="0" marB="8890" anchor="ctr">
                    <a:lnL w="28575"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pPr>
                      <a:r>
                        <a:rPr lang="en-US" sz="1400" dirty="0">
                          <a:solidFill>
                            <a:srgbClr val="0000FF"/>
                          </a:solidFill>
                          <a:effectLst/>
                        </a:rPr>
                        <a:t>1.68</a:t>
                      </a:r>
                      <a:endParaRPr lang="en-US" sz="1800" dirty="0">
                        <a:solidFill>
                          <a:srgbClr val="0000FF"/>
                        </a:solidFill>
                        <a:effectLst/>
                        <a:latin typeface="Calibri" panose="020F0502020204030204" pitchFamily="34" charset="0"/>
                      </a:endParaRPr>
                    </a:p>
                  </a:txBody>
                  <a:tcPr marL="73025" marR="73025" marT="0" marB="8890" anchor="ctr">
                    <a:lnL w="12700" cap="flat" cmpd="sng" algn="ctr">
                      <a:solidFill>
                        <a:schemeClr val="tx2">
                          <a:lumMod val="60000"/>
                          <a:lumOff val="40000"/>
                        </a:schemeClr>
                      </a:solidFill>
                      <a:prstDash val="solid"/>
                      <a:round/>
                      <a:headEnd type="none" w="med" len="med"/>
                      <a:tailEnd type="none" w="med" len="med"/>
                    </a:lnL>
                  </a:tcPr>
                </a:tc>
              </a:tr>
              <a:tr h="404864">
                <a:tc>
                  <a:txBody>
                    <a:bodyPr/>
                    <a:lstStyle/>
                    <a:p>
                      <a:pPr algn="ctr">
                        <a:lnSpc>
                          <a:spcPct val="115000"/>
                        </a:lnSpc>
                        <a:spcAft>
                          <a:spcPts val="0"/>
                        </a:spcAft>
                      </a:pPr>
                      <a:r>
                        <a:rPr lang="en-US" sz="1400" dirty="0">
                          <a:effectLst/>
                        </a:rPr>
                        <a:t>max queue w/ detour (mile)</a:t>
                      </a:r>
                      <a:endParaRPr lang="en-US" sz="1800" dirty="0">
                        <a:effectLst/>
                        <a:latin typeface="Calibri" panose="020F0502020204030204" pitchFamily="34" charset="0"/>
                      </a:endParaRPr>
                    </a:p>
                  </a:txBody>
                  <a:tcPr marL="73025" marR="73025" marT="8890" marB="0" anchor="ctr">
                    <a:lnR w="28575"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spcAft>
                          <a:spcPts val="0"/>
                        </a:spcAft>
                      </a:pPr>
                      <a:r>
                        <a:rPr lang="en-US" sz="1400" dirty="0">
                          <a:effectLst/>
                        </a:rPr>
                        <a:t>1.37</a:t>
                      </a:r>
                      <a:endParaRPr lang="en-US" sz="1800" dirty="0">
                        <a:effectLst/>
                        <a:latin typeface="Calibri" panose="020F0502020204030204" pitchFamily="34" charset="0"/>
                      </a:endParaRPr>
                    </a:p>
                  </a:txBody>
                  <a:tcPr marL="73025" marR="73025" marT="8890" marB="0" anchor="ctr">
                    <a:lnL w="28575"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spcAft>
                          <a:spcPts val="0"/>
                        </a:spcAft>
                      </a:pPr>
                      <a:r>
                        <a:rPr lang="en-US" sz="1400" dirty="0">
                          <a:effectLst/>
                        </a:rPr>
                        <a:t>2.24</a:t>
                      </a:r>
                      <a:endParaRPr lang="en-US" sz="1800" dirty="0">
                        <a:effectLst/>
                        <a:latin typeface="Calibri" panose="020F0502020204030204" pitchFamily="34" charset="0"/>
                      </a:endParaRPr>
                    </a:p>
                  </a:txBody>
                  <a:tcPr marL="73025" marR="73025" marT="8890" marB="0" anchor="ctr">
                    <a:lnL w="12700" cap="flat" cmpd="sng" algn="ctr">
                      <a:solidFill>
                        <a:schemeClr val="tx2">
                          <a:lumMod val="60000"/>
                          <a:lumOff val="40000"/>
                        </a:schemeClr>
                      </a:solidFill>
                      <a:prstDash val="solid"/>
                      <a:round/>
                      <a:headEnd type="none" w="med" len="med"/>
                      <a:tailEnd type="none" w="med" len="med"/>
                    </a:lnL>
                  </a:tcPr>
                </a:tc>
              </a:tr>
              <a:tr h="342348">
                <a:tc>
                  <a:txBody>
                    <a:bodyPr/>
                    <a:lstStyle/>
                    <a:p>
                      <a:pPr algn="ctr">
                        <a:lnSpc>
                          <a:spcPct val="115000"/>
                        </a:lnSpc>
                        <a:spcAft>
                          <a:spcPts val="0"/>
                        </a:spcAft>
                      </a:pPr>
                      <a:r>
                        <a:rPr lang="en-US" sz="1400" dirty="0">
                          <a:effectLst/>
                        </a:rPr>
                        <a:t>max queue w/o detour (mile)</a:t>
                      </a:r>
                      <a:endParaRPr lang="en-US" sz="1800" dirty="0">
                        <a:effectLst/>
                        <a:latin typeface="Calibri" panose="020F0502020204030204" pitchFamily="34" charset="0"/>
                      </a:endParaRPr>
                    </a:p>
                  </a:txBody>
                  <a:tcPr marL="73025" marR="73025" marT="8890" marB="0" anchor="ctr">
                    <a:lnR w="28575"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spcAft>
                          <a:spcPts val="0"/>
                        </a:spcAft>
                      </a:pPr>
                      <a:r>
                        <a:rPr lang="en-US" sz="1400" dirty="0">
                          <a:effectLst/>
                        </a:rPr>
                        <a:t>1.66</a:t>
                      </a:r>
                      <a:endParaRPr lang="en-US" sz="1800" dirty="0">
                        <a:effectLst/>
                        <a:latin typeface="Calibri" panose="020F0502020204030204" pitchFamily="34" charset="0"/>
                      </a:endParaRPr>
                    </a:p>
                  </a:txBody>
                  <a:tcPr marL="73025" marR="73025" marT="8890" marB="0" anchor="ctr">
                    <a:lnL w="28575"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spcAft>
                          <a:spcPts val="0"/>
                        </a:spcAft>
                      </a:pPr>
                      <a:r>
                        <a:rPr lang="en-US" sz="1400" dirty="0">
                          <a:effectLst/>
                        </a:rPr>
                        <a:t>2.59</a:t>
                      </a:r>
                      <a:endParaRPr lang="en-US" sz="1800" dirty="0">
                        <a:effectLst/>
                        <a:latin typeface="Calibri" panose="020F0502020204030204" pitchFamily="34" charset="0"/>
                      </a:endParaRPr>
                    </a:p>
                  </a:txBody>
                  <a:tcPr marL="73025" marR="73025" marT="8890" marB="0" anchor="ctr">
                    <a:lnL w="12700" cap="flat" cmpd="sng" algn="ctr">
                      <a:solidFill>
                        <a:schemeClr val="tx2">
                          <a:lumMod val="60000"/>
                          <a:lumOff val="40000"/>
                        </a:schemeClr>
                      </a:solidFill>
                      <a:prstDash val="solid"/>
                      <a:round/>
                      <a:headEnd type="none" w="med" len="med"/>
                      <a:tailEnd type="none" w="med" len="med"/>
                    </a:lnL>
                  </a:tcPr>
                </a:tc>
              </a:tr>
              <a:tr h="324486">
                <a:tc>
                  <a:txBody>
                    <a:bodyPr/>
                    <a:lstStyle/>
                    <a:p>
                      <a:pPr algn="ctr">
                        <a:lnSpc>
                          <a:spcPct val="115000"/>
                        </a:lnSpc>
                        <a:spcAft>
                          <a:spcPts val="0"/>
                        </a:spcAft>
                      </a:pPr>
                      <a:r>
                        <a:rPr lang="en-US" sz="1400" dirty="0">
                          <a:effectLst/>
                        </a:rPr>
                        <a:t>travel time (min) via freeway</a:t>
                      </a:r>
                      <a:endParaRPr lang="en-US" sz="1800" dirty="0">
                        <a:effectLst/>
                        <a:latin typeface="Calibri" panose="020F0502020204030204" pitchFamily="34" charset="0"/>
                      </a:endParaRPr>
                    </a:p>
                  </a:txBody>
                  <a:tcPr marL="73025" marR="73025" marT="8890" marB="0" anchor="ctr">
                    <a:lnR w="28575"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spcAft>
                          <a:spcPts val="0"/>
                        </a:spcAft>
                      </a:pPr>
                      <a:r>
                        <a:rPr lang="en-US" sz="1400" dirty="0">
                          <a:effectLst/>
                        </a:rPr>
                        <a:t>2.52</a:t>
                      </a:r>
                      <a:endParaRPr lang="en-US" sz="1800" dirty="0">
                        <a:effectLst/>
                        <a:latin typeface="Calibri" panose="020F0502020204030204" pitchFamily="34" charset="0"/>
                      </a:endParaRPr>
                    </a:p>
                  </a:txBody>
                  <a:tcPr marL="73025" marR="73025" marT="8890" marB="0" anchor="ctr">
                    <a:lnL w="28575"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spcAft>
                          <a:spcPts val="0"/>
                        </a:spcAft>
                      </a:pPr>
                      <a:r>
                        <a:rPr lang="en-US" sz="1400" dirty="0">
                          <a:effectLst/>
                        </a:rPr>
                        <a:t>2.52</a:t>
                      </a:r>
                      <a:endParaRPr lang="en-US" sz="1800" dirty="0">
                        <a:effectLst/>
                        <a:latin typeface="Calibri" panose="020F0502020204030204" pitchFamily="34" charset="0"/>
                      </a:endParaRPr>
                    </a:p>
                  </a:txBody>
                  <a:tcPr marL="73025" marR="73025" marT="8890" marB="0" anchor="ctr">
                    <a:lnL w="12700" cap="flat" cmpd="sng" algn="ctr">
                      <a:solidFill>
                        <a:schemeClr val="tx2">
                          <a:lumMod val="60000"/>
                          <a:lumOff val="40000"/>
                        </a:schemeClr>
                      </a:solidFill>
                      <a:prstDash val="solid"/>
                      <a:round/>
                      <a:headEnd type="none" w="med" len="med"/>
                      <a:tailEnd type="none" w="med" len="med"/>
                    </a:lnL>
                  </a:tcPr>
                </a:tc>
              </a:tr>
              <a:tr h="342348">
                <a:tc>
                  <a:txBody>
                    <a:bodyPr/>
                    <a:lstStyle/>
                    <a:p>
                      <a:pPr algn="ctr">
                        <a:lnSpc>
                          <a:spcPct val="115000"/>
                        </a:lnSpc>
                        <a:spcAft>
                          <a:spcPts val="0"/>
                        </a:spcAft>
                      </a:pPr>
                      <a:r>
                        <a:rPr lang="en-US" sz="1400" dirty="0">
                          <a:effectLst/>
                        </a:rPr>
                        <a:t>travel time (min) via detour</a:t>
                      </a:r>
                      <a:endParaRPr lang="en-US" sz="1800" dirty="0">
                        <a:effectLst/>
                        <a:latin typeface="Calibri" panose="020F0502020204030204" pitchFamily="34" charset="0"/>
                      </a:endParaRPr>
                    </a:p>
                  </a:txBody>
                  <a:tcPr marL="73025" marR="73025" marT="8890" marB="0" anchor="ctr">
                    <a:lnR w="28575"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spcAft>
                          <a:spcPts val="0"/>
                        </a:spcAft>
                      </a:pPr>
                      <a:r>
                        <a:rPr lang="en-US" sz="1400" dirty="0">
                          <a:effectLst/>
                        </a:rPr>
                        <a:t>6.55</a:t>
                      </a:r>
                      <a:endParaRPr lang="en-US" sz="1800" dirty="0">
                        <a:effectLst/>
                        <a:latin typeface="Calibri" panose="020F0502020204030204" pitchFamily="34" charset="0"/>
                      </a:endParaRPr>
                    </a:p>
                  </a:txBody>
                  <a:tcPr marL="73025" marR="73025" marT="8890" marB="0" anchor="ctr">
                    <a:lnL w="28575"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algn="ctr">
                        <a:lnSpc>
                          <a:spcPct val="115000"/>
                        </a:lnSpc>
                        <a:spcAft>
                          <a:spcPts val="0"/>
                        </a:spcAft>
                      </a:pPr>
                      <a:r>
                        <a:rPr lang="en-US" sz="1400" dirty="0">
                          <a:effectLst/>
                        </a:rPr>
                        <a:t>7.52</a:t>
                      </a:r>
                      <a:endParaRPr lang="en-US" sz="1800" dirty="0">
                        <a:effectLst/>
                        <a:latin typeface="Calibri" panose="020F0502020204030204" pitchFamily="34" charset="0"/>
                      </a:endParaRPr>
                    </a:p>
                  </a:txBody>
                  <a:tcPr marL="73025" marR="73025" marT="8890" marB="0" anchor="ctr">
                    <a:lnL w="12700" cap="flat" cmpd="sng" algn="ctr">
                      <a:solidFill>
                        <a:schemeClr val="tx2">
                          <a:lumMod val="60000"/>
                          <a:lumOff val="40000"/>
                        </a:schemeClr>
                      </a:solidFill>
                      <a:prstDash val="solid"/>
                      <a:round/>
                      <a:headEnd type="none" w="med" len="med"/>
                      <a:tailEnd type="none" w="med" len="med"/>
                    </a:lnL>
                  </a:tcPr>
                </a:tc>
              </a:tr>
            </a:tbl>
          </a:graphicData>
        </a:graphic>
      </p:graphicFrame>
      <p:sp>
        <p:nvSpPr>
          <p:cNvPr id="9" name="Rectangle 8"/>
          <p:cNvSpPr/>
          <p:nvPr/>
        </p:nvSpPr>
        <p:spPr>
          <a:xfrm>
            <a:off x="5422900" y="3568700"/>
            <a:ext cx="3492500" cy="647700"/>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8039045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9" presetClass="emph" presetSubtype="0" nodeType="withEffect">
                                  <p:stCondLst>
                                    <p:cond delay="0"/>
                                  </p:stCondLst>
                                  <p:childTnLst>
                                    <p:set>
                                      <p:cBhvr rctx="PPT">
                                        <p:cTn id="15" dur="indefinite"/>
                                        <p:tgtEl>
                                          <p:spTgt spid="5"/>
                                        </p:tgtEl>
                                        <p:attrNameLst>
                                          <p:attrName>style.opacity</p:attrName>
                                        </p:attrNameLst>
                                      </p:cBhvr>
                                      <p:to>
                                        <p:strVal val="0.5"/>
                                      </p:to>
                                    </p:set>
                                    <p:animEffect filter="image" prLst="opacity: 0.5">
                                      <p:cBhvr rctx="IE">
                                        <p:cTn id="16" dur="indefinite"/>
                                        <p:tgtEl>
                                          <p:spTgt spid="5"/>
                                        </p:tgtEl>
                                      </p:cBhvr>
                                    </p:animEffect>
                                  </p:childTnLst>
                                </p:cTn>
                              </p:par>
                              <p:par>
                                <p:cTn id="17" presetID="9" presetClass="emph" presetSubtype="0" grpId="0" nodeType="withEffect">
                                  <p:stCondLst>
                                    <p:cond delay="0"/>
                                  </p:stCondLst>
                                  <p:childTnLst>
                                    <p:set>
                                      <p:cBhvr rctx="PPT">
                                        <p:cTn id="18" dur="indefinite"/>
                                        <p:tgtEl>
                                          <p:spTgt spid="7"/>
                                        </p:tgtEl>
                                        <p:attrNameLst>
                                          <p:attrName>style.opacity</p:attrName>
                                        </p:attrNameLst>
                                      </p:cBhvr>
                                      <p:to>
                                        <p:strVal val="0.5"/>
                                      </p:to>
                                    </p:set>
                                    <p:animEffect filter="image" prLst="opacity: 0.5">
                                      <p:cBhvr rctx="IE">
                                        <p:cTn id="19"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229600" cy="563563"/>
          </a:xfrm>
        </p:spPr>
        <p:txBody>
          <a:bodyPr>
            <a:noAutofit/>
          </a:bodyPr>
          <a:lstStyle/>
          <a:p>
            <a:r>
              <a:rPr lang="en-US" b="1" dirty="0" smtClean="0"/>
              <a:t>The System Flexibility with Relative Importance</a:t>
            </a:r>
            <a:endParaRPr lang="en-US" b="1" dirty="0"/>
          </a:p>
        </p:txBody>
      </p:sp>
      <p:graphicFrame>
        <p:nvGraphicFramePr>
          <p:cNvPr id="4" name="Diagram 3"/>
          <p:cNvGraphicFramePr/>
          <p:nvPr>
            <p:extLst>
              <p:ext uri="{D42A27DB-BD31-4B8C-83A1-F6EECF244321}">
                <p14:modId xmlns:p14="http://schemas.microsoft.com/office/powerpoint/2010/main" val="3095134255"/>
              </p:ext>
            </p:extLst>
          </p:nvPr>
        </p:nvGraphicFramePr>
        <p:xfrm>
          <a:off x="1727200" y="2362200"/>
          <a:ext cx="7086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idx="1"/>
          </p:nvPr>
        </p:nvSpPr>
        <p:spPr/>
        <p:txBody>
          <a:bodyPr/>
          <a:lstStyle/>
          <a:p>
            <a:r>
              <a:rPr lang="en-US" sz="2400" dirty="0" smtClean="0"/>
              <a:t>Base scenario</a:t>
            </a:r>
          </a:p>
          <a:p>
            <a:pPr lvl="1"/>
            <a:r>
              <a:rPr lang="en-US" sz="2000" dirty="0" smtClean="0"/>
              <a:t>15 minutes incident duration with full lane blockage (3/3)</a:t>
            </a:r>
          </a:p>
        </p:txBody>
      </p:sp>
      <p:sp>
        <p:nvSpPr>
          <p:cNvPr id="6" name="Rounded Rectangle 5"/>
          <p:cNvSpPr/>
          <p:nvPr/>
        </p:nvSpPr>
        <p:spPr>
          <a:xfrm>
            <a:off x="355600" y="2428875"/>
            <a:ext cx="1295400" cy="1219200"/>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algn="ctr">
              <a:tabLst>
                <a:tab pos="914400" algn="r"/>
              </a:tabLst>
            </a:pPr>
            <a:r>
              <a:rPr lang="en-US" b="1" dirty="0" smtClean="0">
                <a:solidFill>
                  <a:schemeClr val="tx1">
                    <a:lumMod val="95000"/>
                    <a:lumOff val="5000"/>
                  </a:schemeClr>
                </a:solidFill>
              </a:rPr>
              <a:t>B/C: 	0.31</a:t>
            </a:r>
          </a:p>
          <a:p>
            <a:pPr algn="ctr">
              <a:tabLst>
                <a:tab pos="914400" algn="r"/>
              </a:tabLst>
            </a:pPr>
            <a:r>
              <a:rPr lang="en-US" b="1" dirty="0" smtClean="0">
                <a:solidFill>
                  <a:schemeClr val="tx1">
                    <a:lumMod val="95000"/>
                    <a:lumOff val="5000"/>
                  </a:schemeClr>
                </a:solidFill>
              </a:rPr>
              <a:t>S&amp;R: 	0.31</a:t>
            </a:r>
          </a:p>
          <a:p>
            <a:pPr algn="ctr">
              <a:tabLst>
                <a:tab pos="914400" algn="r"/>
              </a:tabLst>
            </a:pPr>
            <a:r>
              <a:rPr lang="en-US" dirty="0" err="1" smtClean="0">
                <a:solidFill>
                  <a:schemeClr val="tx1">
                    <a:lumMod val="95000"/>
                    <a:lumOff val="5000"/>
                  </a:schemeClr>
                </a:solidFill>
              </a:rPr>
              <a:t>Acces</a:t>
            </a:r>
            <a:r>
              <a:rPr lang="en-US" dirty="0" smtClean="0">
                <a:solidFill>
                  <a:schemeClr val="tx1">
                    <a:lumMod val="95000"/>
                    <a:lumOff val="5000"/>
                  </a:schemeClr>
                </a:solidFill>
              </a:rPr>
              <a:t>: 	0.18</a:t>
            </a:r>
          </a:p>
          <a:p>
            <a:pPr algn="ctr">
              <a:tabLst>
                <a:tab pos="914400" algn="r"/>
              </a:tabLst>
            </a:pPr>
            <a:r>
              <a:rPr lang="en-US" dirty="0" err="1" smtClean="0">
                <a:solidFill>
                  <a:schemeClr val="tx1">
                    <a:lumMod val="95000"/>
                    <a:lumOff val="5000"/>
                  </a:schemeClr>
                </a:solidFill>
              </a:rPr>
              <a:t>Accep</a:t>
            </a:r>
            <a:r>
              <a:rPr lang="en-US" dirty="0" smtClean="0">
                <a:solidFill>
                  <a:schemeClr val="tx1">
                    <a:lumMod val="95000"/>
                    <a:lumOff val="5000"/>
                  </a:schemeClr>
                </a:solidFill>
              </a:rPr>
              <a:t>: 	0.20</a:t>
            </a:r>
            <a:endParaRPr lang="en-US" dirty="0">
              <a:solidFill>
                <a:schemeClr val="tx1">
                  <a:lumMod val="95000"/>
                  <a:lumOff val="5000"/>
                </a:schemeClr>
              </a:solidFill>
            </a:endParaRPr>
          </a:p>
        </p:txBody>
      </p:sp>
      <p:sp>
        <p:nvSpPr>
          <p:cNvPr id="7" name="Rounded Rectangle 6"/>
          <p:cNvSpPr/>
          <p:nvPr/>
        </p:nvSpPr>
        <p:spPr>
          <a:xfrm>
            <a:off x="355600" y="3810000"/>
            <a:ext cx="1295400" cy="1219200"/>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algn="ctr">
              <a:tabLst>
                <a:tab pos="914400" algn="r"/>
              </a:tabLst>
            </a:pPr>
            <a:r>
              <a:rPr lang="en-US" dirty="0" smtClean="0">
                <a:solidFill>
                  <a:schemeClr val="tx1">
                    <a:lumMod val="95000"/>
                    <a:lumOff val="5000"/>
                  </a:schemeClr>
                </a:solidFill>
              </a:rPr>
              <a:t>B/C: 	0.18</a:t>
            </a:r>
          </a:p>
          <a:p>
            <a:pPr algn="ctr">
              <a:tabLst>
                <a:tab pos="914400" algn="r"/>
              </a:tabLst>
            </a:pPr>
            <a:r>
              <a:rPr lang="en-US" dirty="0" smtClean="0">
                <a:solidFill>
                  <a:schemeClr val="tx1">
                    <a:lumMod val="95000"/>
                    <a:lumOff val="5000"/>
                  </a:schemeClr>
                </a:solidFill>
              </a:rPr>
              <a:t>S&amp;R: 	0.20</a:t>
            </a:r>
          </a:p>
          <a:p>
            <a:pPr algn="ctr">
              <a:tabLst>
                <a:tab pos="914400" algn="r"/>
              </a:tabLst>
            </a:pPr>
            <a:r>
              <a:rPr lang="en-US" b="1" dirty="0" err="1" smtClean="0">
                <a:solidFill>
                  <a:schemeClr val="tx1">
                    <a:lumMod val="95000"/>
                    <a:lumOff val="5000"/>
                  </a:schemeClr>
                </a:solidFill>
              </a:rPr>
              <a:t>Acces</a:t>
            </a:r>
            <a:r>
              <a:rPr lang="en-US" b="1" dirty="0" smtClean="0">
                <a:solidFill>
                  <a:schemeClr val="tx1">
                    <a:lumMod val="95000"/>
                    <a:lumOff val="5000"/>
                  </a:schemeClr>
                </a:solidFill>
              </a:rPr>
              <a:t>: 	0.31</a:t>
            </a:r>
          </a:p>
          <a:p>
            <a:pPr algn="ctr">
              <a:tabLst>
                <a:tab pos="914400" algn="r"/>
              </a:tabLst>
            </a:pPr>
            <a:r>
              <a:rPr lang="en-US" b="1" dirty="0" err="1" smtClean="0">
                <a:solidFill>
                  <a:schemeClr val="tx1">
                    <a:lumMod val="95000"/>
                    <a:lumOff val="5000"/>
                  </a:schemeClr>
                </a:solidFill>
              </a:rPr>
              <a:t>Accep</a:t>
            </a:r>
            <a:r>
              <a:rPr lang="en-US" b="1" dirty="0" smtClean="0">
                <a:solidFill>
                  <a:schemeClr val="tx1">
                    <a:lumMod val="95000"/>
                    <a:lumOff val="5000"/>
                  </a:schemeClr>
                </a:solidFill>
              </a:rPr>
              <a:t>: 	0.31</a:t>
            </a:r>
            <a:endParaRPr lang="en-US" b="1" dirty="0">
              <a:solidFill>
                <a:schemeClr val="tx1">
                  <a:lumMod val="95000"/>
                  <a:lumOff val="5000"/>
                </a:schemeClr>
              </a:solidFill>
            </a:endParaRPr>
          </a:p>
        </p:txBody>
      </p:sp>
      <p:sp>
        <p:nvSpPr>
          <p:cNvPr id="8" name="Rounded Rectangle 7"/>
          <p:cNvSpPr/>
          <p:nvPr/>
        </p:nvSpPr>
        <p:spPr>
          <a:xfrm>
            <a:off x="355600" y="5181600"/>
            <a:ext cx="1295400" cy="1219200"/>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algn="ctr">
              <a:tabLst>
                <a:tab pos="914400" algn="r"/>
              </a:tabLst>
            </a:pPr>
            <a:r>
              <a:rPr lang="en-US" b="1" dirty="0" smtClean="0">
                <a:solidFill>
                  <a:schemeClr val="tx1">
                    <a:lumMod val="95000"/>
                    <a:lumOff val="5000"/>
                  </a:schemeClr>
                </a:solidFill>
              </a:rPr>
              <a:t>B/C: 	0.25</a:t>
            </a:r>
          </a:p>
          <a:p>
            <a:pPr algn="ctr">
              <a:tabLst>
                <a:tab pos="914400" algn="r"/>
              </a:tabLst>
            </a:pPr>
            <a:r>
              <a:rPr lang="en-US" b="1" dirty="0" smtClean="0">
                <a:solidFill>
                  <a:schemeClr val="tx1">
                    <a:lumMod val="95000"/>
                    <a:lumOff val="5000"/>
                  </a:schemeClr>
                </a:solidFill>
              </a:rPr>
              <a:t>S&amp;R: 	0.25</a:t>
            </a:r>
          </a:p>
          <a:p>
            <a:pPr algn="ctr">
              <a:tabLst>
                <a:tab pos="914400" algn="r"/>
              </a:tabLst>
            </a:pPr>
            <a:r>
              <a:rPr lang="en-US" b="1" dirty="0" err="1" smtClean="0">
                <a:solidFill>
                  <a:schemeClr val="tx1">
                    <a:lumMod val="95000"/>
                    <a:lumOff val="5000"/>
                  </a:schemeClr>
                </a:solidFill>
              </a:rPr>
              <a:t>Acces</a:t>
            </a:r>
            <a:r>
              <a:rPr lang="en-US" b="1" dirty="0" smtClean="0">
                <a:solidFill>
                  <a:schemeClr val="tx1">
                    <a:lumMod val="95000"/>
                    <a:lumOff val="5000"/>
                  </a:schemeClr>
                </a:solidFill>
              </a:rPr>
              <a:t>: 	0.25</a:t>
            </a:r>
          </a:p>
          <a:p>
            <a:pPr algn="ctr">
              <a:tabLst>
                <a:tab pos="914400" algn="r"/>
              </a:tabLst>
            </a:pPr>
            <a:r>
              <a:rPr lang="en-US" b="1" dirty="0" err="1" smtClean="0">
                <a:solidFill>
                  <a:schemeClr val="tx1">
                    <a:lumMod val="95000"/>
                    <a:lumOff val="5000"/>
                  </a:schemeClr>
                </a:solidFill>
              </a:rPr>
              <a:t>Accep</a:t>
            </a:r>
            <a:r>
              <a:rPr lang="en-US" b="1" dirty="0" smtClean="0">
                <a:solidFill>
                  <a:schemeClr val="tx1">
                    <a:lumMod val="95000"/>
                    <a:lumOff val="5000"/>
                  </a:schemeClr>
                </a:solidFill>
              </a:rPr>
              <a:t>: 	0.25</a:t>
            </a:r>
            <a:endParaRPr lang="en-US" b="1" dirty="0">
              <a:solidFill>
                <a:schemeClr val="tx1">
                  <a:lumMod val="95000"/>
                  <a:lumOff val="5000"/>
                </a:schemeClr>
              </a:solidFill>
            </a:endParaRPr>
          </a:p>
        </p:txBody>
      </p:sp>
      <p:sp>
        <p:nvSpPr>
          <p:cNvPr id="10" name="Slide Number Placeholder 3"/>
          <p:cNvSpPr>
            <a:spLocks noGrp="1"/>
          </p:cNvSpPr>
          <p:nvPr>
            <p:ph type="sldNum" sz="quarter" idx="12"/>
          </p:nvPr>
        </p:nvSpPr>
        <p:spPr>
          <a:xfrm>
            <a:off x="6934200" y="6400800"/>
            <a:ext cx="2133600" cy="320675"/>
          </a:xfrm>
        </p:spPr>
        <p:txBody>
          <a:bodyPr/>
          <a:lstStyle/>
          <a:p>
            <a:fld id="{176124AF-11D4-48F9-91D2-89338E3AB207}" type="slidenum">
              <a:rPr lang="en-US" smtClean="0"/>
              <a:pPr/>
              <a:t>51</a:t>
            </a:fld>
            <a:endParaRPr lang="en-US" dirty="0"/>
          </a:p>
        </p:txBody>
      </p:sp>
      <p:sp>
        <p:nvSpPr>
          <p:cNvPr id="11" name="TextBox 10"/>
          <p:cNvSpPr txBox="1"/>
          <p:nvPr/>
        </p:nvSpPr>
        <p:spPr>
          <a:xfrm>
            <a:off x="1219200" y="121170"/>
            <a:ext cx="6934200" cy="400110"/>
          </a:xfrm>
          <a:prstGeom prst="rect">
            <a:avLst/>
          </a:prstGeom>
          <a:noFill/>
        </p:spPr>
        <p:txBody>
          <a:bodyPr wrap="square" rtlCol="0">
            <a:spAutoFit/>
          </a:bodyPr>
          <a:lstStyle/>
          <a:p>
            <a:r>
              <a:rPr lang="en-US" sz="2000" i="1" dirty="0" smtClean="0"/>
              <a:t>3. Detour </a:t>
            </a:r>
            <a:r>
              <a:rPr lang="en-US" sz="2000" i="1" dirty="0"/>
              <a:t>Decision Support System</a:t>
            </a:r>
          </a:p>
        </p:txBody>
      </p:sp>
    </p:spTree>
    <p:extLst>
      <p:ext uri="{BB962C8B-B14F-4D97-AF65-F5344CB8AC3E}">
        <p14:creationId xmlns:p14="http://schemas.microsoft.com/office/powerpoint/2010/main" val="319616761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895600"/>
            <a:ext cx="6858000" cy="1241425"/>
          </a:xfrm>
        </p:spPr>
        <p:txBody>
          <a:bodyPr/>
          <a:lstStyle/>
          <a:p>
            <a:pPr algn="ctr"/>
            <a:r>
              <a:rPr lang="en-US" sz="5400" dirty="0" smtClean="0">
                <a:solidFill>
                  <a:schemeClr val="bg1">
                    <a:lumMod val="50000"/>
                  </a:schemeClr>
                </a:solidFill>
              </a:rPr>
              <a:t>Contributions,</a:t>
            </a:r>
            <a:br>
              <a:rPr lang="en-US" sz="5400" dirty="0" smtClean="0">
                <a:solidFill>
                  <a:schemeClr val="bg1">
                    <a:lumMod val="50000"/>
                  </a:schemeClr>
                </a:solidFill>
              </a:rPr>
            </a:br>
            <a:r>
              <a:rPr lang="en-US" sz="5400" dirty="0" smtClean="0">
                <a:solidFill>
                  <a:schemeClr val="bg1">
                    <a:lumMod val="50000"/>
                  </a:schemeClr>
                </a:solidFill>
              </a:rPr>
              <a:t>Future Research, and</a:t>
            </a:r>
            <a:br>
              <a:rPr lang="en-US" sz="5400" dirty="0" smtClean="0">
                <a:solidFill>
                  <a:schemeClr val="bg1">
                    <a:lumMod val="50000"/>
                  </a:schemeClr>
                </a:solidFill>
              </a:rPr>
            </a:br>
            <a:r>
              <a:rPr lang="en-US" sz="5400" dirty="0" smtClean="0">
                <a:solidFill>
                  <a:schemeClr val="bg1">
                    <a:lumMod val="50000"/>
                  </a:schemeClr>
                </a:solidFill>
              </a:rPr>
              <a:t>Conclusions</a:t>
            </a:r>
            <a:endParaRPr lang="en-US" sz="5400" dirty="0">
              <a:solidFill>
                <a:schemeClr val="bg1">
                  <a:lumMod val="50000"/>
                </a:schemeClr>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254804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Contributions</a:t>
            </a:r>
            <a:endParaRPr lang="en-US" dirty="0"/>
          </a:p>
        </p:txBody>
      </p:sp>
      <p:sp>
        <p:nvSpPr>
          <p:cNvPr id="3" name="Content Placeholder 2"/>
          <p:cNvSpPr>
            <a:spLocks noGrp="1"/>
          </p:cNvSpPr>
          <p:nvPr>
            <p:ph idx="1"/>
          </p:nvPr>
        </p:nvSpPr>
        <p:spPr/>
        <p:txBody>
          <a:bodyPr/>
          <a:lstStyle/>
          <a:p>
            <a:pPr lvl="0"/>
            <a:r>
              <a:rPr lang="en-US" dirty="0"/>
              <a:t>Empirically </a:t>
            </a:r>
            <a:r>
              <a:rPr lang="en-US" dirty="0" smtClean="0">
                <a:solidFill>
                  <a:srgbClr val="FF0000"/>
                </a:solidFill>
              </a:rPr>
              <a:t>investigated</a:t>
            </a:r>
            <a:r>
              <a:rPr lang="en-US" b="1" dirty="0" smtClean="0">
                <a:solidFill>
                  <a:srgbClr val="FF0000"/>
                </a:solidFill>
              </a:rPr>
              <a:t> the effectiveness </a:t>
            </a:r>
            <a:r>
              <a:rPr lang="en-US" dirty="0" smtClean="0"/>
              <a:t>of </a:t>
            </a:r>
            <a:r>
              <a:rPr lang="en-US" dirty="0"/>
              <a:t>a well-operated incident </a:t>
            </a:r>
            <a:r>
              <a:rPr lang="en-US" dirty="0" smtClean="0"/>
              <a:t>response program</a:t>
            </a:r>
          </a:p>
          <a:p>
            <a:pPr lvl="1"/>
            <a:r>
              <a:rPr lang="en-US" dirty="0" smtClean="0"/>
              <a:t>An </a:t>
            </a:r>
            <a:r>
              <a:rPr lang="en-US" dirty="0"/>
              <a:t>efficient response operation can also reduce the incident clearance duration and produce significant benefits.</a:t>
            </a:r>
          </a:p>
          <a:p>
            <a:pPr lvl="0"/>
            <a:r>
              <a:rPr lang="en-US" dirty="0"/>
              <a:t>Developed </a:t>
            </a:r>
            <a:r>
              <a:rPr lang="en-US" b="1" dirty="0">
                <a:solidFill>
                  <a:srgbClr val="FF0000"/>
                </a:solidFill>
              </a:rPr>
              <a:t>an efficient model </a:t>
            </a:r>
            <a:r>
              <a:rPr lang="en-US" dirty="0"/>
              <a:t>for optimally allocating the available response units </a:t>
            </a:r>
            <a:r>
              <a:rPr lang="en-US" b="1" dirty="0">
                <a:solidFill>
                  <a:srgbClr val="FF0000"/>
                </a:solidFill>
              </a:rPr>
              <a:t>from a new perspective </a:t>
            </a:r>
            <a:r>
              <a:rPr lang="en-US" dirty="0"/>
              <a:t>of minimizing the total incident-induced </a:t>
            </a:r>
            <a:r>
              <a:rPr lang="en-US" dirty="0" smtClean="0"/>
              <a:t>delay</a:t>
            </a:r>
          </a:p>
          <a:p>
            <a:pPr lvl="1"/>
            <a:r>
              <a:rPr lang="en-US" dirty="0" smtClean="0"/>
              <a:t>The </a:t>
            </a:r>
            <a:r>
              <a:rPr lang="en-US" dirty="0"/>
              <a:t>developed model’s performance and robustness have been confirmed from the extensive numerical results and the comparative study with the existing models and </a:t>
            </a:r>
            <a:r>
              <a:rPr lang="en-US" dirty="0" smtClean="0"/>
              <a:t>the current practice in Maryland    </a:t>
            </a:r>
            <a:endParaRPr lang="en-US" dirty="0"/>
          </a:p>
          <a:p>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53</a:t>
            </a:fld>
            <a:endParaRPr lang="en-US"/>
          </a:p>
        </p:txBody>
      </p:sp>
      <p:sp>
        <p:nvSpPr>
          <p:cNvPr id="6" name="TextBox 5"/>
          <p:cNvSpPr txBox="1"/>
          <p:nvPr/>
        </p:nvSpPr>
        <p:spPr>
          <a:xfrm>
            <a:off x="1219200" y="121170"/>
            <a:ext cx="6934200" cy="400110"/>
          </a:xfrm>
          <a:prstGeom prst="rect">
            <a:avLst/>
          </a:prstGeom>
          <a:noFill/>
        </p:spPr>
        <p:txBody>
          <a:bodyPr wrap="square" rtlCol="0">
            <a:spAutoFit/>
          </a:bodyPr>
          <a:lstStyle/>
          <a:p>
            <a:r>
              <a:rPr lang="en-US" sz="2000" i="1" dirty="0" smtClean="0"/>
              <a:t>1. Incident Response Management </a:t>
            </a:r>
            <a:r>
              <a:rPr lang="en-US" sz="2000" i="1" dirty="0"/>
              <a:t>Strategies</a:t>
            </a:r>
          </a:p>
        </p:txBody>
      </p:sp>
    </p:spTree>
    <p:extLst>
      <p:ext uri="{BB962C8B-B14F-4D97-AF65-F5344CB8AC3E}">
        <p14:creationId xmlns:p14="http://schemas.microsoft.com/office/powerpoint/2010/main" val="286867428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Contributions (cont’d)</a:t>
            </a:r>
            <a:endParaRPr lang="en-US" dirty="0"/>
          </a:p>
        </p:txBody>
      </p:sp>
      <p:sp>
        <p:nvSpPr>
          <p:cNvPr id="3" name="Content Placeholder 2"/>
          <p:cNvSpPr>
            <a:spLocks noGrp="1"/>
          </p:cNvSpPr>
          <p:nvPr>
            <p:ph idx="1"/>
          </p:nvPr>
        </p:nvSpPr>
        <p:spPr/>
        <p:txBody>
          <a:bodyPr/>
          <a:lstStyle/>
          <a:p>
            <a:r>
              <a:rPr lang="en-US" dirty="0"/>
              <a:t>Developed an integrated system to provide </a:t>
            </a:r>
            <a:r>
              <a:rPr lang="en-US" b="1" dirty="0">
                <a:solidFill>
                  <a:srgbClr val="FF0000"/>
                </a:solidFill>
              </a:rPr>
              <a:t>a reliable </a:t>
            </a:r>
            <a:r>
              <a:rPr lang="en-US" b="1" dirty="0" smtClean="0">
                <a:solidFill>
                  <a:srgbClr val="FF0000"/>
                </a:solidFill>
              </a:rPr>
              <a:t>prediction </a:t>
            </a:r>
            <a:r>
              <a:rPr lang="en-US" dirty="0" smtClean="0">
                <a:solidFill>
                  <a:srgbClr val="FF0000"/>
                </a:solidFill>
              </a:rPr>
              <a:t>of </a:t>
            </a:r>
            <a:r>
              <a:rPr lang="en-US" dirty="0">
                <a:solidFill>
                  <a:srgbClr val="FF0000"/>
                </a:solidFill>
              </a:rPr>
              <a:t>the clearance duration</a:t>
            </a:r>
            <a:r>
              <a:rPr lang="en-US" dirty="0"/>
              <a:t> for a detected incident.</a:t>
            </a:r>
          </a:p>
          <a:p>
            <a:pPr lvl="1"/>
            <a:r>
              <a:rPr lang="en-US" dirty="0" smtClean="0"/>
              <a:t>Incident </a:t>
            </a:r>
            <a:r>
              <a:rPr lang="en-US" dirty="0"/>
              <a:t>clearance </a:t>
            </a:r>
            <a:r>
              <a:rPr lang="en-US" dirty="0" smtClean="0"/>
              <a:t>duration is one </a:t>
            </a:r>
            <a:r>
              <a:rPr lang="en-US" dirty="0"/>
              <a:t>of the essential </a:t>
            </a:r>
            <a:r>
              <a:rPr lang="en-US" dirty="0" smtClean="0"/>
              <a:t>parameters for </a:t>
            </a:r>
            <a:r>
              <a:rPr lang="en-US" dirty="0"/>
              <a:t>estimating the resulting traffic impacts and assessing the operational </a:t>
            </a:r>
            <a:r>
              <a:rPr lang="en-US" dirty="0" smtClean="0"/>
              <a:t>efficiency</a:t>
            </a:r>
          </a:p>
          <a:p>
            <a:pPr lvl="0"/>
            <a:r>
              <a:rPr lang="en-US" sz="2800" dirty="0" smtClean="0"/>
              <a:t>Provided </a:t>
            </a:r>
            <a:r>
              <a:rPr lang="en-US" sz="2800" dirty="0">
                <a:solidFill>
                  <a:srgbClr val="FF0000"/>
                </a:solidFill>
              </a:rPr>
              <a:t>some </a:t>
            </a:r>
            <a:r>
              <a:rPr lang="en-US" sz="2800" b="1" dirty="0">
                <a:solidFill>
                  <a:srgbClr val="FF0000"/>
                </a:solidFill>
              </a:rPr>
              <a:t>insightful information </a:t>
            </a:r>
            <a:r>
              <a:rPr lang="en-US" sz="2800" dirty="0"/>
              <a:t>on the interrelationships between key factors contributed to incident duration and their collective impacts on clearance </a:t>
            </a:r>
            <a:r>
              <a:rPr lang="en-US" sz="2800" dirty="0" smtClean="0"/>
              <a:t>times</a:t>
            </a:r>
          </a:p>
          <a:p>
            <a:pPr lvl="1"/>
            <a:r>
              <a:rPr lang="en-US" dirty="0" smtClean="0"/>
              <a:t>Would be useful </a:t>
            </a:r>
            <a:r>
              <a:rPr lang="en-US" dirty="0"/>
              <a:t>for traffic agencies to plan and improve their incident management programs.</a:t>
            </a:r>
          </a:p>
          <a:p>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54</a:t>
            </a:fld>
            <a:endParaRPr lang="en-US"/>
          </a:p>
        </p:txBody>
      </p:sp>
      <p:sp>
        <p:nvSpPr>
          <p:cNvPr id="6" name="TextBox 5"/>
          <p:cNvSpPr txBox="1"/>
          <p:nvPr/>
        </p:nvSpPr>
        <p:spPr>
          <a:xfrm>
            <a:off x="1219200" y="121170"/>
            <a:ext cx="6705600" cy="400110"/>
          </a:xfrm>
          <a:prstGeom prst="rect">
            <a:avLst/>
          </a:prstGeom>
          <a:noFill/>
        </p:spPr>
        <p:txBody>
          <a:bodyPr wrap="square" rtlCol="0">
            <a:spAutoFit/>
          </a:bodyPr>
          <a:lstStyle/>
          <a:p>
            <a:r>
              <a:rPr lang="en-US" sz="2000" i="1" dirty="0"/>
              <a:t>2. Prediction Models </a:t>
            </a:r>
            <a:r>
              <a:rPr lang="en-US" sz="2000" i="1" dirty="0" smtClean="0"/>
              <a:t>for </a:t>
            </a:r>
            <a:r>
              <a:rPr lang="en-US" sz="2000" i="1" dirty="0"/>
              <a:t>Clearance Times</a:t>
            </a:r>
          </a:p>
        </p:txBody>
      </p:sp>
    </p:spTree>
    <p:extLst>
      <p:ext uri="{BB962C8B-B14F-4D97-AF65-F5344CB8AC3E}">
        <p14:creationId xmlns:p14="http://schemas.microsoft.com/office/powerpoint/2010/main" val="308046827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Contributions (cont’d)</a:t>
            </a:r>
            <a:endParaRPr lang="en-US" dirty="0"/>
          </a:p>
        </p:txBody>
      </p:sp>
      <p:sp>
        <p:nvSpPr>
          <p:cNvPr id="3" name="Content Placeholder 2"/>
          <p:cNvSpPr>
            <a:spLocks noGrp="1"/>
          </p:cNvSpPr>
          <p:nvPr>
            <p:ph idx="1"/>
          </p:nvPr>
        </p:nvSpPr>
        <p:spPr/>
        <p:txBody>
          <a:bodyPr/>
          <a:lstStyle/>
          <a:p>
            <a:pPr lvl="0"/>
            <a:r>
              <a:rPr lang="en-US" dirty="0"/>
              <a:t>Provided operational </a:t>
            </a:r>
            <a:r>
              <a:rPr lang="en-US" b="1" dirty="0">
                <a:solidFill>
                  <a:srgbClr val="FF0000"/>
                </a:solidFill>
              </a:rPr>
              <a:t>guidelines and tools </a:t>
            </a:r>
            <a:r>
              <a:rPr lang="en-US" dirty="0"/>
              <a:t>for responsible agencies to conduct their assessment of traffic diversion plans as well as design of control strategies during the incident management period</a:t>
            </a:r>
          </a:p>
          <a:p>
            <a:r>
              <a:rPr lang="en-US" dirty="0" smtClean="0"/>
              <a:t>Developed </a:t>
            </a:r>
            <a:r>
              <a:rPr lang="en-US" dirty="0" smtClean="0">
                <a:solidFill>
                  <a:srgbClr val="FF0000"/>
                </a:solidFill>
              </a:rPr>
              <a:t>an </a:t>
            </a:r>
            <a:r>
              <a:rPr lang="en-US" dirty="0">
                <a:solidFill>
                  <a:srgbClr val="FF0000"/>
                </a:solidFill>
              </a:rPr>
              <a:t>integrated system </a:t>
            </a:r>
            <a:r>
              <a:rPr lang="en-US" dirty="0"/>
              <a:t>that can assess the necessity of traffic detour/diversion </a:t>
            </a:r>
            <a:r>
              <a:rPr lang="en-US" b="1" dirty="0">
                <a:solidFill>
                  <a:srgbClr val="FF0000"/>
                </a:solidFill>
              </a:rPr>
              <a:t>based on the comprehensive review</a:t>
            </a:r>
            <a:r>
              <a:rPr lang="en-US" dirty="0"/>
              <a:t> of associated factors</a:t>
            </a:r>
          </a:p>
        </p:txBody>
      </p:sp>
      <p:sp>
        <p:nvSpPr>
          <p:cNvPr id="4" name="Slide Number Placeholder 3"/>
          <p:cNvSpPr>
            <a:spLocks noGrp="1"/>
          </p:cNvSpPr>
          <p:nvPr>
            <p:ph type="sldNum" sz="quarter" idx="12"/>
          </p:nvPr>
        </p:nvSpPr>
        <p:spPr/>
        <p:txBody>
          <a:bodyPr/>
          <a:lstStyle/>
          <a:p>
            <a:fld id="{176124AF-11D4-48F9-91D2-89338E3AB207}" type="slidenum">
              <a:rPr lang="en-US" smtClean="0"/>
              <a:pPr/>
              <a:t>55</a:t>
            </a:fld>
            <a:endParaRPr lang="en-US"/>
          </a:p>
        </p:txBody>
      </p:sp>
      <p:sp>
        <p:nvSpPr>
          <p:cNvPr id="5" name="TextBox 4"/>
          <p:cNvSpPr txBox="1"/>
          <p:nvPr/>
        </p:nvSpPr>
        <p:spPr>
          <a:xfrm>
            <a:off x="1219200" y="121170"/>
            <a:ext cx="6934200" cy="400110"/>
          </a:xfrm>
          <a:prstGeom prst="rect">
            <a:avLst/>
          </a:prstGeom>
          <a:noFill/>
        </p:spPr>
        <p:txBody>
          <a:bodyPr wrap="square" rtlCol="0">
            <a:spAutoFit/>
          </a:bodyPr>
          <a:lstStyle/>
          <a:p>
            <a:r>
              <a:rPr lang="en-US" sz="2000" i="1" dirty="0" smtClean="0"/>
              <a:t>3. Detour </a:t>
            </a:r>
            <a:r>
              <a:rPr lang="en-US" sz="2000" i="1" dirty="0"/>
              <a:t>Decision Support System</a:t>
            </a:r>
          </a:p>
        </p:txBody>
      </p:sp>
    </p:spTree>
    <p:extLst>
      <p:ext uri="{BB962C8B-B14F-4D97-AF65-F5344CB8AC3E}">
        <p14:creationId xmlns:p14="http://schemas.microsoft.com/office/powerpoint/2010/main" val="78441540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Future Research</a:t>
            </a:r>
            <a:endParaRPr lang="en-US" dirty="0"/>
          </a:p>
        </p:txBody>
      </p:sp>
      <p:sp>
        <p:nvSpPr>
          <p:cNvPr id="3" name="Content Placeholder 2"/>
          <p:cNvSpPr>
            <a:spLocks noGrp="1"/>
          </p:cNvSpPr>
          <p:nvPr>
            <p:ph idx="1"/>
          </p:nvPr>
        </p:nvSpPr>
        <p:spPr/>
        <p:txBody>
          <a:bodyPr/>
          <a:lstStyle/>
          <a:p>
            <a:r>
              <a:rPr lang="en-US" dirty="0"/>
              <a:t>Enhancing </a:t>
            </a:r>
            <a:r>
              <a:rPr lang="en-US" b="1" dirty="0"/>
              <a:t>reliability</a:t>
            </a:r>
            <a:r>
              <a:rPr lang="en-US" dirty="0"/>
              <a:t> of the incident response management </a:t>
            </a:r>
            <a:r>
              <a:rPr lang="en-US" dirty="0" smtClean="0"/>
              <a:t>strategy</a:t>
            </a:r>
          </a:p>
          <a:p>
            <a:pPr lvl="1"/>
            <a:r>
              <a:rPr lang="en-US" dirty="0"/>
              <a:t>Considering the </a:t>
            </a:r>
            <a:r>
              <a:rPr lang="en-US" b="1" dirty="0"/>
              <a:t>likelihood</a:t>
            </a:r>
            <a:r>
              <a:rPr lang="en-US" dirty="0"/>
              <a:t> of having </a:t>
            </a:r>
            <a:r>
              <a:rPr lang="en-US" b="1" dirty="0"/>
              <a:t>multiple incidents </a:t>
            </a:r>
            <a:r>
              <a:rPr lang="en-US" dirty="0"/>
              <a:t>over a short time </a:t>
            </a:r>
            <a:r>
              <a:rPr lang="en-US" dirty="0" smtClean="0"/>
              <a:t>period</a:t>
            </a:r>
            <a:endParaRPr lang="en-US" dirty="0"/>
          </a:p>
          <a:p>
            <a:pPr lvl="1"/>
            <a:r>
              <a:rPr lang="en-US" dirty="0"/>
              <a:t>Taking into account of </a:t>
            </a:r>
            <a:r>
              <a:rPr lang="en-US" b="1" dirty="0" smtClean="0"/>
              <a:t>the stochastic nature of incident patterns</a:t>
            </a:r>
            <a:endParaRPr lang="en-US" b="1" dirty="0"/>
          </a:p>
          <a:p>
            <a:pPr lvl="1"/>
            <a:r>
              <a:rPr lang="en-US" dirty="0"/>
              <a:t>Investigating the pros and cons </a:t>
            </a:r>
            <a:r>
              <a:rPr lang="en-US" b="1" dirty="0"/>
              <a:t>between the dispatching and patrolling</a:t>
            </a:r>
            <a:r>
              <a:rPr lang="en-US" dirty="0"/>
              <a:t> strategies for different times of a day </a:t>
            </a:r>
            <a:r>
              <a:rPr lang="en-US" dirty="0" smtClean="0"/>
              <a:t>under </a:t>
            </a:r>
            <a:r>
              <a:rPr lang="en-US" dirty="0"/>
              <a:t>various traffic conditions and incident </a:t>
            </a:r>
            <a:r>
              <a:rPr lang="en-US" dirty="0" smtClean="0"/>
              <a:t>patterns</a:t>
            </a:r>
            <a:endParaRPr lang="en-US" dirty="0"/>
          </a:p>
          <a:p>
            <a:pPr lvl="1"/>
            <a:r>
              <a:rPr lang="en-US" dirty="0"/>
              <a:t>Studying </a:t>
            </a:r>
            <a:r>
              <a:rPr lang="en-US" b="1" dirty="0"/>
              <a:t>the optimal fleet size </a:t>
            </a:r>
            <a:r>
              <a:rPr lang="en-US" dirty="0"/>
              <a:t>based on the benefit-cost analysis for a given incident distribution, </a:t>
            </a:r>
            <a:r>
              <a:rPr lang="en-US" dirty="0" smtClean="0"/>
              <a:t>resource constraints, </a:t>
            </a:r>
            <a:r>
              <a:rPr lang="en-US" dirty="0"/>
              <a:t>and operational </a:t>
            </a:r>
            <a:r>
              <a:rPr lang="en-US" dirty="0" smtClean="0"/>
              <a:t>costs</a:t>
            </a:r>
            <a:endParaRPr lang="en-US" dirty="0"/>
          </a:p>
          <a:p>
            <a:pPr lvl="1"/>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56</a:t>
            </a:fld>
            <a:endParaRPr lang="en-US"/>
          </a:p>
        </p:txBody>
      </p:sp>
    </p:spTree>
    <p:extLst>
      <p:ext uri="{BB962C8B-B14F-4D97-AF65-F5344CB8AC3E}">
        <p14:creationId xmlns:p14="http://schemas.microsoft.com/office/powerpoint/2010/main" val="125692968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Future </a:t>
            </a:r>
            <a:r>
              <a:rPr lang="en-US" dirty="0" smtClean="0"/>
              <a:t>Research (cont’d)</a:t>
            </a:r>
            <a:endParaRPr lang="en-US" dirty="0"/>
          </a:p>
        </p:txBody>
      </p:sp>
      <p:sp>
        <p:nvSpPr>
          <p:cNvPr id="3" name="Content Placeholder 2"/>
          <p:cNvSpPr>
            <a:spLocks noGrp="1"/>
          </p:cNvSpPr>
          <p:nvPr>
            <p:ph idx="1"/>
          </p:nvPr>
        </p:nvSpPr>
        <p:spPr/>
        <p:txBody>
          <a:bodyPr/>
          <a:lstStyle/>
          <a:p>
            <a:pPr lvl="0"/>
            <a:r>
              <a:rPr lang="en-US" dirty="0"/>
              <a:t>Enhancing</a:t>
            </a:r>
            <a:r>
              <a:rPr lang="en-US" b="1" dirty="0"/>
              <a:t> computational efficiency </a:t>
            </a:r>
            <a:r>
              <a:rPr lang="en-US" dirty="0"/>
              <a:t>for real-time </a:t>
            </a:r>
            <a:r>
              <a:rPr lang="en-US" dirty="0" smtClean="0"/>
              <a:t>operations of </a:t>
            </a:r>
            <a:r>
              <a:rPr lang="en-US" dirty="0"/>
              <a:t>the detour decision support </a:t>
            </a:r>
            <a:r>
              <a:rPr lang="en-US" dirty="0" smtClean="0"/>
              <a:t>system</a:t>
            </a:r>
          </a:p>
          <a:p>
            <a:pPr lvl="1"/>
            <a:r>
              <a:rPr lang="en-US" dirty="0" smtClean="0"/>
              <a:t>To </a:t>
            </a:r>
            <a:r>
              <a:rPr lang="en-US" dirty="0"/>
              <a:t>supplement or replace simulation- or optimization-based models </a:t>
            </a:r>
            <a:endParaRPr lang="en-US" dirty="0" smtClean="0"/>
          </a:p>
          <a:p>
            <a:pPr lvl="1"/>
            <a:r>
              <a:rPr lang="en-US" dirty="0" smtClean="0"/>
              <a:t>To </a:t>
            </a:r>
            <a:r>
              <a:rPr lang="en-US" dirty="0"/>
              <a:t>generate key traffic control parameters such as </a:t>
            </a:r>
            <a:r>
              <a:rPr lang="en-US" b="1" dirty="0"/>
              <a:t>optimal diversion rate</a:t>
            </a:r>
            <a:r>
              <a:rPr lang="en-US" dirty="0"/>
              <a:t> and </a:t>
            </a:r>
            <a:r>
              <a:rPr lang="en-US" b="1" dirty="0"/>
              <a:t>reduced total travel time </a:t>
            </a:r>
            <a:r>
              <a:rPr lang="en-US" dirty="0"/>
              <a:t>by detour operations.</a:t>
            </a:r>
          </a:p>
          <a:p>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57</a:t>
            </a:fld>
            <a:endParaRPr lang="en-US"/>
          </a:p>
        </p:txBody>
      </p:sp>
    </p:spTree>
    <p:extLst>
      <p:ext uri="{BB962C8B-B14F-4D97-AF65-F5344CB8AC3E}">
        <p14:creationId xmlns:p14="http://schemas.microsoft.com/office/powerpoint/2010/main" val="240429185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Conclusions</a:t>
            </a:r>
            <a:endParaRPr lang="en-US" dirty="0"/>
          </a:p>
        </p:txBody>
      </p:sp>
      <p:sp>
        <p:nvSpPr>
          <p:cNvPr id="3" name="Content Placeholder 2"/>
          <p:cNvSpPr>
            <a:spLocks noGrp="1"/>
          </p:cNvSpPr>
          <p:nvPr>
            <p:ph idx="1"/>
          </p:nvPr>
        </p:nvSpPr>
        <p:spPr>
          <a:xfrm>
            <a:off x="457200" y="1371599"/>
            <a:ext cx="8382000" cy="5349875"/>
          </a:xfrm>
        </p:spPr>
        <p:txBody>
          <a:bodyPr>
            <a:normAutofit/>
          </a:bodyPr>
          <a:lstStyle/>
          <a:p>
            <a:r>
              <a:rPr lang="en-US" smtClean="0"/>
              <a:t>My field </a:t>
            </a:r>
            <a:r>
              <a:rPr lang="en-US" dirty="0"/>
              <a:t>experimental analysis has confirmed the need to contend daily non-recurrent congestion with an efficient and effective incident management </a:t>
            </a:r>
            <a:r>
              <a:rPr lang="en-US" dirty="0" smtClean="0"/>
              <a:t>program.</a:t>
            </a:r>
            <a:endParaRPr lang="en-US" dirty="0"/>
          </a:p>
          <a:p>
            <a:pPr lvl="1"/>
            <a:r>
              <a:rPr lang="en-US" dirty="0" smtClean="0"/>
              <a:t>An </a:t>
            </a:r>
            <a:r>
              <a:rPr lang="en-US" dirty="0"/>
              <a:t>efficient incident management needs to optimal use available resources, and best coordinate all responsible agencies.</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58</a:t>
            </a:fld>
            <a:endParaRPr lang="en-US"/>
          </a:p>
        </p:txBody>
      </p:sp>
    </p:spTree>
    <p:extLst>
      <p:ext uri="{BB962C8B-B14F-4D97-AF65-F5344CB8AC3E}">
        <p14:creationId xmlns:p14="http://schemas.microsoft.com/office/powerpoint/2010/main" val="221422222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a:lstStyle/>
          <a:p>
            <a:r>
              <a:rPr lang="en-US" dirty="0" smtClean="0"/>
              <a:t>Conclusions (cont’d)</a:t>
            </a:r>
            <a:endParaRPr lang="en-US" dirty="0"/>
          </a:p>
        </p:txBody>
      </p:sp>
      <p:sp>
        <p:nvSpPr>
          <p:cNvPr id="3" name="Content Placeholder 2"/>
          <p:cNvSpPr>
            <a:spLocks noGrp="1"/>
          </p:cNvSpPr>
          <p:nvPr>
            <p:ph idx="1"/>
          </p:nvPr>
        </p:nvSpPr>
        <p:spPr>
          <a:xfrm>
            <a:off x="457200" y="1371599"/>
            <a:ext cx="8382000" cy="5349875"/>
          </a:xfrm>
        </p:spPr>
        <p:txBody>
          <a:bodyPr>
            <a:normAutofit/>
          </a:bodyPr>
          <a:lstStyle/>
          <a:p>
            <a:r>
              <a:rPr lang="en-US" dirty="0" smtClean="0"/>
              <a:t>This study </a:t>
            </a:r>
            <a:r>
              <a:rPr lang="en-US" b="1" dirty="0" smtClean="0">
                <a:solidFill>
                  <a:srgbClr val="0000FF"/>
                </a:solidFill>
              </a:rPr>
              <a:t>enhanced the efficiency and effectiveness </a:t>
            </a:r>
            <a:r>
              <a:rPr lang="en-US" dirty="0" smtClean="0"/>
              <a:t>of the </a:t>
            </a:r>
            <a:r>
              <a:rPr lang="en-US" dirty="0"/>
              <a:t>current traffic incident management system in </a:t>
            </a:r>
            <a:r>
              <a:rPr lang="en-US" dirty="0" smtClean="0"/>
              <a:t>Maryland by developing more reliable models embedded in the system.</a:t>
            </a:r>
          </a:p>
          <a:p>
            <a:pPr lvl="1"/>
            <a:r>
              <a:rPr lang="en-US" dirty="0" smtClean="0"/>
              <a:t>An incident management system with the proposed key models, incident detection, and detour optimization tools can substantially </a:t>
            </a:r>
            <a:r>
              <a:rPr lang="en-US" dirty="0" smtClean="0">
                <a:solidFill>
                  <a:srgbClr val="0000FF"/>
                </a:solidFill>
              </a:rPr>
              <a:t>reduce</a:t>
            </a:r>
            <a:r>
              <a:rPr lang="en-US" dirty="0" smtClean="0"/>
              <a:t> </a:t>
            </a:r>
            <a:r>
              <a:rPr lang="en-US" dirty="0">
                <a:solidFill>
                  <a:srgbClr val="0000FF"/>
                </a:solidFill>
              </a:rPr>
              <a:t>the</a:t>
            </a:r>
            <a:r>
              <a:rPr lang="en-US" dirty="0" smtClean="0"/>
              <a:t> </a:t>
            </a:r>
            <a:r>
              <a:rPr lang="en-US" dirty="0" smtClean="0">
                <a:solidFill>
                  <a:srgbClr val="0000FF"/>
                </a:solidFill>
              </a:rPr>
              <a:t>delay, </a:t>
            </a:r>
            <a:r>
              <a:rPr lang="en-US" dirty="0">
                <a:solidFill>
                  <a:srgbClr val="0000FF"/>
                </a:solidFill>
              </a:rPr>
              <a:t>fuel</a:t>
            </a:r>
            <a:r>
              <a:rPr lang="en-US" dirty="0"/>
              <a:t> </a:t>
            </a:r>
            <a:r>
              <a:rPr lang="en-US" dirty="0">
                <a:solidFill>
                  <a:srgbClr val="0000FF"/>
                </a:solidFill>
              </a:rPr>
              <a:t>consumption</a:t>
            </a:r>
            <a:r>
              <a:rPr lang="en-US" dirty="0"/>
              <a:t>, and </a:t>
            </a:r>
            <a:r>
              <a:rPr lang="en-US" dirty="0">
                <a:solidFill>
                  <a:srgbClr val="0000FF"/>
                </a:solidFill>
              </a:rPr>
              <a:t>emission</a:t>
            </a:r>
            <a:r>
              <a:rPr lang="en-US" b="1" dirty="0" smtClean="0"/>
              <a:t> </a:t>
            </a:r>
            <a:r>
              <a:rPr lang="en-US" dirty="0" smtClean="0"/>
              <a:t>caused by incidents.</a:t>
            </a:r>
          </a:p>
          <a:p>
            <a:pPr lvl="1"/>
            <a:r>
              <a:rPr lang="en-US" dirty="0" smtClean="0"/>
              <a:t>Such </a:t>
            </a:r>
            <a:r>
              <a:rPr lang="en-US" dirty="0"/>
              <a:t>a system, if properly integrated with travel time information system, can substantially </a:t>
            </a:r>
            <a:r>
              <a:rPr lang="en-US" dirty="0">
                <a:solidFill>
                  <a:srgbClr val="0000FF"/>
                </a:solidFill>
              </a:rPr>
              <a:t>improve the quality and efficiency of commuters</a:t>
            </a:r>
            <a:r>
              <a:rPr lang="en-US" dirty="0"/>
              <a:t> over congested highways.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76124AF-11D4-48F9-91D2-89338E3AB207}" type="slidenum">
              <a:rPr lang="en-US" smtClean="0"/>
              <a:pPr/>
              <a:t>59</a:t>
            </a:fld>
            <a:endParaRPr lang="en-US"/>
          </a:p>
        </p:txBody>
      </p:sp>
    </p:spTree>
    <p:extLst>
      <p:ext uri="{BB962C8B-B14F-4D97-AF65-F5344CB8AC3E}">
        <p14:creationId xmlns:p14="http://schemas.microsoft.com/office/powerpoint/2010/main" val="373705883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7848600" cy="563563"/>
          </a:xfrm>
        </p:spPr>
        <p:txBody>
          <a:bodyPr/>
          <a:lstStyle/>
          <a:p>
            <a:r>
              <a:rPr lang="en-US" dirty="0" smtClean="0"/>
              <a:t>Needs for Each Component</a:t>
            </a:r>
            <a:endParaRPr lang="en-US" dirty="0"/>
          </a:p>
        </p:txBody>
      </p:sp>
      <p:sp>
        <p:nvSpPr>
          <p:cNvPr id="3" name="Slide Number Placeholder 2"/>
          <p:cNvSpPr>
            <a:spLocks noGrp="1"/>
          </p:cNvSpPr>
          <p:nvPr>
            <p:ph type="sldNum" sz="quarter" idx="12"/>
          </p:nvPr>
        </p:nvSpPr>
        <p:spPr/>
        <p:txBody>
          <a:bodyPr/>
          <a:lstStyle/>
          <a:p>
            <a:fld id="{176124AF-11D4-48F9-91D2-89338E3AB207}" type="slidenum">
              <a:rPr lang="en-US" smtClean="0"/>
              <a:pPr/>
              <a:t>6</a:t>
            </a:fld>
            <a:endParaRPr lang="en-US"/>
          </a:p>
        </p:txBody>
      </p:sp>
      <p:sp>
        <p:nvSpPr>
          <p:cNvPr id="44" name="TextBox 43"/>
          <p:cNvSpPr txBox="1"/>
          <p:nvPr/>
        </p:nvSpPr>
        <p:spPr>
          <a:xfrm>
            <a:off x="1219200" y="121170"/>
            <a:ext cx="3200400" cy="400110"/>
          </a:xfrm>
          <a:prstGeom prst="rect">
            <a:avLst/>
          </a:prstGeom>
          <a:noFill/>
        </p:spPr>
        <p:txBody>
          <a:bodyPr wrap="square" rtlCol="0">
            <a:spAutoFit/>
          </a:bodyPr>
          <a:lstStyle/>
          <a:p>
            <a:r>
              <a:rPr lang="en-US" sz="2000" i="1" dirty="0" smtClean="0"/>
              <a:t>Introduction</a:t>
            </a:r>
            <a:endParaRPr lang="en-US" sz="2000" i="1" dirty="0"/>
          </a:p>
        </p:txBody>
      </p:sp>
      <p:sp>
        <p:nvSpPr>
          <p:cNvPr id="55" name="Content Placeholder 2"/>
          <p:cNvSpPr>
            <a:spLocks noGrp="1"/>
          </p:cNvSpPr>
          <p:nvPr>
            <p:ph idx="1"/>
          </p:nvPr>
        </p:nvSpPr>
        <p:spPr>
          <a:xfrm>
            <a:off x="457200" y="1909846"/>
            <a:ext cx="8229600" cy="1166226"/>
          </a:xfrm>
        </p:spPr>
        <p:txBody>
          <a:bodyPr/>
          <a:lstStyle/>
          <a:p>
            <a:pPr lvl="1"/>
            <a:r>
              <a:rPr lang="en-US" dirty="0" smtClean="0"/>
              <a:t>To </a:t>
            </a:r>
            <a:r>
              <a:rPr lang="en-US" dirty="0" smtClean="0">
                <a:solidFill>
                  <a:srgbClr val="FF0000"/>
                </a:solidFill>
              </a:rPr>
              <a:t>maximize contributions </a:t>
            </a:r>
            <a:r>
              <a:rPr lang="en-US" dirty="0" smtClean="0"/>
              <a:t>of incident response units </a:t>
            </a:r>
            <a:r>
              <a:rPr lang="en-US" dirty="0" smtClean="0">
                <a:solidFill>
                  <a:srgbClr val="FF0000"/>
                </a:solidFill>
              </a:rPr>
              <a:t>with limited resources </a:t>
            </a:r>
            <a:r>
              <a:rPr lang="en-US" dirty="0" smtClean="0"/>
              <a:t>by assigning them to optimal locations.</a:t>
            </a:r>
          </a:p>
          <a:p>
            <a:endParaRPr lang="en-US" dirty="0"/>
          </a:p>
        </p:txBody>
      </p:sp>
      <p:sp>
        <p:nvSpPr>
          <p:cNvPr id="56" name="Content Placeholder 2"/>
          <p:cNvSpPr txBox="1">
            <a:spLocks/>
          </p:cNvSpPr>
          <p:nvPr/>
        </p:nvSpPr>
        <p:spPr bwMode="auto">
          <a:xfrm>
            <a:off x="457200" y="3657600"/>
            <a:ext cx="8229600" cy="1166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FF"/>
              </a:buClr>
              <a:buFont typeface="Wingdings" pitchFamily="2" charset="2"/>
              <a:buChar char="v"/>
              <a:defRPr sz="26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rgbClr val="990099"/>
              </a:buClr>
              <a:buSzPct val="115000"/>
              <a:buFont typeface="Wingdings" pitchFamily="2" charset="2"/>
              <a:buChar char="§"/>
              <a:defRPr sz="24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lr>
                <a:srgbClr val="33CC33"/>
              </a:buClr>
              <a:buChar char="•"/>
              <a:defRPr sz="22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SzPct val="85000"/>
              <a:buFontTx/>
              <a:buBlip>
                <a:blip r:embed="rId3"/>
              </a:buBlip>
              <a:defRPr sz="200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1"/>
            <a:r>
              <a:rPr lang="en-US" dirty="0" smtClean="0"/>
              <a:t>To contend with stochastic nature of clearance times so as to </a:t>
            </a:r>
            <a:r>
              <a:rPr lang="en-US" dirty="0" smtClean="0">
                <a:solidFill>
                  <a:srgbClr val="FF0000"/>
                </a:solidFill>
              </a:rPr>
              <a:t>maximize the system’s operational reliability.</a:t>
            </a:r>
            <a:endParaRPr lang="en-US" dirty="0">
              <a:solidFill>
                <a:srgbClr val="FF0000"/>
              </a:solidFill>
            </a:endParaRPr>
          </a:p>
          <a:p>
            <a:endParaRPr lang="en-US" dirty="0"/>
          </a:p>
        </p:txBody>
      </p:sp>
      <p:sp>
        <p:nvSpPr>
          <p:cNvPr id="57" name="Content Placeholder 2"/>
          <p:cNvSpPr txBox="1">
            <a:spLocks/>
          </p:cNvSpPr>
          <p:nvPr/>
        </p:nvSpPr>
        <p:spPr bwMode="auto">
          <a:xfrm>
            <a:off x="445168" y="5483225"/>
            <a:ext cx="8229600" cy="1166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FF"/>
              </a:buClr>
              <a:buFont typeface="Wingdings" pitchFamily="2" charset="2"/>
              <a:buChar char="v"/>
              <a:defRPr sz="26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rgbClr val="990099"/>
              </a:buClr>
              <a:buSzPct val="115000"/>
              <a:buFont typeface="Wingdings" pitchFamily="2" charset="2"/>
              <a:buChar char="§"/>
              <a:defRPr sz="24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lr>
                <a:srgbClr val="33CC33"/>
              </a:buClr>
              <a:buChar char="•"/>
              <a:defRPr sz="22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SzPct val="85000"/>
              <a:buFontTx/>
              <a:buBlip>
                <a:blip r:embed="rId3"/>
              </a:buBlip>
              <a:defRPr sz="200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1"/>
            <a:r>
              <a:rPr lang="en-US" dirty="0" smtClean="0"/>
              <a:t>To facilitate responsible agencies to </a:t>
            </a:r>
            <a:r>
              <a:rPr lang="en-US" dirty="0" smtClean="0">
                <a:solidFill>
                  <a:srgbClr val="FF0000"/>
                </a:solidFill>
              </a:rPr>
              <a:t>perform efficient traffic management in real time operations.</a:t>
            </a:r>
            <a:endParaRPr lang="en-US" dirty="0">
              <a:solidFill>
                <a:srgbClr val="FF0000"/>
              </a:solidFill>
            </a:endParaRPr>
          </a:p>
          <a:p>
            <a:endParaRPr lang="en-US" dirty="0"/>
          </a:p>
        </p:txBody>
      </p:sp>
      <p:sp>
        <p:nvSpPr>
          <p:cNvPr id="11" name="Rectangle 10"/>
          <p:cNvSpPr/>
          <p:nvPr/>
        </p:nvSpPr>
        <p:spPr>
          <a:xfrm>
            <a:off x="838200" y="1495607"/>
            <a:ext cx="3852380" cy="3577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t>1. Incident Response Management Strategies</a:t>
            </a:r>
            <a:endParaRPr lang="en-US" sz="1500" b="1" dirty="0"/>
          </a:p>
        </p:txBody>
      </p:sp>
      <p:sp>
        <p:nvSpPr>
          <p:cNvPr id="12" name="Rectangle 11"/>
          <p:cNvSpPr/>
          <p:nvPr/>
        </p:nvSpPr>
        <p:spPr>
          <a:xfrm>
            <a:off x="850900" y="3139572"/>
            <a:ext cx="3852380" cy="3577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t>2. </a:t>
            </a:r>
            <a:r>
              <a:rPr lang="en-US" sz="1500" b="1" dirty="0" smtClean="0"/>
              <a:t>Prediction Models </a:t>
            </a:r>
            <a:r>
              <a:rPr lang="en-US" sz="1500" b="1" dirty="0" smtClean="0"/>
              <a:t>for Clearance Times</a:t>
            </a:r>
            <a:endParaRPr lang="en-US" sz="1500" b="1" dirty="0"/>
          </a:p>
        </p:txBody>
      </p:sp>
      <p:sp>
        <p:nvSpPr>
          <p:cNvPr id="13" name="Rectangle 12"/>
          <p:cNvSpPr/>
          <p:nvPr/>
        </p:nvSpPr>
        <p:spPr>
          <a:xfrm>
            <a:off x="863600" y="5043752"/>
            <a:ext cx="3852380" cy="3577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t>3. </a:t>
            </a:r>
            <a:r>
              <a:rPr lang="en-US" sz="1500" b="1" dirty="0" smtClean="0"/>
              <a:t>A Detour </a:t>
            </a:r>
            <a:r>
              <a:rPr lang="en-US" sz="1500" b="1" dirty="0" smtClean="0"/>
              <a:t>Decision Support System</a:t>
            </a:r>
            <a:endParaRPr lang="en-US" sz="1500" b="1" dirty="0"/>
          </a:p>
        </p:txBody>
      </p:sp>
    </p:spTree>
    <p:extLst>
      <p:ext uri="{BB962C8B-B14F-4D97-AF65-F5344CB8AC3E}">
        <p14:creationId xmlns:p14="http://schemas.microsoft.com/office/powerpoint/2010/main" val="101326301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fade">
                                      <p:cBhvr>
                                        <p:cTn id="7" dur="500"/>
                                        <p:tgtEl>
                                          <p:spTgt spid="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P spid="56"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8000"/>
            <a:ext cx="6172200" cy="1241425"/>
          </a:xfrm>
        </p:spPr>
        <p:txBody>
          <a:bodyPr/>
          <a:lstStyle/>
          <a:p>
            <a:pPr algn="ctr"/>
            <a:r>
              <a:rPr lang="en-US" sz="5400" dirty="0" smtClean="0">
                <a:solidFill>
                  <a:schemeClr val="bg1">
                    <a:lumMod val="50000"/>
                  </a:schemeClr>
                </a:solidFill>
              </a:rPr>
              <a:t>Thank You</a:t>
            </a:r>
            <a:br>
              <a:rPr lang="en-US" sz="5400" dirty="0" smtClean="0">
                <a:solidFill>
                  <a:schemeClr val="bg1">
                    <a:lumMod val="50000"/>
                  </a:schemeClr>
                </a:solidFill>
              </a:rPr>
            </a:br>
            <a:r>
              <a:rPr lang="en-US" sz="5400" dirty="0" smtClean="0">
                <a:solidFill>
                  <a:schemeClr val="bg1">
                    <a:lumMod val="50000"/>
                  </a:schemeClr>
                </a:solidFill>
              </a:rPr>
              <a:t>Q &amp; A</a:t>
            </a:r>
            <a:endParaRPr lang="en-US" sz="5400" dirty="0">
              <a:solidFill>
                <a:schemeClr val="bg1">
                  <a:lumMod val="50000"/>
                </a:schemeClr>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1956359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590550"/>
            <a:ext cx="7823200" cy="563563"/>
          </a:xfrm>
        </p:spPr>
        <p:txBody>
          <a:bodyPr/>
          <a:lstStyle/>
          <a:p>
            <a:r>
              <a:rPr lang="en-US" dirty="0" smtClean="0"/>
              <a:t>Research Objectives</a:t>
            </a:r>
            <a:endParaRPr lang="en-US" dirty="0"/>
          </a:p>
        </p:txBody>
      </p:sp>
      <p:sp>
        <p:nvSpPr>
          <p:cNvPr id="3" name="Slide Number Placeholder 2"/>
          <p:cNvSpPr>
            <a:spLocks noGrp="1"/>
          </p:cNvSpPr>
          <p:nvPr>
            <p:ph type="sldNum" sz="quarter" idx="12"/>
          </p:nvPr>
        </p:nvSpPr>
        <p:spPr/>
        <p:txBody>
          <a:bodyPr/>
          <a:lstStyle/>
          <a:p>
            <a:fld id="{176124AF-11D4-48F9-91D2-89338E3AB207}" type="slidenum">
              <a:rPr lang="en-US" smtClean="0"/>
              <a:pPr/>
              <a:t>7</a:t>
            </a:fld>
            <a:endParaRPr lang="en-US"/>
          </a:p>
        </p:txBody>
      </p:sp>
      <p:sp>
        <p:nvSpPr>
          <p:cNvPr id="44" name="TextBox 43"/>
          <p:cNvSpPr txBox="1"/>
          <p:nvPr/>
        </p:nvSpPr>
        <p:spPr>
          <a:xfrm>
            <a:off x="1219200" y="121170"/>
            <a:ext cx="3200400" cy="400110"/>
          </a:xfrm>
          <a:prstGeom prst="rect">
            <a:avLst/>
          </a:prstGeom>
          <a:noFill/>
        </p:spPr>
        <p:txBody>
          <a:bodyPr wrap="square" rtlCol="0">
            <a:spAutoFit/>
          </a:bodyPr>
          <a:lstStyle/>
          <a:p>
            <a:r>
              <a:rPr lang="en-US" sz="2000" i="1" dirty="0" smtClean="0"/>
              <a:t>Introduction</a:t>
            </a:r>
            <a:endParaRPr lang="en-US" sz="2000" i="1" dirty="0"/>
          </a:p>
        </p:txBody>
      </p:sp>
      <p:sp>
        <p:nvSpPr>
          <p:cNvPr id="4" name="Rectangle 3"/>
          <p:cNvSpPr/>
          <p:nvPr/>
        </p:nvSpPr>
        <p:spPr>
          <a:xfrm>
            <a:off x="838200" y="1495607"/>
            <a:ext cx="3852380" cy="3577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t>1. Incident Response Management Strategies</a:t>
            </a:r>
            <a:endParaRPr lang="en-US" sz="1500" b="1" dirty="0"/>
          </a:p>
        </p:txBody>
      </p:sp>
      <p:sp>
        <p:nvSpPr>
          <p:cNvPr id="45" name="Rectangle 44"/>
          <p:cNvSpPr/>
          <p:nvPr/>
        </p:nvSpPr>
        <p:spPr>
          <a:xfrm>
            <a:off x="850900" y="3139572"/>
            <a:ext cx="3852380" cy="3577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t>2. </a:t>
            </a:r>
            <a:r>
              <a:rPr lang="en-US" sz="1500" b="1" dirty="0" smtClean="0"/>
              <a:t>Prediction Models </a:t>
            </a:r>
            <a:r>
              <a:rPr lang="en-US" sz="1500" b="1" dirty="0" smtClean="0"/>
              <a:t>for Clearance Times</a:t>
            </a:r>
            <a:endParaRPr lang="en-US" sz="1500" b="1" dirty="0"/>
          </a:p>
        </p:txBody>
      </p:sp>
      <p:sp>
        <p:nvSpPr>
          <p:cNvPr id="46" name="Rectangle 45"/>
          <p:cNvSpPr/>
          <p:nvPr/>
        </p:nvSpPr>
        <p:spPr>
          <a:xfrm>
            <a:off x="863600" y="5043752"/>
            <a:ext cx="3852380" cy="3577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t>3. </a:t>
            </a:r>
            <a:r>
              <a:rPr lang="en-US" sz="1500" b="1" dirty="0" smtClean="0"/>
              <a:t>A Detour </a:t>
            </a:r>
            <a:r>
              <a:rPr lang="en-US" sz="1500" b="1" dirty="0" smtClean="0"/>
              <a:t>Decision Support System</a:t>
            </a:r>
            <a:endParaRPr lang="en-US" sz="1500" b="1" dirty="0"/>
          </a:p>
        </p:txBody>
      </p:sp>
      <p:sp>
        <p:nvSpPr>
          <p:cNvPr id="55" name="Content Placeholder 2"/>
          <p:cNvSpPr>
            <a:spLocks noGrp="1"/>
          </p:cNvSpPr>
          <p:nvPr>
            <p:ph idx="1"/>
          </p:nvPr>
        </p:nvSpPr>
        <p:spPr>
          <a:xfrm>
            <a:off x="457200" y="1909846"/>
            <a:ext cx="8229600" cy="1166226"/>
          </a:xfrm>
        </p:spPr>
        <p:txBody>
          <a:bodyPr/>
          <a:lstStyle/>
          <a:p>
            <a:pPr lvl="1"/>
            <a:r>
              <a:rPr lang="en-US" dirty="0" smtClean="0"/>
              <a:t>Develop a </a:t>
            </a:r>
            <a:r>
              <a:rPr lang="en-US" dirty="0"/>
              <a:t>deployment strategy for incident </a:t>
            </a:r>
            <a:r>
              <a:rPr lang="en-US" dirty="0" smtClean="0"/>
              <a:t>response </a:t>
            </a:r>
            <a:r>
              <a:rPr lang="en-US" dirty="0"/>
              <a:t>units </a:t>
            </a:r>
            <a:r>
              <a:rPr lang="en-US" dirty="0">
                <a:solidFill>
                  <a:srgbClr val="FF0000"/>
                </a:solidFill>
              </a:rPr>
              <a:t>to minimize the total </a:t>
            </a:r>
            <a:r>
              <a:rPr lang="en-US" dirty="0" smtClean="0">
                <a:solidFill>
                  <a:srgbClr val="FF0000"/>
                </a:solidFill>
              </a:rPr>
              <a:t>incident-induced delay </a:t>
            </a:r>
          </a:p>
          <a:p>
            <a:endParaRPr lang="en-US" dirty="0"/>
          </a:p>
        </p:txBody>
      </p:sp>
      <p:sp>
        <p:nvSpPr>
          <p:cNvPr id="56" name="Content Placeholder 2"/>
          <p:cNvSpPr txBox="1">
            <a:spLocks/>
          </p:cNvSpPr>
          <p:nvPr/>
        </p:nvSpPr>
        <p:spPr bwMode="auto">
          <a:xfrm>
            <a:off x="457200" y="3657600"/>
            <a:ext cx="8229600" cy="1166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FF"/>
              </a:buClr>
              <a:buFont typeface="Wingdings" pitchFamily="2" charset="2"/>
              <a:buChar char="v"/>
              <a:defRPr sz="26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rgbClr val="990099"/>
              </a:buClr>
              <a:buSzPct val="115000"/>
              <a:buFont typeface="Wingdings" pitchFamily="2" charset="2"/>
              <a:buChar char="§"/>
              <a:defRPr sz="24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lr>
                <a:srgbClr val="33CC33"/>
              </a:buClr>
              <a:buChar char="•"/>
              <a:defRPr sz="22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SzPct val="85000"/>
              <a:buFontTx/>
              <a:buBlip>
                <a:blip r:embed="rId3"/>
              </a:buBlip>
              <a:defRPr sz="200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1"/>
            <a:r>
              <a:rPr lang="en-US" dirty="0" smtClean="0"/>
              <a:t>Develop </a:t>
            </a:r>
            <a:r>
              <a:rPr lang="en-US" dirty="0" smtClean="0">
                <a:solidFill>
                  <a:srgbClr val="FF0000"/>
                </a:solidFill>
              </a:rPr>
              <a:t>a </a:t>
            </a:r>
            <a:r>
              <a:rPr lang="en-US" dirty="0">
                <a:solidFill>
                  <a:srgbClr val="FF0000"/>
                </a:solidFill>
              </a:rPr>
              <a:t>reliable model to estimate </a:t>
            </a:r>
            <a:r>
              <a:rPr lang="en-US" dirty="0" smtClean="0">
                <a:solidFill>
                  <a:srgbClr val="FF0000"/>
                </a:solidFill>
              </a:rPr>
              <a:t>the clearance </a:t>
            </a:r>
            <a:r>
              <a:rPr lang="en-US" dirty="0">
                <a:solidFill>
                  <a:srgbClr val="FF0000"/>
                </a:solidFill>
              </a:rPr>
              <a:t>duration </a:t>
            </a:r>
            <a:r>
              <a:rPr lang="en-US" dirty="0"/>
              <a:t>of a detected incident, and to identify critical </a:t>
            </a:r>
            <a:r>
              <a:rPr lang="en-US" dirty="0" smtClean="0"/>
              <a:t>contributing factors as well as their interrelationships</a:t>
            </a:r>
            <a:endParaRPr lang="en-US" dirty="0"/>
          </a:p>
          <a:p>
            <a:endParaRPr lang="en-US" dirty="0"/>
          </a:p>
        </p:txBody>
      </p:sp>
      <p:sp>
        <p:nvSpPr>
          <p:cNvPr id="57" name="Content Placeholder 2"/>
          <p:cNvSpPr txBox="1">
            <a:spLocks/>
          </p:cNvSpPr>
          <p:nvPr/>
        </p:nvSpPr>
        <p:spPr bwMode="auto">
          <a:xfrm>
            <a:off x="445168" y="5483225"/>
            <a:ext cx="8229600" cy="1166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FF"/>
              </a:buClr>
              <a:buFont typeface="Wingdings" pitchFamily="2" charset="2"/>
              <a:buChar char="v"/>
              <a:defRPr sz="26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rgbClr val="990099"/>
              </a:buClr>
              <a:buSzPct val="115000"/>
              <a:buFont typeface="Wingdings" pitchFamily="2" charset="2"/>
              <a:buChar char="§"/>
              <a:defRPr sz="24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lr>
                <a:srgbClr val="33CC33"/>
              </a:buClr>
              <a:buChar char="•"/>
              <a:defRPr sz="22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SzPct val="85000"/>
              <a:buFontTx/>
              <a:buBlip>
                <a:blip r:embed="rId3"/>
              </a:buBlip>
              <a:defRPr sz="200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1"/>
            <a:r>
              <a:rPr lang="en-US" dirty="0" smtClean="0"/>
              <a:t>Develop a </a:t>
            </a:r>
            <a:r>
              <a:rPr lang="en-US" dirty="0"/>
              <a:t>detour decision support model for control center staff </a:t>
            </a:r>
            <a:r>
              <a:rPr lang="en-US" dirty="0">
                <a:solidFill>
                  <a:srgbClr val="FF0000"/>
                </a:solidFill>
              </a:rPr>
              <a:t>to determine the necessity of detouring </a:t>
            </a:r>
            <a:r>
              <a:rPr lang="en-US" dirty="0" smtClean="0">
                <a:solidFill>
                  <a:srgbClr val="FF0000"/>
                </a:solidFill>
              </a:rPr>
              <a:t>traffic</a:t>
            </a:r>
            <a:endParaRPr lang="en-US" dirty="0">
              <a:solidFill>
                <a:srgbClr val="FF0000"/>
              </a:solidFill>
            </a:endParaRPr>
          </a:p>
          <a:p>
            <a:endParaRPr lang="en-US" dirty="0"/>
          </a:p>
        </p:txBody>
      </p:sp>
    </p:spTree>
    <p:extLst>
      <p:ext uri="{BB962C8B-B14F-4D97-AF65-F5344CB8AC3E}">
        <p14:creationId xmlns:p14="http://schemas.microsoft.com/office/powerpoint/2010/main" val="207407168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fade">
                                      <p:cBhvr>
                                        <p:cTn id="7" dur="500"/>
                                        <p:tgtEl>
                                          <p:spTgt spid="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95600"/>
            <a:ext cx="8229600" cy="1241425"/>
          </a:xfrm>
        </p:spPr>
        <p:txBody>
          <a:bodyPr/>
          <a:lstStyle/>
          <a:p>
            <a:pPr marL="742950" indent="-742950"/>
            <a:r>
              <a:rPr lang="en-US" sz="5400" dirty="0" smtClean="0">
                <a:solidFill>
                  <a:schemeClr val="bg1">
                    <a:lumMod val="50000"/>
                  </a:schemeClr>
                </a:solidFill>
              </a:rPr>
              <a:t>1. Incident Response Management Strategies</a:t>
            </a:r>
            <a:endParaRPr lang="en-US" sz="5400" dirty="0">
              <a:solidFill>
                <a:schemeClr val="bg1">
                  <a:lumMod val="50000"/>
                </a:schemeClr>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342237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50"/>
            <a:ext cx="8153400" cy="563563"/>
          </a:xfrm>
        </p:spPr>
        <p:txBody>
          <a:bodyPr lIns="0" rIns="0"/>
          <a:lstStyle/>
          <a:p>
            <a:r>
              <a:rPr lang="en-US" dirty="0" smtClean="0"/>
              <a:t>Literature Review</a:t>
            </a:r>
            <a:endParaRPr lang="en-US" dirty="0"/>
          </a:p>
        </p:txBody>
      </p:sp>
      <p:sp>
        <p:nvSpPr>
          <p:cNvPr id="3" name="Content Placeholder 2"/>
          <p:cNvSpPr>
            <a:spLocks noGrp="1"/>
          </p:cNvSpPr>
          <p:nvPr>
            <p:ph idx="1"/>
          </p:nvPr>
        </p:nvSpPr>
        <p:spPr>
          <a:xfrm>
            <a:off x="457200" y="1371600"/>
            <a:ext cx="8305800" cy="5029200"/>
          </a:xfrm>
        </p:spPr>
        <p:txBody>
          <a:bodyPr/>
          <a:lstStyle/>
          <a:p>
            <a:r>
              <a:rPr lang="en-US" dirty="0" smtClean="0"/>
              <a:t>Facility location problem</a:t>
            </a:r>
          </a:p>
          <a:p>
            <a:pPr lvl="1"/>
            <a:r>
              <a:rPr lang="en-US" dirty="0"/>
              <a:t>how many response units are </a:t>
            </a:r>
            <a:r>
              <a:rPr lang="en-US" dirty="0" smtClean="0"/>
              <a:t>needed?</a:t>
            </a:r>
          </a:p>
          <a:p>
            <a:pPr lvl="1"/>
            <a:r>
              <a:rPr lang="en-US" dirty="0"/>
              <a:t>where should they be allocated in response to the temporal and spatial distribution of </a:t>
            </a:r>
            <a:r>
              <a:rPr lang="en-US" dirty="0" smtClean="0"/>
              <a:t>incidents?</a:t>
            </a:r>
          </a:p>
          <a:p>
            <a:pPr marL="1371600" lvl="2" indent="-457200">
              <a:buAutoNum type="arabicParenR"/>
            </a:pPr>
            <a:r>
              <a:rPr lang="en-US" dirty="0"/>
              <a:t>C</a:t>
            </a:r>
            <a:r>
              <a:rPr lang="en-US" dirty="0" smtClean="0"/>
              <a:t>overing </a:t>
            </a:r>
            <a:r>
              <a:rPr lang="en-US" dirty="0"/>
              <a:t>models </a:t>
            </a:r>
            <a:r>
              <a:rPr lang="en-US" dirty="0" smtClean="0"/>
              <a:t>(</a:t>
            </a:r>
            <a:r>
              <a:rPr lang="en-US" dirty="0" err="1"/>
              <a:t>Toregas</a:t>
            </a:r>
            <a:r>
              <a:rPr lang="en-US" dirty="0"/>
              <a:t> et al</a:t>
            </a:r>
            <a:r>
              <a:rPr lang="en-US" dirty="0" smtClean="0"/>
              <a:t>., 1971; Schilling </a:t>
            </a:r>
            <a:r>
              <a:rPr lang="en-US" dirty="0"/>
              <a:t>et al., </a:t>
            </a:r>
            <a:r>
              <a:rPr lang="en-US" dirty="0" smtClean="0"/>
              <a:t>1979; Hogan and </a:t>
            </a:r>
            <a:r>
              <a:rPr lang="en-US" dirty="0" err="1" smtClean="0"/>
              <a:t>ReVelle</a:t>
            </a:r>
            <a:r>
              <a:rPr lang="en-US" dirty="0" smtClean="0"/>
              <a:t>, 1986; Nair and Miller-Hooks, 2009)</a:t>
            </a:r>
          </a:p>
          <a:p>
            <a:pPr marL="1371600" lvl="2" indent="-457200">
              <a:buAutoNum type="arabicParenR"/>
            </a:pPr>
            <a:r>
              <a:rPr lang="en-US" dirty="0" smtClean="0"/>
              <a:t>P-median models; and (</a:t>
            </a:r>
            <a:r>
              <a:rPr lang="en-US" dirty="0" err="1" smtClean="0"/>
              <a:t>Hakimi</a:t>
            </a:r>
            <a:r>
              <a:rPr lang="en-US" dirty="0" smtClean="0"/>
              <a:t>, 1964; </a:t>
            </a:r>
            <a:r>
              <a:rPr lang="en-US" dirty="0"/>
              <a:t>Carson and </a:t>
            </a:r>
            <a:r>
              <a:rPr lang="en-US" dirty="0" err="1" smtClean="0"/>
              <a:t>Batta</a:t>
            </a:r>
            <a:r>
              <a:rPr lang="en-US" dirty="0" smtClean="0"/>
              <a:t>, 1990; </a:t>
            </a:r>
            <a:r>
              <a:rPr lang="en-US" dirty="0" err="1" smtClean="0"/>
              <a:t>Haghani</a:t>
            </a:r>
            <a:r>
              <a:rPr lang="en-US" dirty="0" smtClean="0"/>
              <a:t> et al., 2003; Yang et al., 2005)  </a:t>
            </a:r>
          </a:p>
          <a:p>
            <a:pPr marL="1371600" lvl="2" indent="-457200">
              <a:buAutoNum type="arabicParenR"/>
            </a:pPr>
            <a:r>
              <a:rPr lang="en-US" dirty="0" smtClean="0"/>
              <a:t>P-center models (Sylvester, 1857</a:t>
            </a:r>
            <a:r>
              <a:rPr lang="en-US" dirty="0"/>
              <a:t>; </a:t>
            </a:r>
            <a:r>
              <a:rPr lang="en-US" dirty="0" err="1"/>
              <a:t>Garfinkel</a:t>
            </a:r>
            <a:r>
              <a:rPr lang="en-US" dirty="0"/>
              <a:t> et al</a:t>
            </a:r>
            <a:r>
              <a:rPr lang="en-US" dirty="0" smtClean="0"/>
              <a:t>., 1977; </a:t>
            </a:r>
            <a:r>
              <a:rPr lang="en-US" dirty="0" err="1" smtClean="0"/>
              <a:t>ReVelle</a:t>
            </a:r>
            <a:r>
              <a:rPr lang="en-US" dirty="0" smtClean="0"/>
              <a:t> and Hogan, 1989; </a:t>
            </a:r>
            <a:r>
              <a:rPr lang="en-US" dirty="0" err="1" smtClean="0"/>
              <a:t>Talwar</a:t>
            </a:r>
            <a:r>
              <a:rPr lang="en-US" dirty="0" smtClean="0"/>
              <a:t>, 2002)</a:t>
            </a:r>
            <a:endParaRPr lang="en-US" dirty="0"/>
          </a:p>
          <a:p>
            <a:pPr marL="349250" indent="-349250"/>
            <a:r>
              <a:rPr lang="en-US" dirty="0" smtClean="0"/>
              <a:t>Minimize </a:t>
            </a:r>
            <a:r>
              <a:rPr lang="en-US" dirty="0"/>
              <a:t>the number of service stations, the total operational costs, or to maximize the demand (incidents) covered by the pre-determined number of facilities</a:t>
            </a:r>
          </a:p>
        </p:txBody>
      </p:sp>
      <p:sp>
        <p:nvSpPr>
          <p:cNvPr id="4" name="Slide Number Placeholder 3"/>
          <p:cNvSpPr>
            <a:spLocks noGrp="1"/>
          </p:cNvSpPr>
          <p:nvPr>
            <p:ph type="sldNum" sz="quarter" idx="12"/>
          </p:nvPr>
        </p:nvSpPr>
        <p:spPr/>
        <p:txBody>
          <a:bodyPr/>
          <a:lstStyle/>
          <a:p>
            <a:fld id="{176124AF-11D4-48F9-91D2-89338E3AB207}" type="slidenum">
              <a:rPr lang="en-US" smtClean="0"/>
              <a:pPr/>
              <a:t>9</a:t>
            </a:fld>
            <a:endParaRPr lang="en-US"/>
          </a:p>
        </p:txBody>
      </p:sp>
      <p:sp>
        <p:nvSpPr>
          <p:cNvPr id="6" name="TextBox 5"/>
          <p:cNvSpPr txBox="1"/>
          <p:nvPr/>
        </p:nvSpPr>
        <p:spPr>
          <a:xfrm>
            <a:off x="1219200" y="121170"/>
            <a:ext cx="6934200" cy="400110"/>
          </a:xfrm>
          <a:prstGeom prst="rect">
            <a:avLst/>
          </a:prstGeom>
          <a:noFill/>
        </p:spPr>
        <p:txBody>
          <a:bodyPr wrap="square" rtlCol="0">
            <a:spAutoFit/>
          </a:bodyPr>
          <a:lstStyle/>
          <a:p>
            <a:r>
              <a:rPr lang="en-US" sz="2000" i="1" dirty="0" smtClean="0"/>
              <a:t>1. Incident Response Management Strategies</a:t>
            </a:r>
            <a:endParaRPr lang="en-US" sz="2000" i="1" dirty="0"/>
          </a:p>
        </p:txBody>
      </p:sp>
    </p:spTree>
    <p:extLst>
      <p:ext uri="{BB962C8B-B14F-4D97-AF65-F5344CB8AC3E}">
        <p14:creationId xmlns:p14="http://schemas.microsoft.com/office/powerpoint/2010/main" val="187436020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theme1.xml><?xml version="1.0" encoding="utf-8"?>
<a:theme xmlns:a="http://schemas.openxmlformats.org/drawingml/2006/main" name="171TGp_consultant_light_v2">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0Gp_natural_light 1">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170Gp_natural_light 2">
        <a:dk1>
          <a:srgbClr val="000000"/>
        </a:dk1>
        <a:lt1>
          <a:srgbClr val="FFFFFF"/>
        </a:lt1>
        <a:dk2>
          <a:srgbClr val="333399"/>
        </a:dk2>
        <a:lt2>
          <a:srgbClr val="C0C0C0"/>
        </a:lt2>
        <a:accent1>
          <a:srgbClr val="2EA9B6"/>
        </a:accent1>
        <a:accent2>
          <a:srgbClr val="F1900F"/>
        </a:accent2>
        <a:accent3>
          <a:srgbClr val="FFFFFF"/>
        </a:accent3>
        <a:accent4>
          <a:srgbClr val="000000"/>
        </a:accent4>
        <a:accent5>
          <a:srgbClr val="ADD1D7"/>
        </a:accent5>
        <a:accent6>
          <a:srgbClr val="DA820C"/>
        </a:accent6>
        <a:hlink>
          <a:srgbClr val="CC3300"/>
        </a:hlink>
        <a:folHlink>
          <a:srgbClr val="0066CC"/>
        </a:folHlink>
      </a:clrScheme>
      <a:clrMap bg1="lt1" tx1="dk1" bg2="lt2" tx2="dk2" accent1="accent1" accent2="accent2" accent3="accent3" accent4="accent4" accent5="accent5" accent6="accent6" hlink="hlink" folHlink="folHlink"/>
    </a:extraClrScheme>
    <a:extraClrScheme>
      <a:clrScheme name="170Gp_natural_light 3">
        <a:dk1>
          <a:srgbClr val="000000"/>
        </a:dk1>
        <a:lt1>
          <a:srgbClr val="FFFFFF"/>
        </a:lt1>
        <a:dk2>
          <a:srgbClr val="26728A"/>
        </a:dk2>
        <a:lt2>
          <a:srgbClr val="DDDDDD"/>
        </a:lt2>
        <a:accent1>
          <a:srgbClr val="E29B3C"/>
        </a:accent1>
        <a:accent2>
          <a:srgbClr val="B2B2B2"/>
        </a:accent2>
        <a:accent3>
          <a:srgbClr val="FFFFFF"/>
        </a:accent3>
        <a:accent4>
          <a:srgbClr val="000000"/>
        </a:accent4>
        <a:accent5>
          <a:srgbClr val="EECBAF"/>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171TGp_consultant_light_v2</Template>
  <TotalTime>52818</TotalTime>
  <Words>7591</Words>
  <Application>Microsoft Office PowerPoint</Application>
  <PresentationFormat>On-screen Show (4:3)</PresentationFormat>
  <Paragraphs>1224</Paragraphs>
  <Slides>60</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Malgun Gothic</vt:lpstr>
      <vt:lpstr>Malgun Gothic</vt:lpstr>
      <vt:lpstr>Arial</vt:lpstr>
      <vt:lpstr>Calibri</vt:lpstr>
      <vt:lpstr>Cambria Math</vt:lpstr>
      <vt:lpstr>Times New Roman</vt:lpstr>
      <vt:lpstr>Wingdings</vt:lpstr>
      <vt:lpstr>171TGp_consultant_light_v2</vt:lpstr>
      <vt:lpstr>Development of a Traffic Incident Management System for  Contending with Non-recurrent Highway Congestion </vt:lpstr>
      <vt:lpstr>Overview</vt:lpstr>
      <vt:lpstr>Research Background</vt:lpstr>
      <vt:lpstr>Key Tasks in an Incident Management System</vt:lpstr>
      <vt:lpstr>Incident Management System</vt:lpstr>
      <vt:lpstr>Needs for Each Component</vt:lpstr>
      <vt:lpstr>Research Objectives</vt:lpstr>
      <vt:lpstr>1. Incident Response Management Strategies</vt:lpstr>
      <vt:lpstr>Literature Review</vt:lpstr>
      <vt:lpstr>Data Sources</vt:lpstr>
      <vt:lpstr>Effectiveness of CHART</vt:lpstr>
      <vt:lpstr>Needs for Research</vt:lpstr>
      <vt:lpstr>Model Construction</vt:lpstr>
      <vt:lpstr>Relations between Incident Duration and Total Delay</vt:lpstr>
      <vt:lpstr>Model Formulation</vt:lpstr>
      <vt:lpstr>Model Formulation (cont’d)</vt:lpstr>
      <vt:lpstr>Empirical Study</vt:lpstr>
      <vt:lpstr>Incident Frequency Distribution</vt:lpstr>
      <vt:lpstr>Model output  Analysis</vt:lpstr>
      <vt:lpstr>Model output analysis (cont’d)</vt:lpstr>
      <vt:lpstr>Incident Management System</vt:lpstr>
      <vt:lpstr>2. Prediction Models for  Clearance Times</vt:lpstr>
      <vt:lpstr>A Model for Estimating Clearance Times</vt:lpstr>
      <vt:lpstr>Challenge to Predict Clearance Times</vt:lpstr>
      <vt:lpstr>Literature Review</vt:lpstr>
      <vt:lpstr>Flowchart to Develop the Proposed Model</vt:lpstr>
      <vt:lpstr>Phase 1 – Filter Out Outliers</vt:lpstr>
      <vt:lpstr>Flowchart to Develop the Proposed Model</vt:lpstr>
      <vt:lpstr>Association Rules (Agrawal et al., 1993)</vt:lpstr>
      <vt:lpstr>Procedure to Construct the SCAR System</vt:lpstr>
      <vt:lpstr>Illustration of the SCAR System</vt:lpstr>
      <vt:lpstr>Phase 2 - Model Results</vt:lpstr>
      <vt:lpstr>Flowchart to Develop the Proposed Model</vt:lpstr>
      <vt:lpstr>Phase 3 – Developing Supplemental Models</vt:lpstr>
      <vt:lpstr>Illustration of  the Proposed System</vt:lpstr>
      <vt:lpstr>MOEs to Evaluate the System’s Performance</vt:lpstr>
      <vt:lpstr>MOEs to Evaluate the System’s Performance</vt:lpstr>
      <vt:lpstr>Overall System Performance</vt:lpstr>
      <vt:lpstr>Incident Management System</vt:lpstr>
      <vt:lpstr>3. A Detour Decision Support System</vt:lpstr>
      <vt:lpstr>Study Background</vt:lpstr>
      <vt:lpstr>The Proposed System Architecture</vt:lpstr>
      <vt:lpstr>Simulation-based Analysis</vt:lpstr>
      <vt:lpstr>The Proposed System Architecture</vt:lpstr>
      <vt:lpstr>Decision Criteria on the Second Assessment</vt:lpstr>
      <vt:lpstr>Decision Criteria on the Second Assessment</vt:lpstr>
      <vt:lpstr>Decision Criteria on the Second Assessment</vt:lpstr>
      <vt:lpstr>The Proposed System Architecture</vt:lpstr>
      <vt:lpstr>Case Study</vt:lpstr>
      <vt:lpstr>Comparisons of Decisions by Agency</vt:lpstr>
      <vt:lpstr>The System Flexibility with Relative Importance</vt:lpstr>
      <vt:lpstr>Contributions, Future Research, and Conclusions</vt:lpstr>
      <vt:lpstr>Contributions</vt:lpstr>
      <vt:lpstr>Contributions (cont’d)</vt:lpstr>
      <vt:lpstr>Contributions (cont’d)</vt:lpstr>
      <vt:lpstr>Future Research</vt:lpstr>
      <vt:lpstr>Future Research (cont’d)</vt:lpstr>
      <vt:lpstr>Conclusions</vt:lpstr>
      <vt:lpstr>Conclusions (cont’d)</vt:lpstr>
      <vt:lpstr>Thank You Q &amp; A</vt:lpstr>
    </vt:vector>
  </TitlesOfParts>
  <Company>MDOT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 Unconventional Intersection/Interchange Design</dc:title>
  <dc:creator>jojo2</dc:creator>
  <cp:lastModifiedBy>woon kim</cp:lastModifiedBy>
  <cp:revision>1694</cp:revision>
  <cp:lastPrinted>2014-03-10T19:48:23Z</cp:lastPrinted>
  <dcterms:created xsi:type="dcterms:W3CDTF">2012-06-25T15:59:12Z</dcterms:created>
  <dcterms:modified xsi:type="dcterms:W3CDTF">2014-03-10T19:55:59Z</dcterms:modified>
</cp:coreProperties>
</file>