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3" r:id="rId2"/>
    <p:sldId id="272" r:id="rId3"/>
    <p:sldId id="265" r:id="rId4"/>
    <p:sldId id="277" r:id="rId5"/>
    <p:sldId id="278" r:id="rId6"/>
    <p:sldId id="273" r:id="rId7"/>
    <p:sldId id="270" r:id="rId8"/>
    <p:sldId id="271" r:id="rId9"/>
    <p:sldId id="276" r:id="rId10"/>
    <p:sldId id="274" r:id="rId11"/>
    <p:sldId id="275" r:id="rId12"/>
    <p:sldId id="264" r:id="rId1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90" autoAdjust="0"/>
    <p:restoredTop sz="83186" autoAdjust="0"/>
  </p:normalViewPr>
  <p:slideViewPr>
    <p:cSldViewPr>
      <p:cViewPr varScale="1">
        <p:scale>
          <a:sx n="94" d="100"/>
          <a:sy n="94" d="100"/>
        </p:scale>
        <p:origin x="1339" y="1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emf"/><Relationship Id="rId4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image" Target="../media/image22.emf"/><Relationship Id="rId4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B79ED-D8CF-4285-A16B-89FB5790CB30}" type="datetimeFigureOut">
              <a:rPr lang="en-US" smtClean="0"/>
              <a:t>8/25/2014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8A0B1-04C3-4308-94D1-167B372FC5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57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8A0B1-04C3-4308-94D1-167B372FC5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40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might look nicer if the images didn’t fade</a:t>
            </a:r>
            <a:r>
              <a:rPr lang="en-US" baseline="0" dirty="0" smtClean="0"/>
              <a:t> to transparent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8A0B1-04C3-4308-94D1-167B372FC52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65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words “traffic data” appear before</a:t>
            </a:r>
            <a:r>
              <a:rPr lang="en-US" baseline="0" dirty="0" smtClean="0"/>
              <a:t> the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8A0B1-04C3-4308-94D1-167B372FC5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89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8A0B1-04C3-4308-94D1-167B372FC5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215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8A0B1-04C3-4308-94D1-167B372FC52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47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28A0B1-04C3-4308-94D1-167B372FC5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91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2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Users\public.Moldy\Desktop\University_of_Maryland_Seal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0469"/>
            <a:ext cx="1099458" cy="824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7" y="28445"/>
            <a:ext cx="1113545" cy="70866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259632" y="16988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Safety and Operation Lab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Maryland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868144" y="142043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Maryland State Highway Administration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606752" y="4835601"/>
            <a:ext cx="1341512" cy="273844"/>
          </a:xfrm>
        </p:spPr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020272" y="4839477"/>
            <a:ext cx="2133600" cy="273844"/>
          </a:xfrm>
        </p:spPr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2" descr="C:\Users\public.Moldy\Desktop\University_of_Maryland_Seal.svg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819539"/>
            <a:ext cx="432048" cy="32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4" y="4870614"/>
            <a:ext cx="393465" cy="250404"/>
          </a:xfrm>
          <a:prstGeom prst="rect">
            <a:avLst/>
          </a:prstGeom>
        </p:spPr>
      </p:pic>
      <p:sp>
        <p:nvSpPr>
          <p:cNvPr id="10" name="页脚占位符 4"/>
          <p:cNvSpPr txBox="1">
            <a:spLocks/>
          </p:cNvSpPr>
          <p:nvPr userDrawn="1"/>
        </p:nvSpPr>
        <p:spPr>
          <a:xfrm>
            <a:off x="2987824" y="4835601"/>
            <a:ext cx="187220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Maryland State Highway</a:t>
            </a: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Administration</a:t>
            </a:r>
            <a:endParaRPr lang="zh-CN" altLang="en-US" dirty="0"/>
          </a:p>
        </p:txBody>
      </p:sp>
      <p:sp>
        <p:nvSpPr>
          <p:cNvPr id="11" name="页脚占位符 4"/>
          <p:cNvSpPr txBox="1">
            <a:spLocks/>
          </p:cNvSpPr>
          <p:nvPr userDrawn="1"/>
        </p:nvSpPr>
        <p:spPr>
          <a:xfrm>
            <a:off x="395536" y="4839477"/>
            <a:ext cx="230425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Safety and</a:t>
            </a:r>
            <a:r>
              <a:rPr lang="en-US" b="1" baseline="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Operation Lab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Maryland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4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2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BD25-8559-4451-A310-5ECDCF846AFC}" type="datetimeFigureOut">
              <a:rPr lang="zh-CN" altLang="en-US" smtClean="0"/>
              <a:t>2014/8/25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5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80DEE-23A7-4EAC-850A-534018C254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microsoft.com/office/2007/relationships/media" Target="../media/media1.wm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wma"/><Relationship Id="rId1" Type="http://schemas.openxmlformats.org/officeDocument/2006/relationships/audio" Target="NULL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wma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4.wm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media" Target="../media/media2.wma"/><Relationship Id="rId7" Type="http://schemas.openxmlformats.org/officeDocument/2006/relationships/image" Target="../media/image12.jpe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7.emf"/><Relationship Id="rId3" Type="http://schemas.openxmlformats.org/officeDocument/2006/relationships/audio" Target="NULL" TargetMode="External"/><Relationship Id="rId7" Type="http://schemas.openxmlformats.org/officeDocument/2006/relationships/image" Target="../media/image14.emf"/><Relationship Id="rId12" Type="http://schemas.openxmlformats.org/officeDocument/2006/relationships/oleObject" Target="../embeddings/oleObject4.bin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3.bin"/><Relationship Id="rId4" Type="http://schemas.microsoft.com/office/2007/relationships/media" Target="../media/media3.wma"/><Relationship Id="rId9" Type="http://schemas.openxmlformats.org/officeDocument/2006/relationships/image" Target="../media/image15.emf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wma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NULL" TargetMode="Externa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1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0.png"/><Relationship Id="rId4" Type="http://schemas.microsoft.com/office/2007/relationships/media" Target="../media/media5.wma"/><Relationship Id="rId9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oleObject" Target="../embeddings/oleObject10.bin"/><Relationship Id="rId3" Type="http://schemas.openxmlformats.org/officeDocument/2006/relationships/audio" Target="NULL" TargetMode="External"/><Relationship Id="rId7" Type="http://schemas.openxmlformats.org/officeDocument/2006/relationships/image" Target="../media/image22.emf"/><Relationship Id="rId12" Type="http://schemas.openxmlformats.org/officeDocument/2006/relationships/image" Target="../media/image24.emf"/><Relationship Id="rId2" Type="http://schemas.openxmlformats.org/officeDocument/2006/relationships/tags" Target="../tags/tag6.xml"/><Relationship Id="rId16" Type="http://schemas.openxmlformats.org/officeDocument/2006/relationships/image" Target="../media/image10.png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9.bin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26.png"/><Relationship Id="rId10" Type="http://schemas.openxmlformats.org/officeDocument/2006/relationships/oleObject" Target="../embeddings/oleObject8.bin"/><Relationship Id="rId4" Type="http://schemas.microsoft.com/office/2007/relationships/media" Target="../media/media7.wma"/><Relationship Id="rId9" Type="http://schemas.openxmlformats.org/officeDocument/2006/relationships/image" Target="../media/image23.emf"/><Relationship Id="rId1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audio" Target="NULL" TargetMode="Externa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0.png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emf"/><Relationship Id="rId5" Type="http://schemas.openxmlformats.org/officeDocument/2006/relationships/slideLayout" Target="../slideLayouts/slideLayout2.xml"/><Relationship Id="rId10" Type="http://schemas.openxmlformats.org/officeDocument/2006/relationships/oleObject" Target="../embeddings/oleObject12.bin"/><Relationship Id="rId4" Type="http://schemas.microsoft.com/office/2007/relationships/media" Target="../media/media8.wma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0.mp4"/><Relationship Id="rId7" Type="http://schemas.openxmlformats.org/officeDocument/2006/relationships/image" Target="../media/image30.png"/><Relationship Id="rId2" Type="http://schemas.microsoft.com/office/2007/relationships/media" Target="../media/media9.mp4"/><Relationship Id="rId1" Type="http://schemas.openxmlformats.org/officeDocument/2006/relationships/video" Target="NULL" TargetMode="External"/><Relationship Id="rId6" Type="http://schemas.openxmlformats.org/officeDocument/2006/relationships/slideLayout" Target="../slideLayouts/slideLayout2.xml"/><Relationship Id="rId5" Type="http://schemas.microsoft.com/office/2007/relationships/media" Target="../media/media11.wma"/><Relationship Id="rId4" Type="http://schemas.openxmlformats.org/officeDocument/2006/relationships/audio" Target="NULL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dan\Desktop\未标题-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" y="3921588"/>
            <a:ext cx="9144000" cy="122191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79512" y="4060121"/>
            <a:ext cx="8964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An Integrated Signal Control System to Mitigate Queue Spillback </a:t>
            </a:r>
            <a:r>
              <a:rPr lang="en-US" altLang="zh-CN" sz="3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on </a:t>
            </a:r>
            <a:r>
              <a:rPr lang="en-US" altLang="zh-CN" sz="3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Freeway Off-ramps</a:t>
            </a:r>
            <a:endParaRPr lang="zh-CN" altLang="en-US" sz="3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" y="643881"/>
            <a:ext cx="66195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www.1ppt.com/moban/     </a:t>
            </a:r>
            <a:r>
              <a:rPr lang="zh-CN" altLang="en-US" sz="100" dirty="0">
                <a:solidFill>
                  <a:schemeClr val="bg1"/>
                </a:solidFill>
              </a:rPr>
              <a:t>行业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www.1ppt.com/hangye/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节日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模板：</a:t>
            </a:r>
            <a:r>
              <a:rPr lang="en-US" altLang="zh-CN" sz="100" dirty="0">
                <a:solidFill>
                  <a:schemeClr val="bg1"/>
                </a:solidFill>
              </a:rPr>
              <a:t>www.1ppt.com/jieri/           PPT</a:t>
            </a:r>
            <a:r>
              <a:rPr lang="zh-CN" altLang="en-US" sz="100" dirty="0">
                <a:solidFill>
                  <a:schemeClr val="bg1"/>
                </a:solidFill>
              </a:rPr>
              <a:t>素材下载：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www.1ppt.com/sucai/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背景图片：</a:t>
            </a:r>
            <a:r>
              <a:rPr lang="en-US" altLang="zh-CN" sz="100" dirty="0">
                <a:solidFill>
                  <a:schemeClr val="bg1"/>
                </a:solidFill>
              </a:rPr>
              <a:t>www.1ppt.com/beijing/      PPT</a:t>
            </a:r>
            <a:r>
              <a:rPr lang="zh-CN" altLang="en-US" sz="100" dirty="0">
                <a:solidFill>
                  <a:schemeClr val="bg1"/>
                </a:solidFill>
              </a:rPr>
              <a:t>图表下载：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www.1ppt.com/tubiao/    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优秀</a:t>
            </a:r>
            <a:r>
              <a:rPr lang="en-US" altLang="zh-CN" sz="100" dirty="0">
                <a:solidFill>
                  <a:schemeClr val="bg1"/>
                </a:solidFill>
              </a:rPr>
              <a:t>PPT</a:t>
            </a:r>
            <a:r>
              <a:rPr lang="zh-CN" altLang="en-US" sz="100" dirty="0">
                <a:solidFill>
                  <a:schemeClr val="bg1"/>
                </a:solidFill>
              </a:rPr>
              <a:t>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www.1ppt.com/xiazai/        PPT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www.1ppt.com/powerpoint/      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Word</a:t>
            </a:r>
            <a:r>
              <a:rPr lang="zh-CN" altLang="en-US" sz="100" dirty="0">
                <a:solidFill>
                  <a:schemeClr val="bg1"/>
                </a:solidFill>
              </a:rPr>
              <a:t>教程： </a:t>
            </a:r>
            <a:r>
              <a:rPr lang="en-US" altLang="zh-CN" sz="100" dirty="0">
                <a:solidFill>
                  <a:schemeClr val="bg1"/>
                </a:solidFill>
              </a:rPr>
              <a:t>www.1ppt.com/word/              Excel</a:t>
            </a:r>
            <a:r>
              <a:rPr lang="zh-CN" altLang="en-US" sz="100" dirty="0">
                <a:solidFill>
                  <a:schemeClr val="bg1"/>
                </a:solidFill>
              </a:rPr>
              <a:t>教程：</a:t>
            </a:r>
            <a:r>
              <a:rPr lang="en-US" altLang="zh-CN" sz="100" dirty="0">
                <a:solidFill>
                  <a:schemeClr val="bg1"/>
                </a:solidFill>
              </a:rPr>
              <a:t>www.1ppt.com/excel/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资料下载：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www.1ppt.com/ziliao/                PPT</a:t>
            </a:r>
            <a:r>
              <a:rPr lang="zh-CN" altLang="en-US" sz="100" dirty="0">
                <a:solidFill>
                  <a:schemeClr val="bg1"/>
                </a:solidFill>
              </a:rPr>
              <a:t>课件下载：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www.1ppt.com/kejian/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范文下载：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www.1ppt.com/fanwen/             </a:t>
            </a:r>
            <a:r>
              <a:rPr lang="zh-CN" altLang="en-US" sz="100" dirty="0">
                <a:solidFill>
                  <a:schemeClr val="bg1"/>
                </a:solidFill>
              </a:rPr>
              <a:t>试卷下载：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www.1ppt.com/shiti/  </a:t>
            </a:r>
          </a:p>
          <a:p>
            <a:pPr lvl="0"/>
            <a:r>
              <a:rPr lang="zh-CN" altLang="en-US" sz="100" dirty="0">
                <a:solidFill>
                  <a:schemeClr val="bg1"/>
                </a:solidFill>
              </a:rPr>
              <a:t>教案下载：</a:t>
            </a:r>
            <a:r>
              <a:rPr lang="en-US" altLang="zh-CN" sz="100" dirty="0">
                <a:solidFill>
                  <a:schemeClr val="bg1"/>
                </a:solidFill>
              </a:rPr>
              <a:t>www.1ppt.com/jiaoan/  </a:t>
            </a:r>
          </a:p>
          <a:p>
            <a:pPr lvl="0"/>
            <a:r>
              <a:rPr lang="en-US" altLang="zh-CN" sz="100" dirty="0">
                <a:solidFill>
                  <a:schemeClr val="bg1"/>
                </a:solidFill>
              </a:rPr>
              <a:t> </a:t>
            </a:r>
            <a:endParaRPr lang="zh-CN" altLang="en-US" sz="100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public.Moldy\Desktop\University_of_Maryland_Seal.sv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" y="0"/>
            <a:ext cx="1099458" cy="105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617" y="28445"/>
            <a:ext cx="1113545" cy="7877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16988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Traffic Safety and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Operations 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Lab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University of Maryland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08104" y="123478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Maryland State Highway Administration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slide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56310" y="2355726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48"/>
    </mc:Choice>
    <mc:Fallback>
      <p:transition spd="slow" advTm="8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8"/>
        <p14:stopEvt time="6882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3" y="1131590"/>
            <a:ext cx="9220200" cy="323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slide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10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63"/>
    </mc:Choice>
    <mc:Fallback>
      <p:transition spd="slow" advTm="18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" objId="3"/>
        <p14:stopEvt time="17589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076325"/>
            <a:ext cx="8229600" cy="5172075"/>
          </a:xfrm>
        </p:spPr>
        <p:txBody>
          <a:bodyPr/>
          <a:lstStyle/>
          <a:p>
            <a:r>
              <a:rPr lang="en-US" dirty="0" smtClean="0"/>
              <a:t>Network Performance</a:t>
            </a:r>
          </a:p>
          <a:p>
            <a:pPr lvl="1"/>
            <a:endParaRPr lang="en-US" sz="2600" dirty="0"/>
          </a:p>
          <a:p>
            <a:pPr lvl="1"/>
            <a:endParaRPr lang="en-US" sz="2600" dirty="0" smtClean="0"/>
          </a:p>
          <a:p>
            <a:pPr lvl="1"/>
            <a:endParaRPr lang="en-US" sz="2600" dirty="0"/>
          </a:p>
        </p:txBody>
      </p:sp>
      <p:graphicFrame>
        <p:nvGraphicFramePr>
          <p:cNvPr id="5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284076"/>
              </p:ext>
            </p:extLst>
          </p:nvPr>
        </p:nvGraphicFramePr>
        <p:xfrm>
          <a:off x="609600" y="1923678"/>
          <a:ext cx="8001001" cy="2121408"/>
        </p:xfrm>
        <a:graphic>
          <a:graphicData uri="http://schemas.openxmlformats.org/drawingml/2006/table">
            <a:tbl>
              <a:tblPr/>
              <a:tblGrid>
                <a:gridCol w="2044796"/>
                <a:gridCol w="2189875"/>
                <a:gridCol w="1883165"/>
                <a:gridCol w="1883165"/>
              </a:tblGrid>
              <a:tr h="2566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No-Control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Dynamic Control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Improvement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  <a:gs pos="50000">
                          <a:srgbClr val="6699FF"/>
                        </a:gs>
                        <a:gs pos="100000">
                          <a:srgbClr val="6699FF">
                            <a:gamma/>
                            <a:shade val="46275"/>
                            <a:invGamma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31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Average Delay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(sec)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101.25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83.14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-17.89%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3176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Average Number of Stops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EA9B6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2.99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1.97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-34.11%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  <a:tr h="3186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Average Speed (km/h)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32.24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37.84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17.34%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7020272" y="2283718"/>
            <a:ext cx="1368152" cy="1152128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020272" y="3464813"/>
            <a:ext cx="1368152" cy="576064"/>
          </a:xfrm>
          <a:prstGeom prst="roundRect">
            <a:avLst/>
          </a:prstGeom>
          <a:solidFill>
            <a:srgbClr val="FF0000">
              <a:alpha val="15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de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428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96"/>
    </mc:Choice>
    <mc:Fallback>
      <p:transition spd="slow" advTm="2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1" objId="8"/>
        <p14:stopEvt time="21796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idan\Desktop\未标题-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11440"/>
            <a:ext cx="9395520" cy="13476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38418" y="4004359"/>
            <a:ext cx="68059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smtClean="0">
                <a:solidFill>
                  <a:schemeClr val="bg1"/>
                </a:solidFill>
              </a:rPr>
              <a:t>THANKS &amp; Questions?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1893" y="6724"/>
            <a:ext cx="68059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2"/>
                </a:solidFill>
              </a:rPr>
              <a:t>a</a:t>
            </a:r>
            <a:r>
              <a:rPr lang="en-US" altLang="zh-CN" sz="4400" dirty="0" smtClean="0">
                <a:solidFill>
                  <a:schemeClr val="tx2"/>
                </a:solidFill>
              </a:rPr>
              <a:t>ttap.umd.edu</a:t>
            </a:r>
            <a:endParaRPr lang="zh-CN" altLang="en-US" sz="4400" dirty="0">
              <a:solidFill>
                <a:schemeClr val="tx2"/>
              </a:solidFill>
            </a:endParaRPr>
          </a:p>
        </p:txBody>
      </p:sp>
      <p:pic>
        <p:nvPicPr>
          <p:cNvPr id="3" name="slide1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4"/>
    </mc:Choice>
    <mc:Fallback>
      <p:transition spd="slow" advTm="12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833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8064" y="205979"/>
            <a:ext cx="3538736" cy="857251"/>
          </a:xfrm>
        </p:spPr>
        <p:txBody>
          <a:bodyPr>
            <a:noAutofit/>
          </a:bodyPr>
          <a:lstStyle/>
          <a:p>
            <a:r>
              <a:rPr lang="en-US" sz="3200" dirty="0" smtClean="0"/>
              <a:t>Traffic Congestion</a:t>
            </a:r>
            <a:r>
              <a:rPr lang="en-US" sz="3200" dirty="0"/>
              <a:t> </a:t>
            </a:r>
            <a:r>
              <a:rPr lang="en-US" sz="3200" dirty="0" smtClean="0"/>
              <a:t>During Peak Hours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467544" y="286097"/>
            <a:ext cx="3024336" cy="2726993"/>
            <a:chOff x="467544" y="286097"/>
            <a:chExt cx="3024336" cy="2726993"/>
          </a:xfrm>
        </p:grpSpPr>
        <p:pic>
          <p:nvPicPr>
            <p:cNvPr id="2056" name="Picture 8" descr="http://www.mastersoftrivia.com/blog/wp-content/uploads/2011/10/trafficjam.jpg.scaled.1000.jpe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286097"/>
              <a:ext cx="3024336" cy="24194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03648" y="2643758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Freeway</a:t>
              </a:r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474189" y="267494"/>
            <a:ext cx="3024336" cy="2726993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627784" y="1433110"/>
            <a:ext cx="3617640" cy="2790628"/>
            <a:chOff x="1106996" y="1102941"/>
            <a:chExt cx="3617640" cy="2790628"/>
          </a:xfrm>
        </p:grpSpPr>
        <p:sp>
          <p:nvSpPr>
            <p:cNvPr id="10" name="TextBox 9"/>
            <p:cNvSpPr txBox="1"/>
            <p:nvPr/>
          </p:nvSpPr>
          <p:spPr>
            <a:xfrm>
              <a:off x="2411760" y="3524237"/>
              <a:ext cx="15121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Arterial</a:t>
              </a:r>
              <a:endParaRPr lang="en-US" dirty="0"/>
            </a:p>
          </p:txBody>
        </p:sp>
        <p:pic>
          <p:nvPicPr>
            <p:cNvPr id="2058" name="Picture 10" descr="http://upload.wikimedia.org/wikipedia/commons/8/85/Traffic_jam_Sao_Paulo_09_2006_3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996" y="1102941"/>
              <a:ext cx="3617640" cy="241176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13" name="Rectangle 12"/>
          <p:cNvSpPr/>
          <p:nvPr/>
        </p:nvSpPr>
        <p:spPr>
          <a:xfrm>
            <a:off x="2501008" y="1347614"/>
            <a:ext cx="3744416" cy="280751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4860032" y="1968650"/>
            <a:ext cx="3528392" cy="2722770"/>
            <a:chOff x="4860032" y="1968650"/>
            <a:chExt cx="3528392" cy="2722770"/>
          </a:xfrm>
        </p:grpSpPr>
        <p:pic>
          <p:nvPicPr>
            <p:cNvPr id="2054" name="Picture 6" descr="http://www.betterroads.com/files/2013/04/shutterstock_110041646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2337982"/>
              <a:ext cx="3528392" cy="23534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1" name="TextBox 10"/>
            <p:cNvSpPr txBox="1"/>
            <p:nvPr/>
          </p:nvSpPr>
          <p:spPr>
            <a:xfrm>
              <a:off x="5724128" y="1968650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Interchanged Area</a:t>
              </a:r>
              <a:endParaRPr lang="en-US" dirty="0"/>
            </a:p>
          </p:txBody>
        </p:sp>
      </p:grpSp>
      <p:pic>
        <p:nvPicPr>
          <p:cNvPr id="9" name="slide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5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17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83"/>
    </mc:Choice>
    <mc:Fallback>
      <p:transition spd="slow" advTm="3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61" objId="9"/>
        <p14:stopEvt time="31162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601129" y="214296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Congestion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800924"/>
              </p:ext>
            </p:extLst>
          </p:nvPr>
        </p:nvGraphicFramePr>
        <p:xfrm>
          <a:off x="1259632" y="949770"/>
          <a:ext cx="7010765" cy="37822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9" name="Visio" r:id="rId6" imgW="6475278" imgH="3260137" progId="Visio.Drawing.11">
                  <p:embed/>
                </p:oleObj>
              </mc:Choice>
              <mc:Fallback>
                <p:oleObj name="Visio" r:id="rId6" imgW="6475278" imgH="3260137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59632" y="949770"/>
                        <a:ext cx="7010765" cy="37822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548935"/>
              </p:ext>
            </p:extLst>
          </p:nvPr>
        </p:nvGraphicFramePr>
        <p:xfrm>
          <a:off x="1259632" y="948978"/>
          <a:ext cx="70104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" name="Visio" r:id="rId8" imgW="6475278" imgH="3260137" progId="Visio.Drawing.11">
                  <p:embed/>
                </p:oleObj>
              </mc:Choice>
              <mc:Fallback>
                <p:oleObj name="Visio" r:id="rId8" imgW="6475278" imgH="3260137" progId="Visio.Drawing.11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948978"/>
                        <a:ext cx="7010400" cy="3783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297687"/>
              </p:ext>
            </p:extLst>
          </p:nvPr>
        </p:nvGraphicFramePr>
        <p:xfrm>
          <a:off x="1259632" y="948978"/>
          <a:ext cx="7010400" cy="3783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1" name="Visio" r:id="rId10" imgW="6475278" imgH="3260137" progId="Visio.Drawing.11">
                  <p:embed/>
                </p:oleObj>
              </mc:Choice>
              <mc:Fallback>
                <p:oleObj name="Visio" r:id="rId10" imgW="6475278" imgH="3260137" progId="Visio.Drawing.11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948978"/>
                        <a:ext cx="7010400" cy="3783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788713"/>
              </p:ext>
            </p:extLst>
          </p:nvPr>
        </p:nvGraphicFramePr>
        <p:xfrm>
          <a:off x="1259632" y="948977"/>
          <a:ext cx="7010400" cy="378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2" name="Visio" r:id="rId12" imgW="6475278" imgH="3260137" progId="Visio.Drawing.11">
                  <p:embed/>
                </p:oleObj>
              </mc:Choice>
              <mc:Fallback>
                <p:oleObj name="Visio" r:id="rId12" imgW="6475278" imgH="3260137" progId="Visio.Drawing.11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948977"/>
                        <a:ext cx="7010400" cy="378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Explosion 2 6"/>
          <p:cNvSpPr/>
          <p:nvPr/>
        </p:nvSpPr>
        <p:spPr>
          <a:xfrm>
            <a:off x="3131840" y="1077785"/>
            <a:ext cx="2592289" cy="1152128"/>
          </a:xfrm>
          <a:prstGeom prst="irregularSeal2">
            <a:avLst/>
          </a:prstGeom>
          <a:solidFill>
            <a:srgbClr val="FF0000">
              <a:alpha val="75000"/>
            </a:srgbClr>
          </a:solidFill>
          <a:ln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Bottleneck</a:t>
            </a:r>
            <a:endParaRPr lang="en-US" sz="1600" dirty="0"/>
          </a:p>
        </p:txBody>
      </p:sp>
      <p:pic>
        <p:nvPicPr>
          <p:cNvPr id="3" name="slide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93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13369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94"/>
    </mc:Choice>
    <mc:Fallback>
      <p:transition spd="slow" advTm="2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  <p:extLst>
    <p:ext uri="{E180D4A7-C9FB-4DFB-919C-405C955672EB}">
      <p14:showEvtLst xmlns:p14="http://schemas.microsoft.com/office/powerpoint/2010/main">
        <p14:playEvt time="62" objId="3"/>
        <p14:stopEvt time="28270" objId="3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Framework</a:t>
            </a:r>
            <a:endParaRPr lang="en-US" dirty="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gray">
          <a:xfrm>
            <a:off x="2555776" y="1076876"/>
            <a:ext cx="3802064" cy="96409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Stage 1</a:t>
            </a:r>
          </a:p>
          <a:p>
            <a:pPr algn="ctr" eaLnBrk="0" hangingPunct="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Pre-timed </a:t>
            </a:r>
          </a:p>
          <a:p>
            <a:pPr algn="ctr" eaLnBrk="0" hangingPunct="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Signal Plan Design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 rot="5400000">
            <a:off x="4253608" y="2169889"/>
            <a:ext cx="406400" cy="541338"/>
          </a:xfrm>
          <a:prstGeom prst="rightArrow">
            <a:avLst/>
          </a:prstGeom>
          <a:solidFill>
            <a:srgbClr val="FC6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gray">
          <a:xfrm>
            <a:off x="2558008" y="2712906"/>
            <a:ext cx="3886200" cy="938964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/>
              </a:gs>
              <a:gs pos="50000">
                <a:schemeClr val="hlink">
                  <a:gamma/>
                  <a:tint val="6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eaLnBrk="0" hangingPunct="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Stage 2</a:t>
            </a:r>
          </a:p>
          <a:p>
            <a:pPr algn="ctr" eaLnBrk="0" hangingPunct="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Real-time </a:t>
            </a:r>
          </a:p>
          <a:p>
            <a:pPr algn="ctr" eaLnBrk="0" hangingPunct="0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Signal Control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slide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597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5"/>
    </mc:Choice>
    <mc:Fallback>
      <p:transition spd="slow" advTm="12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1" objId="7"/>
        <p14:stopEvt time="11335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1"/>
          </a:xfrm>
        </p:spPr>
        <p:txBody>
          <a:bodyPr/>
          <a:lstStyle/>
          <a:p>
            <a:r>
              <a:rPr lang="en-US" dirty="0" smtClean="0"/>
              <a:t>Pre-timed Signal Control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09381"/>
              </p:ext>
            </p:extLst>
          </p:nvPr>
        </p:nvGraphicFramePr>
        <p:xfrm>
          <a:off x="1055688" y="838200"/>
          <a:ext cx="6858000" cy="3686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7" name="Visio" r:id="rId7" imgW="9493822" imgH="5121630" progId="Visio.Drawing.11">
                  <p:embed/>
                </p:oleObj>
              </mc:Choice>
              <mc:Fallback>
                <p:oleObj name="Visio" r:id="rId7" imgW="9493822" imgH="512163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688" y="838200"/>
                        <a:ext cx="6858000" cy="3686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2499742"/>
            <a:ext cx="199965" cy="5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05394"/>
            <a:ext cx="199965" cy="5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99742"/>
            <a:ext cx="199965" cy="5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V="1">
            <a:off x="5868144" y="2643758"/>
            <a:ext cx="99983" cy="15121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1619672" y="2643758"/>
            <a:ext cx="434845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AutoShape 5" descr="http://training.historyspot.org.uk/pluginfile.php/2275/mod_label/intro/shutterstock_69124924%5B1%5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11934"/>
            <a:ext cx="1584476" cy="15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1331640" y="2931790"/>
            <a:ext cx="6048672" cy="5652"/>
          </a:xfrm>
          <a:prstGeom prst="straightConnector1">
            <a:avLst/>
          </a:prstGeom>
          <a:ln>
            <a:solidFill>
              <a:srgbClr val="00B0F0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96336" y="192367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Traffic Data</a:t>
            </a:r>
            <a:endParaRPr lang="en-US" dirty="0"/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67254" y="4011910"/>
            <a:ext cx="20178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7245" y="2435253"/>
            <a:ext cx="20178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02758" y="2715766"/>
            <a:ext cx="201780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slide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16834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12"/>
    </mc:Choice>
    <mc:Fallback>
      <p:transition spd="slow" advTm="2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24768E-6 L 0.00798 -0.30821 " pathEditMode="relative" rAng="0" ptsTypes="AA">
                                      <p:cBhvr>
                                        <p:cTn id="20" dur="8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154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0154 L -0.46771 -0.00309 " pathEditMode="relative" rAng="0" ptsTypes="AA">
                                      <p:cBhvr>
                                        <p:cTn id="31" dur="1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07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8357E-6 L 0.64584 -3.8357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2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500" tmFilter="0, 0; .2, .5; .8, .5; 1, 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750" autoRev="1" fill="hold"/>
                                        <p:tgtEl>
                                          <p:spTgt spid="5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18779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5"/>
          <p:cNvSpPr>
            <a:spLocks noChangeArrowheads="1"/>
          </p:cNvSpPr>
          <p:nvPr/>
        </p:nvSpPr>
        <p:spPr bwMode="auto">
          <a:xfrm>
            <a:off x="539552" y="1995686"/>
            <a:ext cx="7945126" cy="1065774"/>
          </a:xfrm>
          <a:prstGeom prst="rightArrow">
            <a:avLst/>
          </a:prstGeom>
          <a:gradFill flip="none" rotWithShape="1">
            <a:gsLst>
              <a:gs pos="20000">
                <a:schemeClr val="accent6">
                  <a:lumMod val="75000"/>
                </a:schemeClr>
              </a:gs>
              <a:gs pos="100000">
                <a:srgbClr val="898989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AutoShape 105"/>
          <p:cNvSpPr>
            <a:spLocks noChangeArrowheads="1"/>
          </p:cNvSpPr>
          <p:nvPr/>
        </p:nvSpPr>
        <p:spPr bwMode="auto">
          <a:xfrm>
            <a:off x="539552" y="1995686"/>
            <a:ext cx="5879750" cy="1065774"/>
          </a:xfrm>
          <a:prstGeom prst="rightArrow">
            <a:avLst/>
          </a:prstGeom>
          <a:gradFill flip="none" rotWithShape="1">
            <a:gsLst>
              <a:gs pos="20000">
                <a:schemeClr val="accent6">
                  <a:lumMod val="75000"/>
                </a:schemeClr>
              </a:gs>
              <a:gs pos="100000">
                <a:srgbClr val="898989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AutoShape 105"/>
          <p:cNvSpPr>
            <a:spLocks noChangeArrowheads="1"/>
          </p:cNvSpPr>
          <p:nvPr/>
        </p:nvSpPr>
        <p:spPr bwMode="auto">
          <a:xfrm>
            <a:off x="539552" y="1995686"/>
            <a:ext cx="3714974" cy="1065774"/>
          </a:xfrm>
          <a:prstGeom prst="rightArrow">
            <a:avLst/>
          </a:prstGeom>
          <a:gradFill flip="none" rotWithShape="1">
            <a:gsLst>
              <a:gs pos="20000">
                <a:schemeClr val="accent6">
                  <a:lumMod val="75000"/>
                </a:schemeClr>
              </a:gs>
              <a:gs pos="100000">
                <a:srgbClr val="898989"/>
              </a:gs>
            </a:gsLst>
            <a:lin ang="16200000" scaled="1"/>
            <a:tileRect/>
          </a:gra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70"/>
            <a:ext cx="8229600" cy="857251"/>
          </a:xfrm>
        </p:spPr>
        <p:txBody>
          <a:bodyPr/>
          <a:lstStyle/>
          <a:p>
            <a:r>
              <a:rPr lang="en-US" dirty="0" smtClean="0"/>
              <a:t>Real-Time Signal Control</a:t>
            </a:r>
            <a:endParaRPr lang="en-US" dirty="0"/>
          </a:p>
        </p:txBody>
      </p:sp>
      <p:grpSp>
        <p:nvGrpSpPr>
          <p:cNvPr id="4" name="Group 34"/>
          <p:cNvGrpSpPr/>
          <p:nvPr/>
        </p:nvGrpSpPr>
        <p:grpSpPr>
          <a:xfrm>
            <a:off x="865525" y="1203598"/>
            <a:ext cx="6479781" cy="965229"/>
            <a:chOff x="956733" y="1151466"/>
            <a:chExt cx="4271434" cy="626533"/>
          </a:xfrm>
        </p:grpSpPr>
        <p:sp>
          <p:nvSpPr>
            <p:cNvPr id="5" name="Round Same Side Corner Rectangle 46"/>
            <p:cNvSpPr/>
            <p:nvPr/>
          </p:nvSpPr>
          <p:spPr>
            <a:xfrm>
              <a:off x="2406650" y="1151466"/>
              <a:ext cx="1371600" cy="626533"/>
            </a:xfrm>
            <a:prstGeom prst="round2SameRect">
              <a:avLst/>
            </a:prstGeom>
            <a:gradFill flip="none" rotWithShape="1">
              <a:gsLst>
                <a:gs pos="20000">
                  <a:srgbClr val="1B3E20"/>
                </a:gs>
                <a:gs pos="100000">
                  <a:srgbClr val="7030A0"/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tIns="0" anchor="t" anchorCtr="1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 Narrow" pitchFamily="34" charset="0"/>
                  <a:cs typeface="Arial" pitchFamily="34" charset="0"/>
                </a:rPr>
                <a:t>Stage 2</a:t>
              </a:r>
            </a:p>
          </p:txBody>
        </p:sp>
        <p:sp>
          <p:nvSpPr>
            <p:cNvPr id="6" name="Round Same Side Corner Rectangle 59"/>
            <p:cNvSpPr/>
            <p:nvPr/>
          </p:nvSpPr>
          <p:spPr>
            <a:xfrm>
              <a:off x="3856567" y="1151467"/>
              <a:ext cx="1371600" cy="533400"/>
            </a:xfrm>
            <a:prstGeom prst="round2SameRect">
              <a:avLst/>
            </a:prstGeom>
            <a:gradFill flip="none" rotWithShape="1">
              <a:gsLst>
                <a:gs pos="20000">
                  <a:srgbClr val="00B050"/>
                </a:gs>
                <a:gs pos="100000">
                  <a:srgbClr val="8D8D8D"/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tIns="0" anchor="t" anchorCtr="1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 Narrow" pitchFamily="34" charset="0"/>
                  <a:cs typeface="Arial" pitchFamily="34" charset="0"/>
                </a:rPr>
                <a:t>Stage 3</a:t>
              </a:r>
            </a:p>
          </p:txBody>
        </p:sp>
        <p:sp>
          <p:nvSpPr>
            <p:cNvPr id="7" name="Round Same Side Corner Rectangle 41"/>
            <p:cNvSpPr/>
            <p:nvPr/>
          </p:nvSpPr>
          <p:spPr>
            <a:xfrm>
              <a:off x="956733" y="1151467"/>
              <a:ext cx="1371600" cy="533400"/>
            </a:xfrm>
            <a:prstGeom prst="round2SameRect">
              <a:avLst/>
            </a:prstGeom>
            <a:gradFill flip="none" rotWithShape="1">
              <a:gsLst>
                <a:gs pos="20000">
                  <a:srgbClr val="10253F"/>
                </a:gs>
                <a:gs pos="100000">
                  <a:srgbClr val="558ED5"/>
                </a:gs>
              </a:gsLst>
              <a:lin ang="16200000" scaled="1"/>
              <a:tileRect/>
            </a:gradFill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txBody>
            <a:bodyPr tIns="0" anchor="t" anchorCtr="1"/>
            <a:lstStyle/>
            <a:p>
              <a:pPr algn="ctr"/>
              <a:r>
                <a:rPr lang="en-US" dirty="0" smtClean="0">
                  <a:solidFill>
                    <a:srgbClr val="FFFFFF"/>
                  </a:solidFill>
                  <a:latin typeface="Arial Narrow" pitchFamily="34" charset="0"/>
                  <a:cs typeface="Arial" pitchFamily="34" charset="0"/>
                </a:rPr>
                <a:t>Stage 1</a:t>
              </a:r>
            </a:p>
          </p:txBody>
        </p:sp>
      </p:grpSp>
      <p:sp>
        <p:nvSpPr>
          <p:cNvPr id="9" name="Rectangle 32"/>
          <p:cNvSpPr/>
          <p:nvPr/>
        </p:nvSpPr>
        <p:spPr>
          <a:xfrm>
            <a:off x="809799" y="2349797"/>
            <a:ext cx="2209287" cy="37199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Data Collection</a:t>
            </a:r>
            <a:endParaRPr lang="en-US" dirty="0">
              <a:solidFill>
                <a:srgbClr val="FFFFFF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1" name="Group 27"/>
          <p:cNvGrpSpPr/>
          <p:nvPr/>
        </p:nvGrpSpPr>
        <p:grpSpPr>
          <a:xfrm>
            <a:off x="611560" y="1728489"/>
            <a:ext cx="7276895" cy="1731909"/>
            <a:chOff x="145526" y="1452163"/>
            <a:chExt cx="4160593" cy="1101057"/>
          </a:xfrm>
        </p:grpSpPr>
        <p:sp>
          <p:nvSpPr>
            <p:cNvPr id="12" name="Freeform 28"/>
            <p:cNvSpPr>
              <a:spLocks noEditPoints="1"/>
            </p:cNvSpPr>
            <p:nvPr/>
          </p:nvSpPr>
          <p:spPr bwMode="auto">
            <a:xfrm>
              <a:off x="1401941" y="1554757"/>
              <a:ext cx="1652931" cy="919685"/>
            </a:xfrm>
            <a:custGeom>
              <a:avLst/>
              <a:gdLst/>
              <a:ahLst/>
              <a:cxnLst>
                <a:cxn ang="0">
                  <a:pos x="5749" y="1787"/>
                </a:cxn>
                <a:cxn ang="0">
                  <a:pos x="5679" y="2072"/>
                </a:cxn>
                <a:cxn ang="0">
                  <a:pos x="5595" y="2262"/>
                </a:cxn>
                <a:cxn ang="0">
                  <a:pos x="5434" y="2502"/>
                </a:cxn>
                <a:cxn ang="0">
                  <a:pos x="5231" y="2712"/>
                </a:cxn>
                <a:cxn ang="0">
                  <a:pos x="5064" y="2840"/>
                </a:cxn>
                <a:cxn ang="0">
                  <a:pos x="4804" y="2990"/>
                </a:cxn>
                <a:cxn ang="0">
                  <a:pos x="4475" y="3117"/>
                </a:cxn>
                <a:cxn ang="0">
                  <a:pos x="4164" y="3183"/>
                </a:cxn>
                <a:cxn ang="0">
                  <a:pos x="3836" y="3206"/>
                </a:cxn>
                <a:cxn ang="0">
                  <a:pos x="1642" y="3189"/>
                </a:cxn>
                <a:cxn ang="0">
                  <a:pos x="1178" y="3082"/>
                </a:cxn>
                <a:cxn ang="0">
                  <a:pos x="878" y="2952"/>
                </a:cxn>
                <a:cxn ang="0">
                  <a:pos x="513" y="2698"/>
                </a:cxn>
                <a:cxn ang="0">
                  <a:pos x="228" y="2369"/>
                </a:cxn>
                <a:cxn ang="0">
                  <a:pos x="112" y="2150"/>
                </a:cxn>
                <a:cxn ang="0">
                  <a:pos x="24" y="1872"/>
                </a:cxn>
                <a:cxn ang="0">
                  <a:pos x="0" y="1616"/>
                </a:cxn>
                <a:cxn ang="0">
                  <a:pos x="17" y="1377"/>
                </a:cxn>
                <a:cxn ang="0">
                  <a:pos x="95" y="1096"/>
                </a:cxn>
                <a:cxn ang="0">
                  <a:pos x="185" y="909"/>
                </a:cxn>
                <a:cxn ang="0">
                  <a:pos x="352" y="672"/>
                </a:cxn>
                <a:cxn ang="0">
                  <a:pos x="562" y="468"/>
                </a:cxn>
                <a:cxn ang="0">
                  <a:pos x="731" y="343"/>
                </a:cxn>
                <a:cxn ang="0">
                  <a:pos x="995" y="197"/>
                </a:cxn>
                <a:cxn ang="0">
                  <a:pos x="1328" y="78"/>
                </a:cxn>
                <a:cxn ang="0">
                  <a:pos x="1642" y="17"/>
                </a:cxn>
                <a:cxn ang="0">
                  <a:pos x="1924" y="0"/>
                </a:cxn>
                <a:cxn ang="0">
                  <a:pos x="4187" y="26"/>
                </a:cxn>
                <a:cxn ang="0">
                  <a:pos x="4643" y="147"/>
                </a:cxn>
                <a:cxn ang="0">
                  <a:pos x="4938" y="286"/>
                </a:cxn>
                <a:cxn ang="0">
                  <a:pos x="5293" y="551"/>
                </a:cxn>
                <a:cxn ang="0">
                  <a:pos x="5564" y="891"/>
                </a:cxn>
                <a:cxn ang="0">
                  <a:pos x="5665" y="1094"/>
                </a:cxn>
                <a:cxn ang="0">
                  <a:pos x="5743" y="1377"/>
                </a:cxn>
                <a:cxn ang="0">
                  <a:pos x="5760" y="1588"/>
                </a:cxn>
                <a:cxn ang="0">
                  <a:pos x="826" y="2066"/>
                </a:cxn>
                <a:cxn ang="0">
                  <a:pos x="1005" y="2245"/>
                </a:cxn>
                <a:cxn ang="0">
                  <a:pos x="1354" y="2441"/>
                </a:cxn>
                <a:cxn ang="0">
                  <a:pos x="1789" y="2537"/>
                </a:cxn>
                <a:cxn ang="0">
                  <a:pos x="3937" y="2540"/>
                </a:cxn>
                <a:cxn ang="0">
                  <a:pos x="4274" y="2484"/>
                </a:cxn>
                <a:cxn ang="0">
                  <a:pos x="4568" y="2367"/>
                </a:cxn>
                <a:cxn ang="0">
                  <a:pos x="4744" y="2253"/>
                </a:cxn>
                <a:cxn ang="0">
                  <a:pos x="4934" y="2066"/>
                </a:cxn>
                <a:cxn ang="0">
                  <a:pos x="5030" y="1908"/>
                </a:cxn>
                <a:cxn ang="0">
                  <a:pos x="5096" y="1616"/>
                </a:cxn>
                <a:cxn ang="0">
                  <a:pos x="5074" y="1422"/>
                </a:cxn>
                <a:cxn ang="0">
                  <a:pos x="4987" y="1220"/>
                </a:cxn>
                <a:cxn ang="0">
                  <a:pos x="4755" y="963"/>
                </a:cxn>
                <a:cxn ang="0">
                  <a:pos x="4516" y="814"/>
                </a:cxn>
                <a:cxn ang="0">
                  <a:pos x="4103" y="686"/>
                </a:cxn>
                <a:cxn ang="0">
                  <a:pos x="1924" y="664"/>
                </a:cxn>
                <a:cxn ang="0">
                  <a:pos x="1578" y="699"/>
                </a:cxn>
                <a:cxn ang="0">
                  <a:pos x="1270" y="800"/>
                </a:cxn>
                <a:cxn ang="0">
                  <a:pos x="1082" y="906"/>
                </a:cxn>
                <a:cxn ang="0">
                  <a:pos x="872" y="1085"/>
                </a:cxn>
                <a:cxn ang="0">
                  <a:pos x="750" y="1259"/>
                </a:cxn>
                <a:cxn ang="0">
                  <a:pos x="669" y="1504"/>
                </a:cxn>
                <a:cxn ang="0">
                  <a:pos x="669" y="1702"/>
                </a:cxn>
                <a:cxn ang="0">
                  <a:pos x="750" y="1948"/>
                </a:cxn>
              </a:cxnLst>
              <a:rect l="0" t="0" r="r" b="b"/>
              <a:pathLst>
                <a:path w="5760" h="3206">
                  <a:moveTo>
                    <a:pt x="5760" y="1590"/>
                  </a:moveTo>
                  <a:lnTo>
                    <a:pt x="5760" y="1616"/>
                  </a:lnTo>
                  <a:lnTo>
                    <a:pt x="5760" y="1616"/>
                  </a:lnTo>
                  <a:lnTo>
                    <a:pt x="5758" y="1659"/>
                  </a:lnTo>
                  <a:lnTo>
                    <a:pt x="5757" y="1702"/>
                  </a:lnTo>
                  <a:lnTo>
                    <a:pt x="5754" y="1745"/>
                  </a:lnTo>
                  <a:lnTo>
                    <a:pt x="5749" y="1787"/>
                  </a:lnTo>
                  <a:lnTo>
                    <a:pt x="5743" y="1829"/>
                  </a:lnTo>
                  <a:lnTo>
                    <a:pt x="5736" y="1872"/>
                  </a:lnTo>
                  <a:lnTo>
                    <a:pt x="5726" y="1911"/>
                  </a:lnTo>
                  <a:lnTo>
                    <a:pt x="5717" y="1953"/>
                  </a:lnTo>
                  <a:lnTo>
                    <a:pt x="5705" y="1994"/>
                  </a:lnTo>
                  <a:lnTo>
                    <a:pt x="5693" y="2034"/>
                  </a:lnTo>
                  <a:lnTo>
                    <a:pt x="5679" y="2072"/>
                  </a:lnTo>
                  <a:lnTo>
                    <a:pt x="5665" y="2112"/>
                  </a:lnTo>
                  <a:lnTo>
                    <a:pt x="5648" y="2150"/>
                  </a:lnTo>
                  <a:lnTo>
                    <a:pt x="5631" y="2188"/>
                  </a:lnTo>
                  <a:lnTo>
                    <a:pt x="5613" y="2225"/>
                  </a:lnTo>
                  <a:lnTo>
                    <a:pt x="5595" y="2262"/>
                  </a:lnTo>
                  <a:lnTo>
                    <a:pt x="5595" y="2262"/>
                  </a:lnTo>
                  <a:lnTo>
                    <a:pt x="5595" y="2262"/>
                  </a:lnTo>
                  <a:lnTo>
                    <a:pt x="5575" y="2299"/>
                  </a:lnTo>
                  <a:lnTo>
                    <a:pt x="5553" y="2334"/>
                  </a:lnTo>
                  <a:lnTo>
                    <a:pt x="5532" y="2369"/>
                  </a:lnTo>
                  <a:lnTo>
                    <a:pt x="5509" y="2403"/>
                  </a:lnTo>
                  <a:lnTo>
                    <a:pt x="5485" y="2436"/>
                  </a:lnTo>
                  <a:lnTo>
                    <a:pt x="5460" y="2470"/>
                  </a:lnTo>
                  <a:lnTo>
                    <a:pt x="5434" y="2502"/>
                  </a:lnTo>
                  <a:lnTo>
                    <a:pt x="5407" y="2534"/>
                  </a:lnTo>
                  <a:lnTo>
                    <a:pt x="5380" y="2566"/>
                  </a:lnTo>
                  <a:lnTo>
                    <a:pt x="5351" y="2597"/>
                  </a:lnTo>
                  <a:lnTo>
                    <a:pt x="5322" y="2626"/>
                  </a:lnTo>
                  <a:lnTo>
                    <a:pt x="5293" y="2655"/>
                  </a:lnTo>
                  <a:lnTo>
                    <a:pt x="5263" y="2684"/>
                  </a:lnTo>
                  <a:lnTo>
                    <a:pt x="5231" y="2712"/>
                  </a:lnTo>
                  <a:lnTo>
                    <a:pt x="5198" y="2739"/>
                  </a:lnTo>
                  <a:lnTo>
                    <a:pt x="5166" y="2765"/>
                  </a:lnTo>
                  <a:lnTo>
                    <a:pt x="5166" y="2765"/>
                  </a:lnTo>
                  <a:lnTo>
                    <a:pt x="5166" y="2765"/>
                  </a:lnTo>
                  <a:lnTo>
                    <a:pt x="5133" y="2791"/>
                  </a:lnTo>
                  <a:lnTo>
                    <a:pt x="5099" y="2816"/>
                  </a:lnTo>
                  <a:lnTo>
                    <a:pt x="5064" y="2840"/>
                  </a:lnTo>
                  <a:lnTo>
                    <a:pt x="5029" y="2865"/>
                  </a:lnTo>
                  <a:lnTo>
                    <a:pt x="4993" y="2888"/>
                  </a:lnTo>
                  <a:lnTo>
                    <a:pt x="4957" y="2909"/>
                  </a:lnTo>
                  <a:lnTo>
                    <a:pt x="4918" y="2931"/>
                  </a:lnTo>
                  <a:lnTo>
                    <a:pt x="4882" y="2952"/>
                  </a:lnTo>
                  <a:lnTo>
                    <a:pt x="4843" y="2972"/>
                  </a:lnTo>
                  <a:lnTo>
                    <a:pt x="4804" y="2990"/>
                  </a:lnTo>
                  <a:lnTo>
                    <a:pt x="4765" y="3009"/>
                  </a:lnTo>
                  <a:lnTo>
                    <a:pt x="4724" y="3027"/>
                  </a:lnTo>
                  <a:lnTo>
                    <a:pt x="4684" y="3044"/>
                  </a:lnTo>
                  <a:lnTo>
                    <a:pt x="4643" y="3061"/>
                  </a:lnTo>
                  <a:lnTo>
                    <a:pt x="4560" y="3090"/>
                  </a:lnTo>
                  <a:lnTo>
                    <a:pt x="4517" y="3103"/>
                  </a:lnTo>
                  <a:lnTo>
                    <a:pt x="4475" y="3117"/>
                  </a:lnTo>
                  <a:lnTo>
                    <a:pt x="4432" y="3128"/>
                  </a:lnTo>
                  <a:lnTo>
                    <a:pt x="4387" y="3140"/>
                  </a:lnTo>
                  <a:lnTo>
                    <a:pt x="4344" y="3151"/>
                  </a:lnTo>
                  <a:lnTo>
                    <a:pt x="4300" y="3160"/>
                  </a:lnTo>
                  <a:lnTo>
                    <a:pt x="4254" y="3169"/>
                  </a:lnTo>
                  <a:lnTo>
                    <a:pt x="4210" y="3177"/>
                  </a:lnTo>
                  <a:lnTo>
                    <a:pt x="4164" y="3183"/>
                  </a:lnTo>
                  <a:lnTo>
                    <a:pt x="4118" y="3189"/>
                  </a:lnTo>
                  <a:lnTo>
                    <a:pt x="4072" y="3194"/>
                  </a:lnTo>
                  <a:lnTo>
                    <a:pt x="4025" y="3198"/>
                  </a:lnTo>
                  <a:lnTo>
                    <a:pt x="3979" y="3201"/>
                  </a:lnTo>
                  <a:lnTo>
                    <a:pt x="3931" y="3204"/>
                  </a:lnTo>
                  <a:lnTo>
                    <a:pt x="3884" y="3206"/>
                  </a:lnTo>
                  <a:lnTo>
                    <a:pt x="3836" y="3206"/>
                  </a:lnTo>
                  <a:lnTo>
                    <a:pt x="3836" y="3206"/>
                  </a:lnTo>
                  <a:lnTo>
                    <a:pt x="1924" y="3206"/>
                  </a:lnTo>
                  <a:lnTo>
                    <a:pt x="1924" y="3206"/>
                  </a:lnTo>
                  <a:lnTo>
                    <a:pt x="1852" y="3206"/>
                  </a:lnTo>
                  <a:lnTo>
                    <a:pt x="1781" y="3201"/>
                  </a:lnTo>
                  <a:lnTo>
                    <a:pt x="1711" y="3197"/>
                  </a:lnTo>
                  <a:lnTo>
                    <a:pt x="1642" y="3189"/>
                  </a:lnTo>
                  <a:lnTo>
                    <a:pt x="1573" y="3180"/>
                  </a:lnTo>
                  <a:lnTo>
                    <a:pt x="1506" y="3169"/>
                  </a:lnTo>
                  <a:lnTo>
                    <a:pt x="1438" y="3155"/>
                  </a:lnTo>
                  <a:lnTo>
                    <a:pt x="1373" y="3140"/>
                  </a:lnTo>
                  <a:lnTo>
                    <a:pt x="1307" y="3123"/>
                  </a:lnTo>
                  <a:lnTo>
                    <a:pt x="1243" y="3103"/>
                  </a:lnTo>
                  <a:lnTo>
                    <a:pt x="1178" y="3082"/>
                  </a:lnTo>
                  <a:lnTo>
                    <a:pt x="1117" y="3061"/>
                  </a:lnTo>
                  <a:lnTo>
                    <a:pt x="1056" y="3036"/>
                  </a:lnTo>
                  <a:lnTo>
                    <a:pt x="995" y="3009"/>
                  </a:lnTo>
                  <a:lnTo>
                    <a:pt x="937" y="2981"/>
                  </a:lnTo>
                  <a:lnTo>
                    <a:pt x="878" y="2952"/>
                  </a:lnTo>
                  <a:lnTo>
                    <a:pt x="878" y="2952"/>
                  </a:lnTo>
                  <a:lnTo>
                    <a:pt x="878" y="2952"/>
                  </a:lnTo>
                  <a:lnTo>
                    <a:pt x="822" y="2920"/>
                  </a:lnTo>
                  <a:lnTo>
                    <a:pt x="767" y="2888"/>
                  </a:lnTo>
                  <a:lnTo>
                    <a:pt x="713" y="2852"/>
                  </a:lnTo>
                  <a:lnTo>
                    <a:pt x="661" y="2816"/>
                  </a:lnTo>
                  <a:lnTo>
                    <a:pt x="611" y="2779"/>
                  </a:lnTo>
                  <a:lnTo>
                    <a:pt x="562" y="2739"/>
                  </a:lnTo>
                  <a:lnTo>
                    <a:pt x="513" y="2698"/>
                  </a:lnTo>
                  <a:lnTo>
                    <a:pt x="467" y="2655"/>
                  </a:lnTo>
                  <a:lnTo>
                    <a:pt x="422" y="2611"/>
                  </a:lnTo>
                  <a:lnTo>
                    <a:pt x="380" y="2566"/>
                  </a:lnTo>
                  <a:lnTo>
                    <a:pt x="340" y="2519"/>
                  </a:lnTo>
                  <a:lnTo>
                    <a:pt x="300" y="2470"/>
                  </a:lnTo>
                  <a:lnTo>
                    <a:pt x="263" y="2421"/>
                  </a:lnTo>
                  <a:lnTo>
                    <a:pt x="228" y="2369"/>
                  </a:lnTo>
                  <a:lnTo>
                    <a:pt x="196" y="2317"/>
                  </a:lnTo>
                  <a:lnTo>
                    <a:pt x="165" y="2262"/>
                  </a:lnTo>
                  <a:lnTo>
                    <a:pt x="165" y="2262"/>
                  </a:lnTo>
                  <a:lnTo>
                    <a:pt x="165" y="2262"/>
                  </a:lnTo>
                  <a:lnTo>
                    <a:pt x="145" y="2225"/>
                  </a:lnTo>
                  <a:lnTo>
                    <a:pt x="129" y="2188"/>
                  </a:lnTo>
                  <a:lnTo>
                    <a:pt x="112" y="2150"/>
                  </a:lnTo>
                  <a:lnTo>
                    <a:pt x="95" y="2112"/>
                  </a:lnTo>
                  <a:lnTo>
                    <a:pt x="81" y="2072"/>
                  </a:lnTo>
                  <a:lnTo>
                    <a:pt x="67" y="2034"/>
                  </a:lnTo>
                  <a:lnTo>
                    <a:pt x="55" y="1994"/>
                  </a:lnTo>
                  <a:lnTo>
                    <a:pt x="43" y="1953"/>
                  </a:lnTo>
                  <a:lnTo>
                    <a:pt x="34" y="1911"/>
                  </a:lnTo>
                  <a:lnTo>
                    <a:pt x="24" y="1872"/>
                  </a:lnTo>
                  <a:lnTo>
                    <a:pt x="17" y="1829"/>
                  </a:lnTo>
                  <a:lnTo>
                    <a:pt x="11" y="1787"/>
                  </a:lnTo>
                  <a:lnTo>
                    <a:pt x="6" y="1745"/>
                  </a:lnTo>
                  <a:lnTo>
                    <a:pt x="3" y="1702"/>
                  </a:lnTo>
                  <a:lnTo>
                    <a:pt x="0" y="1659"/>
                  </a:lnTo>
                  <a:lnTo>
                    <a:pt x="0" y="1616"/>
                  </a:lnTo>
                  <a:lnTo>
                    <a:pt x="0" y="1616"/>
                  </a:lnTo>
                  <a:lnTo>
                    <a:pt x="0" y="1590"/>
                  </a:lnTo>
                  <a:lnTo>
                    <a:pt x="0" y="1590"/>
                  </a:lnTo>
                  <a:lnTo>
                    <a:pt x="0" y="1547"/>
                  </a:lnTo>
                  <a:lnTo>
                    <a:pt x="3" y="1504"/>
                  </a:lnTo>
                  <a:lnTo>
                    <a:pt x="6" y="1461"/>
                  </a:lnTo>
                  <a:lnTo>
                    <a:pt x="11" y="1420"/>
                  </a:lnTo>
                  <a:lnTo>
                    <a:pt x="17" y="1377"/>
                  </a:lnTo>
                  <a:lnTo>
                    <a:pt x="24" y="1336"/>
                  </a:lnTo>
                  <a:lnTo>
                    <a:pt x="34" y="1295"/>
                  </a:lnTo>
                  <a:lnTo>
                    <a:pt x="43" y="1253"/>
                  </a:lnTo>
                  <a:lnTo>
                    <a:pt x="55" y="1214"/>
                  </a:lnTo>
                  <a:lnTo>
                    <a:pt x="67" y="1174"/>
                  </a:lnTo>
                  <a:lnTo>
                    <a:pt x="81" y="1134"/>
                  </a:lnTo>
                  <a:lnTo>
                    <a:pt x="95" y="1096"/>
                  </a:lnTo>
                  <a:lnTo>
                    <a:pt x="112" y="1056"/>
                  </a:lnTo>
                  <a:lnTo>
                    <a:pt x="129" y="1019"/>
                  </a:lnTo>
                  <a:lnTo>
                    <a:pt x="145" y="981"/>
                  </a:lnTo>
                  <a:lnTo>
                    <a:pt x="165" y="944"/>
                  </a:lnTo>
                  <a:lnTo>
                    <a:pt x="165" y="944"/>
                  </a:lnTo>
                  <a:lnTo>
                    <a:pt x="165" y="944"/>
                  </a:lnTo>
                  <a:lnTo>
                    <a:pt x="185" y="909"/>
                  </a:lnTo>
                  <a:lnTo>
                    <a:pt x="207" y="872"/>
                  </a:lnTo>
                  <a:lnTo>
                    <a:pt x="228" y="839"/>
                  </a:lnTo>
                  <a:lnTo>
                    <a:pt x="251" y="803"/>
                  </a:lnTo>
                  <a:lnTo>
                    <a:pt x="275" y="770"/>
                  </a:lnTo>
                  <a:lnTo>
                    <a:pt x="300" y="736"/>
                  </a:lnTo>
                  <a:lnTo>
                    <a:pt x="326" y="704"/>
                  </a:lnTo>
                  <a:lnTo>
                    <a:pt x="352" y="672"/>
                  </a:lnTo>
                  <a:lnTo>
                    <a:pt x="380" y="641"/>
                  </a:lnTo>
                  <a:lnTo>
                    <a:pt x="409" y="611"/>
                  </a:lnTo>
                  <a:lnTo>
                    <a:pt x="438" y="580"/>
                  </a:lnTo>
                  <a:lnTo>
                    <a:pt x="467" y="551"/>
                  </a:lnTo>
                  <a:lnTo>
                    <a:pt x="497" y="523"/>
                  </a:lnTo>
                  <a:lnTo>
                    <a:pt x="529" y="494"/>
                  </a:lnTo>
                  <a:lnTo>
                    <a:pt x="562" y="468"/>
                  </a:lnTo>
                  <a:lnTo>
                    <a:pt x="594" y="441"/>
                  </a:lnTo>
                  <a:lnTo>
                    <a:pt x="594" y="441"/>
                  </a:lnTo>
                  <a:lnTo>
                    <a:pt x="594" y="441"/>
                  </a:lnTo>
                  <a:lnTo>
                    <a:pt x="627" y="416"/>
                  </a:lnTo>
                  <a:lnTo>
                    <a:pt x="661" y="390"/>
                  </a:lnTo>
                  <a:lnTo>
                    <a:pt x="696" y="366"/>
                  </a:lnTo>
                  <a:lnTo>
                    <a:pt x="731" y="343"/>
                  </a:lnTo>
                  <a:lnTo>
                    <a:pt x="767" y="320"/>
                  </a:lnTo>
                  <a:lnTo>
                    <a:pt x="803" y="297"/>
                  </a:lnTo>
                  <a:lnTo>
                    <a:pt x="842" y="275"/>
                  </a:lnTo>
                  <a:lnTo>
                    <a:pt x="878" y="256"/>
                  </a:lnTo>
                  <a:lnTo>
                    <a:pt x="917" y="236"/>
                  </a:lnTo>
                  <a:lnTo>
                    <a:pt x="956" y="216"/>
                  </a:lnTo>
                  <a:lnTo>
                    <a:pt x="995" y="197"/>
                  </a:lnTo>
                  <a:lnTo>
                    <a:pt x="1036" y="181"/>
                  </a:lnTo>
                  <a:lnTo>
                    <a:pt x="1076" y="162"/>
                  </a:lnTo>
                  <a:lnTo>
                    <a:pt x="1117" y="147"/>
                  </a:lnTo>
                  <a:lnTo>
                    <a:pt x="1200" y="116"/>
                  </a:lnTo>
                  <a:lnTo>
                    <a:pt x="1243" y="103"/>
                  </a:lnTo>
                  <a:lnTo>
                    <a:pt x="1285" y="90"/>
                  </a:lnTo>
                  <a:lnTo>
                    <a:pt x="1328" y="78"/>
                  </a:lnTo>
                  <a:lnTo>
                    <a:pt x="1373" y="67"/>
                  </a:lnTo>
                  <a:lnTo>
                    <a:pt x="1416" y="57"/>
                  </a:lnTo>
                  <a:lnTo>
                    <a:pt x="1460" y="47"/>
                  </a:lnTo>
                  <a:lnTo>
                    <a:pt x="1506" y="38"/>
                  </a:lnTo>
                  <a:lnTo>
                    <a:pt x="1550" y="31"/>
                  </a:lnTo>
                  <a:lnTo>
                    <a:pt x="1596" y="23"/>
                  </a:lnTo>
                  <a:lnTo>
                    <a:pt x="1642" y="17"/>
                  </a:lnTo>
                  <a:lnTo>
                    <a:pt x="1688" y="12"/>
                  </a:lnTo>
                  <a:lnTo>
                    <a:pt x="1735" y="8"/>
                  </a:lnTo>
                  <a:lnTo>
                    <a:pt x="1781" y="5"/>
                  </a:lnTo>
                  <a:lnTo>
                    <a:pt x="1829" y="3"/>
                  </a:lnTo>
                  <a:lnTo>
                    <a:pt x="1876" y="2"/>
                  </a:lnTo>
                  <a:lnTo>
                    <a:pt x="1924" y="0"/>
                  </a:lnTo>
                  <a:lnTo>
                    <a:pt x="1924" y="0"/>
                  </a:lnTo>
                  <a:lnTo>
                    <a:pt x="3836" y="0"/>
                  </a:lnTo>
                  <a:lnTo>
                    <a:pt x="3836" y="0"/>
                  </a:lnTo>
                  <a:lnTo>
                    <a:pt x="3908" y="2"/>
                  </a:lnTo>
                  <a:lnTo>
                    <a:pt x="3979" y="5"/>
                  </a:lnTo>
                  <a:lnTo>
                    <a:pt x="4049" y="11"/>
                  </a:lnTo>
                  <a:lnTo>
                    <a:pt x="4118" y="17"/>
                  </a:lnTo>
                  <a:lnTo>
                    <a:pt x="4187" y="26"/>
                  </a:lnTo>
                  <a:lnTo>
                    <a:pt x="4254" y="38"/>
                  </a:lnTo>
                  <a:lnTo>
                    <a:pt x="4322" y="52"/>
                  </a:lnTo>
                  <a:lnTo>
                    <a:pt x="4387" y="67"/>
                  </a:lnTo>
                  <a:lnTo>
                    <a:pt x="4453" y="84"/>
                  </a:lnTo>
                  <a:lnTo>
                    <a:pt x="4517" y="103"/>
                  </a:lnTo>
                  <a:lnTo>
                    <a:pt x="4582" y="124"/>
                  </a:lnTo>
                  <a:lnTo>
                    <a:pt x="4643" y="147"/>
                  </a:lnTo>
                  <a:lnTo>
                    <a:pt x="4704" y="171"/>
                  </a:lnTo>
                  <a:lnTo>
                    <a:pt x="4765" y="197"/>
                  </a:lnTo>
                  <a:lnTo>
                    <a:pt x="4823" y="225"/>
                  </a:lnTo>
                  <a:lnTo>
                    <a:pt x="4882" y="256"/>
                  </a:lnTo>
                  <a:lnTo>
                    <a:pt x="4882" y="256"/>
                  </a:lnTo>
                  <a:lnTo>
                    <a:pt x="4882" y="256"/>
                  </a:lnTo>
                  <a:lnTo>
                    <a:pt x="4938" y="286"/>
                  </a:lnTo>
                  <a:lnTo>
                    <a:pt x="4993" y="320"/>
                  </a:lnTo>
                  <a:lnTo>
                    <a:pt x="5047" y="355"/>
                  </a:lnTo>
                  <a:lnTo>
                    <a:pt x="5099" y="390"/>
                  </a:lnTo>
                  <a:lnTo>
                    <a:pt x="5149" y="428"/>
                  </a:lnTo>
                  <a:lnTo>
                    <a:pt x="5198" y="468"/>
                  </a:lnTo>
                  <a:lnTo>
                    <a:pt x="5247" y="510"/>
                  </a:lnTo>
                  <a:lnTo>
                    <a:pt x="5293" y="551"/>
                  </a:lnTo>
                  <a:lnTo>
                    <a:pt x="5338" y="595"/>
                  </a:lnTo>
                  <a:lnTo>
                    <a:pt x="5380" y="641"/>
                  </a:lnTo>
                  <a:lnTo>
                    <a:pt x="5420" y="689"/>
                  </a:lnTo>
                  <a:lnTo>
                    <a:pt x="5460" y="736"/>
                  </a:lnTo>
                  <a:lnTo>
                    <a:pt x="5497" y="787"/>
                  </a:lnTo>
                  <a:lnTo>
                    <a:pt x="5532" y="839"/>
                  </a:lnTo>
                  <a:lnTo>
                    <a:pt x="5564" y="891"/>
                  </a:lnTo>
                  <a:lnTo>
                    <a:pt x="5595" y="944"/>
                  </a:lnTo>
                  <a:lnTo>
                    <a:pt x="5595" y="944"/>
                  </a:lnTo>
                  <a:lnTo>
                    <a:pt x="5595" y="944"/>
                  </a:lnTo>
                  <a:lnTo>
                    <a:pt x="5613" y="981"/>
                  </a:lnTo>
                  <a:lnTo>
                    <a:pt x="5631" y="1019"/>
                  </a:lnTo>
                  <a:lnTo>
                    <a:pt x="5648" y="1056"/>
                  </a:lnTo>
                  <a:lnTo>
                    <a:pt x="5665" y="1094"/>
                  </a:lnTo>
                  <a:lnTo>
                    <a:pt x="5679" y="1134"/>
                  </a:lnTo>
                  <a:lnTo>
                    <a:pt x="5693" y="1174"/>
                  </a:lnTo>
                  <a:lnTo>
                    <a:pt x="5705" y="1214"/>
                  </a:lnTo>
                  <a:lnTo>
                    <a:pt x="5717" y="1253"/>
                  </a:lnTo>
                  <a:lnTo>
                    <a:pt x="5726" y="1295"/>
                  </a:lnTo>
                  <a:lnTo>
                    <a:pt x="5736" y="1336"/>
                  </a:lnTo>
                  <a:lnTo>
                    <a:pt x="5743" y="1377"/>
                  </a:lnTo>
                  <a:lnTo>
                    <a:pt x="5749" y="1419"/>
                  </a:lnTo>
                  <a:lnTo>
                    <a:pt x="5754" y="1461"/>
                  </a:lnTo>
                  <a:lnTo>
                    <a:pt x="5757" y="1503"/>
                  </a:lnTo>
                  <a:lnTo>
                    <a:pt x="5758" y="1546"/>
                  </a:lnTo>
                  <a:lnTo>
                    <a:pt x="5760" y="1588"/>
                  </a:lnTo>
                  <a:lnTo>
                    <a:pt x="5760" y="1588"/>
                  </a:lnTo>
                  <a:lnTo>
                    <a:pt x="5760" y="1588"/>
                  </a:lnTo>
                  <a:lnTo>
                    <a:pt x="5760" y="1590"/>
                  </a:lnTo>
                  <a:lnTo>
                    <a:pt x="5760" y="1590"/>
                  </a:lnTo>
                  <a:close/>
                  <a:moveTo>
                    <a:pt x="750" y="1948"/>
                  </a:moveTo>
                  <a:lnTo>
                    <a:pt x="750" y="1948"/>
                  </a:lnTo>
                  <a:lnTo>
                    <a:pt x="773" y="1988"/>
                  </a:lnTo>
                  <a:lnTo>
                    <a:pt x="797" y="2026"/>
                  </a:lnTo>
                  <a:lnTo>
                    <a:pt x="826" y="2066"/>
                  </a:lnTo>
                  <a:lnTo>
                    <a:pt x="857" y="2103"/>
                  </a:lnTo>
                  <a:lnTo>
                    <a:pt x="889" y="2139"/>
                  </a:lnTo>
                  <a:lnTo>
                    <a:pt x="926" y="2176"/>
                  </a:lnTo>
                  <a:lnTo>
                    <a:pt x="964" y="2211"/>
                  </a:lnTo>
                  <a:lnTo>
                    <a:pt x="1005" y="2245"/>
                  </a:lnTo>
                  <a:lnTo>
                    <a:pt x="1005" y="2245"/>
                  </a:lnTo>
                  <a:lnTo>
                    <a:pt x="1005" y="2245"/>
                  </a:lnTo>
                  <a:lnTo>
                    <a:pt x="1048" y="2277"/>
                  </a:lnTo>
                  <a:lnTo>
                    <a:pt x="1094" y="2309"/>
                  </a:lnTo>
                  <a:lnTo>
                    <a:pt x="1142" y="2338"/>
                  </a:lnTo>
                  <a:lnTo>
                    <a:pt x="1192" y="2367"/>
                  </a:lnTo>
                  <a:lnTo>
                    <a:pt x="1244" y="2393"/>
                  </a:lnTo>
                  <a:lnTo>
                    <a:pt x="1298" y="2418"/>
                  </a:lnTo>
                  <a:lnTo>
                    <a:pt x="1354" y="2441"/>
                  </a:lnTo>
                  <a:lnTo>
                    <a:pt x="1411" y="2461"/>
                  </a:lnTo>
                  <a:lnTo>
                    <a:pt x="1471" y="2479"/>
                  </a:lnTo>
                  <a:lnTo>
                    <a:pt x="1532" y="2496"/>
                  </a:lnTo>
                  <a:lnTo>
                    <a:pt x="1593" y="2510"/>
                  </a:lnTo>
                  <a:lnTo>
                    <a:pt x="1657" y="2522"/>
                  </a:lnTo>
                  <a:lnTo>
                    <a:pt x="1722" y="2531"/>
                  </a:lnTo>
                  <a:lnTo>
                    <a:pt x="1789" y="2537"/>
                  </a:lnTo>
                  <a:lnTo>
                    <a:pt x="1856" y="2542"/>
                  </a:lnTo>
                  <a:lnTo>
                    <a:pt x="1924" y="2543"/>
                  </a:lnTo>
                  <a:lnTo>
                    <a:pt x="1924" y="2543"/>
                  </a:lnTo>
                  <a:lnTo>
                    <a:pt x="3836" y="2543"/>
                  </a:lnTo>
                  <a:lnTo>
                    <a:pt x="3836" y="2543"/>
                  </a:lnTo>
                  <a:lnTo>
                    <a:pt x="3887" y="2542"/>
                  </a:lnTo>
                  <a:lnTo>
                    <a:pt x="3937" y="2540"/>
                  </a:lnTo>
                  <a:lnTo>
                    <a:pt x="3988" y="2536"/>
                  </a:lnTo>
                  <a:lnTo>
                    <a:pt x="4038" y="2531"/>
                  </a:lnTo>
                  <a:lnTo>
                    <a:pt x="4086" y="2523"/>
                  </a:lnTo>
                  <a:lnTo>
                    <a:pt x="4135" y="2516"/>
                  </a:lnTo>
                  <a:lnTo>
                    <a:pt x="4182" y="2507"/>
                  </a:lnTo>
                  <a:lnTo>
                    <a:pt x="4228" y="2496"/>
                  </a:lnTo>
                  <a:lnTo>
                    <a:pt x="4274" y="2484"/>
                  </a:lnTo>
                  <a:lnTo>
                    <a:pt x="4320" y="2470"/>
                  </a:lnTo>
                  <a:lnTo>
                    <a:pt x="4363" y="2456"/>
                  </a:lnTo>
                  <a:lnTo>
                    <a:pt x="4406" y="2441"/>
                  </a:lnTo>
                  <a:lnTo>
                    <a:pt x="4449" y="2424"/>
                  </a:lnTo>
                  <a:lnTo>
                    <a:pt x="4490" y="2406"/>
                  </a:lnTo>
                  <a:lnTo>
                    <a:pt x="4530" y="2387"/>
                  </a:lnTo>
                  <a:lnTo>
                    <a:pt x="4568" y="2367"/>
                  </a:lnTo>
                  <a:lnTo>
                    <a:pt x="4568" y="2367"/>
                  </a:lnTo>
                  <a:lnTo>
                    <a:pt x="4568" y="2367"/>
                  </a:lnTo>
                  <a:lnTo>
                    <a:pt x="4606" y="2346"/>
                  </a:lnTo>
                  <a:lnTo>
                    <a:pt x="4643" y="2325"/>
                  </a:lnTo>
                  <a:lnTo>
                    <a:pt x="4678" y="2302"/>
                  </a:lnTo>
                  <a:lnTo>
                    <a:pt x="4712" y="2277"/>
                  </a:lnTo>
                  <a:lnTo>
                    <a:pt x="4744" y="2253"/>
                  </a:lnTo>
                  <a:lnTo>
                    <a:pt x="4776" y="2228"/>
                  </a:lnTo>
                  <a:lnTo>
                    <a:pt x="4805" y="2202"/>
                  </a:lnTo>
                  <a:lnTo>
                    <a:pt x="4834" y="2176"/>
                  </a:lnTo>
                  <a:lnTo>
                    <a:pt x="4862" y="2149"/>
                  </a:lnTo>
                  <a:lnTo>
                    <a:pt x="4888" y="2121"/>
                  </a:lnTo>
                  <a:lnTo>
                    <a:pt x="4911" y="2093"/>
                  </a:lnTo>
                  <a:lnTo>
                    <a:pt x="4934" y="2066"/>
                  </a:lnTo>
                  <a:lnTo>
                    <a:pt x="4955" y="2037"/>
                  </a:lnTo>
                  <a:lnTo>
                    <a:pt x="4975" y="2008"/>
                  </a:lnTo>
                  <a:lnTo>
                    <a:pt x="4993" y="1977"/>
                  </a:lnTo>
                  <a:lnTo>
                    <a:pt x="5010" y="1948"/>
                  </a:lnTo>
                  <a:lnTo>
                    <a:pt x="5010" y="1948"/>
                  </a:lnTo>
                  <a:lnTo>
                    <a:pt x="5010" y="1948"/>
                  </a:lnTo>
                  <a:lnTo>
                    <a:pt x="5030" y="1908"/>
                  </a:lnTo>
                  <a:lnTo>
                    <a:pt x="5048" y="1867"/>
                  </a:lnTo>
                  <a:lnTo>
                    <a:pt x="5062" y="1827"/>
                  </a:lnTo>
                  <a:lnTo>
                    <a:pt x="5074" y="1786"/>
                  </a:lnTo>
                  <a:lnTo>
                    <a:pt x="5084" y="1745"/>
                  </a:lnTo>
                  <a:lnTo>
                    <a:pt x="5091" y="1702"/>
                  </a:lnTo>
                  <a:lnTo>
                    <a:pt x="5094" y="1659"/>
                  </a:lnTo>
                  <a:lnTo>
                    <a:pt x="5096" y="1616"/>
                  </a:lnTo>
                  <a:lnTo>
                    <a:pt x="5096" y="1616"/>
                  </a:lnTo>
                  <a:lnTo>
                    <a:pt x="5096" y="1590"/>
                  </a:lnTo>
                  <a:lnTo>
                    <a:pt x="5096" y="1590"/>
                  </a:lnTo>
                  <a:lnTo>
                    <a:pt x="5094" y="1547"/>
                  </a:lnTo>
                  <a:lnTo>
                    <a:pt x="5091" y="1504"/>
                  </a:lnTo>
                  <a:lnTo>
                    <a:pt x="5084" y="1463"/>
                  </a:lnTo>
                  <a:lnTo>
                    <a:pt x="5074" y="1422"/>
                  </a:lnTo>
                  <a:lnTo>
                    <a:pt x="5062" y="1380"/>
                  </a:lnTo>
                  <a:lnTo>
                    <a:pt x="5048" y="1339"/>
                  </a:lnTo>
                  <a:lnTo>
                    <a:pt x="5030" y="1299"/>
                  </a:lnTo>
                  <a:lnTo>
                    <a:pt x="5010" y="1259"/>
                  </a:lnTo>
                  <a:lnTo>
                    <a:pt x="5010" y="1259"/>
                  </a:lnTo>
                  <a:lnTo>
                    <a:pt x="5010" y="1259"/>
                  </a:lnTo>
                  <a:lnTo>
                    <a:pt x="4987" y="1220"/>
                  </a:lnTo>
                  <a:lnTo>
                    <a:pt x="4963" y="1180"/>
                  </a:lnTo>
                  <a:lnTo>
                    <a:pt x="4934" y="1142"/>
                  </a:lnTo>
                  <a:lnTo>
                    <a:pt x="4903" y="1103"/>
                  </a:lnTo>
                  <a:lnTo>
                    <a:pt x="4869" y="1067"/>
                  </a:lnTo>
                  <a:lnTo>
                    <a:pt x="4834" y="1031"/>
                  </a:lnTo>
                  <a:lnTo>
                    <a:pt x="4796" y="996"/>
                  </a:lnTo>
                  <a:lnTo>
                    <a:pt x="4755" y="963"/>
                  </a:lnTo>
                  <a:lnTo>
                    <a:pt x="4755" y="963"/>
                  </a:lnTo>
                  <a:lnTo>
                    <a:pt x="4755" y="963"/>
                  </a:lnTo>
                  <a:lnTo>
                    <a:pt x="4712" y="929"/>
                  </a:lnTo>
                  <a:lnTo>
                    <a:pt x="4666" y="898"/>
                  </a:lnTo>
                  <a:lnTo>
                    <a:pt x="4618" y="868"/>
                  </a:lnTo>
                  <a:lnTo>
                    <a:pt x="4568" y="840"/>
                  </a:lnTo>
                  <a:lnTo>
                    <a:pt x="4516" y="814"/>
                  </a:lnTo>
                  <a:lnTo>
                    <a:pt x="4462" y="790"/>
                  </a:lnTo>
                  <a:lnTo>
                    <a:pt x="4406" y="767"/>
                  </a:lnTo>
                  <a:lnTo>
                    <a:pt x="4349" y="745"/>
                  </a:lnTo>
                  <a:lnTo>
                    <a:pt x="4289" y="727"/>
                  </a:lnTo>
                  <a:lnTo>
                    <a:pt x="4228" y="710"/>
                  </a:lnTo>
                  <a:lnTo>
                    <a:pt x="4167" y="696"/>
                  </a:lnTo>
                  <a:lnTo>
                    <a:pt x="4103" y="686"/>
                  </a:lnTo>
                  <a:lnTo>
                    <a:pt x="4038" y="676"/>
                  </a:lnTo>
                  <a:lnTo>
                    <a:pt x="3971" y="669"/>
                  </a:lnTo>
                  <a:lnTo>
                    <a:pt x="3904" y="666"/>
                  </a:lnTo>
                  <a:lnTo>
                    <a:pt x="3836" y="664"/>
                  </a:lnTo>
                  <a:lnTo>
                    <a:pt x="3836" y="664"/>
                  </a:lnTo>
                  <a:lnTo>
                    <a:pt x="1924" y="664"/>
                  </a:lnTo>
                  <a:lnTo>
                    <a:pt x="1924" y="664"/>
                  </a:lnTo>
                  <a:lnTo>
                    <a:pt x="1873" y="664"/>
                  </a:lnTo>
                  <a:lnTo>
                    <a:pt x="1821" y="667"/>
                  </a:lnTo>
                  <a:lnTo>
                    <a:pt x="1772" y="670"/>
                  </a:lnTo>
                  <a:lnTo>
                    <a:pt x="1722" y="676"/>
                  </a:lnTo>
                  <a:lnTo>
                    <a:pt x="1673" y="683"/>
                  </a:lnTo>
                  <a:lnTo>
                    <a:pt x="1625" y="690"/>
                  </a:lnTo>
                  <a:lnTo>
                    <a:pt x="1578" y="699"/>
                  </a:lnTo>
                  <a:lnTo>
                    <a:pt x="1532" y="710"/>
                  </a:lnTo>
                  <a:lnTo>
                    <a:pt x="1486" y="722"/>
                  </a:lnTo>
                  <a:lnTo>
                    <a:pt x="1440" y="736"/>
                  </a:lnTo>
                  <a:lnTo>
                    <a:pt x="1397" y="751"/>
                  </a:lnTo>
                  <a:lnTo>
                    <a:pt x="1354" y="767"/>
                  </a:lnTo>
                  <a:lnTo>
                    <a:pt x="1311" y="784"/>
                  </a:lnTo>
                  <a:lnTo>
                    <a:pt x="1270" y="800"/>
                  </a:lnTo>
                  <a:lnTo>
                    <a:pt x="1230" y="820"/>
                  </a:lnTo>
                  <a:lnTo>
                    <a:pt x="1192" y="840"/>
                  </a:lnTo>
                  <a:lnTo>
                    <a:pt x="1192" y="840"/>
                  </a:lnTo>
                  <a:lnTo>
                    <a:pt x="1192" y="840"/>
                  </a:lnTo>
                  <a:lnTo>
                    <a:pt x="1154" y="862"/>
                  </a:lnTo>
                  <a:lnTo>
                    <a:pt x="1117" y="883"/>
                  </a:lnTo>
                  <a:lnTo>
                    <a:pt x="1082" y="906"/>
                  </a:lnTo>
                  <a:lnTo>
                    <a:pt x="1048" y="929"/>
                  </a:lnTo>
                  <a:lnTo>
                    <a:pt x="1016" y="953"/>
                  </a:lnTo>
                  <a:lnTo>
                    <a:pt x="984" y="978"/>
                  </a:lnTo>
                  <a:lnTo>
                    <a:pt x="955" y="1004"/>
                  </a:lnTo>
                  <a:lnTo>
                    <a:pt x="926" y="1031"/>
                  </a:lnTo>
                  <a:lnTo>
                    <a:pt x="898" y="1057"/>
                  </a:lnTo>
                  <a:lnTo>
                    <a:pt x="872" y="1085"/>
                  </a:lnTo>
                  <a:lnTo>
                    <a:pt x="849" y="1113"/>
                  </a:lnTo>
                  <a:lnTo>
                    <a:pt x="826" y="1142"/>
                  </a:lnTo>
                  <a:lnTo>
                    <a:pt x="805" y="1171"/>
                  </a:lnTo>
                  <a:lnTo>
                    <a:pt x="785" y="1200"/>
                  </a:lnTo>
                  <a:lnTo>
                    <a:pt x="767" y="1229"/>
                  </a:lnTo>
                  <a:lnTo>
                    <a:pt x="750" y="1259"/>
                  </a:lnTo>
                  <a:lnTo>
                    <a:pt x="750" y="1259"/>
                  </a:lnTo>
                  <a:lnTo>
                    <a:pt x="750" y="1259"/>
                  </a:lnTo>
                  <a:lnTo>
                    <a:pt x="730" y="1299"/>
                  </a:lnTo>
                  <a:lnTo>
                    <a:pt x="712" y="1339"/>
                  </a:lnTo>
                  <a:lnTo>
                    <a:pt x="698" y="1380"/>
                  </a:lnTo>
                  <a:lnTo>
                    <a:pt x="686" y="1422"/>
                  </a:lnTo>
                  <a:lnTo>
                    <a:pt x="676" y="1463"/>
                  </a:lnTo>
                  <a:lnTo>
                    <a:pt x="669" y="1504"/>
                  </a:lnTo>
                  <a:lnTo>
                    <a:pt x="664" y="1547"/>
                  </a:lnTo>
                  <a:lnTo>
                    <a:pt x="664" y="1590"/>
                  </a:lnTo>
                  <a:lnTo>
                    <a:pt x="664" y="1590"/>
                  </a:lnTo>
                  <a:lnTo>
                    <a:pt x="664" y="1616"/>
                  </a:lnTo>
                  <a:lnTo>
                    <a:pt x="664" y="1616"/>
                  </a:lnTo>
                  <a:lnTo>
                    <a:pt x="664" y="1659"/>
                  </a:lnTo>
                  <a:lnTo>
                    <a:pt x="669" y="1702"/>
                  </a:lnTo>
                  <a:lnTo>
                    <a:pt x="676" y="1745"/>
                  </a:lnTo>
                  <a:lnTo>
                    <a:pt x="686" y="1786"/>
                  </a:lnTo>
                  <a:lnTo>
                    <a:pt x="698" y="1827"/>
                  </a:lnTo>
                  <a:lnTo>
                    <a:pt x="712" y="1867"/>
                  </a:lnTo>
                  <a:lnTo>
                    <a:pt x="730" y="1908"/>
                  </a:lnTo>
                  <a:lnTo>
                    <a:pt x="750" y="1948"/>
                  </a:lnTo>
                  <a:lnTo>
                    <a:pt x="750" y="194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030A0"/>
                </a:gs>
                <a:gs pos="99000">
                  <a:srgbClr val="477748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innerShdw blurRad="190500" dist="50800" dir="2700000">
                <a:srgbClr val="000000">
                  <a:alpha val="50000"/>
                </a:srgbClr>
              </a:innerShdw>
            </a:effectLst>
            <a:scene3d>
              <a:camera prst="orthographicFront"/>
              <a:lightRig rig="threePt" dir="t">
                <a:rot lat="0" lon="0" rev="12720000"/>
              </a:lightRig>
            </a:scene3d>
            <a:sp3d/>
          </p:spPr>
          <p:txBody>
            <a:bodyPr/>
            <a:lstStyle/>
            <a:p>
              <a:pPr>
                <a:lnSpc>
                  <a:spcPct val="85000"/>
                </a:lnSpc>
              </a:pPr>
              <a:endParaRPr lang="en-US">
                <a:latin typeface="Times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flipH="1">
              <a:off x="2675121" y="1453995"/>
              <a:ext cx="1630998" cy="1099225"/>
            </a:xfrm>
            <a:custGeom>
              <a:avLst/>
              <a:gdLst/>
              <a:ahLst/>
              <a:cxnLst>
                <a:cxn ang="0">
                  <a:pos x="5438" y="1318"/>
                </a:cxn>
                <a:cxn ang="0">
                  <a:pos x="5248" y="1507"/>
                </a:cxn>
                <a:cxn ang="0">
                  <a:pos x="5145" y="1679"/>
                </a:cxn>
                <a:cxn ang="0">
                  <a:pos x="5095" y="1848"/>
                </a:cxn>
                <a:cxn ang="0">
                  <a:pos x="5082" y="2149"/>
                </a:cxn>
                <a:cxn ang="0">
                  <a:pos x="4944" y="2555"/>
                </a:cxn>
                <a:cxn ang="0">
                  <a:pos x="4726" y="2848"/>
                </a:cxn>
                <a:cxn ang="0">
                  <a:pos x="4381" y="3093"/>
                </a:cxn>
                <a:cxn ang="0">
                  <a:pos x="3964" y="3211"/>
                </a:cxn>
                <a:cxn ang="0">
                  <a:pos x="1733" y="3204"/>
                </a:cxn>
                <a:cxn ang="0">
                  <a:pos x="1325" y="3066"/>
                </a:cxn>
                <a:cxn ang="0">
                  <a:pos x="1034" y="2848"/>
                </a:cxn>
                <a:cxn ang="0">
                  <a:pos x="787" y="2501"/>
                </a:cxn>
                <a:cxn ang="0">
                  <a:pos x="669" y="2086"/>
                </a:cxn>
                <a:cxn ang="0">
                  <a:pos x="678" y="1733"/>
                </a:cxn>
                <a:cxn ang="0">
                  <a:pos x="816" y="1325"/>
                </a:cxn>
                <a:cxn ang="0">
                  <a:pos x="1034" y="1034"/>
                </a:cxn>
                <a:cxn ang="0">
                  <a:pos x="1379" y="788"/>
                </a:cxn>
                <a:cxn ang="0">
                  <a:pos x="1796" y="669"/>
                </a:cxn>
                <a:cxn ang="0">
                  <a:pos x="4027" y="678"/>
                </a:cxn>
                <a:cxn ang="0">
                  <a:pos x="4435" y="816"/>
                </a:cxn>
                <a:cxn ang="0">
                  <a:pos x="4726" y="1034"/>
                </a:cxn>
                <a:cxn ang="0">
                  <a:pos x="4910" y="895"/>
                </a:cxn>
                <a:cxn ang="0">
                  <a:pos x="5201" y="678"/>
                </a:cxn>
                <a:cxn ang="0">
                  <a:pos x="5129" y="502"/>
                </a:cxn>
                <a:cxn ang="0">
                  <a:pos x="4872" y="304"/>
                </a:cxn>
                <a:cxn ang="0">
                  <a:pos x="4584" y="151"/>
                </a:cxn>
                <a:cxn ang="0">
                  <a:pos x="4270" y="49"/>
                </a:cxn>
                <a:cxn ang="0">
                  <a:pos x="3935" y="2"/>
                </a:cxn>
                <a:cxn ang="0">
                  <a:pos x="1776" y="5"/>
                </a:cxn>
                <a:cxn ang="0">
                  <a:pos x="1444" y="61"/>
                </a:cxn>
                <a:cxn ang="0">
                  <a:pos x="1133" y="171"/>
                </a:cxn>
                <a:cxn ang="0">
                  <a:pos x="849" y="329"/>
                </a:cxn>
                <a:cxn ang="0">
                  <a:pos x="597" y="532"/>
                </a:cxn>
                <a:cxn ang="0">
                  <a:pos x="412" y="737"/>
                </a:cxn>
                <a:cxn ang="0">
                  <a:pos x="234" y="1007"/>
                </a:cxn>
                <a:cxn ang="0">
                  <a:pos x="101" y="1307"/>
                </a:cxn>
                <a:cxn ang="0">
                  <a:pos x="22" y="1631"/>
                </a:cxn>
                <a:cxn ang="0">
                  <a:pos x="0" y="1958"/>
                </a:cxn>
                <a:cxn ang="0">
                  <a:pos x="22" y="2249"/>
                </a:cxn>
                <a:cxn ang="0">
                  <a:pos x="101" y="2573"/>
                </a:cxn>
                <a:cxn ang="0">
                  <a:pos x="234" y="2873"/>
                </a:cxn>
                <a:cxn ang="0">
                  <a:pos x="412" y="3145"/>
                </a:cxn>
                <a:cxn ang="0">
                  <a:pos x="597" y="3348"/>
                </a:cxn>
                <a:cxn ang="0">
                  <a:pos x="849" y="3551"/>
                </a:cxn>
                <a:cxn ang="0">
                  <a:pos x="1133" y="3711"/>
                </a:cxn>
                <a:cxn ang="0">
                  <a:pos x="1444" y="3821"/>
                </a:cxn>
                <a:cxn ang="0">
                  <a:pos x="1776" y="3877"/>
                </a:cxn>
                <a:cxn ang="0">
                  <a:pos x="3885" y="3880"/>
                </a:cxn>
                <a:cxn ang="0">
                  <a:pos x="4223" y="3842"/>
                </a:cxn>
                <a:cxn ang="0">
                  <a:pos x="4541" y="3747"/>
                </a:cxn>
                <a:cxn ang="0">
                  <a:pos x="4832" y="3602"/>
                </a:cxn>
                <a:cxn ang="0">
                  <a:pos x="5095" y="3411"/>
                </a:cxn>
                <a:cxn ang="0">
                  <a:pos x="5289" y="3215"/>
                </a:cxn>
                <a:cxn ang="0">
                  <a:pos x="5480" y="2954"/>
                </a:cxn>
                <a:cxn ang="0">
                  <a:pos x="5625" y="2661"/>
                </a:cxn>
                <a:cxn ang="0">
                  <a:pos x="5720" y="2345"/>
                </a:cxn>
                <a:cxn ang="0">
                  <a:pos x="5760" y="2007"/>
                </a:cxn>
                <a:cxn ang="0">
                  <a:pos x="5751" y="1735"/>
                </a:cxn>
                <a:cxn ang="0">
                  <a:pos x="5692" y="1417"/>
                </a:cxn>
              </a:cxnLst>
              <a:rect l="0" t="0" r="r" b="b"/>
              <a:pathLst>
                <a:path w="5760" h="3882">
                  <a:moveTo>
                    <a:pt x="5614" y="1205"/>
                  </a:moveTo>
                  <a:lnTo>
                    <a:pt x="5614" y="1205"/>
                  </a:lnTo>
                  <a:lnTo>
                    <a:pt x="5577" y="1226"/>
                  </a:lnTo>
                  <a:lnTo>
                    <a:pt x="5541" y="1248"/>
                  </a:lnTo>
                  <a:lnTo>
                    <a:pt x="5505" y="1271"/>
                  </a:lnTo>
                  <a:lnTo>
                    <a:pt x="5471" y="1295"/>
                  </a:lnTo>
                  <a:lnTo>
                    <a:pt x="5438" y="1318"/>
                  </a:lnTo>
                  <a:lnTo>
                    <a:pt x="5406" y="1343"/>
                  </a:lnTo>
                  <a:lnTo>
                    <a:pt x="5377" y="1370"/>
                  </a:lnTo>
                  <a:lnTo>
                    <a:pt x="5348" y="1395"/>
                  </a:lnTo>
                  <a:lnTo>
                    <a:pt x="5321" y="1422"/>
                  </a:lnTo>
                  <a:lnTo>
                    <a:pt x="5294" y="1451"/>
                  </a:lnTo>
                  <a:lnTo>
                    <a:pt x="5271" y="1478"/>
                  </a:lnTo>
                  <a:lnTo>
                    <a:pt x="5248" y="1507"/>
                  </a:lnTo>
                  <a:lnTo>
                    <a:pt x="5226" y="1536"/>
                  </a:lnTo>
                  <a:lnTo>
                    <a:pt x="5206" y="1566"/>
                  </a:lnTo>
                  <a:lnTo>
                    <a:pt x="5188" y="1595"/>
                  </a:lnTo>
                  <a:lnTo>
                    <a:pt x="5172" y="1624"/>
                  </a:lnTo>
                  <a:lnTo>
                    <a:pt x="5172" y="1624"/>
                  </a:lnTo>
                  <a:lnTo>
                    <a:pt x="5158" y="1652"/>
                  </a:lnTo>
                  <a:lnTo>
                    <a:pt x="5145" y="1679"/>
                  </a:lnTo>
                  <a:lnTo>
                    <a:pt x="5133" y="1706"/>
                  </a:lnTo>
                  <a:lnTo>
                    <a:pt x="5124" y="1735"/>
                  </a:lnTo>
                  <a:lnTo>
                    <a:pt x="5115" y="1764"/>
                  </a:lnTo>
                  <a:lnTo>
                    <a:pt x="5106" y="1791"/>
                  </a:lnTo>
                  <a:lnTo>
                    <a:pt x="5100" y="1820"/>
                  </a:lnTo>
                  <a:lnTo>
                    <a:pt x="5095" y="1848"/>
                  </a:lnTo>
                  <a:lnTo>
                    <a:pt x="5095" y="1848"/>
                  </a:lnTo>
                  <a:lnTo>
                    <a:pt x="5097" y="1886"/>
                  </a:lnTo>
                  <a:lnTo>
                    <a:pt x="5097" y="1924"/>
                  </a:lnTo>
                  <a:lnTo>
                    <a:pt x="5097" y="1956"/>
                  </a:lnTo>
                  <a:lnTo>
                    <a:pt x="5097" y="1956"/>
                  </a:lnTo>
                  <a:lnTo>
                    <a:pt x="5095" y="2021"/>
                  </a:lnTo>
                  <a:lnTo>
                    <a:pt x="5089" y="2086"/>
                  </a:lnTo>
                  <a:lnTo>
                    <a:pt x="5082" y="2149"/>
                  </a:lnTo>
                  <a:lnTo>
                    <a:pt x="5071" y="2210"/>
                  </a:lnTo>
                  <a:lnTo>
                    <a:pt x="5057" y="2271"/>
                  </a:lnTo>
                  <a:lnTo>
                    <a:pt x="5041" y="2330"/>
                  </a:lnTo>
                  <a:lnTo>
                    <a:pt x="5019" y="2390"/>
                  </a:lnTo>
                  <a:lnTo>
                    <a:pt x="4998" y="2445"/>
                  </a:lnTo>
                  <a:lnTo>
                    <a:pt x="4973" y="2501"/>
                  </a:lnTo>
                  <a:lnTo>
                    <a:pt x="4944" y="2555"/>
                  </a:lnTo>
                  <a:lnTo>
                    <a:pt x="4913" y="2609"/>
                  </a:lnTo>
                  <a:lnTo>
                    <a:pt x="4881" y="2659"/>
                  </a:lnTo>
                  <a:lnTo>
                    <a:pt x="4845" y="2710"/>
                  </a:lnTo>
                  <a:lnTo>
                    <a:pt x="4807" y="2756"/>
                  </a:lnTo>
                  <a:lnTo>
                    <a:pt x="4768" y="2803"/>
                  </a:lnTo>
                  <a:lnTo>
                    <a:pt x="4726" y="2848"/>
                  </a:lnTo>
                  <a:lnTo>
                    <a:pt x="4726" y="2848"/>
                  </a:lnTo>
                  <a:lnTo>
                    <a:pt x="4681" y="2889"/>
                  </a:lnTo>
                  <a:lnTo>
                    <a:pt x="4636" y="2929"/>
                  </a:lnTo>
                  <a:lnTo>
                    <a:pt x="4588" y="2967"/>
                  </a:lnTo>
                  <a:lnTo>
                    <a:pt x="4539" y="3003"/>
                  </a:lnTo>
                  <a:lnTo>
                    <a:pt x="4487" y="3035"/>
                  </a:lnTo>
                  <a:lnTo>
                    <a:pt x="4435" y="3066"/>
                  </a:lnTo>
                  <a:lnTo>
                    <a:pt x="4381" y="3093"/>
                  </a:lnTo>
                  <a:lnTo>
                    <a:pt x="4325" y="3118"/>
                  </a:lnTo>
                  <a:lnTo>
                    <a:pt x="4268" y="3141"/>
                  </a:lnTo>
                  <a:lnTo>
                    <a:pt x="4210" y="3161"/>
                  </a:lnTo>
                  <a:lnTo>
                    <a:pt x="4149" y="3177"/>
                  </a:lnTo>
                  <a:lnTo>
                    <a:pt x="4090" y="3192"/>
                  </a:lnTo>
                  <a:lnTo>
                    <a:pt x="4027" y="3204"/>
                  </a:lnTo>
                  <a:lnTo>
                    <a:pt x="3964" y="3211"/>
                  </a:lnTo>
                  <a:lnTo>
                    <a:pt x="3901" y="3217"/>
                  </a:lnTo>
                  <a:lnTo>
                    <a:pt x="3836" y="3219"/>
                  </a:lnTo>
                  <a:lnTo>
                    <a:pt x="1924" y="3219"/>
                  </a:lnTo>
                  <a:lnTo>
                    <a:pt x="1924" y="3219"/>
                  </a:lnTo>
                  <a:lnTo>
                    <a:pt x="1859" y="3217"/>
                  </a:lnTo>
                  <a:lnTo>
                    <a:pt x="1796" y="3211"/>
                  </a:lnTo>
                  <a:lnTo>
                    <a:pt x="1733" y="3204"/>
                  </a:lnTo>
                  <a:lnTo>
                    <a:pt x="1670" y="3192"/>
                  </a:lnTo>
                  <a:lnTo>
                    <a:pt x="1609" y="3177"/>
                  </a:lnTo>
                  <a:lnTo>
                    <a:pt x="1550" y="3161"/>
                  </a:lnTo>
                  <a:lnTo>
                    <a:pt x="1492" y="3141"/>
                  </a:lnTo>
                  <a:lnTo>
                    <a:pt x="1435" y="3118"/>
                  </a:lnTo>
                  <a:lnTo>
                    <a:pt x="1379" y="3093"/>
                  </a:lnTo>
                  <a:lnTo>
                    <a:pt x="1325" y="3066"/>
                  </a:lnTo>
                  <a:lnTo>
                    <a:pt x="1273" y="3035"/>
                  </a:lnTo>
                  <a:lnTo>
                    <a:pt x="1221" y="3003"/>
                  </a:lnTo>
                  <a:lnTo>
                    <a:pt x="1172" y="2967"/>
                  </a:lnTo>
                  <a:lnTo>
                    <a:pt x="1124" y="2929"/>
                  </a:lnTo>
                  <a:lnTo>
                    <a:pt x="1077" y="2889"/>
                  </a:lnTo>
                  <a:lnTo>
                    <a:pt x="1034" y="2848"/>
                  </a:lnTo>
                  <a:lnTo>
                    <a:pt x="1034" y="2848"/>
                  </a:lnTo>
                  <a:lnTo>
                    <a:pt x="992" y="2803"/>
                  </a:lnTo>
                  <a:lnTo>
                    <a:pt x="951" y="2756"/>
                  </a:lnTo>
                  <a:lnTo>
                    <a:pt x="913" y="2710"/>
                  </a:lnTo>
                  <a:lnTo>
                    <a:pt x="879" y="2659"/>
                  </a:lnTo>
                  <a:lnTo>
                    <a:pt x="847" y="2609"/>
                  </a:lnTo>
                  <a:lnTo>
                    <a:pt x="816" y="2555"/>
                  </a:lnTo>
                  <a:lnTo>
                    <a:pt x="787" y="2501"/>
                  </a:lnTo>
                  <a:lnTo>
                    <a:pt x="762" y="2445"/>
                  </a:lnTo>
                  <a:lnTo>
                    <a:pt x="739" y="2390"/>
                  </a:lnTo>
                  <a:lnTo>
                    <a:pt x="719" y="2330"/>
                  </a:lnTo>
                  <a:lnTo>
                    <a:pt x="703" y="2271"/>
                  </a:lnTo>
                  <a:lnTo>
                    <a:pt x="689" y="2210"/>
                  </a:lnTo>
                  <a:lnTo>
                    <a:pt x="678" y="2149"/>
                  </a:lnTo>
                  <a:lnTo>
                    <a:pt x="669" y="2086"/>
                  </a:lnTo>
                  <a:lnTo>
                    <a:pt x="665" y="2021"/>
                  </a:lnTo>
                  <a:lnTo>
                    <a:pt x="663" y="1956"/>
                  </a:lnTo>
                  <a:lnTo>
                    <a:pt x="663" y="1924"/>
                  </a:lnTo>
                  <a:lnTo>
                    <a:pt x="663" y="1924"/>
                  </a:lnTo>
                  <a:lnTo>
                    <a:pt x="665" y="1859"/>
                  </a:lnTo>
                  <a:lnTo>
                    <a:pt x="669" y="1796"/>
                  </a:lnTo>
                  <a:lnTo>
                    <a:pt x="678" y="1733"/>
                  </a:lnTo>
                  <a:lnTo>
                    <a:pt x="689" y="1670"/>
                  </a:lnTo>
                  <a:lnTo>
                    <a:pt x="703" y="1611"/>
                  </a:lnTo>
                  <a:lnTo>
                    <a:pt x="719" y="1550"/>
                  </a:lnTo>
                  <a:lnTo>
                    <a:pt x="739" y="1492"/>
                  </a:lnTo>
                  <a:lnTo>
                    <a:pt x="762" y="1435"/>
                  </a:lnTo>
                  <a:lnTo>
                    <a:pt x="787" y="1379"/>
                  </a:lnTo>
                  <a:lnTo>
                    <a:pt x="816" y="1325"/>
                  </a:lnTo>
                  <a:lnTo>
                    <a:pt x="847" y="1273"/>
                  </a:lnTo>
                  <a:lnTo>
                    <a:pt x="879" y="1221"/>
                  </a:lnTo>
                  <a:lnTo>
                    <a:pt x="913" y="1172"/>
                  </a:lnTo>
                  <a:lnTo>
                    <a:pt x="951" y="1124"/>
                  </a:lnTo>
                  <a:lnTo>
                    <a:pt x="992" y="1079"/>
                  </a:lnTo>
                  <a:lnTo>
                    <a:pt x="1034" y="1034"/>
                  </a:lnTo>
                  <a:lnTo>
                    <a:pt x="1034" y="1034"/>
                  </a:lnTo>
                  <a:lnTo>
                    <a:pt x="1077" y="993"/>
                  </a:lnTo>
                  <a:lnTo>
                    <a:pt x="1124" y="951"/>
                  </a:lnTo>
                  <a:lnTo>
                    <a:pt x="1172" y="915"/>
                  </a:lnTo>
                  <a:lnTo>
                    <a:pt x="1221" y="879"/>
                  </a:lnTo>
                  <a:lnTo>
                    <a:pt x="1273" y="847"/>
                  </a:lnTo>
                  <a:lnTo>
                    <a:pt x="1325" y="816"/>
                  </a:lnTo>
                  <a:lnTo>
                    <a:pt x="1379" y="788"/>
                  </a:lnTo>
                  <a:lnTo>
                    <a:pt x="1435" y="762"/>
                  </a:lnTo>
                  <a:lnTo>
                    <a:pt x="1492" y="739"/>
                  </a:lnTo>
                  <a:lnTo>
                    <a:pt x="1550" y="719"/>
                  </a:lnTo>
                  <a:lnTo>
                    <a:pt x="1609" y="703"/>
                  </a:lnTo>
                  <a:lnTo>
                    <a:pt x="1670" y="689"/>
                  </a:lnTo>
                  <a:lnTo>
                    <a:pt x="1733" y="678"/>
                  </a:lnTo>
                  <a:lnTo>
                    <a:pt x="1796" y="669"/>
                  </a:lnTo>
                  <a:lnTo>
                    <a:pt x="1859" y="665"/>
                  </a:lnTo>
                  <a:lnTo>
                    <a:pt x="1924" y="663"/>
                  </a:lnTo>
                  <a:lnTo>
                    <a:pt x="3836" y="663"/>
                  </a:lnTo>
                  <a:lnTo>
                    <a:pt x="3836" y="663"/>
                  </a:lnTo>
                  <a:lnTo>
                    <a:pt x="3901" y="665"/>
                  </a:lnTo>
                  <a:lnTo>
                    <a:pt x="3964" y="669"/>
                  </a:lnTo>
                  <a:lnTo>
                    <a:pt x="4027" y="678"/>
                  </a:lnTo>
                  <a:lnTo>
                    <a:pt x="4090" y="689"/>
                  </a:lnTo>
                  <a:lnTo>
                    <a:pt x="4149" y="703"/>
                  </a:lnTo>
                  <a:lnTo>
                    <a:pt x="4210" y="719"/>
                  </a:lnTo>
                  <a:lnTo>
                    <a:pt x="4268" y="739"/>
                  </a:lnTo>
                  <a:lnTo>
                    <a:pt x="4325" y="762"/>
                  </a:lnTo>
                  <a:lnTo>
                    <a:pt x="4381" y="788"/>
                  </a:lnTo>
                  <a:lnTo>
                    <a:pt x="4435" y="816"/>
                  </a:lnTo>
                  <a:lnTo>
                    <a:pt x="4487" y="847"/>
                  </a:lnTo>
                  <a:lnTo>
                    <a:pt x="4539" y="879"/>
                  </a:lnTo>
                  <a:lnTo>
                    <a:pt x="4588" y="915"/>
                  </a:lnTo>
                  <a:lnTo>
                    <a:pt x="4636" y="951"/>
                  </a:lnTo>
                  <a:lnTo>
                    <a:pt x="4681" y="993"/>
                  </a:lnTo>
                  <a:lnTo>
                    <a:pt x="4726" y="1034"/>
                  </a:lnTo>
                  <a:lnTo>
                    <a:pt x="4726" y="1034"/>
                  </a:lnTo>
                  <a:lnTo>
                    <a:pt x="4753" y="1063"/>
                  </a:lnTo>
                  <a:lnTo>
                    <a:pt x="4753" y="1063"/>
                  </a:lnTo>
                  <a:lnTo>
                    <a:pt x="4782" y="1027"/>
                  </a:lnTo>
                  <a:lnTo>
                    <a:pt x="4813" y="993"/>
                  </a:lnTo>
                  <a:lnTo>
                    <a:pt x="4845" y="960"/>
                  </a:lnTo>
                  <a:lnTo>
                    <a:pt x="4877" y="928"/>
                  </a:lnTo>
                  <a:lnTo>
                    <a:pt x="4910" y="895"/>
                  </a:lnTo>
                  <a:lnTo>
                    <a:pt x="4944" y="865"/>
                  </a:lnTo>
                  <a:lnTo>
                    <a:pt x="4980" y="834"/>
                  </a:lnTo>
                  <a:lnTo>
                    <a:pt x="5016" y="806"/>
                  </a:lnTo>
                  <a:lnTo>
                    <a:pt x="5016" y="806"/>
                  </a:lnTo>
                  <a:lnTo>
                    <a:pt x="5075" y="761"/>
                  </a:lnTo>
                  <a:lnTo>
                    <a:pt x="5136" y="717"/>
                  </a:lnTo>
                  <a:lnTo>
                    <a:pt x="5201" y="678"/>
                  </a:lnTo>
                  <a:lnTo>
                    <a:pt x="5266" y="638"/>
                  </a:lnTo>
                  <a:lnTo>
                    <a:pt x="5266" y="638"/>
                  </a:lnTo>
                  <a:lnTo>
                    <a:pt x="5231" y="601"/>
                  </a:lnTo>
                  <a:lnTo>
                    <a:pt x="5196" y="565"/>
                  </a:lnTo>
                  <a:lnTo>
                    <a:pt x="5196" y="565"/>
                  </a:lnTo>
                  <a:lnTo>
                    <a:pt x="5163" y="532"/>
                  </a:lnTo>
                  <a:lnTo>
                    <a:pt x="5129" y="502"/>
                  </a:lnTo>
                  <a:lnTo>
                    <a:pt x="5095" y="471"/>
                  </a:lnTo>
                  <a:lnTo>
                    <a:pt x="5059" y="441"/>
                  </a:lnTo>
                  <a:lnTo>
                    <a:pt x="5023" y="412"/>
                  </a:lnTo>
                  <a:lnTo>
                    <a:pt x="4987" y="383"/>
                  </a:lnTo>
                  <a:lnTo>
                    <a:pt x="4949" y="356"/>
                  </a:lnTo>
                  <a:lnTo>
                    <a:pt x="4911" y="329"/>
                  </a:lnTo>
                  <a:lnTo>
                    <a:pt x="4872" y="304"/>
                  </a:lnTo>
                  <a:lnTo>
                    <a:pt x="4832" y="279"/>
                  </a:lnTo>
                  <a:lnTo>
                    <a:pt x="4793" y="255"/>
                  </a:lnTo>
                  <a:lnTo>
                    <a:pt x="4751" y="234"/>
                  </a:lnTo>
                  <a:lnTo>
                    <a:pt x="4712" y="210"/>
                  </a:lnTo>
                  <a:lnTo>
                    <a:pt x="4669" y="191"/>
                  </a:lnTo>
                  <a:lnTo>
                    <a:pt x="4627" y="171"/>
                  </a:lnTo>
                  <a:lnTo>
                    <a:pt x="4584" y="151"/>
                  </a:lnTo>
                  <a:lnTo>
                    <a:pt x="4541" y="133"/>
                  </a:lnTo>
                  <a:lnTo>
                    <a:pt x="4496" y="117"/>
                  </a:lnTo>
                  <a:lnTo>
                    <a:pt x="4453" y="101"/>
                  </a:lnTo>
                  <a:lnTo>
                    <a:pt x="4408" y="86"/>
                  </a:lnTo>
                  <a:lnTo>
                    <a:pt x="4361" y="74"/>
                  </a:lnTo>
                  <a:lnTo>
                    <a:pt x="4316" y="61"/>
                  </a:lnTo>
                  <a:lnTo>
                    <a:pt x="4270" y="49"/>
                  </a:lnTo>
                  <a:lnTo>
                    <a:pt x="4223" y="40"/>
                  </a:lnTo>
                  <a:lnTo>
                    <a:pt x="4176" y="31"/>
                  </a:lnTo>
                  <a:lnTo>
                    <a:pt x="4128" y="22"/>
                  </a:lnTo>
                  <a:lnTo>
                    <a:pt x="4081" y="14"/>
                  </a:lnTo>
                  <a:lnTo>
                    <a:pt x="4032" y="9"/>
                  </a:lnTo>
                  <a:lnTo>
                    <a:pt x="3984" y="5"/>
                  </a:lnTo>
                  <a:lnTo>
                    <a:pt x="3935" y="2"/>
                  </a:lnTo>
                  <a:lnTo>
                    <a:pt x="3885" y="0"/>
                  </a:lnTo>
                  <a:lnTo>
                    <a:pt x="3836" y="0"/>
                  </a:lnTo>
                  <a:lnTo>
                    <a:pt x="1924" y="0"/>
                  </a:lnTo>
                  <a:lnTo>
                    <a:pt x="1924" y="0"/>
                  </a:lnTo>
                  <a:lnTo>
                    <a:pt x="1873" y="0"/>
                  </a:lnTo>
                  <a:lnTo>
                    <a:pt x="1825" y="2"/>
                  </a:lnTo>
                  <a:lnTo>
                    <a:pt x="1776" y="5"/>
                  </a:lnTo>
                  <a:lnTo>
                    <a:pt x="1728" y="9"/>
                  </a:lnTo>
                  <a:lnTo>
                    <a:pt x="1679" y="14"/>
                  </a:lnTo>
                  <a:lnTo>
                    <a:pt x="1631" y="22"/>
                  </a:lnTo>
                  <a:lnTo>
                    <a:pt x="1584" y="31"/>
                  </a:lnTo>
                  <a:lnTo>
                    <a:pt x="1537" y="40"/>
                  </a:lnTo>
                  <a:lnTo>
                    <a:pt x="1490" y="49"/>
                  </a:lnTo>
                  <a:lnTo>
                    <a:pt x="1444" y="61"/>
                  </a:lnTo>
                  <a:lnTo>
                    <a:pt x="1399" y="74"/>
                  </a:lnTo>
                  <a:lnTo>
                    <a:pt x="1352" y="86"/>
                  </a:lnTo>
                  <a:lnTo>
                    <a:pt x="1307" y="101"/>
                  </a:lnTo>
                  <a:lnTo>
                    <a:pt x="1264" y="117"/>
                  </a:lnTo>
                  <a:lnTo>
                    <a:pt x="1219" y="133"/>
                  </a:lnTo>
                  <a:lnTo>
                    <a:pt x="1176" y="151"/>
                  </a:lnTo>
                  <a:lnTo>
                    <a:pt x="1133" y="171"/>
                  </a:lnTo>
                  <a:lnTo>
                    <a:pt x="1091" y="191"/>
                  </a:lnTo>
                  <a:lnTo>
                    <a:pt x="1048" y="210"/>
                  </a:lnTo>
                  <a:lnTo>
                    <a:pt x="1007" y="234"/>
                  </a:lnTo>
                  <a:lnTo>
                    <a:pt x="967" y="255"/>
                  </a:lnTo>
                  <a:lnTo>
                    <a:pt x="928" y="279"/>
                  </a:lnTo>
                  <a:lnTo>
                    <a:pt x="888" y="304"/>
                  </a:lnTo>
                  <a:lnTo>
                    <a:pt x="849" y="329"/>
                  </a:lnTo>
                  <a:lnTo>
                    <a:pt x="811" y="356"/>
                  </a:lnTo>
                  <a:lnTo>
                    <a:pt x="773" y="383"/>
                  </a:lnTo>
                  <a:lnTo>
                    <a:pt x="737" y="412"/>
                  </a:lnTo>
                  <a:lnTo>
                    <a:pt x="701" y="441"/>
                  </a:lnTo>
                  <a:lnTo>
                    <a:pt x="665" y="471"/>
                  </a:lnTo>
                  <a:lnTo>
                    <a:pt x="631" y="502"/>
                  </a:lnTo>
                  <a:lnTo>
                    <a:pt x="597" y="532"/>
                  </a:lnTo>
                  <a:lnTo>
                    <a:pt x="564" y="565"/>
                  </a:lnTo>
                  <a:lnTo>
                    <a:pt x="564" y="565"/>
                  </a:lnTo>
                  <a:lnTo>
                    <a:pt x="532" y="597"/>
                  </a:lnTo>
                  <a:lnTo>
                    <a:pt x="502" y="631"/>
                  </a:lnTo>
                  <a:lnTo>
                    <a:pt x="471" y="665"/>
                  </a:lnTo>
                  <a:lnTo>
                    <a:pt x="440" y="701"/>
                  </a:lnTo>
                  <a:lnTo>
                    <a:pt x="412" y="737"/>
                  </a:lnTo>
                  <a:lnTo>
                    <a:pt x="383" y="773"/>
                  </a:lnTo>
                  <a:lnTo>
                    <a:pt x="356" y="811"/>
                  </a:lnTo>
                  <a:lnTo>
                    <a:pt x="329" y="849"/>
                  </a:lnTo>
                  <a:lnTo>
                    <a:pt x="304" y="888"/>
                  </a:lnTo>
                  <a:lnTo>
                    <a:pt x="279" y="928"/>
                  </a:lnTo>
                  <a:lnTo>
                    <a:pt x="255" y="967"/>
                  </a:lnTo>
                  <a:lnTo>
                    <a:pt x="234" y="1007"/>
                  </a:lnTo>
                  <a:lnTo>
                    <a:pt x="210" y="1048"/>
                  </a:lnTo>
                  <a:lnTo>
                    <a:pt x="191" y="1091"/>
                  </a:lnTo>
                  <a:lnTo>
                    <a:pt x="171" y="1133"/>
                  </a:lnTo>
                  <a:lnTo>
                    <a:pt x="151" y="1176"/>
                  </a:lnTo>
                  <a:lnTo>
                    <a:pt x="133" y="1219"/>
                  </a:lnTo>
                  <a:lnTo>
                    <a:pt x="117" y="1264"/>
                  </a:lnTo>
                  <a:lnTo>
                    <a:pt x="101" y="1307"/>
                  </a:lnTo>
                  <a:lnTo>
                    <a:pt x="86" y="1352"/>
                  </a:lnTo>
                  <a:lnTo>
                    <a:pt x="74" y="1399"/>
                  </a:lnTo>
                  <a:lnTo>
                    <a:pt x="61" y="1444"/>
                  </a:lnTo>
                  <a:lnTo>
                    <a:pt x="49" y="1491"/>
                  </a:lnTo>
                  <a:lnTo>
                    <a:pt x="40" y="1537"/>
                  </a:lnTo>
                  <a:lnTo>
                    <a:pt x="31" y="1584"/>
                  </a:lnTo>
                  <a:lnTo>
                    <a:pt x="22" y="1631"/>
                  </a:lnTo>
                  <a:lnTo>
                    <a:pt x="14" y="1679"/>
                  </a:lnTo>
                  <a:lnTo>
                    <a:pt x="9" y="1728"/>
                  </a:lnTo>
                  <a:lnTo>
                    <a:pt x="5" y="1776"/>
                  </a:lnTo>
                  <a:lnTo>
                    <a:pt x="2" y="1825"/>
                  </a:lnTo>
                  <a:lnTo>
                    <a:pt x="0" y="1874"/>
                  </a:lnTo>
                  <a:lnTo>
                    <a:pt x="0" y="1924"/>
                  </a:lnTo>
                  <a:lnTo>
                    <a:pt x="0" y="1958"/>
                  </a:lnTo>
                  <a:lnTo>
                    <a:pt x="0" y="1958"/>
                  </a:lnTo>
                  <a:lnTo>
                    <a:pt x="0" y="2007"/>
                  </a:lnTo>
                  <a:lnTo>
                    <a:pt x="2" y="2055"/>
                  </a:lnTo>
                  <a:lnTo>
                    <a:pt x="5" y="2106"/>
                  </a:lnTo>
                  <a:lnTo>
                    <a:pt x="9" y="2154"/>
                  </a:lnTo>
                  <a:lnTo>
                    <a:pt x="14" y="2203"/>
                  </a:lnTo>
                  <a:lnTo>
                    <a:pt x="22" y="2249"/>
                  </a:lnTo>
                  <a:lnTo>
                    <a:pt x="31" y="2298"/>
                  </a:lnTo>
                  <a:lnTo>
                    <a:pt x="40" y="2345"/>
                  </a:lnTo>
                  <a:lnTo>
                    <a:pt x="49" y="2391"/>
                  </a:lnTo>
                  <a:lnTo>
                    <a:pt x="61" y="2436"/>
                  </a:lnTo>
                  <a:lnTo>
                    <a:pt x="74" y="2483"/>
                  </a:lnTo>
                  <a:lnTo>
                    <a:pt x="86" y="2528"/>
                  </a:lnTo>
                  <a:lnTo>
                    <a:pt x="101" y="2573"/>
                  </a:lnTo>
                  <a:lnTo>
                    <a:pt x="117" y="2618"/>
                  </a:lnTo>
                  <a:lnTo>
                    <a:pt x="133" y="2661"/>
                  </a:lnTo>
                  <a:lnTo>
                    <a:pt x="151" y="2706"/>
                  </a:lnTo>
                  <a:lnTo>
                    <a:pt x="171" y="2747"/>
                  </a:lnTo>
                  <a:lnTo>
                    <a:pt x="191" y="2791"/>
                  </a:lnTo>
                  <a:lnTo>
                    <a:pt x="210" y="2832"/>
                  </a:lnTo>
                  <a:lnTo>
                    <a:pt x="234" y="2873"/>
                  </a:lnTo>
                  <a:lnTo>
                    <a:pt x="255" y="2915"/>
                  </a:lnTo>
                  <a:lnTo>
                    <a:pt x="279" y="2954"/>
                  </a:lnTo>
                  <a:lnTo>
                    <a:pt x="304" y="2994"/>
                  </a:lnTo>
                  <a:lnTo>
                    <a:pt x="329" y="3032"/>
                  </a:lnTo>
                  <a:lnTo>
                    <a:pt x="356" y="3069"/>
                  </a:lnTo>
                  <a:lnTo>
                    <a:pt x="383" y="3107"/>
                  </a:lnTo>
                  <a:lnTo>
                    <a:pt x="412" y="3145"/>
                  </a:lnTo>
                  <a:lnTo>
                    <a:pt x="440" y="3181"/>
                  </a:lnTo>
                  <a:lnTo>
                    <a:pt x="471" y="3215"/>
                  </a:lnTo>
                  <a:lnTo>
                    <a:pt x="502" y="3249"/>
                  </a:lnTo>
                  <a:lnTo>
                    <a:pt x="532" y="3283"/>
                  </a:lnTo>
                  <a:lnTo>
                    <a:pt x="564" y="3316"/>
                  </a:lnTo>
                  <a:lnTo>
                    <a:pt x="564" y="3316"/>
                  </a:lnTo>
                  <a:lnTo>
                    <a:pt x="597" y="3348"/>
                  </a:lnTo>
                  <a:lnTo>
                    <a:pt x="631" y="3380"/>
                  </a:lnTo>
                  <a:lnTo>
                    <a:pt x="665" y="3411"/>
                  </a:lnTo>
                  <a:lnTo>
                    <a:pt x="701" y="3440"/>
                  </a:lnTo>
                  <a:lnTo>
                    <a:pt x="737" y="3470"/>
                  </a:lnTo>
                  <a:lnTo>
                    <a:pt x="773" y="3497"/>
                  </a:lnTo>
                  <a:lnTo>
                    <a:pt x="811" y="3524"/>
                  </a:lnTo>
                  <a:lnTo>
                    <a:pt x="849" y="3551"/>
                  </a:lnTo>
                  <a:lnTo>
                    <a:pt x="888" y="3576"/>
                  </a:lnTo>
                  <a:lnTo>
                    <a:pt x="928" y="3602"/>
                  </a:lnTo>
                  <a:lnTo>
                    <a:pt x="967" y="3625"/>
                  </a:lnTo>
                  <a:lnTo>
                    <a:pt x="1007" y="3648"/>
                  </a:lnTo>
                  <a:lnTo>
                    <a:pt x="1048" y="3670"/>
                  </a:lnTo>
                  <a:lnTo>
                    <a:pt x="1091" y="3691"/>
                  </a:lnTo>
                  <a:lnTo>
                    <a:pt x="1133" y="3711"/>
                  </a:lnTo>
                  <a:lnTo>
                    <a:pt x="1176" y="3729"/>
                  </a:lnTo>
                  <a:lnTo>
                    <a:pt x="1219" y="3747"/>
                  </a:lnTo>
                  <a:lnTo>
                    <a:pt x="1264" y="3763"/>
                  </a:lnTo>
                  <a:lnTo>
                    <a:pt x="1307" y="3780"/>
                  </a:lnTo>
                  <a:lnTo>
                    <a:pt x="1352" y="3794"/>
                  </a:lnTo>
                  <a:lnTo>
                    <a:pt x="1399" y="3808"/>
                  </a:lnTo>
                  <a:lnTo>
                    <a:pt x="1444" y="3821"/>
                  </a:lnTo>
                  <a:lnTo>
                    <a:pt x="1490" y="3832"/>
                  </a:lnTo>
                  <a:lnTo>
                    <a:pt x="1537" y="3842"/>
                  </a:lnTo>
                  <a:lnTo>
                    <a:pt x="1584" y="3851"/>
                  </a:lnTo>
                  <a:lnTo>
                    <a:pt x="1631" y="3859"/>
                  </a:lnTo>
                  <a:lnTo>
                    <a:pt x="1679" y="3866"/>
                  </a:lnTo>
                  <a:lnTo>
                    <a:pt x="1728" y="3871"/>
                  </a:lnTo>
                  <a:lnTo>
                    <a:pt x="1776" y="3877"/>
                  </a:lnTo>
                  <a:lnTo>
                    <a:pt x="1825" y="3878"/>
                  </a:lnTo>
                  <a:lnTo>
                    <a:pt x="1873" y="3880"/>
                  </a:lnTo>
                  <a:lnTo>
                    <a:pt x="1924" y="3882"/>
                  </a:lnTo>
                  <a:lnTo>
                    <a:pt x="3836" y="3882"/>
                  </a:lnTo>
                  <a:lnTo>
                    <a:pt x="3836" y="3882"/>
                  </a:lnTo>
                  <a:lnTo>
                    <a:pt x="3836" y="3882"/>
                  </a:lnTo>
                  <a:lnTo>
                    <a:pt x="3885" y="3880"/>
                  </a:lnTo>
                  <a:lnTo>
                    <a:pt x="3935" y="3878"/>
                  </a:lnTo>
                  <a:lnTo>
                    <a:pt x="3984" y="3877"/>
                  </a:lnTo>
                  <a:lnTo>
                    <a:pt x="4032" y="3871"/>
                  </a:lnTo>
                  <a:lnTo>
                    <a:pt x="4081" y="3866"/>
                  </a:lnTo>
                  <a:lnTo>
                    <a:pt x="4128" y="3859"/>
                  </a:lnTo>
                  <a:lnTo>
                    <a:pt x="4176" y="3851"/>
                  </a:lnTo>
                  <a:lnTo>
                    <a:pt x="4223" y="3842"/>
                  </a:lnTo>
                  <a:lnTo>
                    <a:pt x="4270" y="3832"/>
                  </a:lnTo>
                  <a:lnTo>
                    <a:pt x="4316" y="3821"/>
                  </a:lnTo>
                  <a:lnTo>
                    <a:pt x="4361" y="3808"/>
                  </a:lnTo>
                  <a:lnTo>
                    <a:pt x="4408" y="3794"/>
                  </a:lnTo>
                  <a:lnTo>
                    <a:pt x="4453" y="3780"/>
                  </a:lnTo>
                  <a:lnTo>
                    <a:pt x="4496" y="3763"/>
                  </a:lnTo>
                  <a:lnTo>
                    <a:pt x="4541" y="3747"/>
                  </a:lnTo>
                  <a:lnTo>
                    <a:pt x="4584" y="3729"/>
                  </a:lnTo>
                  <a:lnTo>
                    <a:pt x="4627" y="3711"/>
                  </a:lnTo>
                  <a:lnTo>
                    <a:pt x="4669" y="3691"/>
                  </a:lnTo>
                  <a:lnTo>
                    <a:pt x="4712" y="3670"/>
                  </a:lnTo>
                  <a:lnTo>
                    <a:pt x="4751" y="3648"/>
                  </a:lnTo>
                  <a:lnTo>
                    <a:pt x="4793" y="3625"/>
                  </a:lnTo>
                  <a:lnTo>
                    <a:pt x="4832" y="3602"/>
                  </a:lnTo>
                  <a:lnTo>
                    <a:pt x="4872" y="3576"/>
                  </a:lnTo>
                  <a:lnTo>
                    <a:pt x="4911" y="3551"/>
                  </a:lnTo>
                  <a:lnTo>
                    <a:pt x="4949" y="3524"/>
                  </a:lnTo>
                  <a:lnTo>
                    <a:pt x="4987" y="3497"/>
                  </a:lnTo>
                  <a:lnTo>
                    <a:pt x="5023" y="3470"/>
                  </a:lnTo>
                  <a:lnTo>
                    <a:pt x="5059" y="3440"/>
                  </a:lnTo>
                  <a:lnTo>
                    <a:pt x="5095" y="3411"/>
                  </a:lnTo>
                  <a:lnTo>
                    <a:pt x="5129" y="3380"/>
                  </a:lnTo>
                  <a:lnTo>
                    <a:pt x="5163" y="3348"/>
                  </a:lnTo>
                  <a:lnTo>
                    <a:pt x="5196" y="3316"/>
                  </a:lnTo>
                  <a:lnTo>
                    <a:pt x="5196" y="3316"/>
                  </a:lnTo>
                  <a:lnTo>
                    <a:pt x="5228" y="3283"/>
                  </a:lnTo>
                  <a:lnTo>
                    <a:pt x="5258" y="3249"/>
                  </a:lnTo>
                  <a:lnTo>
                    <a:pt x="5289" y="3215"/>
                  </a:lnTo>
                  <a:lnTo>
                    <a:pt x="5320" y="3181"/>
                  </a:lnTo>
                  <a:lnTo>
                    <a:pt x="5348" y="3145"/>
                  </a:lnTo>
                  <a:lnTo>
                    <a:pt x="5377" y="3107"/>
                  </a:lnTo>
                  <a:lnTo>
                    <a:pt x="5404" y="3069"/>
                  </a:lnTo>
                  <a:lnTo>
                    <a:pt x="5431" y="3032"/>
                  </a:lnTo>
                  <a:lnTo>
                    <a:pt x="5456" y="2994"/>
                  </a:lnTo>
                  <a:lnTo>
                    <a:pt x="5480" y="2954"/>
                  </a:lnTo>
                  <a:lnTo>
                    <a:pt x="5505" y="2915"/>
                  </a:lnTo>
                  <a:lnTo>
                    <a:pt x="5526" y="2873"/>
                  </a:lnTo>
                  <a:lnTo>
                    <a:pt x="5548" y="2832"/>
                  </a:lnTo>
                  <a:lnTo>
                    <a:pt x="5569" y="2791"/>
                  </a:lnTo>
                  <a:lnTo>
                    <a:pt x="5589" y="2747"/>
                  </a:lnTo>
                  <a:lnTo>
                    <a:pt x="5609" y="2704"/>
                  </a:lnTo>
                  <a:lnTo>
                    <a:pt x="5625" y="2661"/>
                  </a:lnTo>
                  <a:lnTo>
                    <a:pt x="5643" y="2618"/>
                  </a:lnTo>
                  <a:lnTo>
                    <a:pt x="5659" y="2573"/>
                  </a:lnTo>
                  <a:lnTo>
                    <a:pt x="5674" y="2528"/>
                  </a:lnTo>
                  <a:lnTo>
                    <a:pt x="5686" y="2483"/>
                  </a:lnTo>
                  <a:lnTo>
                    <a:pt x="5699" y="2436"/>
                  </a:lnTo>
                  <a:lnTo>
                    <a:pt x="5711" y="2391"/>
                  </a:lnTo>
                  <a:lnTo>
                    <a:pt x="5720" y="2345"/>
                  </a:lnTo>
                  <a:lnTo>
                    <a:pt x="5729" y="2296"/>
                  </a:lnTo>
                  <a:lnTo>
                    <a:pt x="5738" y="2249"/>
                  </a:lnTo>
                  <a:lnTo>
                    <a:pt x="5744" y="2201"/>
                  </a:lnTo>
                  <a:lnTo>
                    <a:pt x="5751" y="2154"/>
                  </a:lnTo>
                  <a:lnTo>
                    <a:pt x="5755" y="2106"/>
                  </a:lnTo>
                  <a:lnTo>
                    <a:pt x="5758" y="2055"/>
                  </a:lnTo>
                  <a:lnTo>
                    <a:pt x="5760" y="2007"/>
                  </a:lnTo>
                  <a:lnTo>
                    <a:pt x="5760" y="1956"/>
                  </a:lnTo>
                  <a:lnTo>
                    <a:pt x="5760" y="1924"/>
                  </a:lnTo>
                  <a:lnTo>
                    <a:pt x="5760" y="1924"/>
                  </a:lnTo>
                  <a:lnTo>
                    <a:pt x="5760" y="1877"/>
                  </a:lnTo>
                  <a:lnTo>
                    <a:pt x="5758" y="1829"/>
                  </a:lnTo>
                  <a:lnTo>
                    <a:pt x="5755" y="1782"/>
                  </a:lnTo>
                  <a:lnTo>
                    <a:pt x="5751" y="1735"/>
                  </a:lnTo>
                  <a:lnTo>
                    <a:pt x="5746" y="1688"/>
                  </a:lnTo>
                  <a:lnTo>
                    <a:pt x="5740" y="1643"/>
                  </a:lnTo>
                  <a:lnTo>
                    <a:pt x="5731" y="1597"/>
                  </a:lnTo>
                  <a:lnTo>
                    <a:pt x="5724" y="1552"/>
                  </a:lnTo>
                  <a:lnTo>
                    <a:pt x="5713" y="1507"/>
                  </a:lnTo>
                  <a:lnTo>
                    <a:pt x="5704" y="1462"/>
                  </a:lnTo>
                  <a:lnTo>
                    <a:pt x="5692" y="1417"/>
                  </a:lnTo>
                  <a:lnTo>
                    <a:pt x="5679" y="1374"/>
                  </a:lnTo>
                  <a:lnTo>
                    <a:pt x="5650" y="1287"/>
                  </a:lnTo>
                  <a:lnTo>
                    <a:pt x="5618" y="1203"/>
                  </a:lnTo>
                  <a:lnTo>
                    <a:pt x="5618" y="1203"/>
                  </a:lnTo>
                  <a:lnTo>
                    <a:pt x="5614" y="1205"/>
                  </a:lnTo>
                  <a:lnTo>
                    <a:pt x="5614" y="12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/>
                </a:gs>
                <a:gs pos="99000">
                  <a:srgbClr val="666666"/>
                </a:gs>
              </a:gsLst>
              <a:path path="circle">
                <a:fillToRect l="100000" b="100000"/>
              </a:path>
              <a:tileRect t="-100000" r="-100000"/>
            </a:gradFill>
            <a:ln w="9525">
              <a:noFill/>
              <a:round/>
              <a:headEnd/>
              <a:tailEnd/>
            </a:ln>
            <a:effectLst>
              <a:innerShdw blurRad="190500" dist="50800" dir="2700000">
                <a:srgbClr val="000000">
                  <a:alpha val="50000"/>
                </a:srgbClr>
              </a:innerShdw>
            </a:effectLst>
            <a:scene3d>
              <a:camera prst="orthographicFront"/>
              <a:lightRig rig="threePt" dir="t">
                <a:rot lat="0" lon="0" rev="12720000"/>
              </a:lightRig>
            </a:scene3d>
            <a:sp3d/>
          </p:spPr>
          <p:txBody>
            <a:bodyPr/>
            <a:lstStyle/>
            <a:p>
              <a:pPr>
                <a:lnSpc>
                  <a:spcPct val="85000"/>
                </a:lnSpc>
              </a:pPr>
              <a:endParaRPr lang="en-US" sz="1800">
                <a:latin typeface="Times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45526" y="1452163"/>
              <a:ext cx="1630998" cy="1099225"/>
            </a:xfrm>
            <a:custGeom>
              <a:avLst/>
              <a:gdLst/>
              <a:ahLst/>
              <a:cxnLst>
                <a:cxn ang="0">
                  <a:pos x="5438" y="1318"/>
                </a:cxn>
                <a:cxn ang="0">
                  <a:pos x="5248" y="1507"/>
                </a:cxn>
                <a:cxn ang="0">
                  <a:pos x="5145" y="1679"/>
                </a:cxn>
                <a:cxn ang="0">
                  <a:pos x="5095" y="1848"/>
                </a:cxn>
                <a:cxn ang="0">
                  <a:pos x="5082" y="2149"/>
                </a:cxn>
                <a:cxn ang="0">
                  <a:pos x="4944" y="2555"/>
                </a:cxn>
                <a:cxn ang="0">
                  <a:pos x="4726" y="2848"/>
                </a:cxn>
                <a:cxn ang="0">
                  <a:pos x="4381" y="3093"/>
                </a:cxn>
                <a:cxn ang="0">
                  <a:pos x="3964" y="3211"/>
                </a:cxn>
                <a:cxn ang="0">
                  <a:pos x="1733" y="3204"/>
                </a:cxn>
                <a:cxn ang="0">
                  <a:pos x="1325" y="3066"/>
                </a:cxn>
                <a:cxn ang="0">
                  <a:pos x="1034" y="2848"/>
                </a:cxn>
                <a:cxn ang="0">
                  <a:pos x="787" y="2501"/>
                </a:cxn>
                <a:cxn ang="0">
                  <a:pos x="669" y="2086"/>
                </a:cxn>
                <a:cxn ang="0">
                  <a:pos x="678" y="1733"/>
                </a:cxn>
                <a:cxn ang="0">
                  <a:pos x="816" y="1325"/>
                </a:cxn>
                <a:cxn ang="0">
                  <a:pos x="1034" y="1034"/>
                </a:cxn>
                <a:cxn ang="0">
                  <a:pos x="1379" y="788"/>
                </a:cxn>
                <a:cxn ang="0">
                  <a:pos x="1796" y="669"/>
                </a:cxn>
                <a:cxn ang="0">
                  <a:pos x="4027" y="678"/>
                </a:cxn>
                <a:cxn ang="0">
                  <a:pos x="4435" y="816"/>
                </a:cxn>
                <a:cxn ang="0">
                  <a:pos x="4726" y="1034"/>
                </a:cxn>
                <a:cxn ang="0">
                  <a:pos x="4910" y="895"/>
                </a:cxn>
                <a:cxn ang="0">
                  <a:pos x="5201" y="678"/>
                </a:cxn>
                <a:cxn ang="0">
                  <a:pos x="5129" y="502"/>
                </a:cxn>
                <a:cxn ang="0">
                  <a:pos x="4872" y="304"/>
                </a:cxn>
                <a:cxn ang="0">
                  <a:pos x="4584" y="151"/>
                </a:cxn>
                <a:cxn ang="0">
                  <a:pos x="4270" y="49"/>
                </a:cxn>
                <a:cxn ang="0">
                  <a:pos x="3935" y="2"/>
                </a:cxn>
                <a:cxn ang="0">
                  <a:pos x="1776" y="5"/>
                </a:cxn>
                <a:cxn ang="0">
                  <a:pos x="1444" y="61"/>
                </a:cxn>
                <a:cxn ang="0">
                  <a:pos x="1133" y="171"/>
                </a:cxn>
                <a:cxn ang="0">
                  <a:pos x="849" y="329"/>
                </a:cxn>
                <a:cxn ang="0">
                  <a:pos x="597" y="532"/>
                </a:cxn>
                <a:cxn ang="0">
                  <a:pos x="412" y="737"/>
                </a:cxn>
                <a:cxn ang="0">
                  <a:pos x="234" y="1007"/>
                </a:cxn>
                <a:cxn ang="0">
                  <a:pos x="101" y="1307"/>
                </a:cxn>
                <a:cxn ang="0">
                  <a:pos x="22" y="1631"/>
                </a:cxn>
                <a:cxn ang="0">
                  <a:pos x="0" y="1958"/>
                </a:cxn>
                <a:cxn ang="0">
                  <a:pos x="22" y="2249"/>
                </a:cxn>
                <a:cxn ang="0">
                  <a:pos x="101" y="2573"/>
                </a:cxn>
                <a:cxn ang="0">
                  <a:pos x="234" y="2873"/>
                </a:cxn>
                <a:cxn ang="0">
                  <a:pos x="412" y="3145"/>
                </a:cxn>
                <a:cxn ang="0">
                  <a:pos x="597" y="3348"/>
                </a:cxn>
                <a:cxn ang="0">
                  <a:pos x="849" y="3551"/>
                </a:cxn>
                <a:cxn ang="0">
                  <a:pos x="1133" y="3711"/>
                </a:cxn>
                <a:cxn ang="0">
                  <a:pos x="1444" y="3821"/>
                </a:cxn>
                <a:cxn ang="0">
                  <a:pos x="1776" y="3877"/>
                </a:cxn>
                <a:cxn ang="0">
                  <a:pos x="3885" y="3880"/>
                </a:cxn>
                <a:cxn ang="0">
                  <a:pos x="4223" y="3842"/>
                </a:cxn>
                <a:cxn ang="0">
                  <a:pos x="4541" y="3747"/>
                </a:cxn>
                <a:cxn ang="0">
                  <a:pos x="4832" y="3602"/>
                </a:cxn>
                <a:cxn ang="0">
                  <a:pos x="5095" y="3411"/>
                </a:cxn>
                <a:cxn ang="0">
                  <a:pos x="5289" y="3215"/>
                </a:cxn>
                <a:cxn ang="0">
                  <a:pos x="5480" y="2954"/>
                </a:cxn>
                <a:cxn ang="0">
                  <a:pos x="5625" y="2661"/>
                </a:cxn>
                <a:cxn ang="0">
                  <a:pos x="5720" y="2345"/>
                </a:cxn>
                <a:cxn ang="0">
                  <a:pos x="5760" y="2007"/>
                </a:cxn>
                <a:cxn ang="0">
                  <a:pos x="5751" y="1735"/>
                </a:cxn>
                <a:cxn ang="0">
                  <a:pos x="5692" y="1417"/>
                </a:cxn>
              </a:cxnLst>
              <a:rect l="0" t="0" r="r" b="b"/>
              <a:pathLst>
                <a:path w="5760" h="3882">
                  <a:moveTo>
                    <a:pt x="5614" y="1205"/>
                  </a:moveTo>
                  <a:lnTo>
                    <a:pt x="5614" y="1205"/>
                  </a:lnTo>
                  <a:lnTo>
                    <a:pt x="5577" y="1226"/>
                  </a:lnTo>
                  <a:lnTo>
                    <a:pt x="5541" y="1248"/>
                  </a:lnTo>
                  <a:lnTo>
                    <a:pt x="5505" y="1271"/>
                  </a:lnTo>
                  <a:lnTo>
                    <a:pt x="5471" y="1295"/>
                  </a:lnTo>
                  <a:lnTo>
                    <a:pt x="5438" y="1318"/>
                  </a:lnTo>
                  <a:lnTo>
                    <a:pt x="5406" y="1343"/>
                  </a:lnTo>
                  <a:lnTo>
                    <a:pt x="5377" y="1370"/>
                  </a:lnTo>
                  <a:lnTo>
                    <a:pt x="5348" y="1395"/>
                  </a:lnTo>
                  <a:lnTo>
                    <a:pt x="5321" y="1422"/>
                  </a:lnTo>
                  <a:lnTo>
                    <a:pt x="5294" y="1451"/>
                  </a:lnTo>
                  <a:lnTo>
                    <a:pt x="5271" y="1478"/>
                  </a:lnTo>
                  <a:lnTo>
                    <a:pt x="5248" y="1507"/>
                  </a:lnTo>
                  <a:lnTo>
                    <a:pt x="5226" y="1536"/>
                  </a:lnTo>
                  <a:lnTo>
                    <a:pt x="5206" y="1566"/>
                  </a:lnTo>
                  <a:lnTo>
                    <a:pt x="5188" y="1595"/>
                  </a:lnTo>
                  <a:lnTo>
                    <a:pt x="5172" y="1624"/>
                  </a:lnTo>
                  <a:lnTo>
                    <a:pt x="5172" y="1624"/>
                  </a:lnTo>
                  <a:lnTo>
                    <a:pt x="5158" y="1652"/>
                  </a:lnTo>
                  <a:lnTo>
                    <a:pt x="5145" y="1679"/>
                  </a:lnTo>
                  <a:lnTo>
                    <a:pt x="5133" y="1706"/>
                  </a:lnTo>
                  <a:lnTo>
                    <a:pt x="5124" y="1735"/>
                  </a:lnTo>
                  <a:lnTo>
                    <a:pt x="5115" y="1764"/>
                  </a:lnTo>
                  <a:lnTo>
                    <a:pt x="5106" y="1791"/>
                  </a:lnTo>
                  <a:lnTo>
                    <a:pt x="5100" y="1820"/>
                  </a:lnTo>
                  <a:lnTo>
                    <a:pt x="5095" y="1848"/>
                  </a:lnTo>
                  <a:lnTo>
                    <a:pt x="5095" y="1848"/>
                  </a:lnTo>
                  <a:lnTo>
                    <a:pt x="5097" y="1886"/>
                  </a:lnTo>
                  <a:lnTo>
                    <a:pt x="5097" y="1924"/>
                  </a:lnTo>
                  <a:lnTo>
                    <a:pt x="5097" y="1956"/>
                  </a:lnTo>
                  <a:lnTo>
                    <a:pt x="5097" y="1956"/>
                  </a:lnTo>
                  <a:lnTo>
                    <a:pt x="5095" y="2021"/>
                  </a:lnTo>
                  <a:lnTo>
                    <a:pt x="5089" y="2086"/>
                  </a:lnTo>
                  <a:lnTo>
                    <a:pt x="5082" y="2149"/>
                  </a:lnTo>
                  <a:lnTo>
                    <a:pt x="5071" y="2210"/>
                  </a:lnTo>
                  <a:lnTo>
                    <a:pt x="5057" y="2271"/>
                  </a:lnTo>
                  <a:lnTo>
                    <a:pt x="5041" y="2330"/>
                  </a:lnTo>
                  <a:lnTo>
                    <a:pt x="5019" y="2390"/>
                  </a:lnTo>
                  <a:lnTo>
                    <a:pt x="4998" y="2445"/>
                  </a:lnTo>
                  <a:lnTo>
                    <a:pt x="4973" y="2501"/>
                  </a:lnTo>
                  <a:lnTo>
                    <a:pt x="4944" y="2555"/>
                  </a:lnTo>
                  <a:lnTo>
                    <a:pt x="4913" y="2609"/>
                  </a:lnTo>
                  <a:lnTo>
                    <a:pt x="4881" y="2659"/>
                  </a:lnTo>
                  <a:lnTo>
                    <a:pt x="4845" y="2710"/>
                  </a:lnTo>
                  <a:lnTo>
                    <a:pt x="4807" y="2756"/>
                  </a:lnTo>
                  <a:lnTo>
                    <a:pt x="4768" y="2803"/>
                  </a:lnTo>
                  <a:lnTo>
                    <a:pt x="4726" y="2848"/>
                  </a:lnTo>
                  <a:lnTo>
                    <a:pt x="4726" y="2848"/>
                  </a:lnTo>
                  <a:lnTo>
                    <a:pt x="4681" y="2889"/>
                  </a:lnTo>
                  <a:lnTo>
                    <a:pt x="4636" y="2929"/>
                  </a:lnTo>
                  <a:lnTo>
                    <a:pt x="4588" y="2967"/>
                  </a:lnTo>
                  <a:lnTo>
                    <a:pt x="4539" y="3003"/>
                  </a:lnTo>
                  <a:lnTo>
                    <a:pt x="4487" y="3035"/>
                  </a:lnTo>
                  <a:lnTo>
                    <a:pt x="4435" y="3066"/>
                  </a:lnTo>
                  <a:lnTo>
                    <a:pt x="4381" y="3093"/>
                  </a:lnTo>
                  <a:lnTo>
                    <a:pt x="4325" y="3118"/>
                  </a:lnTo>
                  <a:lnTo>
                    <a:pt x="4268" y="3141"/>
                  </a:lnTo>
                  <a:lnTo>
                    <a:pt x="4210" y="3161"/>
                  </a:lnTo>
                  <a:lnTo>
                    <a:pt x="4149" y="3177"/>
                  </a:lnTo>
                  <a:lnTo>
                    <a:pt x="4090" y="3192"/>
                  </a:lnTo>
                  <a:lnTo>
                    <a:pt x="4027" y="3204"/>
                  </a:lnTo>
                  <a:lnTo>
                    <a:pt x="3964" y="3211"/>
                  </a:lnTo>
                  <a:lnTo>
                    <a:pt x="3901" y="3217"/>
                  </a:lnTo>
                  <a:lnTo>
                    <a:pt x="3836" y="3219"/>
                  </a:lnTo>
                  <a:lnTo>
                    <a:pt x="1924" y="3219"/>
                  </a:lnTo>
                  <a:lnTo>
                    <a:pt x="1924" y="3219"/>
                  </a:lnTo>
                  <a:lnTo>
                    <a:pt x="1859" y="3217"/>
                  </a:lnTo>
                  <a:lnTo>
                    <a:pt x="1796" y="3211"/>
                  </a:lnTo>
                  <a:lnTo>
                    <a:pt x="1733" y="3204"/>
                  </a:lnTo>
                  <a:lnTo>
                    <a:pt x="1670" y="3192"/>
                  </a:lnTo>
                  <a:lnTo>
                    <a:pt x="1609" y="3177"/>
                  </a:lnTo>
                  <a:lnTo>
                    <a:pt x="1550" y="3161"/>
                  </a:lnTo>
                  <a:lnTo>
                    <a:pt x="1492" y="3141"/>
                  </a:lnTo>
                  <a:lnTo>
                    <a:pt x="1435" y="3118"/>
                  </a:lnTo>
                  <a:lnTo>
                    <a:pt x="1379" y="3093"/>
                  </a:lnTo>
                  <a:lnTo>
                    <a:pt x="1325" y="3066"/>
                  </a:lnTo>
                  <a:lnTo>
                    <a:pt x="1273" y="3035"/>
                  </a:lnTo>
                  <a:lnTo>
                    <a:pt x="1221" y="3003"/>
                  </a:lnTo>
                  <a:lnTo>
                    <a:pt x="1172" y="2967"/>
                  </a:lnTo>
                  <a:lnTo>
                    <a:pt x="1124" y="2929"/>
                  </a:lnTo>
                  <a:lnTo>
                    <a:pt x="1077" y="2889"/>
                  </a:lnTo>
                  <a:lnTo>
                    <a:pt x="1034" y="2848"/>
                  </a:lnTo>
                  <a:lnTo>
                    <a:pt x="1034" y="2848"/>
                  </a:lnTo>
                  <a:lnTo>
                    <a:pt x="992" y="2803"/>
                  </a:lnTo>
                  <a:lnTo>
                    <a:pt x="951" y="2756"/>
                  </a:lnTo>
                  <a:lnTo>
                    <a:pt x="913" y="2710"/>
                  </a:lnTo>
                  <a:lnTo>
                    <a:pt x="879" y="2659"/>
                  </a:lnTo>
                  <a:lnTo>
                    <a:pt x="847" y="2609"/>
                  </a:lnTo>
                  <a:lnTo>
                    <a:pt x="816" y="2555"/>
                  </a:lnTo>
                  <a:lnTo>
                    <a:pt x="787" y="2501"/>
                  </a:lnTo>
                  <a:lnTo>
                    <a:pt x="762" y="2445"/>
                  </a:lnTo>
                  <a:lnTo>
                    <a:pt x="739" y="2390"/>
                  </a:lnTo>
                  <a:lnTo>
                    <a:pt x="719" y="2330"/>
                  </a:lnTo>
                  <a:lnTo>
                    <a:pt x="703" y="2271"/>
                  </a:lnTo>
                  <a:lnTo>
                    <a:pt x="689" y="2210"/>
                  </a:lnTo>
                  <a:lnTo>
                    <a:pt x="678" y="2149"/>
                  </a:lnTo>
                  <a:lnTo>
                    <a:pt x="669" y="2086"/>
                  </a:lnTo>
                  <a:lnTo>
                    <a:pt x="665" y="2021"/>
                  </a:lnTo>
                  <a:lnTo>
                    <a:pt x="663" y="1956"/>
                  </a:lnTo>
                  <a:lnTo>
                    <a:pt x="663" y="1924"/>
                  </a:lnTo>
                  <a:lnTo>
                    <a:pt x="663" y="1924"/>
                  </a:lnTo>
                  <a:lnTo>
                    <a:pt x="665" y="1859"/>
                  </a:lnTo>
                  <a:lnTo>
                    <a:pt x="669" y="1796"/>
                  </a:lnTo>
                  <a:lnTo>
                    <a:pt x="678" y="1733"/>
                  </a:lnTo>
                  <a:lnTo>
                    <a:pt x="689" y="1670"/>
                  </a:lnTo>
                  <a:lnTo>
                    <a:pt x="703" y="1611"/>
                  </a:lnTo>
                  <a:lnTo>
                    <a:pt x="719" y="1550"/>
                  </a:lnTo>
                  <a:lnTo>
                    <a:pt x="739" y="1492"/>
                  </a:lnTo>
                  <a:lnTo>
                    <a:pt x="762" y="1435"/>
                  </a:lnTo>
                  <a:lnTo>
                    <a:pt x="787" y="1379"/>
                  </a:lnTo>
                  <a:lnTo>
                    <a:pt x="816" y="1325"/>
                  </a:lnTo>
                  <a:lnTo>
                    <a:pt x="847" y="1273"/>
                  </a:lnTo>
                  <a:lnTo>
                    <a:pt x="879" y="1221"/>
                  </a:lnTo>
                  <a:lnTo>
                    <a:pt x="913" y="1172"/>
                  </a:lnTo>
                  <a:lnTo>
                    <a:pt x="951" y="1124"/>
                  </a:lnTo>
                  <a:lnTo>
                    <a:pt x="992" y="1079"/>
                  </a:lnTo>
                  <a:lnTo>
                    <a:pt x="1034" y="1034"/>
                  </a:lnTo>
                  <a:lnTo>
                    <a:pt x="1034" y="1034"/>
                  </a:lnTo>
                  <a:lnTo>
                    <a:pt x="1077" y="993"/>
                  </a:lnTo>
                  <a:lnTo>
                    <a:pt x="1124" y="951"/>
                  </a:lnTo>
                  <a:lnTo>
                    <a:pt x="1172" y="915"/>
                  </a:lnTo>
                  <a:lnTo>
                    <a:pt x="1221" y="879"/>
                  </a:lnTo>
                  <a:lnTo>
                    <a:pt x="1273" y="847"/>
                  </a:lnTo>
                  <a:lnTo>
                    <a:pt x="1325" y="816"/>
                  </a:lnTo>
                  <a:lnTo>
                    <a:pt x="1379" y="788"/>
                  </a:lnTo>
                  <a:lnTo>
                    <a:pt x="1435" y="762"/>
                  </a:lnTo>
                  <a:lnTo>
                    <a:pt x="1492" y="739"/>
                  </a:lnTo>
                  <a:lnTo>
                    <a:pt x="1550" y="719"/>
                  </a:lnTo>
                  <a:lnTo>
                    <a:pt x="1609" y="703"/>
                  </a:lnTo>
                  <a:lnTo>
                    <a:pt x="1670" y="689"/>
                  </a:lnTo>
                  <a:lnTo>
                    <a:pt x="1733" y="678"/>
                  </a:lnTo>
                  <a:lnTo>
                    <a:pt x="1796" y="669"/>
                  </a:lnTo>
                  <a:lnTo>
                    <a:pt x="1859" y="665"/>
                  </a:lnTo>
                  <a:lnTo>
                    <a:pt x="1924" y="663"/>
                  </a:lnTo>
                  <a:lnTo>
                    <a:pt x="3836" y="663"/>
                  </a:lnTo>
                  <a:lnTo>
                    <a:pt x="3836" y="663"/>
                  </a:lnTo>
                  <a:lnTo>
                    <a:pt x="3901" y="665"/>
                  </a:lnTo>
                  <a:lnTo>
                    <a:pt x="3964" y="669"/>
                  </a:lnTo>
                  <a:lnTo>
                    <a:pt x="4027" y="678"/>
                  </a:lnTo>
                  <a:lnTo>
                    <a:pt x="4090" y="689"/>
                  </a:lnTo>
                  <a:lnTo>
                    <a:pt x="4149" y="703"/>
                  </a:lnTo>
                  <a:lnTo>
                    <a:pt x="4210" y="719"/>
                  </a:lnTo>
                  <a:lnTo>
                    <a:pt x="4268" y="739"/>
                  </a:lnTo>
                  <a:lnTo>
                    <a:pt x="4325" y="762"/>
                  </a:lnTo>
                  <a:lnTo>
                    <a:pt x="4381" y="788"/>
                  </a:lnTo>
                  <a:lnTo>
                    <a:pt x="4435" y="816"/>
                  </a:lnTo>
                  <a:lnTo>
                    <a:pt x="4487" y="847"/>
                  </a:lnTo>
                  <a:lnTo>
                    <a:pt x="4539" y="879"/>
                  </a:lnTo>
                  <a:lnTo>
                    <a:pt x="4588" y="915"/>
                  </a:lnTo>
                  <a:lnTo>
                    <a:pt x="4636" y="951"/>
                  </a:lnTo>
                  <a:lnTo>
                    <a:pt x="4681" y="993"/>
                  </a:lnTo>
                  <a:lnTo>
                    <a:pt x="4726" y="1034"/>
                  </a:lnTo>
                  <a:lnTo>
                    <a:pt x="4726" y="1034"/>
                  </a:lnTo>
                  <a:lnTo>
                    <a:pt x="4753" y="1063"/>
                  </a:lnTo>
                  <a:lnTo>
                    <a:pt x="4753" y="1063"/>
                  </a:lnTo>
                  <a:lnTo>
                    <a:pt x="4782" y="1027"/>
                  </a:lnTo>
                  <a:lnTo>
                    <a:pt x="4813" y="993"/>
                  </a:lnTo>
                  <a:lnTo>
                    <a:pt x="4845" y="960"/>
                  </a:lnTo>
                  <a:lnTo>
                    <a:pt x="4877" y="928"/>
                  </a:lnTo>
                  <a:lnTo>
                    <a:pt x="4910" y="895"/>
                  </a:lnTo>
                  <a:lnTo>
                    <a:pt x="4944" y="865"/>
                  </a:lnTo>
                  <a:lnTo>
                    <a:pt x="4980" y="834"/>
                  </a:lnTo>
                  <a:lnTo>
                    <a:pt x="5016" y="806"/>
                  </a:lnTo>
                  <a:lnTo>
                    <a:pt x="5016" y="806"/>
                  </a:lnTo>
                  <a:lnTo>
                    <a:pt x="5075" y="761"/>
                  </a:lnTo>
                  <a:lnTo>
                    <a:pt x="5136" y="717"/>
                  </a:lnTo>
                  <a:lnTo>
                    <a:pt x="5201" y="678"/>
                  </a:lnTo>
                  <a:lnTo>
                    <a:pt x="5266" y="638"/>
                  </a:lnTo>
                  <a:lnTo>
                    <a:pt x="5266" y="638"/>
                  </a:lnTo>
                  <a:lnTo>
                    <a:pt x="5231" y="601"/>
                  </a:lnTo>
                  <a:lnTo>
                    <a:pt x="5196" y="565"/>
                  </a:lnTo>
                  <a:lnTo>
                    <a:pt x="5196" y="565"/>
                  </a:lnTo>
                  <a:lnTo>
                    <a:pt x="5163" y="532"/>
                  </a:lnTo>
                  <a:lnTo>
                    <a:pt x="5129" y="502"/>
                  </a:lnTo>
                  <a:lnTo>
                    <a:pt x="5095" y="471"/>
                  </a:lnTo>
                  <a:lnTo>
                    <a:pt x="5059" y="441"/>
                  </a:lnTo>
                  <a:lnTo>
                    <a:pt x="5023" y="412"/>
                  </a:lnTo>
                  <a:lnTo>
                    <a:pt x="4987" y="383"/>
                  </a:lnTo>
                  <a:lnTo>
                    <a:pt x="4949" y="356"/>
                  </a:lnTo>
                  <a:lnTo>
                    <a:pt x="4911" y="329"/>
                  </a:lnTo>
                  <a:lnTo>
                    <a:pt x="4872" y="304"/>
                  </a:lnTo>
                  <a:lnTo>
                    <a:pt x="4832" y="279"/>
                  </a:lnTo>
                  <a:lnTo>
                    <a:pt x="4793" y="255"/>
                  </a:lnTo>
                  <a:lnTo>
                    <a:pt x="4751" y="234"/>
                  </a:lnTo>
                  <a:lnTo>
                    <a:pt x="4712" y="210"/>
                  </a:lnTo>
                  <a:lnTo>
                    <a:pt x="4669" y="191"/>
                  </a:lnTo>
                  <a:lnTo>
                    <a:pt x="4627" y="171"/>
                  </a:lnTo>
                  <a:lnTo>
                    <a:pt x="4584" y="151"/>
                  </a:lnTo>
                  <a:lnTo>
                    <a:pt x="4541" y="133"/>
                  </a:lnTo>
                  <a:lnTo>
                    <a:pt x="4496" y="117"/>
                  </a:lnTo>
                  <a:lnTo>
                    <a:pt x="4453" y="101"/>
                  </a:lnTo>
                  <a:lnTo>
                    <a:pt x="4408" y="86"/>
                  </a:lnTo>
                  <a:lnTo>
                    <a:pt x="4361" y="74"/>
                  </a:lnTo>
                  <a:lnTo>
                    <a:pt x="4316" y="61"/>
                  </a:lnTo>
                  <a:lnTo>
                    <a:pt x="4270" y="49"/>
                  </a:lnTo>
                  <a:lnTo>
                    <a:pt x="4223" y="40"/>
                  </a:lnTo>
                  <a:lnTo>
                    <a:pt x="4176" y="31"/>
                  </a:lnTo>
                  <a:lnTo>
                    <a:pt x="4128" y="22"/>
                  </a:lnTo>
                  <a:lnTo>
                    <a:pt x="4081" y="14"/>
                  </a:lnTo>
                  <a:lnTo>
                    <a:pt x="4032" y="9"/>
                  </a:lnTo>
                  <a:lnTo>
                    <a:pt x="3984" y="5"/>
                  </a:lnTo>
                  <a:lnTo>
                    <a:pt x="3935" y="2"/>
                  </a:lnTo>
                  <a:lnTo>
                    <a:pt x="3885" y="0"/>
                  </a:lnTo>
                  <a:lnTo>
                    <a:pt x="3836" y="0"/>
                  </a:lnTo>
                  <a:lnTo>
                    <a:pt x="1924" y="0"/>
                  </a:lnTo>
                  <a:lnTo>
                    <a:pt x="1924" y="0"/>
                  </a:lnTo>
                  <a:lnTo>
                    <a:pt x="1873" y="0"/>
                  </a:lnTo>
                  <a:lnTo>
                    <a:pt x="1825" y="2"/>
                  </a:lnTo>
                  <a:lnTo>
                    <a:pt x="1776" y="5"/>
                  </a:lnTo>
                  <a:lnTo>
                    <a:pt x="1728" y="9"/>
                  </a:lnTo>
                  <a:lnTo>
                    <a:pt x="1679" y="14"/>
                  </a:lnTo>
                  <a:lnTo>
                    <a:pt x="1631" y="22"/>
                  </a:lnTo>
                  <a:lnTo>
                    <a:pt x="1584" y="31"/>
                  </a:lnTo>
                  <a:lnTo>
                    <a:pt x="1537" y="40"/>
                  </a:lnTo>
                  <a:lnTo>
                    <a:pt x="1490" y="49"/>
                  </a:lnTo>
                  <a:lnTo>
                    <a:pt x="1444" y="61"/>
                  </a:lnTo>
                  <a:lnTo>
                    <a:pt x="1399" y="74"/>
                  </a:lnTo>
                  <a:lnTo>
                    <a:pt x="1352" y="86"/>
                  </a:lnTo>
                  <a:lnTo>
                    <a:pt x="1307" y="101"/>
                  </a:lnTo>
                  <a:lnTo>
                    <a:pt x="1264" y="117"/>
                  </a:lnTo>
                  <a:lnTo>
                    <a:pt x="1219" y="133"/>
                  </a:lnTo>
                  <a:lnTo>
                    <a:pt x="1176" y="151"/>
                  </a:lnTo>
                  <a:lnTo>
                    <a:pt x="1133" y="171"/>
                  </a:lnTo>
                  <a:lnTo>
                    <a:pt x="1091" y="191"/>
                  </a:lnTo>
                  <a:lnTo>
                    <a:pt x="1048" y="210"/>
                  </a:lnTo>
                  <a:lnTo>
                    <a:pt x="1007" y="234"/>
                  </a:lnTo>
                  <a:lnTo>
                    <a:pt x="967" y="255"/>
                  </a:lnTo>
                  <a:lnTo>
                    <a:pt x="928" y="279"/>
                  </a:lnTo>
                  <a:lnTo>
                    <a:pt x="888" y="304"/>
                  </a:lnTo>
                  <a:lnTo>
                    <a:pt x="849" y="329"/>
                  </a:lnTo>
                  <a:lnTo>
                    <a:pt x="811" y="356"/>
                  </a:lnTo>
                  <a:lnTo>
                    <a:pt x="773" y="383"/>
                  </a:lnTo>
                  <a:lnTo>
                    <a:pt x="737" y="412"/>
                  </a:lnTo>
                  <a:lnTo>
                    <a:pt x="701" y="441"/>
                  </a:lnTo>
                  <a:lnTo>
                    <a:pt x="665" y="471"/>
                  </a:lnTo>
                  <a:lnTo>
                    <a:pt x="631" y="502"/>
                  </a:lnTo>
                  <a:lnTo>
                    <a:pt x="597" y="532"/>
                  </a:lnTo>
                  <a:lnTo>
                    <a:pt x="564" y="565"/>
                  </a:lnTo>
                  <a:lnTo>
                    <a:pt x="564" y="565"/>
                  </a:lnTo>
                  <a:lnTo>
                    <a:pt x="532" y="597"/>
                  </a:lnTo>
                  <a:lnTo>
                    <a:pt x="502" y="631"/>
                  </a:lnTo>
                  <a:lnTo>
                    <a:pt x="471" y="665"/>
                  </a:lnTo>
                  <a:lnTo>
                    <a:pt x="440" y="701"/>
                  </a:lnTo>
                  <a:lnTo>
                    <a:pt x="412" y="737"/>
                  </a:lnTo>
                  <a:lnTo>
                    <a:pt x="383" y="773"/>
                  </a:lnTo>
                  <a:lnTo>
                    <a:pt x="356" y="811"/>
                  </a:lnTo>
                  <a:lnTo>
                    <a:pt x="329" y="849"/>
                  </a:lnTo>
                  <a:lnTo>
                    <a:pt x="304" y="888"/>
                  </a:lnTo>
                  <a:lnTo>
                    <a:pt x="279" y="928"/>
                  </a:lnTo>
                  <a:lnTo>
                    <a:pt x="255" y="967"/>
                  </a:lnTo>
                  <a:lnTo>
                    <a:pt x="234" y="1007"/>
                  </a:lnTo>
                  <a:lnTo>
                    <a:pt x="210" y="1048"/>
                  </a:lnTo>
                  <a:lnTo>
                    <a:pt x="191" y="1091"/>
                  </a:lnTo>
                  <a:lnTo>
                    <a:pt x="171" y="1133"/>
                  </a:lnTo>
                  <a:lnTo>
                    <a:pt x="151" y="1176"/>
                  </a:lnTo>
                  <a:lnTo>
                    <a:pt x="133" y="1219"/>
                  </a:lnTo>
                  <a:lnTo>
                    <a:pt x="117" y="1264"/>
                  </a:lnTo>
                  <a:lnTo>
                    <a:pt x="101" y="1307"/>
                  </a:lnTo>
                  <a:lnTo>
                    <a:pt x="86" y="1352"/>
                  </a:lnTo>
                  <a:lnTo>
                    <a:pt x="74" y="1399"/>
                  </a:lnTo>
                  <a:lnTo>
                    <a:pt x="61" y="1444"/>
                  </a:lnTo>
                  <a:lnTo>
                    <a:pt x="49" y="1491"/>
                  </a:lnTo>
                  <a:lnTo>
                    <a:pt x="40" y="1537"/>
                  </a:lnTo>
                  <a:lnTo>
                    <a:pt x="31" y="1584"/>
                  </a:lnTo>
                  <a:lnTo>
                    <a:pt x="22" y="1631"/>
                  </a:lnTo>
                  <a:lnTo>
                    <a:pt x="14" y="1679"/>
                  </a:lnTo>
                  <a:lnTo>
                    <a:pt x="9" y="1728"/>
                  </a:lnTo>
                  <a:lnTo>
                    <a:pt x="5" y="1776"/>
                  </a:lnTo>
                  <a:lnTo>
                    <a:pt x="2" y="1825"/>
                  </a:lnTo>
                  <a:lnTo>
                    <a:pt x="0" y="1874"/>
                  </a:lnTo>
                  <a:lnTo>
                    <a:pt x="0" y="1924"/>
                  </a:lnTo>
                  <a:lnTo>
                    <a:pt x="0" y="1958"/>
                  </a:lnTo>
                  <a:lnTo>
                    <a:pt x="0" y="1958"/>
                  </a:lnTo>
                  <a:lnTo>
                    <a:pt x="0" y="2007"/>
                  </a:lnTo>
                  <a:lnTo>
                    <a:pt x="2" y="2055"/>
                  </a:lnTo>
                  <a:lnTo>
                    <a:pt x="5" y="2106"/>
                  </a:lnTo>
                  <a:lnTo>
                    <a:pt x="9" y="2154"/>
                  </a:lnTo>
                  <a:lnTo>
                    <a:pt x="14" y="2203"/>
                  </a:lnTo>
                  <a:lnTo>
                    <a:pt x="22" y="2249"/>
                  </a:lnTo>
                  <a:lnTo>
                    <a:pt x="31" y="2298"/>
                  </a:lnTo>
                  <a:lnTo>
                    <a:pt x="40" y="2345"/>
                  </a:lnTo>
                  <a:lnTo>
                    <a:pt x="49" y="2391"/>
                  </a:lnTo>
                  <a:lnTo>
                    <a:pt x="61" y="2436"/>
                  </a:lnTo>
                  <a:lnTo>
                    <a:pt x="74" y="2483"/>
                  </a:lnTo>
                  <a:lnTo>
                    <a:pt x="86" y="2528"/>
                  </a:lnTo>
                  <a:lnTo>
                    <a:pt x="101" y="2573"/>
                  </a:lnTo>
                  <a:lnTo>
                    <a:pt x="117" y="2618"/>
                  </a:lnTo>
                  <a:lnTo>
                    <a:pt x="133" y="2661"/>
                  </a:lnTo>
                  <a:lnTo>
                    <a:pt x="151" y="2706"/>
                  </a:lnTo>
                  <a:lnTo>
                    <a:pt x="171" y="2747"/>
                  </a:lnTo>
                  <a:lnTo>
                    <a:pt x="191" y="2791"/>
                  </a:lnTo>
                  <a:lnTo>
                    <a:pt x="210" y="2832"/>
                  </a:lnTo>
                  <a:lnTo>
                    <a:pt x="234" y="2873"/>
                  </a:lnTo>
                  <a:lnTo>
                    <a:pt x="255" y="2915"/>
                  </a:lnTo>
                  <a:lnTo>
                    <a:pt x="279" y="2954"/>
                  </a:lnTo>
                  <a:lnTo>
                    <a:pt x="304" y="2994"/>
                  </a:lnTo>
                  <a:lnTo>
                    <a:pt x="329" y="3032"/>
                  </a:lnTo>
                  <a:lnTo>
                    <a:pt x="356" y="3069"/>
                  </a:lnTo>
                  <a:lnTo>
                    <a:pt x="383" y="3107"/>
                  </a:lnTo>
                  <a:lnTo>
                    <a:pt x="412" y="3145"/>
                  </a:lnTo>
                  <a:lnTo>
                    <a:pt x="440" y="3181"/>
                  </a:lnTo>
                  <a:lnTo>
                    <a:pt x="471" y="3215"/>
                  </a:lnTo>
                  <a:lnTo>
                    <a:pt x="502" y="3249"/>
                  </a:lnTo>
                  <a:lnTo>
                    <a:pt x="532" y="3283"/>
                  </a:lnTo>
                  <a:lnTo>
                    <a:pt x="564" y="3316"/>
                  </a:lnTo>
                  <a:lnTo>
                    <a:pt x="564" y="3316"/>
                  </a:lnTo>
                  <a:lnTo>
                    <a:pt x="597" y="3348"/>
                  </a:lnTo>
                  <a:lnTo>
                    <a:pt x="631" y="3380"/>
                  </a:lnTo>
                  <a:lnTo>
                    <a:pt x="665" y="3411"/>
                  </a:lnTo>
                  <a:lnTo>
                    <a:pt x="701" y="3440"/>
                  </a:lnTo>
                  <a:lnTo>
                    <a:pt x="737" y="3470"/>
                  </a:lnTo>
                  <a:lnTo>
                    <a:pt x="773" y="3497"/>
                  </a:lnTo>
                  <a:lnTo>
                    <a:pt x="811" y="3524"/>
                  </a:lnTo>
                  <a:lnTo>
                    <a:pt x="849" y="3551"/>
                  </a:lnTo>
                  <a:lnTo>
                    <a:pt x="888" y="3576"/>
                  </a:lnTo>
                  <a:lnTo>
                    <a:pt x="928" y="3602"/>
                  </a:lnTo>
                  <a:lnTo>
                    <a:pt x="967" y="3625"/>
                  </a:lnTo>
                  <a:lnTo>
                    <a:pt x="1007" y="3648"/>
                  </a:lnTo>
                  <a:lnTo>
                    <a:pt x="1048" y="3670"/>
                  </a:lnTo>
                  <a:lnTo>
                    <a:pt x="1091" y="3691"/>
                  </a:lnTo>
                  <a:lnTo>
                    <a:pt x="1133" y="3711"/>
                  </a:lnTo>
                  <a:lnTo>
                    <a:pt x="1176" y="3729"/>
                  </a:lnTo>
                  <a:lnTo>
                    <a:pt x="1219" y="3747"/>
                  </a:lnTo>
                  <a:lnTo>
                    <a:pt x="1264" y="3763"/>
                  </a:lnTo>
                  <a:lnTo>
                    <a:pt x="1307" y="3780"/>
                  </a:lnTo>
                  <a:lnTo>
                    <a:pt x="1352" y="3794"/>
                  </a:lnTo>
                  <a:lnTo>
                    <a:pt x="1399" y="3808"/>
                  </a:lnTo>
                  <a:lnTo>
                    <a:pt x="1444" y="3821"/>
                  </a:lnTo>
                  <a:lnTo>
                    <a:pt x="1490" y="3832"/>
                  </a:lnTo>
                  <a:lnTo>
                    <a:pt x="1537" y="3842"/>
                  </a:lnTo>
                  <a:lnTo>
                    <a:pt x="1584" y="3851"/>
                  </a:lnTo>
                  <a:lnTo>
                    <a:pt x="1631" y="3859"/>
                  </a:lnTo>
                  <a:lnTo>
                    <a:pt x="1679" y="3866"/>
                  </a:lnTo>
                  <a:lnTo>
                    <a:pt x="1728" y="3871"/>
                  </a:lnTo>
                  <a:lnTo>
                    <a:pt x="1776" y="3877"/>
                  </a:lnTo>
                  <a:lnTo>
                    <a:pt x="1825" y="3878"/>
                  </a:lnTo>
                  <a:lnTo>
                    <a:pt x="1873" y="3880"/>
                  </a:lnTo>
                  <a:lnTo>
                    <a:pt x="1924" y="3882"/>
                  </a:lnTo>
                  <a:lnTo>
                    <a:pt x="3836" y="3882"/>
                  </a:lnTo>
                  <a:lnTo>
                    <a:pt x="3836" y="3882"/>
                  </a:lnTo>
                  <a:lnTo>
                    <a:pt x="3836" y="3882"/>
                  </a:lnTo>
                  <a:lnTo>
                    <a:pt x="3885" y="3880"/>
                  </a:lnTo>
                  <a:lnTo>
                    <a:pt x="3935" y="3878"/>
                  </a:lnTo>
                  <a:lnTo>
                    <a:pt x="3984" y="3877"/>
                  </a:lnTo>
                  <a:lnTo>
                    <a:pt x="4032" y="3871"/>
                  </a:lnTo>
                  <a:lnTo>
                    <a:pt x="4081" y="3866"/>
                  </a:lnTo>
                  <a:lnTo>
                    <a:pt x="4128" y="3859"/>
                  </a:lnTo>
                  <a:lnTo>
                    <a:pt x="4176" y="3851"/>
                  </a:lnTo>
                  <a:lnTo>
                    <a:pt x="4223" y="3842"/>
                  </a:lnTo>
                  <a:lnTo>
                    <a:pt x="4270" y="3832"/>
                  </a:lnTo>
                  <a:lnTo>
                    <a:pt x="4316" y="3821"/>
                  </a:lnTo>
                  <a:lnTo>
                    <a:pt x="4361" y="3808"/>
                  </a:lnTo>
                  <a:lnTo>
                    <a:pt x="4408" y="3794"/>
                  </a:lnTo>
                  <a:lnTo>
                    <a:pt x="4453" y="3780"/>
                  </a:lnTo>
                  <a:lnTo>
                    <a:pt x="4496" y="3763"/>
                  </a:lnTo>
                  <a:lnTo>
                    <a:pt x="4541" y="3747"/>
                  </a:lnTo>
                  <a:lnTo>
                    <a:pt x="4584" y="3729"/>
                  </a:lnTo>
                  <a:lnTo>
                    <a:pt x="4627" y="3711"/>
                  </a:lnTo>
                  <a:lnTo>
                    <a:pt x="4669" y="3691"/>
                  </a:lnTo>
                  <a:lnTo>
                    <a:pt x="4712" y="3670"/>
                  </a:lnTo>
                  <a:lnTo>
                    <a:pt x="4751" y="3648"/>
                  </a:lnTo>
                  <a:lnTo>
                    <a:pt x="4793" y="3625"/>
                  </a:lnTo>
                  <a:lnTo>
                    <a:pt x="4832" y="3602"/>
                  </a:lnTo>
                  <a:lnTo>
                    <a:pt x="4872" y="3576"/>
                  </a:lnTo>
                  <a:lnTo>
                    <a:pt x="4911" y="3551"/>
                  </a:lnTo>
                  <a:lnTo>
                    <a:pt x="4949" y="3524"/>
                  </a:lnTo>
                  <a:lnTo>
                    <a:pt x="4987" y="3497"/>
                  </a:lnTo>
                  <a:lnTo>
                    <a:pt x="5023" y="3470"/>
                  </a:lnTo>
                  <a:lnTo>
                    <a:pt x="5059" y="3440"/>
                  </a:lnTo>
                  <a:lnTo>
                    <a:pt x="5095" y="3411"/>
                  </a:lnTo>
                  <a:lnTo>
                    <a:pt x="5129" y="3380"/>
                  </a:lnTo>
                  <a:lnTo>
                    <a:pt x="5163" y="3348"/>
                  </a:lnTo>
                  <a:lnTo>
                    <a:pt x="5196" y="3316"/>
                  </a:lnTo>
                  <a:lnTo>
                    <a:pt x="5196" y="3316"/>
                  </a:lnTo>
                  <a:lnTo>
                    <a:pt x="5228" y="3283"/>
                  </a:lnTo>
                  <a:lnTo>
                    <a:pt x="5258" y="3249"/>
                  </a:lnTo>
                  <a:lnTo>
                    <a:pt x="5289" y="3215"/>
                  </a:lnTo>
                  <a:lnTo>
                    <a:pt x="5320" y="3181"/>
                  </a:lnTo>
                  <a:lnTo>
                    <a:pt x="5348" y="3145"/>
                  </a:lnTo>
                  <a:lnTo>
                    <a:pt x="5377" y="3107"/>
                  </a:lnTo>
                  <a:lnTo>
                    <a:pt x="5404" y="3069"/>
                  </a:lnTo>
                  <a:lnTo>
                    <a:pt x="5431" y="3032"/>
                  </a:lnTo>
                  <a:lnTo>
                    <a:pt x="5456" y="2994"/>
                  </a:lnTo>
                  <a:lnTo>
                    <a:pt x="5480" y="2954"/>
                  </a:lnTo>
                  <a:lnTo>
                    <a:pt x="5505" y="2915"/>
                  </a:lnTo>
                  <a:lnTo>
                    <a:pt x="5526" y="2873"/>
                  </a:lnTo>
                  <a:lnTo>
                    <a:pt x="5548" y="2832"/>
                  </a:lnTo>
                  <a:lnTo>
                    <a:pt x="5569" y="2791"/>
                  </a:lnTo>
                  <a:lnTo>
                    <a:pt x="5589" y="2747"/>
                  </a:lnTo>
                  <a:lnTo>
                    <a:pt x="5609" y="2704"/>
                  </a:lnTo>
                  <a:lnTo>
                    <a:pt x="5625" y="2661"/>
                  </a:lnTo>
                  <a:lnTo>
                    <a:pt x="5643" y="2618"/>
                  </a:lnTo>
                  <a:lnTo>
                    <a:pt x="5659" y="2573"/>
                  </a:lnTo>
                  <a:lnTo>
                    <a:pt x="5674" y="2528"/>
                  </a:lnTo>
                  <a:lnTo>
                    <a:pt x="5686" y="2483"/>
                  </a:lnTo>
                  <a:lnTo>
                    <a:pt x="5699" y="2436"/>
                  </a:lnTo>
                  <a:lnTo>
                    <a:pt x="5711" y="2391"/>
                  </a:lnTo>
                  <a:lnTo>
                    <a:pt x="5720" y="2345"/>
                  </a:lnTo>
                  <a:lnTo>
                    <a:pt x="5729" y="2296"/>
                  </a:lnTo>
                  <a:lnTo>
                    <a:pt x="5738" y="2249"/>
                  </a:lnTo>
                  <a:lnTo>
                    <a:pt x="5744" y="2201"/>
                  </a:lnTo>
                  <a:lnTo>
                    <a:pt x="5751" y="2154"/>
                  </a:lnTo>
                  <a:lnTo>
                    <a:pt x="5755" y="2106"/>
                  </a:lnTo>
                  <a:lnTo>
                    <a:pt x="5758" y="2055"/>
                  </a:lnTo>
                  <a:lnTo>
                    <a:pt x="5760" y="2007"/>
                  </a:lnTo>
                  <a:lnTo>
                    <a:pt x="5760" y="1956"/>
                  </a:lnTo>
                  <a:lnTo>
                    <a:pt x="5760" y="1924"/>
                  </a:lnTo>
                  <a:lnTo>
                    <a:pt x="5760" y="1924"/>
                  </a:lnTo>
                  <a:lnTo>
                    <a:pt x="5760" y="1877"/>
                  </a:lnTo>
                  <a:lnTo>
                    <a:pt x="5758" y="1829"/>
                  </a:lnTo>
                  <a:lnTo>
                    <a:pt x="5755" y="1782"/>
                  </a:lnTo>
                  <a:lnTo>
                    <a:pt x="5751" y="1735"/>
                  </a:lnTo>
                  <a:lnTo>
                    <a:pt x="5746" y="1688"/>
                  </a:lnTo>
                  <a:lnTo>
                    <a:pt x="5740" y="1643"/>
                  </a:lnTo>
                  <a:lnTo>
                    <a:pt x="5731" y="1597"/>
                  </a:lnTo>
                  <a:lnTo>
                    <a:pt x="5724" y="1552"/>
                  </a:lnTo>
                  <a:lnTo>
                    <a:pt x="5713" y="1507"/>
                  </a:lnTo>
                  <a:lnTo>
                    <a:pt x="5704" y="1462"/>
                  </a:lnTo>
                  <a:lnTo>
                    <a:pt x="5692" y="1417"/>
                  </a:lnTo>
                  <a:lnTo>
                    <a:pt x="5679" y="1374"/>
                  </a:lnTo>
                  <a:lnTo>
                    <a:pt x="5650" y="1287"/>
                  </a:lnTo>
                  <a:lnTo>
                    <a:pt x="5618" y="1203"/>
                  </a:lnTo>
                  <a:lnTo>
                    <a:pt x="5618" y="1203"/>
                  </a:lnTo>
                  <a:lnTo>
                    <a:pt x="5614" y="1205"/>
                  </a:lnTo>
                  <a:lnTo>
                    <a:pt x="5614" y="120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DBFC"/>
                </a:gs>
                <a:gs pos="99000">
                  <a:srgbClr val="36528B"/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noFill/>
              <a:round/>
              <a:headEnd/>
              <a:tailEnd/>
            </a:ln>
            <a:effectLst>
              <a:innerShdw blurRad="190500" dist="50800" dir="2700000">
                <a:srgbClr val="000000">
                  <a:alpha val="50000"/>
                </a:srgbClr>
              </a:innerShdw>
            </a:effectLst>
            <a:scene3d>
              <a:camera prst="orthographicFront"/>
              <a:lightRig rig="threePt" dir="t">
                <a:rot lat="0" lon="0" rev="12720000"/>
              </a:lightRig>
            </a:scene3d>
            <a:sp3d/>
          </p:spPr>
          <p:txBody>
            <a:bodyPr/>
            <a:lstStyle/>
            <a:p>
              <a:pPr>
                <a:lnSpc>
                  <a:spcPct val="85000"/>
                </a:lnSpc>
              </a:pPr>
              <a:endParaRPr lang="en-US">
                <a:latin typeface="Times"/>
              </a:endParaRPr>
            </a:p>
          </p:txBody>
        </p:sp>
      </p:grpSp>
      <p:sp>
        <p:nvSpPr>
          <p:cNvPr id="15" name="Rectangle 36"/>
          <p:cNvSpPr/>
          <p:nvPr/>
        </p:nvSpPr>
        <p:spPr>
          <a:xfrm>
            <a:off x="3010785" y="2349797"/>
            <a:ext cx="2209287" cy="37199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Data Analysis</a:t>
            </a:r>
            <a:endParaRPr lang="en-US" dirty="0">
              <a:solidFill>
                <a:srgbClr val="FFFFFF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16" name="Rectangle 37"/>
          <p:cNvSpPr/>
          <p:nvPr/>
        </p:nvSpPr>
        <p:spPr>
          <a:xfrm>
            <a:off x="5508104" y="2349797"/>
            <a:ext cx="2209287" cy="37199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Arial Narrow" pitchFamily="34" charset="0"/>
                <a:cs typeface="Arial" pitchFamily="34" charset="0"/>
              </a:rPr>
              <a:t>Signal Priority Control</a:t>
            </a:r>
            <a:endParaRPr lang="en-US" dirty="0">
              <a:solidFill>
                <a:srgbClr val="FFFFFF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10" name="slide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6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8783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456"/>
    </mc:Choice>
    <mc:Fallback>
      <p:transition spd="slow" advTm="1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 animBg="1"/>
      <p:bldP spid="18" grpId="0" animBg="1"/>
      <p:bldP spid="18" grpId="1" animBg="1"/>
      <p:bldP spid="17" grpId="0" animBg="1"/>
      <p:bldP spid="15" grpId="0"/>
      <p:bldP spid="16" grpId="0"/>
    </p:bldLst>
  </p:timing>
  <p:extLst>
    <p:ext uri="{E180D4A7-C9FB-4DFB-919C-405C955672EB}">
      <p14:showEvtLst xmlns:p14="http://schemas.microsoft.com/office/powerpoint/2010/main">
        <p14:playEvt time="60" objId="10"/>
        <p14:stopEvt time="14196" objId="1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156877"/>
              </p:ext>
            </p:extLst>
          </p:nvPr>
        </p:nvGraphicFramePr>
        <p:xfrm>
          <a:off x="2133600" y="607273"/>
          <a:ext cx="7010400" cy="378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69" name="Visio" r:id="rId6" imgW="6475357" imgH="3260250" progId="Visio.Drawing.11">
                  <p:embed/>
                </p:oleObj>
              </mc:Choice>
              <mc:Fallback>
                <p:oleObj name="Visio" r:id="rId6" imgW="6475357" imgH="3260250" progId="Visio.Drawing.11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607273"/>
                        <a:ext cx="7010400" cy="3783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AutoShape 110"/>
          <p:cNvSpPr>
            <a:spLocks noChangeArrowheads="1"/>
          </p:cNvSpPr>
          <p:nvPr/>
        </p:nvSpPr>
        <p:spPr bwMode="auto">
          <a:xfrm rot="5400000">
            <a:off x="900553" y="1081569"/>
            <a:ext cx="574141" cy="530167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0A317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3" name="Rounded Rectangle 2"/>
          <p:cNvSpPr/>
          <p:nvPr/>
        </p:nvSpPr>
        <p:spPr>
          <a:xfrm>
            <a:off x="395536" y="483518"/>
            <a:ext cx="1584176" cy="504056"/>
          </a:xfrm>
          <a:prstGeom prst="roundRect">
            <a:avLst/>
          </a:prstGeom>
          <a:solidFill>
            <a:srgbClr val="00206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Collection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395536" y="1707654"/>
            <a:ext cx="1584176" cy="504056"/>
          </a:xfrm>
          <a:prstGeom prst="roundRect">
            <a:avLst/>
          </a:prstGeom>
          <a:solidFill>
            <a:srgbClr val="00206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</a:t>
            </a:r>
          </a:p>
          <a:p>
            <a:pPr algn="ctr"/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8" name="AutoShape 110"/>
          <p:cNvSpPr>
            <a:spLocks noChangeArrowheads="1"/>
          </p:cNvSpPr>
          <p:nvPr/>
        </p:nvSpPr>
        <p:spPr bwMode="auto">
          <a:xfrm rot="5400000">
            <a:off x="900553" y="2233697"/>
            <a:ext cx="574141" cy="530167"/>
          </a:xfrm>
          <a:prstGeom prst="rightArrow">
            <a:avLst>
              <a:gd name="adj1" fmla="val 55843"/>
              <a:gd name="adj2" fmla="val 49879"/>
            </a:avLst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100000">
                <a:srgbClr val="0A317A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2000"/>
          </a:p>
        </p:txBody>
      </p:sp>
      <p:sp>
        <p:nvSpPr>
          <p:cNvPr id="9" name="Rounded Rectangle 8"/>
          <p:cNvSpPr/>
          <p:nvPr/>
        </p:nvSpPr>
        <p:spPr>
          <a:xfrm>
            <a:off x="395535" y="2859782"/>
            <a:ext cx="1584176" cy="504056"/>
          </a:xfrm>
          <a:prstGeom prst="roundRect">
            <a:avLst/>
          </a:prstGeom>
          <a:solidFill>
            <a:srgbClr val="002060">
              <a:alpha val="5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Priority Control</a:t>
            </a:r>
            <a:endParaRPr lang="en-US" dirty="0"/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rot="4207250">
            <a:off x="5589808" y="2091622"/>
            <a:ext cx="1461570" cy="433755"/>
          </a:xfrm>
          <a:custGeom>
            <a:avLst/>
            <a:gdLst/>
            <a:ahLst/>
            <a:cxnLst>
              <a:cxn ang="0">
                <a:pos x="0" y="5837"/>
              </a:cxn>
              <a:cxn ang="0">
                <a:pos x="3414" y="4391"/>
              </a:cxn>
              <a:cxn ang="0">
                <a:pos x="3414" y="0"/>
              </a:cxn>
              <a:cxn ang="0">
                <a:pos x="0" y="1446"/>
              </a:cxn>
              <a:cxn ang="0">
                <a:pos x="0" y="5837"/>
              </a:cxn>
            </a:cxnLst>
            <a:rect l="0" t="0" r="r" b="b"/>
            <a:pathLst>
              <a:path w="3414" h="5837">
                <a:moveTo>
                  <a:pt x="0" y="5837"/>
                </a:moveTo>
                <a:lnTo>
                  <a:pt x="3414" y="4391"/>
                </a:lnTo>
                <a:lnTo>
                  <a:pt x="3414" y="0"/>
                </a:lnTo>
                <a:lnTo>
                  <a:pt x="0" y="1446"/>
                </a:lnTo>
                <a:lnTo>
                  <a:pt x="0" y="5837"/>
                </a:lnTo>
                <a:close/>
              </a:path>
            </a:pathLst>
          </a:custGeom>
          <a:solidFill>
            <a:srgbClr val="00B050">
              <a:alpha val="65000"/>
            </a:srgbClr>
          </a:solidFill>
          <a:ln w="9525">
            <a:noFill/>
            <a:prstDash val="sysDash"/>
            <a:miter lim="800000"/>
            <a:headEnd/>
            <a:tailEnd/>
          </a:ln>
        </p:spPr>
        <p:txBody>
          <a:bodyPr lIns="18288" tIns="18288" rIns="18288" bIns="18288" anchor="ctr" anchorCtr="1"/>
          <a:lstStyle/>
          <a:p>
            <a:pPr algn="ctr">
              <a:lnSpc>
                <a:spcPct val="85000"/>
              </a:lnSpc>
              <a:spcBef>
                <a:spcPct val="20000"/>
              </a:spcBef>
            </a:pPr>
            <a:endParaRPr lang="en-US" sz="1400" b="1">
              <a:solidFill>
                <a:schemeClr val="bg1"/>
              </a:solidFill>
              <a:latin typeface="Arial Narrow" pitchFamily="11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83768" y="3372357"/>
            <a:ext cx="6480720" cy="639553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xplosion 2 13"/>
          <p:cNvSpPr/>
          <p:nvPr/>
        </p:nvSpPr>
        <p:spPr>
          <a:xfrm>
            <a:off x="4628406" y="771550"/>
            <a:ext cx="2144636" cy="972108"/>
          </a:xfrm>
          <a:prstGeom prst="irregularSeal2">
            <a:avLst/>
          </a:prstGeom>
          <a:solidFill>
            <a:srgbClr val="FF0000">
              <a:alpha val="75000"/>
            </a:srgbClr>
          </a:solidFill>
          <a:ln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Queue spillback</a:t>
            </a:r>
            <a:endParaRPr lang="en-US" sz="1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001191"/>
              </p:ext>
            </p:extLst>
          </p:nvPr>
        </p:nvGraphicFramePr>
        <p:xfrm>
          <a:off x="2555776" y="628775"/>
          <a:ext cx="288032" cy="1330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0" name="Visio" r:id="rId8" imgW="100760" imgH="433890" progId="Visio.Drawing.11">
                  <p:embed/>
                </p:oleObj>
              </mc:Choice>
              <mc:Fallback>
                <p:oleObj name="Visio" r:id="rId8" imgW="100760" imgH="43389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55776" y="628775"/>
                        <a:ext cx="288032" cy="1330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637917"/>
              </p:ext>
            </p:extLst>
          </p:nvPr>
        </p:nvGraphicFramePr>
        <p:xfrm>
          <a:off x="2627784" y="3494532"/>
          <a:ext cx="144016" cy="66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1" name="Visio" r:id="rId10" imgW="100760" imgH="433890" progId="Visio.Drawing.11">
                  <p:embed/>
                </p:oleObj>
              </mc:Choice>
              <mc:Fallback>
                <p:oleObj name="Visio" r:id="rId10" imgW="100760" imgH="433890" progId="Visio.Drawing.11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84" y="3494532"/>
                        <a:ext cx="144016" cy="6667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817347"/>
              </p:ext>
            </p:extLst>
          </p:nvPr>
        </p:nvGraphicFramePr>
        <p:xfrm>
          <a:off x="8748464" y="3111810"/>
          <a:ext cx="149155" cy="6383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2" name="Visio" r:id="rId11" imgW="100760" imgH="433890" progId="Visio.Drawing.11">
                  <p:embed/>
                </p:oleObj>
              </mc:Choice>
              <mc:Fallback>
                <p:oleObj name="Visio" r:id="rId11" imgW="100760" imgH="43389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48464" y="3111810"/>
                        <a:ext cx="149155" cy="6383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3340486"/>
              </p:ext>
            </p:extLst>
          </p:nvPr>
        </p:nvGraphicFramePr>
        <p:xfrm>
          <a:off x="5724128" y="1633723"/>
          <a:ext cx="915482" cy="2255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73" name="Visio" r:id="rId13" imgW="653722" imgH="157410" progId="Visio.Drawing.11">
                  <p:embed/>
                </p:oleObj>
              </mc:Choice>
              <mc:Fallback>
                <p:oleObj name="Visio" r:id="rId13" imgW="653722" imgH="157410" progId="Visio.Drawing.11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633723"/>
                        <a:ext cx="915482" cy="2255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2457592" y="843558"/>
            <a:ext cx="6506895" cy="864096"/>
          </a:xfrm>
          <a:prstGeom prst="rect">
            <a:avLst/>
          </a:prstGeom>
          <a:solidFill>
            <a:srgbClr val="00B050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2411760" y="1743658"/>
            <a:ext cx="4176464" cy="1836204"/>
            <a:chOff x="2411760" y="1633723"/>
            <a:chExt cx="4176464" cy="2162163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012160" y="1633723"/>
              <a:ext cx="576064" cy="1298067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588224" y="2931790"/>
              <a:ext cx="0" cy="864096"/>
            </a:xfrm>
            <a:prstGeom prst="line">
              <a:avLst/>
            </a:prstGeom>
            <a:ln>
              <a:solidFill>
                <a:srgbClr val="00B050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H="1">
              <a:off x="2411760" y="3795886"/>
              <a:ext cx="417646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4171" name="Picture 7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33" y="3618838"/>
            <a:ext cx="555893" cy="220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2" name="Picture 7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08566"/>
            <a:ext cx="576064" cy="2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3" name="Picture 7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38945"/>
            <a:ext cx="576064" cy="228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de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92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9966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161"/>
    </mc:Choice>
    <mc:Fallback>
      <p:transition spd="slow" advTm="40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11" grpId="1" animBg="1"/>
      <p:bldP spid="13" grpId="0" animBg="1"/>
      <p:bldP spid="13" grpId="1" animBg="1"/>
      <p:bldP spid="14" grpId="0" animBg="1"/>
      <p:bldP spid="19" grpId="0" animBg="1"/>
      <p:bldP spid="19" grpId="1" animBg="1"/>
    </p:bldLst>
  </p:timing>
  <p:extLst>
    <p:ext uri="{E180D4A7-C9FB-4DFB-919C-405C955672EB}">
      <p14:showEvtLst xmlns:p14="http://schemas.microsoft.com/office/powerpoint/2010/main">
        <p14:playEvt time="2" objId="6"/>
        <p14:stopEvt time="38706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510542" y="214296"/>
            <a:ext cx="3067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latin typeface="微软雅黑" pitchFamily="34" charset="-122"/>
                <a:ea typeface="微软雅黑" pitchFamily="34" charset="-122"/>
              </a:rPr>
              <a:t>Field Site Demonstration</a:t>
            </a:r>
            <a:endParaRPr lang="zh-CN" altLang="en-US" b="1" dirty="0"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343640"/>
              </p:ext>
            </p:extLst>
          </p:nvPr>
        </p:nvGraphicFramePr>
        <p:xfrm>
          <a:off x="2123728" y="915566"/>
          <a:ext cx="4775448" cy="3783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3" name="Visio" r:id="rId7" imgW="9240437" imgH="7253010" progId="Visio.Drawing.11">
                  <p:embed/>
                </p:oleObj>
              </mc:Choice>
              <mc:Fallback>
                <p:oleObj name="Visio" r:id="rId7" imgW="9240437" imgH="725301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123728" y="915566"/>
                        <a:ext cx="4775448" cy="3783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8600" y="483518"/>
            <a:ext cx="8229600" cy="533400"/>
          </a:xfrm>
        </p:spPr>
        <p:txBody>
          <a:bodyPr/>
          <a:lstStyle/>
          <a:p>
            <a:r>
              <a:rPr lang="en-US" sz="2400" dirty="0"/>
              <a:t>Guangming</a:t>
            </a:r>
            <a:r>
              <a:rPr lang="en-US" sz="2400" i="1" dirty="0"/>
              <a:t> </a:t>
            </a:r>
            <a:r>
              <a:rPr lang="en-US" sz="2400" dirty="0" smtClean="0"/>
              <a:t>6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</a:t>
            </a:r>
            <a:r>
              <a:rPr lang="en-US" sz="2400" dirty="0" smtClean="0"/>
              <a:t>Rd, Chupei, Taiwan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92" r="47965"/>
          <a:stretch/>
        </p:blipFill>
        <p:spPr bwMode="auto">
          <a:xfrm>
            <a:off x="1547664" y="867493"/>
            <a:ext cx="5400600" cy="40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Explosion 2 6"/>
          <p:cNvSpPr/>
          <p:nvPr/>
        </p:nvSpPr>
        <p:spPr>
          <a:xfrm>
            <a:off x="2555776" y="3867894"/>
            <a:ext cx="1296144" cy="576064"/>
          </a:xfrm>
          <a:prstGeom prst="irregularSeal2">
            <a:avLst/>
          </a:prstGeom>
          <a:solidFill>
            <a:srgbClr val="FF0000">
              <a:alpha val="75000"/>
            </a:srgbClr>
          </a:solidFill>
          <a:ln>
            <a:solidFill>
              <a:srgbClr val="FF0000">
                <a:alpha val="6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/>
              <a:t>Queue spillback</a:t>
            </a:r>
            <a:endParaRPr lang="en-US" sz="8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3994585"/>
              </p:ext>
            </p:extLst>
          </p:nvPr>
        </p:nvGraphicFramePr>
        <p:xfrm>
          <a:off x="3707904" y="3219822"/>
          <a:ext cx="1119187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" name="Visio" r:id="rId10" imgW="1391185" imgH="905040" progId="Visio.Drawing.11">
                  <p:embed/>
                </p:oleObj>
              </mc:Choice>
              <mc:Fallback>
                <p:oleObj name="Visio" r:id="rId10" imgW="1391185" imgH="905040" progId="Visio.Drawing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707904" y="3219822"/>
                        <a:ext cx="1119187" cy="717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2592"/>
          <a:stretch/>
        </p:blipFill>
        <p:spPr bwMode="auto">
          <a:xfrm>
            <a:off x="1619672" y="862108"/>
            <a:ext cx="5064738" cy="3912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de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91183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17"/>
    </mc:Choice>
    <mc:Fallback>
      <p:transition spd="slow" advTm="3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  <p:extLst>
    <p:ext uri="{E180D4A7-C9FB-4DFB-919C-405C955672EB}">
      <p14:showEvtLst xmlns:p14="http://schemas.microsoft.com/office/powerpoint/2010/main">
        <p14:playEvt time="59" objId="5"/>
        <p14:stopEvt time="32274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3" name="a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016" y="987574"/>
            <a:ext cx="4283968" cy="2900137"/>
          </a:xfrm>
          <a:prstGeom prst="rect">
            <a:avLst/>
          </a:prstGeom>
        </p:spPr>
      </p:pic>
      <p:pic>
        <p:nvPicPr>
          <p:cNvPr id="5" name="a2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9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6016" y="987574"/>
            <a:ext cx="4126430" cy="2900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7664" y="401191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Control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19091" y="3997252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Dynamic Control</a:t>
            </a:r>
            <a:endParaRPr lang="en-US" dirty="0"/>
          </a:p>
        </p:txBody>
      </p:sp>
      <p:pic>
        <p:nvPicPr>
          <p:cNvPr id="4" name="slide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77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27525" y="2327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6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5"/>
    </mc:Choice>
    <mc:Fallback>
      <p:transition spd="slow" advTm="2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1" objId="4"/>
        <p14:playEvt time="62" objId="3"/>
        <p14:playEvt time="62" objId="5"/>
        <p14:stopEvt time="15620" objId="4"/>
        <p14:stopEvt time="20324" objId="3"/>
        <p14:stopEvt time="20341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|1.7|1.4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3|11.2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8|2.4|3.8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7|1.5|7.6|1.6|3.2|2.5|1.2|2.3|2|1.3|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3.5|7.2|6.1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.5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735</TotalTime>
  <Words>278</Words>
  <Application>Microsoft Office PowerPoint</Application>
  <PresentationFormat>On-screen Show (16:9)</PresentationFormat>
  <Paragraphs>77</Paragraphs>
  <Slides>12</Slides>
  <Notes>6</Notes>
  <HiddenSlides>0</HiddenSlides>
  <MMClips>14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微软雅黑</vt:lpstr>
      <vt:lpstr>宋体</vt:lpstr>
      <vt:lpstr>Arial</vt:lpstr>
      <vt:lpstr>Arial Narrow</vt:lpstr>
      <vt:lpstr>Calibri</vt:lpstr>
      <vt:lpstr>Times</vt:lpstr>
      <vt:lpstr>Verdana</vt:lpstr>
      <vt:lpstr>Wingdings</vt:lpstr>
      <vt:lpstr>Office 主题</vt:lpstr>
      <vt:lpstr>Visio</vt:lpstr>
      <vt:lpstr>PowerPoint Presentation</vt:lpstr>
      <vt:lpstr>Traffic Congestion During Peak Hours</vt:lpstr>
      <vt:lpstr>PowerPoint Presentation</vt:lpstr>
      <vt:lpstr>System Framework</vt:lpstr>
      <vt:lpstr>Pre-timed Signal Control</vt:lpstr>
      <vt:lpstr>Real-Time Signal Control</vt:lpstr>
      <vt:lpstr>PowerPoint Presentation</vt:lpstr>
      <vt:lpstr>PowerPoint Presentation</vt:lpstr>
      <vt:lpstr>Case Study</vt:lpstr>
      <vt:lpstr>Case Study</vt:lpstr>
      <vt:lpstr>Case Study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lidan</dc:creator>
  <cp:lastModifiedBy>Anna Petrone</cp:lastModifiedBy>
  <cp:revision>100</cp:revision>
  <dcterms:created xsi:type="dcterms:W3CDTF">2013-10-16T05:48:55Z</dcterms:created>
  <dcterms:modified xsi:type="dcterms:W3CDTF">2014-08-26T02:09:35Z</dcterms:modified>
</cp:coreProperties>
</file>