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48" r:id="rId1"/>
    <p:sldMasterId id="2147485065" r:id="rId2"/>
    <p:sldMasterId id="2147485075" r:id="rId3"/>
    <p:sldMasterId id="2147485089" r:id="rId4"/>
  </p:sldMasterIdLst>
  <p:notesMasterIdLst>
    <p:notesMasterId r:id="rId54"/>
  </p:notesMasterIdLst>
  <p:handoutMasterIdLst>
    <p:handoutMasterId r:id="rId55"/>
  </p:handoutMasterIdLst>
  <p:sldIdLst>
    <p:sldId id="748" r:id="rId5"/>
    <p:sldId id="789" r:id="rId6"/>
    <p:sldId id="856" r:id="rId7"/>
    <p:sldId id="873" r:id="rId8"/>
    <p:sldId id="861" r:id="rId9"/>
    <p:sldId id="867" r:id="rId10"/>
    <p:sldId id="794" r:id="rId11"/>
    <p:sldId id="797" r:id="rId12"/>
    <p:sldId id="874" r:id="rId13"/>
    <p:sldId id="875" r:id="rId14"/>
    <p:sldId id="876" r:id="rId15"/>
    <p:sldId id="877" r:id="rId16"/>
    <p:sldId id="878" r:id="rId17"/>
    <p:sldId id="858" r:id="rId18"/>
    <p:sldId id="879" r:id="rId19"/>
    <p:sldId id="871" r:id="rId20"/>
    <p:sldId id="868" r:id="rId21"/>
    <p:sldId id="801" r:id="rId22"/>
    <p:sldId id="802" r:id="rId23"/>
    <p:sldId id="880" r:id="rId24"/>
    <p:sldId id="881" r:id="rId25"/>
    <p:sldId id="882" r:id="rId26"/>
    <p:sldId id="883" r:id="rId27"/>
    <p:sldId id="884" r:id="rId28"/>
    <p:sldId id="885" r:id="rId29"/>
    <p:sldId id="886" r:id="rId30"/>
    <p:sldId id="887" r:id="rId31"/>
    <p:sldId id="888" r:id="rId32"/>
    <p:sldId id="889" r:id="rId33"/>
    <p:sldId id="890" r:id="rId34"/>
    <p:sldId id="892" r:id="rId35"/>
    <p:sldId id="893" r:id="rId36"/>
    <p:sldId id="895" r:id="rId37"/>
    <p:sldId id="896" r:id="rId38"/>
    <p:sldId id="901" r:id="rId39"/>
    <p:sldId id="897" r:id="rId40"/>
    <p:sldId id="898" r:id="rId41"/>
    <p:sldId id="910" r:id="rId42"/>
    <p:sldId id="902" r:id="rId43"/>
    <p:sldId id="899" r:id="rId44"/>
    <p:sldId id="900" r:id="rId45"/>
    <p:sldId id="903" r:id="rId46"/>
    <p:sldId id="904" r:id="rId47"/>
    <p:sldId id="905" r:id="rId48"/>
    <p:sldId id="906" r:id="rId49"/>
    <p:sldId id="907" r:id="rId50"/>
    <p:sldId id="908" r:id="rId51"/>
    <p:sldId id="912" r:id="rId52"/>
    <p:sldId id="911" r:id="rId5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554B"/>
    <a:srgbClr val="266965"/>
    <a:srgbClr val="FFFFFF"/>
    <a:srgbClr val="CDE2E5"/>
    <a:srgbClr val="E7F2F3"/>
    <a:srgbClr val="CDFFE2"/>
    <a:srgbClr val="FFC000"/>
    <a:srgbClr val="339966"/>
    <a:srgbClr val="00E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84047" autoAdjust="0"/>
  </p:normalViewPr>
  <p:slideViewPr>
    <p:cSldViewPr>
      <p:cViewPr varScale="1">
        <p:scale>
          <a:sx n="112" d="100"/>
          <a:sy n="112" d="100"/>
        </p:scale>
        <p:origin x="816" y="102"/>
      </p:cViewPr>
      <p:guideLst>
        <p:guide orient="horz" pos="4319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13842"/>
    </p:cViewPr>
  </p:sorterViewPr>
  <p:notesViewPr>
    <p:cSldViewPr>
      <p:cViewPr varScale="1">
        <p:scale>
          <a:sx n="100" d="100"/>
          <a:sy n="100" d="100"/>
        </p:scale>
        <p:origin x="-2556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58A5E-9C1F-4BAB-B432-AAF848D71B9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51898-EC09-477B-A5CC-42BAB02612A1}">
      <dgm:prSet phldrT="[Text]" custT="1"/>
      <dgm:spPr>
        <a:solidFill>
          <a:srgbClr val="EF554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b="1" i="1" dirty="0" smtClean="0">
              <a:solidFill>
                <a:srgbClr val="0000FF"/>
              </a:solidFill>
            </a:rPr>
            <a:t>Identifying all factors</a:t>
          </a:r>
          <a:r>
            <a:rPr lang="en-US" sz="1600" b="1" i="1" dirty="0" smtClean="0">
              <a:solidFill>
                <a:srgbClr val="0000FF"/>
              </a:solidFill>
            </a:rPr>
            <a:t> </a:t>
          </a:r>
          <a:r>
            <a:rPr lang="en-US" sz="1600" dirty="0" smtClean="0">
              <a:solidFill>
                <a:schemeClr val="bg1"/>
              </a:solidFill>
            </a:rPr>
            <a:t>contributing to the total delay and queue, including external factors such as demand, and internal factors such as intersection geometric features</a:t>
          </a:r>
          <a:endParaRPr lang="en-US" sz="1600" dirty="0">
            <a:solidFill>
              <a:schemeClr val="bg1"/>
            </a:solidFill>
          </a:endParaRPr>
        </a:p>
      </dgm:t>
    </dgm:pt>
    <dgm:pt modelId="{2CC14853-C722-42DC-9D44-A28CD43CD069}" type="parTrans" cxnId="{EA6FDDDA-8FB0-4D01-AB6B-312A7E7F7751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B0D1A1BD-9079-4DAE-892E-B1653726BF7F}" type="sibTrans" cxnId="{EA6FDDDA-8FB0-4D01-AB6B-312A7E7F7751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B2E105A4-AC73-48B4-A766-278C117D229F}">
      <dgm:prSet phldrT="[Text]" custT="1"/>
      <dgm:spPr>
        <a:solidFill>
          <a:srgbClr val="EF554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b="1" i="1" dirty="0" smtClean="0">
              <a:solidFill>
                <a:srgbClr val="0000FF"/>
              </a:solidFill>
            </a:rPr>
            <a:t>Generating a comprehensive data set</a:t>
          </a:r>
          <a:r>
            <a:rPr lang="en-US" sz="1600" b="1" i="1" dirty="0" smtClean="0">
              <a:solidFill>
                <a:srgbClr val="0000FF"/>
              </a:solidFill>
            </a:rPr>
            <a:t> </a:t>
          </a:r>
          <a:r>
            <a:rPr lang="en-US" sz="1600" dirty="0" smtClean="0"/>
            <a:t>with all identified factors for simulating </a:t>
          </a:r>
          <a:r>
            <a:rPr lang="en-US" sz="1600" dirty="0" smtClean="0">
              <a:solidFill>
                <a:schemeClr val="bg1"/>
              </a:solidFill>
            </a:rPr>
            <a:t>analysis</a:t>
          </a:r>
          <a:endParaRPr lang="en-US" sz="1600" dirty="0">
            <a:solidFill>
              <a:schemeClr val="bg1"/>
            </a:solidFill>
          </a:endParaRPr>
        </a:p>
      </dgm:t>
    </dgm:pt>
    <dgm:pt modelId="{B2902708-921B-4523-9442-9642FBD76E4A}" type="parTrans" cxnId="{1FCBD207-13E1-4819-9E8F-1B5588C19520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99BDD53C-1FE8-4CE6-A206-8A6222B25F31}" type="sibTrans" cxnId="{1FCBD207-13E1-4819-9E8F-1B5588C19520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22938C29-3662-4804-A28D-EFFA882F9490}">
      <dgm:prSet phldrT="[Text]" custT="1"/>
      <dgm:spPr>
        <a:solidFill>
          <a:srgbClr val="EF554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b="1" i="1" dirty="0" smtClean="0">
              <a:solidFill>
                <a:srgbClr val="0000FF"/>
              </a:solidFill>
            </a:rPr>
            <a:t>Deriving the quantitative relationships </a:t>
          </a:r>
          <a:r>
            <a:rPr lang="en-US" sz="1600" dirty="0" smtClean="0"/>
            <a:t>between intersection delays and contributing factors</a:t>
          </a:r>
          <a:endParaRPr lang="en-US" sz="1600" dirty="0"/>
        </a:p>
      </dgm:t>
    </dgm:pt>
    <dgm:pt modelId="{9D80CE4C-DEC0-4382-B108-695AD8881DDB}" type="parTrans" cxnId="{151AA5B0-97E5-41C7-88F7-27EF6C55F14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027DCD0A-62E5-4576-A1E9-DB93DCC77D3C}" type="sibTrans" cxnId="{151AA5B0-97E5-41C7-88F7-27EF6C55F14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</dgm:pt>
    <dgm:pt modelId="{52DF260D-A508-4651-B74A-658FFB8B5D38}">
      <dgm:prSet custT="1"/>
      <dgm:spPr>
        <a:solidFill>
          <a:srgbClr val="EF554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dirty="0" smtClean="0">
              <a:solidFill>
                <a:schemeClr val="bg1"/>
              </a:solidFill>
            </a:rPr>
            <a:t> Build simulation models using VISSIM and Calibrate VISSIM parameters with field data</a:t>
          </a:r>
          <a:endParaRPr lang="en-US" sz="1100" dirty="0">
            <a:solidFill>
              <a:schemeClr val="bg1"/>
            </a:solidFill>
          </a:endParaRPr>
        </a:p>
      </dgm:t>
    </dgm:pt>
    <dgm:pt modelId="{5C6234A1-6E51-4D02-9FCC-66151E301F8E}" type="parTrans" cxnId="{D82F90BD-341A-421C-99B7-7421FB66BC3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AF5162A6-ABE6-471C-9374-5BCEC4AFA97F}" type="sibTrans" cxnId="{D82F90BD-341A-421C-99B7-7421FB66BC3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A8CC61CA-8F42-43DD-BE61-456E98FA828B}">
      <dgm:prSet custT="1"/>
      <dgm:spPr>
        <a:solidFill>
          <a:srgbClr val="EF554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b="1" i="1" dirty="0" smtClean="0">
              <a:solidFill>
                <a:srgbClr val="0000FF"/>
              </a:solidFill>
            </a:rPr>
            <a:t>Estimating the impact of queues</a:t>
          </a:r>
          <a:r>
            <a:rPr lang="en-US" sz="1600" b="1" i="1" dirty="0" smtClean="0">
              <a:solidFill>
                <a:srgbClr val="0000FF"/>
              </a:solidFill>
            </a:rPr>
            <a:t> </a:t>
          </a:r>
          <a:r>
            <a:rPr lang="en-US" sz="1600" dirty="0" smtClean="0"/>
            <a:t>on the overall intersection performance and </a:t>
          </a:r>
          <a:r>
            <a:rPr lang="en-US" sz="1800" b="1" i="1" dirty="0" smtClean="0">
              <a:solidFill>
                <a:srgbClr val="0000FF"/>
              </a:solidFill>
            </a:rPr>
            <a:t>developing a set of statistical models</a:t>
          </a:r>
          <a:r>
            <a:rPr lang="en-US" sz="1600" dirty="0" smtClean="0"/>
            <a:t> for queues length prediction at each critical location</a:t>
          </a:r>
          <a:endParaRPr lang="zh-CN" altLang="en-US" sz="1600" dirty="0" smtClean="0"/>
        </a:p>
      </dgm:t>
    </dgm:pt>
    <dgm:pt modelId="{015679CD-64F6-4239-83A4-471F2EBF9139}" type="parTrans" cxnId="{D111F155-0654-4A5D-8443-32E8AEB24659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A425B5C7-0793-45B8-BD27-677B71B0E0EE}" type="sibTrans" cxnId="{D111F155-0654-4A5D-8443-32E8AEB24659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30231EA2-0083-4646-9603-71966764521B}">
      <dgm:prSet custT="1"/>
      <dgm:spPr>
        <a:solidFill>
          <a:srgbClr val="EF554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dirty="0" smtClean="0">
              <a:solidFill>
                <a:schemeClr val="bg1"/>
              </a:solidFill>
            </a:rPr>
            <a:t> Random sampling of different demand scenarios</a:t>
          </a:r>
        </a:p>
      </dgm:t>
    </dgm:pt>
    <dgm:pt modelId="{83926171-7C27-4B8E-B11A-611D41E790EE}" type="parTrans" cxnId="{C86B9BBF-5522-4F68-A613-EED69E281A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3576A9-2867-437C-8CA4-ED0F8A33EB49}" type="sibTrans" cxnId="{C86B9BBF-5522-4F68-A613-EED69E281A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2E15A8-8E06-470F-BFD5-D6E3E3FEE6A4}" type="pres">
      <dgm:prSet presAssocID="{3B758A5E-9C1F-4BAB-B432-AAF848D71B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EB6CBA-9C84-4D54-B225-76BD715ABAB7}" type="pres">
      <dgm:prSet presAssocID="{3B758A5E-9C1F-4BAB-B432-AAF848D71B92}" presName="dummyMaxCanvas" presStyleCnt="0">
        <dgm:presLayoutVars/>
      </dgm:prSet>
      <dgm:spPr/>
    </dgm:pt>
    <dgm:pt modelId="{6CEFE415-EA9E-41BE-9291-5C61B2F39D6A}" type="pres">
      <dgm:prSet presAssocID="{3B758A5E-9C1F-4BAB-B432-AAF848D71B92}" presName="FourNodes_1" presStyleLbl="node1" presStyleIdx="0" presStyleCnt="4" custScaleX="103271" custLinFactX="-37850" custLinFactNeighborX="-100000" custLinFactNeighborY="-79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EA6EA-34D0-43E3-B871-E59F1A4CBCB4}" type="pres">
      <dgm:prSet presAssocID="{3B758A5E-9C1F-4BAB-B432-AAF848D71B92}" presName="FourNodes_2" presStyleLbl="node1" presStyleIdx="1" presStyleCnt="4" custScaleX="110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3C1FB-4162-47C6-AC5A-F659BFB67762}" type="pres">
      <dgm:prSet presAssocID="{3B758A5E-9C1F-4BAB-B432-AAF848D71B92}" presName="FourNodes_3" presStyleLbl="node1" presStyleIdx="2" presStyleCnt="4" custScaleX="105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01137-F6B5-4595-B5ED-3D58407D35FD}" type="pres">
      <dgm:prSet presAssocID="{3B758A5E-9C1F-4BAB-B432-AAF848D71B9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CD82E-420E-42D3-9D4D-0E49D226C7B6}" type="pres">
      <dgm:prSet presAssocID="{3B758A5E-9C1F-4BAB-B432-AAF848D71B9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2EED2-8CBE-4610-9CAC-4FC45D407403}" type="pres">
      <dgm:prSet presAssocID="{3B758A5E-9C1F-4BAB-B432-AAF848D71B9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1265F-81EA-4238-95F9-4BC75D89AE46}" type="pres">
      <dgm:prSet presAssocID="{3B758A5E-9C1F-4BAB-B432-AAF848D71B9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98DCD-E007-42B3-A871-8435EE67CE56}" type="pres">
      <dgm:prSet presAssocID="{3B758A5E-9C1F-4BAB-B432-AAF848D71B9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9C2CB-FB04-4561-B73C-C07E3A8C36D4}" type="pres">
      <dgm:prSet presAssocID="{3B758A5E-9C1F-4BAB-B432-AAF848D71B9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61584-E452-432A-A2F0-ABF8A1A34EA0}" type="pres">
      <dgm:prSet presAssocID="{3B758A5E-9C1F-4BAB-B432-AAF848D71B9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8D7AC-2EC4-4A76-ADF1-9FC529D142E4}" type="pres">
      <dgm:prSet presAssocID="{3B758A5E-9C1F-4BAB-B432-AAF848D71B9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8E9CE-96FF-4E54-8034-58A67BAF4D3B}" type="presOf" srcId="{FEC51898-EC09-477B-A5CC-42BAB02612A1}" destId="{00F98DCD-E007-42B3-A871-8435EE67CE56}" srcOrd="1" destOrd="0" presId="urn:microsoft.com/office/officeart/2005/8/layout/vProcess5"/>
    <dgm:cxn modelId="{B51D329D-5372-4633-8505-1A93963F520D}" type="presOf" srcId="{22938C29-3662-4804-A28D-EFFA882F9490}" destId="{B783C1FB-4162-47C6-AC5A-F659BFB67762}" srcOrd="0" destOrd="0" presId="urn:microsoft.com/office/officeart/2005/8/layout/vProcess5"/>
    <dgm:cxn modelId="{BAFF46ED-ADEB-45F1-8CA8-C35C62B4796C}" type="presOf" srcId="{FEC51898-EC09-477B-A5CC-42BAB02612A1}" destId="{6CEFE415-EA9E-41BE-9291-5C61B2F39D6A}" srcOrd="0" destOrd="0" presId="urn:microsoft.com/office/officeart/2005/8/layout/vProcess5"/>
    <dgm:cxn modelId="{BACB01DF-BEF6-4897-8333-B3CD718CFD92}" type="presOf" srcId="{52DF260D-A508-4651-B74A-658FFB8B5D38}" destId="{2819C2CB-FB04-4561-B73C-C07E3A8C36D4}" srcOrd="1" destOrd="1" presId="urn:microsoft.com/office/officeart/2005/8/layout/vProcess5"/>
    <dgm:cxn modelId="{25168E26-4E94-4E61-8344-644801F2A8E6}" type="presOf" srcId="{52DF260D-A508-4651-B74A-658FFB8B5D38}" destId="{50DEA6EA-34D0-43E3-B871-E59F1A4CBCB4}" srcOrd="0" destOrd="1" presId="urn:microsoft.com/office/officeart/2005/8/layout/vProcess5"/>
    <dgm:cxn modelId="{D111F155-0654-4A5D-8443-32E8AEB24659}" srcId="{3B758A5E-9C1F-4BAB-B432-AAF848D71B92}" destId="{A8CC61CA-8F42-43DD-BE61-456E98FA828B}" srcOrd="3" destOrd="0" parTransId="{015679CD-64F6-4239-83A4-471F2EBF9139}" sibTransId="{A425B5C7-0793-45B8-BD27-677B71B0E0EE}"/>
    <dgm:cxn modelId="{202B56EA-292F-4B8F-883E-799A1C43E311}" type="presOf" srcId="{30231EA2-0083-4646-9603-71966764521B}" destId="{50DEA6EA-34D0-43E3-B871-E59F1A4CBCB4}" srcOrd="0" destOrd="2" presId="urn:microsoft.com/office/officeart/2005/8/layout/vProcess5"/>
    <dgm:cxn modelId="{1FCBD207-13E1-4819-9E8F-1B5588C19520}" srcId="{3B758A5E-9C1F-4BAB-B432-AAF848D71B92}" destId="{B2E105A4-AC73-48B4-A766-278C117D229F}" srcOrd="1" destOrd="0" parTransId="{B2902708-921B-4523-9442-9642FBD76E4A}" sibTransId="{99BDD53C-1FE8-4CE6-A206-8A6222B25F31}"/>
    <dgm:cxn modelId="{ACB4D574-B8BE-4157-A6F9-1749561C3C26}" type="presOf" srcId="{3B758A5E-9C1F-4BAB-B432-AAF848D71B92}" destId="{492E15A8-8E06-470F-BFD5-D6E3E3FEE6A4}" srcOrd="0" destOrd="0" presId="urn:microsoft.com/office/officeart/2005/8/layout/vProcess5"/>
    <dgm:cxn modelId="{A0C3815D-F2EC-4DBE-BF07-F4CC5E1AA8DE}" type="presOf" srcId="{027DCD0A-62E5-4576-A1E9-DB93DCC77D3C}" destId="{9A41265F-81EA-4238-95F9-4BC75D89AE46}" srcOrd="0" destOrd="0" presId="urn:microsoft.com/office/officeart/2005/8/layout/vProcess5"/>
    <dgm:cxn modelId="{5935FBD2-B414-4B7B-9461-4E3B691CAED0}" type="presOf" srcId="{22938C29-3662-4804-A28D-EFFA882F9490}" destId="{FC461584-E452-432A-A2F0-ABF8A1A34EA0}" srcOrd="1" destOrd="0" presId="urn:microsoft.com/office/officeart/2005/8/layout/vProcess5"/>
    <dgm:cxn modelId="{EA6FDDDA-8FB0-4D01-AB6B-312A7E7F7751}" srcId="{3B758A5E-9C1F-4BAB-B432-AAF848D71B92}" destId="{FEC51898-EC09-477B-A5CC-42BAB02612A1}" srcOrd="0" destOrd="0" parTransId="{2CC14853-C722-42DC-9D44-A28CD43CD069}" sibTransId="{B0D1A1BD-9079-4DAE-892E-B1653726BF7F}"/>
    <dgm:cxn modelId="{C582DEEC-54B5-42E5-8EC9-886D004ADDBE}" type="presOf" srcId="{B2E105A4-AC73-48B4-A766-278C117D229F}" destId="{50DEA6EA-34D0-43E3-B871-E59F1A4CBCB4}" srcOrd="0" destOrd="0" presId="urn:microsoft.com/office/officeart/2005/8/layout/vProcess5"/>
    <dgm:cxn modelId="{D1E667D2-058F-4F5D-9944-294B80DDF94B}" type="presOf" srcId="{B2E105A4-AC73-48B4-A766-278C117D229F}" destId="{2819C2CB-FB04-4561-B73C-C07E3A8C36D4}" srcOrd="1" destOrd="0" presId="urn:microsoft.com/office/officeart/2005/8/layout/vProcess5"/>
    <dgm:cxn modelId="{753EC780-4AC4-4B68-8984-EA0D2ED9E88B}" type="presOf" srcId="{A8CC61CA-8F42-43DD-BE61-456E98FA828B}" destId="{7258D7AC-2EC4-4A76-ADF1-9FC529D142E4}" srcOrd="1" destOrd="0" presId="urn:microsoft.com/office/officeart/2005/8/layout/vProcess5"/>
    <dgm:cxn modelId="{3D3ACAB0-795E-45B6-A8CD-48B00E2CB1FE}" type="presOf" srcId="{30231EA2-0083-4646-9603-71966764521B}" destId="{2819C2CB-FB04-4561-B73C-C07E3A8C36D4}" srcOrd="1" destOrd="2" presId="urn:microsoft.com/office/officeart/2005/8/layout/vProcess5"/>
    <dgm:cxn modelId="{D82F90BD-341A-421C-99B7-7421FB66BC3E}" srcId="{B2E105A4-AC73-48B4-A766-278C117D229F}" destId="{52DF260D-A508-4651-B74A-658FFB8B5D38}" srcOrd="0" destOrd="0" parTransId="{5C6234A1-6E51-4D02-9FCC-66151E301F8E}" sibTransId="{AF5162A6-ABE6-471C-9374-5BCEC4AFA97F}"/>
    <dgm:cxn modelId="{5A2108D5-2154-467B-8E06-534D1AB84C12}" type="presOf" srcId="{A8CC61CA-8F42-43DD-BE61-456E98FA828B}" destId="{20901137-F6B5-4595-B5ED-3D58407D35FD}" srcOrd="0" destOrd="0" presId="urn:microsoft.com/office/officeart/2005/8/layout/vProcess5"/>
    <dgm:cxn modelId="{394B9845-1449-4DD4-91C0-14B16601E924}" type="presOf" srcId="{B0D1A1BD-9079-4DAE-892E-B1653726BF7F}" destId="{515CD82E-420E-42D3-9D4D-0E49D226C7B6}" srcOrd="0" destOrd="0" presId="urn:microsoft.com/office/officeart/2005/8/layout/vProcess5"/>
    <dgm:cxn modelId="{151AA5B0-97E5-41C7-88F7-27EF6C55F14E}" srcId="{3B758A5E-9C1F-4BAB-B432-AAF848D71B92}" destId="{22938C29-3662-4804-A28D-EFFA882F9490}" srcOrd="2" destOrd="0" parTransId="{9D80CE4C-DEC0-4382-B108-695AD8881DDB}" sibTransId="{027DCD0A-62E5-4576-A1E9-DB93DCC77D3C}"/>
    <dgm:cxn modelId="{C86B9BBF-5522-4F68-A613-EED69E281AE1}" srcId="{B2E105A4-AC73-48B4-A766-278C117D229F}" destId="{30231EA2-0083-4646-9603-71966764521B}" srcOrd="1" destOrd="0" parTransId="{83926171-7C27-4B8E-B11A-611D41E790EE}" sibTransId="{103576A9-2867-437C-8CA4-ED0F8A33EB49}"/>
    <dgm:cxn modelId="{1DAEE422-C84C-43AA-A128-0B9F854EC500}" type="presOf" srcId="{99BDD53C-1FE8-4CE6-A206-8A6222B25F31}" destId="{0612EED2-8CBE-4610-9CAC-4FC45D407403}" srcOrd="0" destOrd="0" presId="urn:microsoft.com/office/officeart/2005/8/layout/vProcess5"/>
    <dgm:cxn modelId="{B24FE78E-91DC-4588-9617-151A08922EE6}" type="presParOf" srcId="{492E15A8-8E06-470F-BFD5-D6E3E3FEE6A4}" destId="{54EB6CBA-9C84-4D54-B225-76BD715ABAB7}" srcOrd="0" destOrd="0" presId="urn:microsoft.com/office/officeart/2005/8/layout/vProcess5"/>
    <dgm:cxn modelId="{3E05D5C5-1B11-459B-A2BA-E1D83C789125}" type="presParOf" srcId="{492E15A8-8E06-470F-BFD5-D6E3E3FEE6A4}" destId="{6CEFE415-EA9E-41BE-9291-5C61B2F39D6A}" srcOrd="1" destOrd="0" presId="urn:microsoft.com/office/officeart/2005/8/layout/vProcess5"/>
    <dgm:cxn modelId="{4D4A21E8-76F8-49FE-8CEE-AD4C7162C2A9}" type="presParOf" srcId="{492E15A8-8E06-470F-BFD5-D6E3E3FEE6A4}" destId="{50DEA6EA-34D0-43E3-B871-E59F1A4CBCB4}" srcOrd="2" destOrd="0" presId="urn:microsoft.com/office/officeart/2005/8/layout/vProcess5"/>
    <dgm:cxn modelId="{81077D2C-0B67-4BAF-A853-C3AE303190DF}" type="presParOf" srcId="{492E15A8-8E06-470F-BFD5-D6E3E3FEE6A4}" destId="{B783C1FB-4162-47C6-AC5A-F659BFB67762}" srcOrd="3" destOrd="0" presId="urn:microsoft.com/office/officeart/2005/8/layout/vProcess5"/>
    <dgm:cxn modelId="{C4D0E6DE-637C-4918-A1B3-10F5920243A9}" type="presParOf" srcId="{492E15A8-8E06-470F-BFD5-D6E3E3FEE6A4}" destId="{20901137-F6B5-4595-B5ED-3D58407D35FD}" srcOrd="4" destOrd="0" presId="urn:microsoft.com/office/officeart/2005/8/layout/vProcess5"/>
    <dgm:cxn modelId="{30AF705B-0E91-45A8-83F8-A0AE837232A0}" type="presParOf" srcId="{492E15A8-8E06-470F-BFD5-D6E3E3FEE6A4}" destId="{515CD82E-420E-42D3-9D4D-0E49D226C7B6}" srcOrd="5" destOrd="0" presId="urn:microsoft.com/office/officeart/2005/8/layout/vProcess5"/>
    <dgm:cxn modelId="{DBBDCC26-3BB2-4F2B-ACE3-6CC3C9378DA4}" type="presParOf" srcId="{492E15A8-8E06-470F-BFD5-D6E3E3FEE6A4}" destId="{0612EED2-8CBE-4610-9CAC-4FC45D407403}" srcOrd="6" destOrd="0" presId="urn:microsoft.com/office/officeart/2005/8/layout/vProcess5"/>
    <dgm:cxn modelId="{D8712321-7397-472D-9F75-D787BB58A7F5}" type="presParOf" srcId="{492E15A8-8E06-470F-BFD5-D6E3E3FEE6A4}" destId="{9A41265F-81EA-4238-95F9-4BC75D89AE46}" srcOrd="7" destOrd="0" presId="urn:microsoft.com/office/officeart/2005/8/layout/vProcess5"/>
    <dgm:cxn modelId="{9A79032E-6D86-49FA-8E13-15930F832526}" type="presParOf" srcId="{492E15A8-8E06-470F-BFD5-D6E3E3FEE6A4}" destId="{00F98DCD-E007-42B3-A871-8435EE67CE56}" srcOrd="8" destOrd="0" presId="urn:microsoft.com/office/officeart/2005/8/layout/vProcess5"/>
    <dgm:cxn modelId="{ABA531AA-B11F-428E-A9CA-DBDC88890E35}" type="presParOf" srcId="{492E15A8-8E06-470F-BFD5-D6E3E3FEE6A4}" destId="{2819C2CB-FB04-4561-B73C-C07E3A8C36D4}" srcOrd="9" destOrd="0" presId="urn:microsoft.com/office/officeart/2005/8/layout/vProcess5"/>
    <dgm:cxn modelId="{E8F5FAD6-136C-407F-BDFD-F284F931AD86}" type="presParOf" srcId="{492E15A8-8E06-470F-BFD5-D6E3E3FEE6A4}" destId="{FC461584-E452-432A-A2F0-ABF8A1A34EA0}" srcOrd="10" destOrd="0" presId="urn:microsoft.com/office/officeart/2005/8/layout/vProcess5"/>
    <dgm:cxn modelId="{D15C7E70-4DC7-48F6-9254-A1AD6F589BA9}" type="presParOf" srcId="{492E15A8-8E06-470F-BFD5-D6E3E3FEE6A4}" destId="{7258D7AC-2EC4-4A76-ADF1-9FC529D142E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FE415-EA9E-41BE-9291-5C61B2F39D6A}">
      <dsp:nvSpPr>
        <dsp:cNvPr id="0" name=""/>
        <dsp:cNvSpPr/>
      </dsp:nvSpPr>
      <dsp:spPr>
        <a:xfrm>
          <a:off x="-53339" y="0"/>
          <a:ext cx="6736078" cy="1005840"/>
        </a:xfrm>
        <a:prstGeom prst="roundRect">
          <a:avLst>
            <a:gd name="adj" fmla="val 10000"/>
          </a:avLst>
        </a:prstGeom>
        <a:solidFill>
          <a:srgbClr val="EF55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00FF"/>
              </a:solidFill>
            </a:rPr>
            <a:t>Identifying all factors</a:t>
          </a:r>
          <a:r>
            <a:rPr lang="en-US" sz="1600" b="1" i="1" kern="1200" dirty="0" smtClean="0">
              <a:solidFill>
                <a:srgbClr val="0000FF"/>
              </a:solidFill>
            </a:rPr>
            <a:t> </a:t>
          </a:r>
          <a:r>
            <a:rPr lang="en-US" sz="1600" kern="1200" dirty="0" smtClean="0">
              <a:solidFill>
                <a:schemeClr val="bg1"/>
              </a:solidFill>
            </a:rPr>
            <a:t>contributing to the total delay and queue, including external factors such as demand, and internal factors such as intersection geometric features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-23879" y="29460"/>
        <a:ext cx="5529349" cy="946920"/>
      </dsp:txXfrm>
    </dsp:sp>
    <dsp:sp modelId="{50DEA6EA-34D0-43E3-B871-E59F1A4CBCB4}">
      <dsp:nvSpPr>
        <dsp:cNvPr id="0" name=""/>
        <dsp:cNvSpPr/>
      </dsp:nvSpPr>
      <dsp:spPr>
        <a:xfrm>
          <a:off x="254337" y="1188720"/>
          <a:ext cx="7213280" cy="1005840"/>
        </a:xfrm>
        <a:prstGeom prst="roundRect">
          <a:avLst>
            <a:gd name="adj" fmla="val 10000"/>
          </a:avLst>
        </a:prstGeom>
        <a:solidFill>
          <a:srgbClr val="EF55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00FF"/>
              </a:solidFill>
            </a:rPr>
            <a:t>Generating a comprehensive data set</a:t>
          </a:r>
          <a:r>
            <a:rPr lang="en-US" sz="1600" b="1" i="1" kern="1200" dirty="0" smtClean="0">
              <a:solidFill>
                <a:srgbClr val="0000FF"/>
              </a:solidFill>
            </a:rPr>
            <a:t> </a:t>
          </a:r>
          <a:r>
            <a:rPr lang="en-US" sz="1600" kern="1200" dirty="0" smtClean="0"/>
            <a:t>with all identified factors for simulating </a:t>
          </a:r>
          <a:r>
            <a:rPr lang="en-US" sz="1600" kern="1200" dirty="0" smtClean="0">
              <a:solidFill>
                <a:schemeClr val="bg1"/>
              </a:solidFill>
            </a:rPr>
            <a:t>analysis</a:t>
          </a:r>
          <a:endParaRPr lang="en-US" sz="16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 Build simulation models using VISSIM and Calibrate VISSIM parameters with field data</a:t>
          </a:r>
          <a:endParaRPr lang="en-US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bg1"/>
              </a:solidFill>
            </a:rPr>
            <a:t> Random sampling of different demand scenarios</a:t>
          </a:r>
        </a:p>
      </dsp:txBody>
      <dsp:txXfrm>
        <a:off x="283797" y="1218180"/>
        <a:ext cx="5827234" cy="946920"/>
      </dsp:txXfrm>
    </dsp:sp>
    <dsp:sp modelId="{B783C1FB-4162-47C6-AC5A-F659BFB67762}">
      <dsp:nvSpPr>
        <dsp:cNvPr id="0" name=""/>
        <dsp:cNvSpPr/>
      </dsp:nvSpPr>
      <dsp:spPr>
        <a:xfrm>
          <a:off x="949593" y="2377440"/>
          <a:ext cx="6899015" cy="1005840"/>
        </a:xfrm>
        <a:prstGeom prst="roundRect">
          <a:avLst>
            <a:gd name="adj" fmla="val 10000"/>
          </a:avLst>
        </a:prstGeom>
        <a:solidFill>
          <a:srgbClr val="EF55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00FF"/>
              </a:solidFill>
            </a:rPr>
            <a:t>Deriving the quantitative relationships </a:t>
          </a:r>
          <a:r>
            <a:rPr lang="en-US" sz="1600" kern="1200" dirty="0" smtClean="0"/>
            <a:t>between intersection delays and contributing factors</a:t>
          </a:r>
          <a:endParaRPr lang="en-US" sz="1600" kern="1200" dirty="0"/>
        </a:p>
      </dsp:txBody>
      <dsp:txXfrm>
        <a:off x="979053" y="2406900"/>
        <a:ext cx="5579413" cy="946920"/>
      </dsp:txXfrm>
    </dsp:sp>
    <dsp:sp modelId="{20901137-F6B5-4595-B5ED-3D58407D35FD}">
      <dsp:nvSpPr>
        <dsp:cNvPr id="0" name=""/>
        <dsp:cNvSpPr/>
      </dsp:nvSpPr>
      <dsp:spPr>
        <a:xfrm>
          <a:off x="1684019" y="3566160"/>
          <a:ext cx="6522720" cy="1005840"/>
        </a:xfrm>
        <a:prstGeom prst="roundRect">
          <a:avLst>
            <a:gd name="adj" fmla="val 10000"/>
          </a:avLst>
        </a:prstGeom>
        <a:solidFill>
          <a:srgbClr val="EF55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00FF"/>
              </a:solidFill>
            </a:rPr>
            <a:t>Estimating the impact of queues</a:t>
          </a:r>
          <a:r>
            <a:rPr lang="en-US" sz="1600" b="1" i="1" kern="1200" dirty="0" smtClean="0">
              <a:solidFill>
                <a:srgbClr val="0000FF"/>
              </a:solidFill>
            </a:rPr>
            <a:t> </a:t>
          </a:r>
          <a:r>
            <a:rPr lang="en-US" sz="1600" kern="1200" dirty="0" smtClean="0"/>
            <a:t>on the overall intersection performance and </a:t>
          </a:r>
          <a:r>
            <a:rPr lang="en-US" sz="1800" b="1" i="1" kern="1200" dirty="0" smtClean="0">
              <a:solidFill>
                <a:srgbClr val="0000FF"/>
              </a:solidFill>
            </a:rPr>
            <a:t>developing a set of statistical models</a:t>
          </a:r>
          <a:r>
            <a:rPr lang="en-US" sz="1600" kern="1200" dirty="0" smtClean="0"/>
            <a:t> for queues length prediction at each critical location</a:t>
          </a:r>
          <a:endParaRPr lang="zh-CN" altLang="en-US" sz="1600" kern="1200" dirty="0" smtClean="0"/>
        </a:p>
      </dsp:txBody>
      <dsp:txXfrm>
        <a:off x="1713479" y="3595620"/>
        <a:ext cx="5263726" cy="946920"/>
      </dsp:txXfrm>
    </dsp:sp>
    <dsp:sp modelId="{515CD82E-420E-42D3-9D4D-0E49D226C7B6}">
      <dsp:nvSpPr>
        <dsp:cNvPr id="0" name=""/>
        <dsp:cNvSpPr/>
      </dsp:nvSpPr>
      <dsp:spPr>
        <a:xfrm>
          <a:off x="5922263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069367" y="770382"/>
        <a:ext cx="359588" cy="491981"/>
      </dsp:txXfrm>
    </dsp:sp>
    <dsp:sp modelId="{0612EED2-8CBE-4610-9CAC-4FC45D407403}">
      <dsp:nvSpPr>
        <dsp:cNvPr id="0" name=""/>
        <dsp:cNvSpPr/>
      </dsp:nvSpPr>
      <dsp:spPr>
        <a:xfrm>
          <a:off x="6468541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15645" y="1959102"/>
        <a:ext cx="359588" cy="491981"/>
      </dsp:txXfrm>
    </dsp:sp>
    <dsp:sp modelId="{9A41265F-81EA-4238-95F9-4BC75D89AE46}">
      <dsp:nvSpPr>
        <dsp:cNvPr id="0" name=""/>
        <dsp:cNvSpPr/>
      </dsp:nvSpPr>
      <dsp:spPr>
        <a:xfrm>
          <a:off x="7006665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153769" y="3147822"/>
        <a:ext cx="359588" cy="4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5FB4861-93FF-4C33-9609-617F65D453A7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B138B9D-9040-42AE-9D3F-19E59832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69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7D113FC-59E2-424F-9846-68E1936EC3F5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700088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416100"/>
            <a:ext cx="5485805" cy="4182457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98B507-29E3-4B23-A417-5B34B0692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2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0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9E6906-2959-4BA5-97FD-9D9CA9577AE4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744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4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600" dirty="0" smtClean="0"/>
              <a:t>Intersections/Interchanges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E1F7D-6357-4038-8B62-0C975BD2E2D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1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planning evaluation module, add</a:t>
            </a:r>
            <a:r>
              <a:rPr lang="en-US" baseline="0" dirty="0" smtClean="0"/>
              <a:t> “Queue/link ratio”</a:t>
            </a:r>
          </a:p>
          <a:p>
            <a:r>
              <a:rPr lang="en-US" baseline="0" dirty="0" smtClean="0"/>
              <a:t>In the signal optimization module, may be “green split” is better than g/C ratio</a:t>
            </a:r>
          </a:p>
          <a:p>
            <a:endParaRPr lang="en-US" dirty="0" smtClean="0"/>
          </a:p>
          <a:p>
            <a:r>
              <a:rPr lang="en-US" dirty="0" smtClean="0"/>
              <a:t>Another module is</a:t>
            </a:r>
            <a:r>
              <a:rPr lang="en-US" baseline="0" dirty="0" smtClean="0"/>
              <a:t> output module, which shows input parameters, planning evaluation results and signal optimization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  <a:p>
            <a:r>
              <a:rPr lang="en-US" dirty="0" smtClean="0"/>
              <a:t>In the third stage, Intersection delays -&gt; performance measures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926AB4-D85B-47B0-8EE5-EA318256F0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9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6930F-6609-48A5-9EC7-CC82FAF0A03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9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show two</a:t>
            </a:r>
            <a:r>
              <a:rPr lang="en-US" baseline="0" dirty="0" smtClean="0"/>
              <a:t> functions below?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synchronized movements are listed on the top left corner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user may change the green time and then the graph will update automatically, as well as the average delay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I have attached one slide at the end to somehow show </a:t>
            </a:r>
            <a:r>
              <a:rPr lang="en-US" baseline="0" smtClean="0"/>
              <a:t>the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91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random demand -&gt; adopt the default geometry setting</a:t>
            </a:r>
          </a:p>
          <a:p>
            <a:r>
              <a:rPr lang="en-US" dirty="0" smtClean="0"/>
              <a:t>I think this interface is user friendly mainly because the link will be colored</a:t>
            </a:r>
            <a:r>
              <a:rPr lang="en-US" baseline="0" dirty="0" smtClean="0"/>
              <a:t> if the corresponding textbox is being selected. Can you show this in the slides.? I have attached one page at the end of this file showing this advantage. It is from the slides for the Utah conference.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1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</a:t>
            </a:r>
            <a:r>
              <a:rPr lang="en-US" baseline="0" dirty="0" smtClean="0"/>
              <a:t> a comprehensive report containing all the input and output of the intersection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1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6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4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E1F7D-6357-4038-8B62-0C975BD2E2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8B507-29E3-4B23-A417-5B34B0692D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9E6906-2959-4BA5-97FD-9D9CA9577AE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24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9E6906-2959-4BA5-97FD-9D9CA9577AE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248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9E6906-2959-4BA5-97FD-9D9CA9577AE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984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9E6906-2959-4BA5-97FD-9D9CA9577AE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6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" r="6132"/>
          <a:stretch/>
        </p:blipFill>
        <p:spPr>
          <a:xfrm>
            <a:off x="6050280" y="-26850"/>
            <a:ext cx="3093720" cy="228237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8388" t="20194" r="29133" b="10674"/>
          <a:stretch/>
        </p:blipFill>
        <p:spPr bwMode="auto">
          <a:xfrm>
            <a:off x="0" y="-11610"/>
            <a:ext cx="2636520" cy="22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11" r="6166"/>
          <a:stretch/>
        </p:blipFill>
        <p:spPr bwMode="auto">
          <a:xfrm>
            <a:off x="2636520" y="-26850"/>
            <a:ext cx="3421380" cy="2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9"/>
          <p:cNvSpPr>
            <a:spLocks noChangeArrowheads="1"/>
          </p:cNvSpPr>
          <p:nvPr/>
        </p:nvSpPr>
        <p:spPr bwMode="ltGray">
          <a:xfrm>
            <a:off x="0" y="2209800"/>
            <a:ext cx="9144000" cy="46482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06400" y="2746375"/>
            <a:ext cx="6172200" cy="1241425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81000" y="4876800"/>
            <a:ext cx="5410200" cy="3810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614C1-898A-4ECA-B49A-E093DCAD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A5CA-2D98-4A6D-B621-10F10942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4C0D-C64A-41E7-B342-21A2022A2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D2D6-1610-4D63-96FB-0326BBA00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2C26-7F28-4146-A222-71E0FA823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13C1D6-5567-4AFC-BCA2-8EE264D8D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50"/>
                    </a14:imgEffect>
                    <a14:imgEffect>
                      <a14:saturation sat="295000"/>
                    </a14:imgEffect>
                    <a14:imgEffect>
                      <a14:brightnessContrast bright="-7000" contras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3123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24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4267200" y="5867400"/>
            <a:ext cx="4607865" cy="942974"/>
            <a:chOff x="894767" y="5596787"/>
            <a:chExt cx="3298991" cy="942974"/>
          </a:xfrm>
        </p:grpSpPr>
        <p:pic>
          <p:nvPicPr>
            <p:cNvPr id="13" name="Picture 2" descr="C:\Documents and Settings\churchil\Desktop\umd logo 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4767" y="5596787"/>
              <a:ext cx="714708" cy="94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14" name="Rectangle 5"/>
            <p:cNvSpPr txBox="1">
              <a:spLocks noChangeArrowheads="1"/>
            </p:cNvSpPr>
            <p:nvPr/>
          </p:nvSpPr>
          <p:spPr bwMode="white">
            <a:xfrm>
              <a:off x="1730061" y="5785684"/>
              <a:ext cx="2463697" cy="556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rgbClr val="4173F1"/>
                </a:buClr>
                <a:buFont typeface="Wingdings" pitchFamily="2" charset="2"/>
                <a:buNone/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Maryland State Highway Administration </a:t>
              </a:r>
            </a:p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rgbClr val="4173F1"/>
                </a:buClr>
                <a:buFont typeface="Wingdings" pitchFamily="2" charset="2"/>
                <a:buNone/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University of Maryland, College Park</a:t>
              </a:r>
              <a:endParaRPr lang="en-US" sz="1200" kern="0" dirty="0">
                <a:solidFill>
                  <a:srgbClr val="FFFFFF"/>
                </a:solidFill>
                <a:latin typeface="Verdan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84" y="5863200"/>
            <a:ext cx="1042231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8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09BE-5A35-47C7-988E-2B2CED4010ED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70577-9A42-493D-9FD0-9B7488D99D9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4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09674-4117-45EC-85F2-5E5D575518F8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2CD5C2-3BA0-4DDE-B0E2-2A0FFE3C82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0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614C1-898A-4ECA-B49A-E093DCAD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9BEAA-B08E-4462-8BD4-FC8609BBAC83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D8402-E4D5-4619-9DEF-C130C31101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8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090CC-F475-47C4-BBE7-2AA9327A13FA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21F93-2CEE-49B1-9DFF-6138A9CAA5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75"/>
                    </a14:imgEffect>
                    <a14:imgEffect>
                      <a14:saturation sat="2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FFA3B-5474-41CA-8FD8-B100F38B0AC8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0B9E28-AD38-40EB-BFCE-D7CA5197B59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AC037-2A84-4D46-B786-1E0C9AFAD32E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C8487B-07B2-4FA4-9080-5A3AB9152C7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39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BD454D-6E4B-49BF-8143-5AE067BCEF53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4630-47C7-43C2-A873-66913BBB95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9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4D057-FD34-4636-981B-EEEFB5D7556E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EBE4BF-AE34-426D-8179-8D6745C072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74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FCFA9-8ACF-4412-B0E5-8BC13971DFC8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0D0F2D-E6DA-4FD6-9C3E-8B9B3BEA22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9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FE91F-55A3-41E0-AA49-9ABA7DC2E21C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F490C6-3275-4780-80BE-A9141AF746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B0668-9709-4064-AD53-9F761E2DDB1D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B9EF94-4C50-484F-852F-C13D3DBBE4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54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8850" y="64341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FAEA718-6978-4FD5-9660-B1FE6AA7A0DE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96850" y="6434138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2E9944E-0593-4E18-9C9A-A2BE573A20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A5CA-2D98-4A6D-B621-10F10942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50"/>
                    </a14:imgEffect>
                    <a14:imgEffect>
                      <a14:saturation sat="295000"/>
                    </a14:imgEffect>
                    <a14:imgEffect>
                      <a14:brightnessContrast bright="-7000" contras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3123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24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4267200" y="5867400"/>
            <a:ext cx="4607865" cy="942974"/>
            <a:chOff x="894767" y="5596787"/>
            <a:chExt cx="3298991" cy="942974"/>
          </a:xfrm>
        </p:grpSpPr>
        <p:pic>
          <p:nvPicPr>
            <p:cNvPr id="13" name="Picture 2" descr="C:\Documents and Settings\churchil\Desktop\umd logo 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4767" y="5596787"/>
              <a:ext cx="714708" cy="94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14" name="Rectangle 5"/>
            <p:cNvSpPr txBox="1">
              <a:spLocks noChangeArrowheads="1"/>
            </p:cNvSpPr>
            <p:nvPr/>
          </p:nvSpPr>
          <p:spPr bwMode="white">
            <a:xfrm>
              <a:off x="1730061" y="5785684"/>
              <a:ext cx="2463697" cy="556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rgbClr val="4173F1"/>
                </a:buClr>
                <a:buFont typeface="Wingdings" pitchFamily="2" charset="2"/>
                <a:buNone/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Maryland State Highway Administration </a:t>
              </a:r>
            </a:p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rgbClr val="4173F1"/>
                </a:buClr>
                <a:buFont typeface="Wingdings" pitchFamily="2" charset="2"/>
                <a:buNone/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University of Maryland, College Park</a:t>
              </a:r>
              <a:endParaRPr lang="en-US" sz="1200" kern="0" dirty="0">
                <a:solidFill>
                  <a:srgbClr val="FFFFFF"/>
                </a:solidFill>
                <a:latin typeface="Verdan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84" y="5863200"/>
            <a:ext cx="1042231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09BE-5A35-47C7-988E-2B2CED4010ED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70577-9A42-493D-9FD0-9B7488D99D9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09674-4117-45EC-85F2-5E5D575518F8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2CD5C2-3BA0-4DDE-B0E2-2A0FFE3C82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9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9BEAA-B08E-4462-8BD4-FC8609BBAC83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D8402-E4D5-4619-9DEF-C130C31101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090CC-F475-47C4-BBE7-2AA9327A13FA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21F93-2CEE-49B1-9DFF-6138A9CAA5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5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75"/>
                    </a14:imgEffect>
                    <a14:imgEffect>
                      <a14:saturation sat="2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FFA3B-5474-41CA-8FD8-B100F38B0AC8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0B9E28-AD38-40EB-BFCE-D7CA5197B59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0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AC037-2A84-4D46-B786-1E0C9AFAD32E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C8487B-07B2-4FA4-9080-5A3AB9152C7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72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BD454D-6E4B-49BF-8143-5AE067BCEF53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4630-47C7-43C2-A873-66913BBB95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4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4D057-FD34-4636-981B-EEEFB5D7556E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EBE4BF-AE34-426D-8179-8D6745C072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09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FCFA9-8ACF-4412-B0E5-8BC13971DFC8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0D0F2D-E6DA-4FD6-9C3E-8B9B3BEA22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4C0D-C64A-41E7-B342-21A2022A2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FE91F-55A3-41E0-AA49-9ABA7DC2E21C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F490C6-3275-4780-80BE-A9141AF746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08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B0668-9709-4064-AD53-9F761E2DDB1D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B9EF94-4C50-484F-852F-C13D3DBBE4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23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8850" y="64341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FAEA718-6978-4FD5-9660-B1FE6AA7A0DE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96850" y="6434138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42E9944E-0593-4E18-9C9A-A2BE573A20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D2D6-1610-4D63-96FB-0326BBA00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2C26-7F28-4146-A222-71E0FA823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13C1D6-5567-4AFC-BCA2-8EE264D8D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ChangeArrowheads="1"/>
          </p:cNvSpPr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" r="6132"/>
          <a:stretch/>
        </p:blipFill>
        <p:spPr>
          <a:xfrm>
            <a:off x="6050280" y="-26850"/>
            <a:ext cx="3093720" cy="228237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8388" t="20194" r="29133" b="10674"/>
          <a:stretch/>
        </p:blipFill>
        <p:spPr bwMode="auto">
          <a:xfrm>
            <a:off x="0" y="-11610"/>
            <a:ext cx="2636520" cy="22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11" r="6166"/>
          <a:stretch/>
        </p:blipFill>
        <p:spPr bwMode="auto">
          <a:xfrm>
            <a:off x="2636520" y="-26850"/>
            <a:ext cx="3421380" cy="2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9"/>
          <p:cNvSpPr>
            <a:spLocks noChangeArrowheads="1"/>
          </p:cNvSpPr>
          <p:nvPr/>
        </p:nvSpPr>
        <p:spPr bwMode="ltGray">
          <a:xfrm>
            <a:off x="0" y="2209800"/>
            <a:ext cx="9144000" cy="4648200"/>
          </a:xfrm>
          <a:prstGeom prst="rect">
            <a:avLst/>
          </a:prstGeom>
          <a:solidFill>
            <a:srgbClr val="2669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06400" y="2746375"/>
            <a:ext cx="6172200" cy="1241425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81000" y="4876800"/>
            <a:ext cx="5410200" cy="3810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microsoft.com/office/2007/relationships/hdphoto" Target="../media/hdphoto4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microsoft.com/office/2007/relationships/hdphoto" Target="../media/hdphoto4.wdp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9"/>
          <p:cNvSpPr>
            <a:spLocks noChangeArrowheads="1"/>
          </p:cNvSpPr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556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600" b="1" smtClean="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33758C08-0F54-4DCF-AAC9-58E759D35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47674" y="85725"/>
            <a:ext cx="8696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50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6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1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9"/>
          <p:cNvSpPr>
            <a:spLocks noChangeArrowheads="1"/>
          </p:cNvSpPr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rgbClr val="2669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556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600" b="1" smtClean="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33758C08-0F54-4DCF-AAC9-58E759D35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47674" y="85725"/>
            <a:ext cx="8696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67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67" r:id="rId2"/>
    <p:sldLayoutId id="2147485068" r:id="rId3"/>
    <p:sldLayoutId id="2147485069" r:id="rId4"/>
    <p:sldLayoutId id="2147485070" r:id="rId5"/>
    <p:sldLayoutId id="2147485071" r:id="rId6"/>
    <p:sldLayoutId id="2147485072" r:id="rId7"/>
    <p:sldLayoutId id="214748507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10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5060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40AAD64-7A3C-4F0F-9CE4-FE3FC5DEB24F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F4570577-9A42-493D-9FD0-9B7488D99D9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78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477000" y="6375021"/>
            <a:ext cx="2790825" cy="428624"/>
            <a:chOff x="1247775" y="5806070"/>
            <a:chExt cx="2790825" cy="428624"/>
          </a:xfrm>
        </p:grpSpPr>
        <p:pic>
          <p:nvPicPr>
            <p:cNvPr id="12" name="Picture 2" descr="C:\Documents and Settings\churchil\Desktop\umd logo 2.pn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5806070"/>
              <a:ext cx="434662" cy="42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13" name="Rectangle 5"/>
            <p:cNvSpPr txBox="1">
              <a:spLocks noChangeArrowheads="1"/>
            </p:cNvSpPr>
            <p:nvPr/>
          </p:nvSpPr>
          <p:spPr bwMode="white">
            <a:xfrm>
              <a:off x="1730061" y="5890251"/>
              <a:ext cx="2308539" cy="27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4173F1"/>
                </a:buClr>
                <a:buFont typeface="Wingdings" pitchFamily="2" charset="2"/>
                <a:buNone/>
                <a:defRPr/>
              </a:pPr>
              <a:r>
                <a:rPr lang="en-US" sz="8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Maryland State Highway Administration </a:t>
              </a:r>
            </a:p>
            <a:p>
              <a:pPr algn="ctr">
                <a:spcBef>
                  <a:spcPct val="20000"/>
                </a:spcBef>
                <a:buClr>
                  <a:srgbClr val="4173F1"/>
                </a:buClr>
                <a:buFont typeface="Wingdings" pitchFamily="2" charset="2"/>
                <a:buNone/>
                <a:defRPr/>
              </a:pPr>
              <a:r>
                <a:rPr lang="en-US" sz="8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University of Maryland, College Park</a:t>
              </a:r>
              <a:endParaRPr lang="en-US" sz="800" kern="0" dirty="0">
                <a:solidFill>
                  <a:srgbClr val="FFFFFF"/>
                </a:solidFill>
                <a:latin typeface="Verdan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61" y="6368187"/>
            <a:ext cx="5211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  <p:sldLayoutId id="2147485087" r:id="rId12"/>
    <p:sldLayoutId id="2147485088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5060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40AAD64-7A3C-4F0F-9CE4-FE3FC5DEB24F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F4570577-9A42-493D-9FD0-9B7488D99D9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78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477000" y="6375021"/>
            <a:ext cx="2790825" cy="428624"/>
            <a:chOff x="1247775" y="5806070"/>
            <a:chExt cx="2790825" cy="428624"/>
          </a:xfrm>
        </p:grpSpPr>
        <p:pic>
          <p:nvPicPr>
            <p:cNvPr id="12" name="Picture 2" descr="C:\Documents and Settings\churchil\Desktop\umd logo 2.pn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5806070"/>
              <a:ext cx="434662" cy="42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13" name="Rectangle 5"/>
            <p:cNvSpPr txBox="1">
              <a:spLocks noChangeArrowheads="1"/>
            </p:cNvSpPr>
            <p:nvPr/>
          </p:nvSpPr>
          <p:spPr bwMode="white">
            <a:xfrm>
              <a:off x="1730061" y="5890251"/>
              <a:ext cx="2308539" cy="27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4173F1"/>
                </a:buClr>
                <a:buFont typeface="Wingdings" pitchFamily="2" charset="2"/>
                <a:buNone/>
                <a:defRPr/>
              </a:pPr>
              <a:r>
                <a:rPr lang="en-US" sz="8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Maryland State Highway Administration </a:t>
              </a:r>
            </a:p>
            <a:p>
              <a:pPr algn="ctr">
                <a:spcBef>
                  <a:spcPct val="20000"/>
                </a:spcBef>
                <a:buClr>
                  <a:srgbClr val="4173F1"/>
                </a:buClr>
                <a:buFont typeface="Wingdings" pitchFamily="2" charset="2"/>
                <a:buNone/>
                <a:defRPr/>
              </a:pPr>
              <a:r>
                <a:rPr lang="en-US" sz="800" b="1" kern="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University of Maryland, College Park</a:t>
              </a:r>
              <a:endParaRPr lang="en-US" sz="800" kern="0" dirty="0">
                <a:solidFill>
                  <a:srgbClr val="FFFFFF"/>
                </a:solidFill>
                <a:latin typeface="Verdan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61" y="6368187"/>
            <a:ext cx="5211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  <p:sldLayoutId id="2147485101" r:id="rId12"/>
    <p:sldLayoutId id="2147485102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14600"/>
            <a:ext cx="8585200" cy="1241425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pplied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2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echnology and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2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raffic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nalysis 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2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rogram(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ATTAP</a:t>
            </a:r>
            <a:r>
              <a:rPr lang="en-US" sz="12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MIDCAP &amp; MUID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519" y="5791200"/>
            <a:ext cx="4232482" cy="845276"/>
            <a:chOff x="974179" y="5701561"/>
            <a:chExt cx="3030237" cy="845276"/>
          </a:xfrm>
        </p:grpSpPr>
        <p:pic>
          <p:nvPicPr>
            <p:cNvPr id="7" name="Picture 2" descr="C:\Documents and Settings\churchil\Desktop\umd logo 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4179" y="5701561"/>
              <a:ext cx="63529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8" name="Rectangle 5"/>
            <p:cNvSpPr txBox="1">
              <a:spLocks noChangeArrowheads="1"/>
            </p:cNvSpPr>
            <p:nvPr/>
          </p:nvSpPr>
          <p:spPr bwMode="white">
            <a:xfrm>
              <a:off x="1540719" y="5748733"/>
              <a:ext cx="2463697" cy="798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Center</a:t>
              </a:r>
              <a:r>
                <a:rPr kumimoji="0" lang="en-US" sz="11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for 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Traffic Safety and Operations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1100" b="1" kern="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Dept. of Civil and Environmental Engineering</a:t>
              </a: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University</a:t>
              </a:r>
              <a:r>
                <a:rPr kumimoji="0" lang="en-US" sz="11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of 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Maryland, College</a:t>
              </a:r>
              <a:r>
                <a:rPr kumimoji="0" lang="en-US" sz="11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Park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76800" y="5744028"/>
            <a:ext cx="4038600" cy="847272"/>
            <a:chOff x="4876800" y="5744028"/>
            <a:chExt cx="4038600" cy="847272"/>
          </a:xfrm>
        </p:grpSpPr>
        <p:pic>
          <p:nvPicPr>
            <p:cNvPr id="9" name="Picture 5" descr="SHA logo.tif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5829300"/>
              <a:ext cx="838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white">
            <a:xfrm>
              <a:off x="5715000" y="5744028"/>
              <a:ext cx="3200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100" b="1" kern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Traffic Development &amp; Support Division</a:t>
              </a:r>
            </a:p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100" b="1" kern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Office of Traffic &amp; Safety</a:t>
              </a:r>
            </a:p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100" b="1" kern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Maryland State Highway Administration</a:t>
              </a:r>
            </a:p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en-US" sz="11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1430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Integration of intersection and interchange designs</a:t>
            </a:r>
          </a:p>
          <a:p>
            <a:pPr lvl="1"/>
            <a:r>
              <a:rPr lang="en-US" kern="0" dirty="0" smtClean="0"/>
              <a:t>On the multiple intersection analysis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29095"/>
            <a:ext cx="3733800" cy="326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4690432" cy="27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76600" y="32004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2225" y="373380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Interchange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  <a:endCxn id="12" idx="0"/>
          </p:cNvCxnSpPr>
          <p:nvPr/>
        </p:nvCxnSpPr>
        <p:spPr>
          <a:xfrm>
            <a:off x="3771900" y="3505200"/>
            <a:ext cx="334743" cy="228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52600" y="3200400"/>
            <a:ext cx="304800" cy="304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84120" y="3200400"/>
            <a:ext cx="304800" cy="304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8200" y="3200400"/>
            <a:ext cx="304800" cy="304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71174" y="2295637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I</a:t>
            </a:r>
            <a:r>
              <a:rPr lang="en-US" sz="1400" dirty="0" smtClean="0">
                <a:solidFill>
                  <a:srgbClr val="0000FF"/>
                </a:solidFill>
              </a:rPr>
              <a:t>ntersections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>
            <a:stCxn id="16" idx="0"/>
          </p:cNvCxnSpPr>
          <p:nvPr/>
        </p:nvCxnSpPr>
        <p:spPr>
          <a:xfrm flipV="1">
            <a:off x="1905000" y="2603414"/>
            <a:ext cx="1561048" cy="596986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0"/>
            <a:endCxn id="24" idx="2"/>
          </p:cNvCxnSpPr>
          <p:nvPr/>
        </p:nvCxnSpPr>
        <p:spPr>
          <a:xfrm flipV="1">
            <a:off x="2636520" y="2603414"/>
            <a:ext cx="829529" cy="596986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0"/>
            <a:endCxn id="24" idx="2"/>
          </p:cNvCxnSpPr>
          <p:nvPr/>
        </p:nvCxnSpPr>
        <p:spPr>
          <a:xfrm flipH="1" flipV="1">
            <a:off x="3466049" y="2603414"/>
            <a:ext cx="1334551" cy="596986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"/>
          </a:xfrm>
        </p:spPr>
        <p:txBody>
          <a:bodyPr/>
          <a:lstStyle/>
          <a:p>
            <a:r>
              <a:rPr lang="en-US" dirty="0" smtClean="0"/>
              <a:t>Analysis for both AM and PM peak hours at a time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1752600"/>
            <a:ext cx="5643563" cy="441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2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Multi-hour analysis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6943"/>
            <a:ext cx="5426667" cy="409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 a report from Internet Traffic Monitoring System (I-TMS) as traffic volume input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2190102"/>
            <a:ext cx="5267325" cy="3982098"/>
            <a:chOff x="2133600" y="2418702"/>
            <a:chExt cx="5267325" cy="39820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18702"/>
              <a:ext cx="5267325" cy="398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352800" y="5072744"/>
              <a:ext cx="17526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9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53000" cy="5105400"/>
          </a:xfrm>
        </p:spPr>
        <p:txBody>
          <a:bodyPr/>
          <a:lstStyle/>
          <a:p>
            <a:r>
              <a:rPr lang="en-US" dirty="0" smtClean="0"/>
              <a:t>Factors and Criteria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Editable Lane Use Factors, LOS criteria, and  PCE values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be applied in different intersections and different approaches</a:t>
            </a:r>
          </a:p>
          <a:p>
            <a:pPr lvl="1"/>
            <a:r>
              <a:rPr lang="en-US" dirty="0"/>
              <a:t>Default </a:t>
            </a:r>
            <a:r>
              <a:rPr lang="en-US" dirty="0" smtClean="0"/>
              <a:t>values (</a:t>
            </a:r>
            <a:r>
              <a:rPr lang="en-US" dirty="0"/>
              <a:t>see tables)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1518096" cy="52792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53000" cy="5105400"/>
          </a:xfrm>
        </p:spPr>
        <p:txBody>
          <a:bodyPr/>
          <a:lstStyle/>
          <a:p>
            <a:r>
              <a:rPr lang="en-US" dirty="0" smtClean="0"/>
              <a:t>Right turn restriction</a:t>
            </a:r>
          </a:p>
          <a:p>
            <a:pPr lvl="1"/>
            <a:r>
              <a:rPr lang="en-US" dirty="0" smtClean="0"/>
              <a:t>Percentage of no-turn-on-red traffic</a:t>
            </a:r>
          </a:p>
          <a:p>
            <a:pPr lvl="1"/>
            <a:r>
              <a:rPr lang="en-US" dirty="0" smtClean="0"/>
              <a:t>Free right turn</a:t>
            </a:r>
          </a:p>
          <a:p>
            <a:pPr lvl="1"/>
            <a:r>
              <a:rPr lang="en-US" dirty="0" smtClean="0"/>
              <a:t>Right turn overlap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1828801" cy="146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7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Title 1"/>
          <p:cNvSpPr>
            <a:spLocks noGrp="1"/>
          </p:cNvSpPr>
          <p:nvPr>
            <p:ph type="title"/>
          </p:nvPr>
        </p:nvSpPr>
        <p:spPr>
          <a:xfrm>
            <a:off x="447674" y="76200"/>
            <a:ext cx="8696325" cy="676275"/>
          </a:xfrm>
        </p:spPr>
        <p:txBody>
          <a:bodyPr/>
          <a:lstStyle/>
          <a:p>
            <a:pPr eaLnBrk="1" hangingPunct="1"/>
            <a:r>
              <a:rPr lang="en-US" sz="2800" dirty="0"/>
              <a:t>MODULE 1: CAPACITY AND QUEUE ANALYSIS</a:t>
            </a:r>
            <a:endParaRPr lang="en-US" sz="28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Comparison summary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7696200" cy="31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2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054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ecommended bridge </a:t>
            </a:r>
            <a:r>
              <a:rPr lang="en-US" dirty="0"/>
              <a:t>l</a:t>
            </a:r>
            <a:r>
              <a:rPr lang="en-US" dirty="0" smtClean="0"/>
              <a:t>ength for DDI design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1650"/>
            <a:ext cx="6096000" cy="436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5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MODULE 1: CAPACITY AND QUEUE ANALYSIS</a:t>
            </a:r>
            <a:endParaRPr lang="en-US" sz="28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6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intersection and interchange designs</a:t>
            </a:r>
          </a:p>
          <a:p>
            <a:pPr lvl="1"/>
            <a:r>
              <a:rPr lang="en-US" sz="2600" dirty="0">
                <a:ea typeface="+mn-ea"/>
                <a:cs typeface="+mn-cs"/>
              </a:rPr>
              <a:t>Full CFI</a:t>
            </a:r>
          </a:p>
          <a:p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98576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90750"/>
            <a:ext cx="3823738" cy="36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572000"/>
            <a:ext cx="1304925" cy="6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781550" y="1600200"/>
            <a:ext cx="3429000" cy="5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600" kern="0" dirty="0">
                <a:cs typeface="+mn-cs"/>
              </a:rPr>
              <a:t>Symmetric CFI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4742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Different intersection and interchange designs</a:t>
            </a:r>
          </a:p>
          <a:p>
            <a:pPr lvl="1"/>
            <a:r>
              <a:rPr lang="en-US" sz="2600" kern="0" dirty="0">
                <a:cs typeface="+mn-cs"/>
              </a:rPr>
              <a:t>Asymmetric CFI</a:t>
            </a:r>
          </a:p>
          <a:p>
            <a:endParaRPr lang="en-US" sz="2000" kern="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2209801"/>
            <a:ext cx="399784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MODULE 1: CAPACITY AND QUEUE ANALYSIS</a:t>
            </a:r>
            <a:endParaRPr lang="en-US" sz="28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343400"/>
            <a:ext cx="1568422" cy="92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09800"/>
            <a:ext cx="3962400" cy="38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495800"/>
            <a:ext cx="1377475" cy="81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781550" y="1625860"/>
            <a:ext cx="3429000" cy="5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600" kern="0" dirty="0">
                <a:cs typeface="+mn-cs"/>
              </a:rPr>
              <a:t>CFI-T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1835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grpSp>
        <p:nvGrpSpPr>
          <p:cNvPr id="28" name="그룹 3"/>
          <p:cNvGrpSpPr/>
          <p:nvPr/>
        </p:nvGrpSpPr>
        <p:grpSpPr>
          <a:xfrm>
            <a:off x="765414" y="2013179"/>
            <a:ext cx="7997586" cy="958621"/>
            <a:chOff x="765414" y="1869569"/>
            <a:chExt cx="7997586" cy="958621"/>
          </a:xfrm>
        </p:grpSpPr>
        <p:sp>
          <p:nvSpPr>
            <p:cNvPr id="29" name="타원 84"/>
            <p:cNvSpPr/>
            <p:nvPr/>
          </p:nvSpPr>
          <p:spPr>
            <a:xfrm>
              <a:off x="765414" y="1869569"/>
              <a:ext cx="958621" cy="95862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30" name="모서리가 둥근 직사각형 103"/>
            <p:cNvSpPr/>
            <p:nvPr/>
          </p:nvSpPr>
          <p:spPr>
            <a:xfrm>
              <a:off x="855171" y="1969278"/>
              <a:ext cx="7414187" cy="774426"/>
            </a:xfrm>
            <a:prstGeom prst="roundRect">
              <a:avLst>
                <a:gd name="adj" fmla="val 50000"/>
              </a:avLst>
            </a:prstGeom>
            <a:solidFill>
              <a:srgbClr val="EAEA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31" name="타원 104"/>
            <p:cNvSpPr/>
            <p:nvPr/>
          </p:nvSpPr>
          <p:spPr>
            <a:xfrm>
              <a:off x="805066" y="1909221"/>
              <a:ext cx="879317" cy="879317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56693" y="2056491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1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2600" y="2258928"/>
              <a:ext cx="7010400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MIDCAP</a:t>
              </a:r>
            </a:p>
          </p:txBody>
        </p:sp>
      </p:grpSp>
      <p:grpSp>
        <p:nvGrpSpPr>
          <p:cNvPr id="34" name="그룹 2"/>
          <p:cNvGrpSpPr/>
          <p:nvPr/>
        </p:nvGrpSpPr>
        <p:grpSpPr>
          <a:xfrm>
            <a:off x="765414" y="4222979"/>
            <a:ext cx="7503944" cy="958621"/>
            <a:chOff x="765414" y="3000231"/>
            <a:chExt cx="7503944" cy="958621"/>
          </a:xfrm>
        </p:grpSpPr>
        <p:sp>
          <p:nvSpPr>
            <p:cNvPr id="35" name="타원 83"/>
            <p:cNvSpPr/>
            <p:nvPr/>
          </p:nvSpPr>
          <p:spPr>
            <a:xfrm>
              <a:off x="765414" y="3000231"/>
              <a:ext cx="958621" cy="95862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EF554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36" name="모서리가 둥근 직사각형 101"/>
            <p:cNvSpPr/>
            <p:nvPr/>
          </p:nvSpPr>
          <p:spPr>
            <a:xfrm>
              <a:off x="855171" y="3092330"/>
              <a:ext cx="7414187" cy="774426"/>
            </a:xfrm>
            <a:prstGeom prst="roundRect">
              <a:avLst>
                <a:gd name="adj" fmla="val 50000"/>
              </a:avLst>
            </a:prstGeom>
            <a:solidFill>
              <a:srgbClr val="EAEA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37" name="타원 102"/>
            <p:cNvSpPr/>
            <p:nvPr/>
          </p:nvSpPr>
          <p:spPr>
            <a:xfrm>
              <a:off x="805066" y="3039883"/>
              <a:ext cx="879317" cy="879317"/>
            </a:xfrm>
            <a:prstGeom prst="ellipse">
              <a:avLst/>
            </a:prstGeom>
            <a:solidFill>
              <a:srgbClr val="EF554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6692" y="3187153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2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52600" y="3376677"/>
              <a:ext cx="5668936" cy="33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rPr>
                <a:t>MUID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9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Different intersection and interchange designs</a:t>
            </a:r>
          </a:p>
          <a:p>
            <a:pPr lvl="1"/>
            <a:r>
              <a:rPr lang="en-US" sz="2600" kern="0" dirty="0" smtClean="0">
                <a:cs typeface="+mn-cs"/>
              </a:rPr>
              <a:t>SPUI</a:t>
            </a:r>
            <a:endParaRPr lang="en-US" sz="2600" kern="0" dirty="0">
              <a:cs typeface="+mn-cs"/>
            </a:endParaRPr>
          </a:p>
          <a:p>
            <a:endParaRPr lang="en-US" sz="2000" kern="0" dirty="0"/>
          </a:p>
        </p:txBody>
      </p:sp>
      <p:sp>
        <p:nvSpPr>
          <p:cNvPr id="194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MODULE 1: CAPACITY AND QUEUE ANALYSIS</a:t>
            </a:r>
            <a:endParaRPr lang="en-US" sz="28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781550" y="1625860"/>
            <a:ext cx="3429000" cy="5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600" kern="0" dirty="0" smtClean="0">
                <a:cs typeface="+mn-cs"/>
              </a:rPr>
              <a:t>DDI</a:t>
            </a:r>
            <a:endParaRPr lang="en-US" sz="2600" kern="0" dirty="0">
              <a:cs typeface="+mn-cs"/>
            </a:endParaRPr>
          </a:p>
          <a:p>
            <a:endParaRPr lang="en-US" sz="20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3039" r="30116" b="3134"/>
          <a:stretch/>
        </p:blipFill>
        <p:spPr bwMode="auto">
          <a:xfrm>
            <a:off x="4800600" y="2209799"/>
            <a:ext cx="4038600" cy="395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3224" r="30077" b="5024"/>
          <a:stretch/>
        </p:blipFill>
        <p:spPr bwMode="auto">
          <a:xfrm>
            <a:off x="111984" y="2209800"/>
            <a:ext cx="4612416" cy="39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MODULE </a:t>
            </a:r>
            <a:r>
              <a:rPr lang="en-US" sz="2800" dirty="0" smtClean="0"/>
              <a:t>2: SIGNAL WARRANT</a:t>
            </a:r>
            <a:endParaRPr lang="en-US" sz="28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z="2500" dirty="0" smtClean="0"/>
              <a:t>Uses the Maryland Manual on Uniform Traffic Control Devices (MUTCD) 2011 edition</a:t>
            </a:r>
          </a:p>
          <a:p>
            <a:r>
              <a:rPr lang="en-US" sz="2500" dirty="0" smtClean="0"/>
              <a:t>Investigates the need for a traffic control signal by analyzing related factors such as traffic conditions and physical characteristics of the location</a:t>
            </a:r>
          </a:p>
          <a:p>
            <a:r>
              <a:rPr lang="en-US" sz="2500" dirty="0" smtClean="0"/>
              <a:t>Provides whether the following traffic signal warrant is satisfied at a particular location or not</a:t>
            </a:r>
          </a:p>
          <a:p>
            <a:pPr lvl="1"/>
            <a:r>
              <a:rPr lang="en-US" sz="2300" dirty="0" smtClean="0"/>
              <a:t>Warrant 1. Eight-Hour Vehicular Volume</a:t>
            </a:r>
          </a:p>
          <a:p>
            <a:pPr lvl="1"/>
            <a:r>
              <a:rPr lang="en-US" sz="2300" dirty="0" smtClean="0"/>
              <a:t>Warrant 2. Four-Hour Vehicular Volume</a:t>
            </a:r>
          </a:p>
          <a:p>
            <a:pPr lvl="1"/>
            <a:r>
              <a:rPr lang="en-US" sz="2300" dirty="0" smtClean="0"/>
              <a:t>Warrant 3. Peak Hour</a:t>
            </a:r>
          </a:p>
          <a:p>
            <a:pPr lvl="1"/>
            <a:r>
              <a:rPr lang="en-US" sz="2300" dirty="0" smtClean="0"/>
              <a:t>Warrant 9. Intersection Near a Grade Crossing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309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2: SIGNAL WARRANT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en-US" dirty="0" smtClean="0"/>
              <a:t>User-friendly Interface</a:t>
            </a:r>
          </a:p>
          <a:p>
            <a:pPr lvl="1"/>
            <a:r>
              <a:rPr lang="en-US" dirty="0" smtClean="0"/>
              <a:t>Import </a:t>
            </a:r>
            <a:r>
              <a:rPr lang="en-US" dirty="0"/>
              <a:t>a </a:t>
            </a:r>
            <a:r>
              <a:rPr lang="en-US" dirty="0" smtClean="0"/>
              <a:t>turning movement report </a:t>
            </a:r>
            <a:r>
              <a:rPr lang="en-US" dirty="0"/>
              <a:t>from Internet Traffic Monitoring </a:t>
            </a:r>
            <a:r>
              <a:rPr lang="en-US" dirty="0" smtClean="0"/>
              <a:t>System (</a:t>
            </a:r>
            <a:r>
              <a:rPr lang="en-US" dirty="0"/>
              <a:t>I-TMS) as </a:t>
            </a:r>
            <a:r>
              <a:rPr lang="en-US" dirty="0" smtClean="0"/>
              <a:t>input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7" b="7532"/>
          <a:stretch/>
        </p:blipFill>
        <p:spPr bwMode="auto">
          <a:xfrm>
            <a:off x="3768725" y="2565919"/>
            <a:ext cx="52228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68725" y="3940694"/>
            <a:ext cx="1328738" cy="597969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823495" y="4578872"/>
            <a:ext cx="505144" cy="224109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9" name="Oval 8"/>
          <p:cNvSpPr/>
          <p:nvPr/>
        </p:nvSpPr>
        <p:spPr>
          <a:xfrm>
            <a:off x="3609975" y="3873500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616325" y="4578872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40222" y="4791074"/>
            <a:ext cx="554833" cy="22860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12" name="Oval 11"/>
          <p:cNvSpPr/>
          <p:nvPr/>
        </p:nvSpPr>
        <p:spPr>
          <a:xfrm>
            <a:off x="4835525" y="4791074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7536" y="2814213"/>
            <a:ext cx="3024606" cy="533400"/>
            <a:chOff x="496136" y="1828800"/>
            <a:chExt cx="3024606" cy="533400"/>
          </a:xfrm>
        </p:grpSpPr>
        <p:sp>
          <p:nvSpPr>
            <p:cNvPr id="14" name="Oval 13"/>
            <p:cNvSpPr/>
            <p:nvPr/>
          </p:nvSpPr>
          <p:spPr>
            <a:xfrm>
              <a:off x="496136" y="1872498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03657" y="1828800"/>
              <a:ext cx="2317085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Load Traffic volume data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1195" y="1859259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9524" y="3568958"/>
            <a:ext cx="2950832" cy="533400"/>
            <a:chOff x="498124" y="2568495"/>
            <a:chExt cx="2950832" cy="533400"/>
          </a:xfrm>
        </p:grpSpPr>
        <p:sp>
          <p:nvSpPr>
            <p:cNvPr id="18" name="Rectangle 17"/>
            <p:cNvSpPr/>
            <p:nvPr/>
          </p:nvSpPr>
          <p:spPr>
            <a:xfrm>
              <a:off x="1201056" y="2568495"/>
              <a:ext cx="22479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Set Location-specific Characteristics 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98124" y="2591635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13183" y="2578396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512" y="4288631"/>
            <a:ext cx="3081288" cy="533400"/>
            <a:chOff x="500112" y="3214914"/>
            <a:chExt cx="3081288" cy="533400"/>
          </a:xfrm>
        </p:grpSpPr>
        <p:sp>
          <p:nvSpPr>
            <p:cNvPr id="22" name="Rectangle 21"/>
            <p:cNvSpPr/>
            <p:nvPr/>
          </p:nvSpPr>
          <p:spPr>
            <a:xfrm>
              <a:off x="1203658" y="3214914"/>
              <a:ext cx="2377742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Click Calculate button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00112" y="3239213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15171" y="3225974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52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2: SIGNAL WARRANT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User-friendly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Evaluation results for Warrant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1" y="2209800"/>
            <a:ext cx="399418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15" y="2209800"/>
            <a:ext cx="401418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2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2: SIGNAL WARRANT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User-friendly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Evaluation results for Warrant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079636"/>
            <a:ext cx="6507879" cy="416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0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2: SIGNAL WARRANT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User-friendly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Evaluation results for Warrant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543675" cy="421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2: SIGNAL WARRANT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User-friendly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Evaluation results for Warrant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2" y="2286000"/>
            <a:ext cx="402280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02425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MODULE </a:t>
            </a:r>
            <a:r>
              <a:rPr lang="en-US" sz="2800" dirty="0" smtClean="0"/>
              <a:t>3: SHOULDER BYPASS LANES(SBLs)</a:t>
            </a:r>
            <a:endParaRPr lang="en-US" sz="28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z="2500" dirty="0" smtClean="0"/>
              <a:t>Using the MDSHA’s application and design guidelines for shoulder bypass lanes (SBLs)</a:t>
            </a:r>
          </a:p>
          <a:p>
            <a:r>
              <a:rPr lang="en-US" sz="2500" dirty="0" smtClean="0"/>
              <a:t>Investigates the need for shoulder bypass lanes and left-turn lanes by analyzing related factors such as traffic conditions and physical characteristics of the location</a:t>
            </a:r>
          </a:p>
          <a:p>
            <a:r>
              <a:rPr lang="en-US" sz="2500" dirty="0" smtClean="0"/>
              <a:t>Provides whether the following shoulder bypass lane warrant is satisfied at a particular location or not</a:t>
            </a:r>
          </a:p>
          <a:p>
            <a:pPr lvl="1"/>
            <a:r>
              <a:rPr lang="en-US" sz="2300" dirty="0" smtClean="0"/>
              <a:t>Warrant 1. Vehicular Volumes</a:t>
            </a:r>
          </a:p>
          <a:p>
            <a:pPr lvl="1"/>
            <a:r>
              <a:rPr lang="en-US" sz="2300" dirty="0" smtClean="0"/>
              <a:t>Warrant 2. Stopping Sight Distance</a:t>
            </a:r>
          </a:p>
          <a:p>
            <a:pPr lvl="1"/>
            <a:r>
              <a:rPr lang="en-US" sz="2300" dirty="0" smtClean="0"/>
              <a:t>Warrant 3. Accident History</a:t>
            </a:r>
          </a:p>
        </p:txBody>
      </p:sp>
    </p:spTree>
    <p:extLst>
      <p:ext uri="{BB962C8B-B14F-4D97-AF65-F5344CB8AC3E}">
        <p14:creationId xmlns:p14="http://schemas.microsoft.com/office/powerpoint/2010/main" val="32045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3: SHOULDER BYPASS LANES(SBLs)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dirty="0"/>
              <a:t>User-friendly Interface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4"/>
          <a:stretch/>
        </p:blipFill>
        <p:spPr bwMode="auto">
          <a:xfrm>
            <a:off x="3429000" y="1752600"/>
            <a:ext cx="5619750" cy="40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131804" y="3706160"/>
            <a:ext cx="1752600" cy="728938"/>
          </a:xfrm>
          <a:prstGeom prst="roundRect">
            <a:avLst>
              <a:gd name="adj" fmla="val 6036"/>
            </a:avLst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481997" y="4122748"/>
            <a:ext cx="594058" cy="243899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9" name="Oval 8"/>
          <p:cNvSpPr/>
          <p:nvPr/>
        </p:nvSpPr>
        <p:spPr>
          <a:xfrm>
            <a:off x="7086600" y="3527431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352800" y="3964322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48032" y="3607058"/>
            <a:ext cx="1986354" cy="1499634"/>
          </a:xfrm>
          <a:prstGeom prst="roundRect">
            <a:avLst>
              <a:gd name="adj" fmla="val 8916"/>
            </a:avLst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12" name="Oval 11"/>
          <p:cNvSpPr/>
          <p:nvPr/>
        </p:nvSpPr>
        <p:spPr>
          <a:xfrm>
            <a:off x="5124957" y="3464559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7536" y="2814213"/>
            <a:ext cx="3024606" cy="533400"/>
            <a:chOff x="496136" y="1828800"/>
            <a:chExt cx="3024606" cy="533400"/>
          </a:xfrm>
        </p:grpSpPr>
        <p:sp>
          <p:nvSpPr>
            <p:cNvPr id="14" name="Oval 13"/>
            <p:cNvSpPr/>
            <p:nvPr/>
          </p:nvSpPr>
          <p:spPr>
            <a:xfrm>
              <a:off x="496136" y="1872498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03657" y="1828800"/>
              <a:ext cx="2317085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Input Traffic volume data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1195" y="1859259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9524" y="3568958"/>
            <a:ext cx="2950832" cy="533400"/>
            <a:chOff x="498124" y="2568495"/>
            <a:chExt cx="2950832" cy="533400"/>
          </a:xfrm>
        </p:grpSpPr>
        <p:sp>
          <p:nvSpPr>
            <p:cNvPr id="18" name="Rectangle 17"/>
            <p:cNvSpPr/>
            <p:nvPr/>
          </p:nvSpPr>
          <p:spPr>
            <a:xfrm>
              <a:off x="1201056" y="2568495"/>
              <a:ext cx="22479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Set Location-specific Characteristics 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98124" y="2591635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13183" y="2578396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512" y="4288631"/>
            <a:ext cx="3081288" cy="533400"/>
            <a:chOff x="500112" y="3214914"/>
            <a:chExt cx="3081288" cy="533400"/>
          </a:xfrm>
        </p:grpSpPr>
        <p:sp>
          <p:nvSpPr>
            <p:cNvPr id="22" name="Rectangle 21"/>
            <p:cNvSpPr/>
            <p:nvPr/>
          </p:nvSpPr>
          <p:spPr>
            <a:xfrm>
              <a:off x="1203658" y="3214914"/>
              <a:ext cx="2377742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Click Calculate button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00112" y="3239213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15171" y="3225974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9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3: SHOULDER BYPASS LANES(SBLs)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dirty="0"/>
              <a:t>User-friendly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/>
              <a:t>Evaluation results for Warrant 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2238828"/>
            <a:ext cx="6643688" cy="40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04800" y="2746375"/>
            <a:ext cx="6172200" cy="12414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MIDCAP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aryland 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ntersection and Interchange 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 &amp; 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apacity 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nalysis 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9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3: SHOULDER BYPASS LANES(SBLs)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dirty="0"/>
              <a:t>User-friendly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/>
              <a:t>Evaluation results for Warrant </a:t>
            </a:r>
            <a:r>
              <a:rPr lang="en-US" dirty="0" smtClean="0"/>
              <a:t>2 and Warrant 3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175248"/>
            <a:ext cx="6629400" cy="405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MUID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77724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aryland 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nconventional </a:t>
            </a:r>
            <a:r>
              <a:rPr lang="en-US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ntersection 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 Analysis Tool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2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4196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dirty="0" smtClean="0"/>
              <a:t>aryland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400" dirty="0" smtClean="0"/>
              <a:t>nconventional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 smtClean="0"/>
              <a:t>ntersection 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/>
              <a:t>esign (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MUID</a:t>
            </a:r>
            <a:r>
              <a:rPr lang="en-US" sz="2400" dirty="0" smtClean="0"/>
              <a:t>) Analysis Tool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Developed </a:t>
            </a:r>
            <a:r>
              <a:rPr lang="en-US" sz="2400" dirty="0"/>
              <a:t>by </a:t>
            </a:r>
            <a:r>
              <a:rPr lang="en-US" sz="2400" dirty="0" smtClean="0"/>
              <a:t>University of Maryland, College </a:t>
            </a:r>
            <a:r>
              <a:rPr lang="en-US" sz="2400" dirty="0"/>
              <a:t>Park and </a:t>
            </a:r>
            <a:r>
              <a:rPr lang="en-US" sz="2400" dirty="0" smtClean="0"/>
              <a:t>MDSHA </a:t>
            </a:r>
          </a:p>
          <a:p>
            <a:pPr eaLnBrk="1" hangingPunct="1">
              <a:defRPr/>
            </a:pPr>
            <a:r>
              <a:rPr lang="en-US" sz="2400" dirty="0"/>
              <a:t>A tool </a:t>
            </a:r>
            <a:r>
              <a:rPr lang="en-US" sz="2400" dirty="0" smtClean="0"/>
              <a:t>to conduct </a:t>
            </a:r>
            <a:r>
              <a:rPr lang="en-US" sz="2400" dirty="0"/>
              <a:t>a capacity</a:t>
            </a:r>
            <a:r>
              <a:rPr lang="en-US" sz="2400" dirty="0" smtClean="0"/>
              <a:t>/ queuing </a:t>
            </a:r>
            <a:r>
              <a:rPr lang="en-US" sz="2400" dirty="0"/>
              <a:t>analysis </a:t>
            </a:r>
            <a:r>
              <a:rPr lang="en-US" sz="2400" dirty="0" smtClean="0"/>
              <a:t>as well as signal optimization for continuous flow intersection (CFI), diverging diamond interchange (DDI), and superstreet intersection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©2004-2014 ATTAP.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01602"/>
            <a:ext cx="3657600" cy="249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94100"/>
            <a:ext cx="3657600" cy="27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/>
          <a:lstStyle/>
          <a:p>
            <a:r>
              <a:rPr lang="en-US" dirty="0" smtClean="0"/>
              <a:t>Planning Evaluation Module</a:t>
            </a:r>
          </a:p>
          <a:p>
            <a:pPr lvl="1"/>
            <a:r>
              <a:rPr lang="en-US" dirty="0" smtClean="0"/>
              <a:t>Queue length</a:t>
            </a:r>
          </a:p>
          <a:p>
            <a:pPr lvl="1"/>
            <a:r>
              <a:rPr lang="en-US" dirty="0" smtClean="0"/>
              <a:t>Average Delay</a:t>
            </a:r>
          </a:p>
          <a:p>
            <a:pPr lvl="1"/>
            <a:r>
              <a:rPr lang="en-US" dirty="0" smtClean="0"/>
              <a:t>Critical Lane Volumes (CLVs)</a:t>
            </a:r>
          </a:p>
          <a:p>
            <a:r>
              <a:rPr lang="en-US" dirty="0" smtClean="0"/>
              <a:t>Signal Optimization Module</a:t>
            </a:r>
          </a:p>
          <a:p>
            <a:pPr lvl="1"/>
            <a:r>
              <a:rPr lang="en-US" dirty="0" smtClean="0"/>
              <a:t>Offset</a:t>
            </a:r>
          </a:p>
          <a:p>
            <a:pPr lvl="1"/>
            <a:r>
              <a:rPr lang="en-US" dirty="0" smtClean="0"/>
              <a:t>Cycle length</a:t>
            </a:r>
          </a:p>
          <a:p>
            <a:pPr lvl="1"/>
            <a:r>
              <a:rPr lang="en-US" dirty="0" smtClean="0"/>
              <a:t>g/C ratio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20675"/>
          </a:xfrm>
        </p:spPr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PLANNING EVALUATION MODULE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201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Planning Evaluation Procedure</a:t>
            </a:r>
          </a:p>
        </p:txBody>
      </p:sp>
      <p:sp>
        <p:nvSpPr>
          <p:cNvPr id="1587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3904A-ADFE-4D42-B336-E73C0481FE07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059643749"/>
              </p:ext>
            </p:extLst>
          </p:nvPr>
        </p:nvGraphicFramePr>
        <p:xfrm>
          <a:off x="381000" y="17526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PLANNING EVALUATION MODULE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638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69291-568C-428F-9EC2-F566B863B56E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Planning Evaluation Results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772275" cy="403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SIGNAL OPTIMIZATION MODULE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87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148E2-3335-43E1-8503-EA28C995F849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96334" y="1786467"/>
            <a:ext cx="3441700" cy="4495800"/>
            <a:chOff x="1911" y="3746"/>
            <a:chExt cx="2168" cy="2376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271" y="5103"/>
              <a:ext cx="552" cy="297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315" y="377"/>
                </a:cxn>
                <a:cxn ang="0">
                  <a:pos x="942" y="153"/>
                </a:cxn>
                <a:cxn ang="0">
                  <a:pos x="625" y="0"/>
                </a:cxn>
                <a:cxn ang="0">
                  <a:pos x="0" y="217"/>
                </a:cxn>
              </a:cxnLst>
              <a:rect l="0" t="0" r="r" b="b"/>
              <a:pathLst>
                <a:path w="942" h="377">
                  <a:moveTo>
                    <a:pt x="0" y="217"/>
                  </a:moveTo>
                  <a:lnTo>
                    <a:pt x="315" y="377"/>
                  </a:lnTo>
                  <a:lnTo>
                    <a:pt x="942" y="153"/>
                  </a:lnTo>
                  <a:lnTo>
                    <a:pt x="625" y="0"/>
                  </a:lnTo>
                  <a:lnTo>
                    <a:pt x="0" y="217"/>
                  </a:lnTo>
                  <a:close/>
                </a:path>
              </a:pathLst>
            </a:custGeom>
            <a:gradFill rotWithShape="1">
              <a:gsLst>
                <a:gs pos="0">
                  <a:srgbClr val="BBE1DC"/>
                </a:gs>
                <a:gs pos="100000">
                  <a:srgbClr val="BBE1DC">
                    <a:gamma/>
                    <a:tint val="19216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275" y="5274"/>
              <a:ext cx="187" cy="4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5"/>
                </a:cxn>
                <a:cxn ang="0">
                  <a:pos x="321" y="516"/>
                </a:cxn>
                <a:cxn ang="0">
                  <a:pos x="321" y="160"/>
                </a:cxn>
                <a:cxn ang="0">
                  <a:pos x="0" y="0"/>
                </a:cxn>
              </a:cxnLst>
              <a:rect l="0" t="0" r="r" b="b"/>
              <a:pathLst>
                <a:path w="321" h="516">
                  <a:moveTo>
                    <a:pt x="0" y="0"/>
                  </a:moveTo>
                  <a:lnTo>
                    <a:pt x="0" y="365"/>
                  </a:lnTo>
                  <a:lnTo>
                    <a:pt x="321" y="516"/>
                  </a:lnTo>
                  <a:lnTo>
                    <a:pt x="32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127" y="3861"/>
              <a:ext cx="1806" cy="2261"/>
            </a:xfrm>
            <a:custGeom>
              <a:avLst/>
              <a:gdLst>
                <a:gd name="connsiteX0" fmla="*/ 10 w 10000"/>
                <a:gd name="connsiteY0" fmla="*/ 8380 h 10000"/>
                <a:gd name="connsiteX1" fmla="*/ 392 w 10000"/>
                <a:gd name="connsiteY1" fmla="*/ 8080 h 10000"/>
                <a:gd name="connsiteX2" fmla="*/ 2520 w 10000"/>
                <a:gd name="connsiteY2" fmla="*/ 7492 h 10000"/>
                <a:gd name="connsiteX3" fmla="*/ 2540 w 10000"/>
                <a:gd name="connsiteY3" fmla="*/ 5857 h 10000"/>
                <a:gd name="connsiteX4" fmla="*/ 5020 w 10000"/>
                <a:gd name="connsiteY4" fmla="*/ 4993 h 10000"/>
                <a:gd name="connsiteX5" fmla="*/ 5020 w 10000"/>
                <a:gd name="connsiteY5" fmla="*/ 3325 h 10000"/>
                <a:gd name="connsiteX6" fmla="*/ 7500 w 10000"/>
                <a:gd name="connsiteY6" fmla="*/ 2437 h 10000"/>
                <a:gd name="connsiteX7" fmla="*/ 7500 w 10000"/>
                <a:gd name="connsiteY7" fmla="*/ 831 h 10000"/>
                <a:gd name="connsiteX8" fmla="*/ 10000 w 10000"/>
                <a:gd name="connsiteY8" fmla="*/ 0 h 10000"/>
                <a:gd name="connsiteX9" fmla="*/ 10000 w 10000"/>
                <a:gd name="connsiteY9" fmla="*/ 6504 h 10000"/>
                <a:gd name="connsiteX10" fmla="*/ 0 w 10000"/>
                <a:gd name="connsiteY10" fmla="*/ 10000 h 10000"/>
                <a:gd name="connsiteX0" fmla="*/ 2213 w 12203"/>
                <a:gd name="connsiteY0" fmla="*/ 8380 h 10829"/>
                <a:gd name="connsiteX1" fmla="*/ 0 w 12203"/>
                <a:gd name="connsiteY1" fmla="*/ 10826 h 10829"/>
                <a:gd name="connsiteX2" fmla="*/ 2595 w 12203"/>
                <a:gd name="connsiteY2" fmla="*/ 8080 h 10829"/>
                <a:gd name="connsiteX3" fmla="*/ 4723 w 12203"/>
                <a:gd name="connsiteY3" fmla="*/ 7492 h 10829"/>
                <a:gd name="connsiteX4" fmla="*/ 4743 w 12203"/>
                <a:gd name="connsiteY4" fmla="*/ 5857 h 10829"/>
                <a:gd name="connsiteX5" fmla="*/ 7223 w 12203"/>
                <a:gd name="connsiteY5" fmla="*/ 4993 h 10829"/>
                <a:gd name="connsiteX6" fmla="*/ 7223 w 12203"/>
                <a:gd name="connsiteY6" fmla="*/ 3325 h 10829"/>
                <a:gd name="connsiteX7" fmla="*/ 9703 w 12203"/>
                <a:gd name="connsiteY7" fmla="*/ 2437 h 10829"/>
                <a:gd name="connsiteX8" fmla="*/ 9703 w 12203"/>
                <a:gd name="connsiteY8" fmla="*/ 831 h 10829"/>
                <a:gd name="connsiteX9" fmla="*/ 12203 w 12203"/>
                <a:gd name="connsiteY9" fmla="*/ 0 h 10829"/>
                <a:gd name="connsiteX10" fmla="*/ 12203 w 12203"/>
                <a:gd name="connsiteY10" fmla="*/ 6504 h 10829"/>
                <a:gd name="connsiteX11" fmla="*/ 2203 w 12203"/>
                <a:gd name="connsiteY11" fmla="*/ 10000 h 10829"/>
                <a:gd name="connsiteX0" fmla="*/ 2278 w 12203"/>
                <a:gd name="connsiteY0" fmla="*/ 10123 h 10829"/>
                <a:gd name="connsiteX1" fmla="*/ 0 w 12203"/>
                <a:gd name="connsiteY1" fmla="*/ 10826 h 10829"/>
                <a:gd name="connsiteX2" fmla="*/ 2595 w 12203"/>
                <a:gd name="connsiteY2" fmla="*/ 8080 h 10829"/>
                <a:gd name="connsiteX3" fmla="*/ 4723 w 12203"/>
                <a:gd name="connsiteY3" fmla="*/ 7492 h 10829"/>
                <a:gd name="connsiteX4" fmla="*/ 4743 w 12203"/>
                <a:gd name="connsiteY4" fmla="*/ 5857 h 10829"/>
                <a:gd name="connsiteX5" fmla="*/ 7223 w 12203"/>
                <a:gd name="connsiteY5" fmla="*/ 4993 h 10829"/>
                <a:gd name="connsiteX6" fmla="*/ 7223 w 12203"/>
                <a:gd name="connsiteY6" fmla="*/ 3325 h 10829"/>
                <a:gd name="connsiteX7" fmla="*/ 9703 w 12203"/>
                <a:gd name="connsiteY7" fmla="*/ 2437 h 10829"/>
                <a:gd name="connsiteX8" fmla="*/ 9703 w 12203"/>
                <a:gd name="connsiteY8" fmla="*/ 831 h 10829"/>
                <a:gd name="connsiteX9" fmla="*/ 12203 w 12203"/>
                <a:gd name="connsiteY9" fmla="*/ 0 h 10829"/>
                <a:gd name="connsiteX10" fmla="*/ 12203 w 12203"/>
                <a:gd name="connsiteY10" fmla="*/ 6504 h 10829"/>
                <a:gd name="connsiteX11" fmla="*/ 2203 w 12203"/>
                <a:gd name="connsiteY11" fmla="*/ 10000 h 10829"/>
                <a:gd name="connsiteX0" fmla="*/ 75 w 10000"/>
                <a:gd name="connsiteY0" fmla="*/ 10123 h 10123"/>
                <a:gd name="connsiteX1" fmla="*/ 327 w 10000"/>
                <a:gd name="connsiteY1" fmla="*/ 9400 h 10123"/>
                <a:gd name="connsiteX2" fmla="*/ 392 w 10000"/>
                <a:gd name="connsiteY2" fmla="*/ 8080 h 10123"/>
                <a:gd name="connsiteX3" fmla="*/ 2520 w 10000"/>
                <a:gd name="connsiteY3" fmla="*/ 7492 h 10123"/>
                <a:gd name="connsiteX4" fmla="*/ 2540 w 10000"/>
                <a:gd name="connsiteY4" fmla="*/ 5857 h 10123"/>
                <a:gd name="connsiteX5" fmla="*/ 5020 w 10000"/>
                <a:gd name="connsiteY5" fmla="*/ 4993 h 10123"/>
                <a:gd name="connsiteX6" fmla="*/ 5020 w 10000"/>
                <a:gd name="connsiteY6" fmla="*/ 3325 h 10123"/>
                <a:gd name="connsiteX7" fmla="*/ 7500 w 10000"/>
                <a:gd name="connsiteY7" fmla="*/ 2437 h 10123"/>
                <a:gd name="connsiteX8" fmla="*/ 7500 w 10000"/>
                <a:gd name="connsiteY8" fmla="*/ 831 h 10123"/>
                <a:gd name="connsiteX9" fmla="*/ 10000 w 10000"/>
                <a:gd name="connsiteY9" fmla="*/ 0 h 10123"/>
                <a:gd name="connsiteX10" fmla="*/ 10000 w 10000"/>
                <a:gd name="connsiteY10" fmla="*/ 6504 h 10123"/>
                <a:gd name="connsiteX11" fmla="*/ 0 w 10000"/>
                <a:gd name="connsiteY11" fmla="*/ 10000 h 10123"/>
                <a:gd name="connsiteX0" fmla="*/ 2 w 12068"/>
                <a:gd name="connsiteY0" fmla="*/ 10757 h 10757"/>
                <a:gd name="connsiteX1" fmla="*/ 2395 w 12068"/>
                <a:gd name="connsiteY1" fmla="*/ 9400 h 10757"/>
                <a:gd name="connsiteX2" fmla="*/ 2460 w 12068"/>
                <a:gd name="connsiteY2" fmla="*/ 8080 h 10757"/>
                <a:gd name="connsiteX3" fmla="*/ 4588 w 12068"/>
                <a:gd name="connsiteY3" fmla="*/ 7492 h 10757"/>
                <a:gd name="connsiteX4" fmla="*/ 4608 w 12068"/>
                <a:gd name="connsiteY4" fmla="*/ 5857 h 10757"/>
                <a:gd name="connsiteX5" fmla="*/ 7088 w 12068"/>
                <a:gd name="connsiteY5" fmla="*/ 4993 h 10757"/>
                <a:gd name="connsiteX6" fmla="*/ 7088 w 12068"/>
                <a:gd name="connsiteY6" fmla="*/ 3325 h 10757"/>
                <a:gd name="connsiteX7" fmla="*/ 9568 w 12068"/>
                <a:gd name="connsiteY7" fmla="*/ 2437 h 10757"/>
                <a:gd name="connsiteX8" fmla="*/ 9568 w 12068"/>
                <a:gd name="connsiteY8" fmla="*/ 831 h 10757"/>
                <a:gd name="connsiteX9" fmla="*/ 12068 w 12068"/>
                <a:gd name="connsiteY9" fmla="*/ 0 h 10757"/>
                <a:gd name="connsiteX10" fmla="*/ 12068 w 12068"/>
                <a:gd name="connsiteY10" fmla="*/ 6504 h 10757"/>
                <a:gd name="connsiteX11" fmla="*/ 2068 w 12068"/>
                <a:gd name="connsiteY11" fmla="*/ 10000 h 10757"/>
                <a:gd name="connsiteX0" fmla="*/ 2 w 12068"/>
                <a:gd name="connsiteY0" fmla="*/ 10757 h 10757"/>
                <a:gd name="connsiteX1" fmla="*/ 2071 w 12068"/>
                <a:gd name="connsiteY1" fmla="*/ 10007 h 10757"/>
                <a:gd name="connsiteX2" fmla="*/ 2460 w 12068"/>
                <a:gd name="connsiteY2" fmla="*/ 8080 h 10757"/>
                <a:gd name="connsiteX3" fmla="*/ 4588 w 12068"/>
                <a:gd name="connsiteY3" fmla="*/ 7492 h 10757"/>
                <a:gd name="connsiteX4" fmla="*/ 4608 w 12068"/>
                <a:gd name="connsiteY4" fmla="*/ 5857 h 10757"/>
                <a:gd name="connsiteX5" fmla="*/ 7088 w 12068"/>
                <a:gd name="connsiteY5" fmla="*/ 4993 h 10757"/>
                <a:gd name="connsiteX6" fmla="*/ 7088 w 12068"/>
                <a:gd name="connsiteY6" fmla="*/ 3325 h 10757"/>
                <a:gd name="connsiteX7" fmla="*/ 9568 w 12068"/>
                <a:gd name="connsiteY7" fmla="*/ 2437 h 10757"/>
                <a:gd name="connsiteX8" fmla="*/ 9568 w 12068"/>
                <a:gd name="connsiteY8" fmla="*/ 831 h 10757"/>
                <a:gd name="connsiteX9" fmla="*/ 12068 w 12068"/>
                <a:gd name="connsiteY9" fmla="*/ 0 h 10757"/>
                <a:gd name="connsiteX10" fmla="*/ 12068 w 12068"/>
                <a:gd name="connsiteY10" fmla="*/ 6504 h 10757"/>
                <a:gd name="connsiteX11" fmla="*/ 2068 w 12068"/>
                <a:gd name="connsiteY11" fmla="*/ 10000 h 10757"/>
                <a:gd name="connsiteX0" fmla="*/ 2 w 12068"/>
                <a:gd name="connsiteY0" fmla="*/ 10757 h 10757"/>
                <a:gd name="connsiteX1" fmla="*/ 2071 w 12068"/>
                <a:gd name="connsiteY1" fmla="*/ 10007 h 10757"/>
                <a:gd name="connsiteX2" fmla="*/ 2103 w 12068"/>
                <a:gd name="connsiteY2" fmla="*/ 8370 h 10757"/>
                <a:gd name="connsiteX3" fmla="*/ 4588 w 12068"/>
                <a:gd name="connsiteY3" fmla="*/ 7492 h 10757"/>
                <a:gd name="connsiteX4" fmla="*/ 4608 w 12068"/>
                <a:gd name="connsiteY4" fmla="*/ 5857 h 10757"/>
                <a:gd name="connsiteX5" fmla="*/ 7088 w 12068"/>
                <a:gd name="connsiteY5" fmla="*/ 4993 h 10757"/>
                <a:gd name="connsiteX6" fmla="*/ 7088 w 12068"/>
                <a:gd name="connsiteY6" fmla="*/ 3325 h 10757"/>
                <a:gd name="connsiteX7" fmla="*/ 9568 w 12068"/>
                <a:gd name="connsiteY7" fmla="*/ 2437 h 10757"/>
                <a:gd name="connsiteX8" fmla="*/ 9568 w 12068"/>
                <a:gd name="connsiteY8" fmla="*/ 831 h 10757"/>
                <a:gd name="connsiteX9" fmla="*/ 12068 w 12068"/>
                <a:gd name="connsiteY9" fmla="*/ 0 h 10757"/>
                <a:gd name="connsiteX10" fmla="*/ 12068 w 12068"/>
                <a:gd name="connsiteY10" fmla="*/ 6504 h 10757"/>
                <a:gd name="connsiteX11" fmla="*/ 2068 w 12068"/>
                <a:gd name="connsiteY11" fmla="*/ 10000 h 10757"/>
                <a:gd name="connsiteX0" fmla="*/ 2 w 12068"/>
                <a:gd name="connsiteY0" fmla="*/ 10757 h 12041"/>
                <a:gd name="connsiteX1" fmla="*/ 2071 w 12068"/>
                <a:gd name="connsiteY1" fmla="*/ 10007 h 12041"/>
                <a:gd name="connsiteX2" fmla="*/ 2103 w 12068"/>
                <a:gd name="connsiteY2" fmla="*/ 8370 h 12041"/>
                <a:gd name="connsiteX3" fmla="*/ 4588 w 12068"/>
                <a:gd name="connsiteY3" fmla="*/ 7492 h 12041"/>
                <a:gd name="connsiteX4" fmla="*/ 4608 w 12068"/>
                <a:gd name="connsiteY4" fmla="*/ 5857 h 12041"/>
                <a:gd name="connsiteX5" fmla="*/ 7088 w 12068"/>
                <a:gd name="connsiteY5" fmla="*/ 4993 h 12041"/>
                <a:gd name="connsiteX6" fmla="*/ 7088 w 12068"/>
                <a:gd name="connsiteY6" fmla="*/ 3325 h 12041"/>
                <a:gd name="connsiteX7" fmla="*/ 9568 w 12068"/>
                <a:gd name="connsiteY7" fmla="*/ 2437 h 12041"/>
                <a:gd name="connsiteX8" fmla="*/ 9568 w 12068"/>
                <a:gd name="connsiteY8" fmla="*/ 831 h 12041"/>
                <a:gd name="connsiteX9" fmla="*/ 12068 w 12068"/>
                <a:gd name="connsiteY9" fmla="*/ 0 h 12041"/>
                <a:gd name="connsiteX10" fmla="*/ 12068 w 12068"/>
                <a:gd name="connsiteY10" fmla="*/ 6504 h 12041"/>
                <a:gd name="connsiteX11" fmla="*/ 2136 w 12068"/>
                <a:gd name="connsiteY11" fmla="*/ 12041 h 12041"/>
                <a:gd name="connsiteX0" fmla="*/ 136 w 12202"/>
                <a:gd name="connsiteY0" fmla="*/ 10757 h 12437"/>
                <a:gd name="connsiteX1" fmla="*/ 2205 w 12202"/>
                <a:gd name="connsiteY1" fmla="*/ 10007 h 12437"/>
                <a:gd name="connsiteX2" fmla="*/ 2237 w 12202"/>
                <a:gd name="connsiteY2" fmla="*/ 8370 h 12437"/>
                <a:gd name="connsiteX3" fmla="*/ 4722 w 12202"/>
                <a:gd name="connsiteY3" fmla="*/ 7492 h 12437"/>
                <a:gd name="connsiteX4" fmla="*/ 4742 w 12202"/>
                <a:gd name="connsiteY4" fmla="*/ 5857 h 12437"/>
                <a:gd name="connsiteX5" fmla="*/ 7222 w 12202"/>
                <a:gd name="connsiteY5" fmla="*/ 4993 h 12437"/>
                <a:gd name="connsiteX6" fmla="*/ 7222 w 12202"/>
                <a:gd name="connsiteY6" fmla="*/ 3325 h 12437"/>
                <a:gd name="connsiteX7" fmla="*/ 9702 w 12202"/>
                <a:gd name="connsiteY7" fmla="*/ 2437 h 12437"/>
                <a:gd name="connsiteX8" fmla="*/ 9702 w 12202"/>
                <a:gd name="connsiteY8" fmla="*/ 831 h 12437"/>
                <a:gd name="connsiteX9" fmla="*/ 12202 w 12202"/>
                <a:gd name="connsiteY9" fmla="*/ 0 h 12437"/>
                <a:gd name="connsiteX10" fmla="*/ 12202 w 12202"/>
                <a:gd name="connsiteY10" fmla="*/ 6504 h 12437"/>
                <a:gd name="connsiteX11" fmla="*/ 0 w 12202"/>
                <a:gd name="connsiteY11" fmla="*/ 12437 h 12437"/>
                <a:gd name="connsiteX0" fmla="*/ 71 w 12202"/>
                <a:gd name="connsiteY0" fmla="*/ 10810 h 12437"/>
                <a:gd name="connsiteX1" fmla="*/ 2205 w 12202"/>
                <a:gd name="connsiteY1" fmla="*/ 10007 h 12437"/>
                <a:gd name="connsiteX2" fmla="*/ 2237 w 12202"/>
                <a:gd name="connsiteY2" fmla="*/ 8370 h 12437"/>
                <a:gd name="connsiteX3" fmla="*/ 4722 w 12202"/>
                <a:gd name="connsiteY3" fmla="*/ 7492 h 12437"/>
                <a:gd name="connsiteX4" fmla="*/ 4742 w 12202"/>
                <a:gd name="connsiteY4" fmla="*/ 5857 h 12437"/>
                <a:gd name="connsiteX5" fmla="*/ 7222 w 12202"/>
                <a:gd name="connsiteY5" fmla="*/ 4993 h 12437"/>
                <a:gd name="connsiteX6" fmla="*/ 7222 w 12202"/>
                <a:gd name="connsiteY6" fmla="*/ 3325 h 12437"/>
                <a:gd name="connsiteX7" fmla="*/ 9702 w 12202"/>
                <a:gd name="connsiteY7" fmla="*/ 2437 h 12437"/>
                <a:gd name="connsiteX8" fmla="*/ 9702 w 12202"/>
                <a:gd name="connsiteY8" fmla="*/ 831 h 12437"/>
                <a:gd name="connsiteX9" fmla="*/ 12202 w 12202"/>
                <a:gd name="connsiteY9" fmla="*/ 0 h 12437"/>
                <a:gd name="connsiteX10" fmla="*/ 12202 w 12202"/>
                <a:gd name="connsiteY10" fmla="*/ 6504 h 12437"/>
                <a:gd name="connsiteX11" fmla="*/ 0 w 12202"/>
                <a:gd name="connsiteY11" fmla="*/ 12437 h 12437"/>
                <a:gd name="connsiteX0" fmla="*/ 71 w 12202"/>
                <a:gd name="connsiteY0" fmla="*/ 10810 h 12437"/>
                <a:gd name="connsiteX1" fmla="*/ 2205 w 12202"/>
                <a:gd name="connsiteY1" fmla="*/ 10007 h 12437"/>
                <a:gd name="connsiteX2" fmla="*/ 2237 w 12202"/>
                <a:gd name="connsiteY2" fmla="*/ 8370 h 12437"/>
                <a:gd name="connsiteX3" fmla="*/ 4722 w 12202"/>
                <a:gd name="connsiteY3" fmla="*/ 7492 h 12437"/>
                <a:gd name="connsiteX4" fmla="*/ 4742 w 12202"/>
                <a:gd name="connsiteY4" fmla="*/ 5857 h 12437"/>
                <a:gd name="connsiteX5" fmla="*/ 7222 w 12202"/>
                <a:gd name="connsiteY5" fmla="*/ 4993 h 12437"/>
                <a:gd name="connsiteX6" fmla="*/ 7222 w 12202"/>
                <a:gd name="connsiteY6" fmla="*/ 3325 h 12437"/>
                <a:gd name="connsiteX7" fmla="*/ 9702 w 12202"/>
                <a:gd name="connsiteY7" fmla="*/ 2437 h 12437"/>
                <a:gd name="connsiteX8" fmla="*/ 9702 w 12202"/>
                <a:gd name="connsiteY8" fmla="*/ 831 h 12437"/>
                <a:gd name="connsiteX9" fmla="*/ 12202 w 12202"/>
                <a:gd name="connsiteY9" fmla="*/ 0 h 12437"/>
                <a:gd name="connsiteX10" fmla="*/ 12202 w 12202"/>
                <a:gd name="connsiteY10" fmla="*/ 6504 h 12437"/>
                <a:gd name="connsiteX11" fmla="*/ 0 w 12202"/>
                <a:gd name="connsiteY11" fmla="*/ 12437 h 12437"/>
                <a:gd name="connsiteX0" fmla="*/ 71 w 12202"/>
                <a:gd name="connsiteY0" fmla="*/ 10810 h 12437"/>
                <a:gd name="connsiteX1" fmla="*/ 2205 w 12202"/>
                <a:gd name="connsiteY1" fmla="*/ 10007 h 12437"/>
                <a:gd name="connsiteX2" fmla="*/ 2237 w 12202"/>
                <a:gd name="connsiteY2" fmla="*/ 8370 h 12437"/>
                <a:gd name="connsiteX3" fmla="*/ 4722 w 12202"/>
                <a:gd name="connsiteY3" fmla="*/ 7492 h 12437"/>
                <a:gd name="connsiteX4" fmla="*/ 4742 w 12202"/>
                <a:gd name="connsiteY4" fmla="*/ 5857 h 12437"/>
                <a:gd name="connsiteX5" fmla="*/ 7222 w 12202"/>
                <a:gd name="connsiteY5" fmla="*/ 4993 h 12437"/>
                <a:gd name="connsiteX6" fmla="*/ 7222 w 12202"/>
                <a:gd name="connsiteY6" fmla="*/ 3325 h 12437"/>
                <a:gd name="connsiteX7" fmla="*/ 9702 w 12202"/>
                <a:gd name="connsiteY7" fmla="*/ 2437 h 12437"/>
                <a:gd name="connsiteX8" fmla="*/ 9702 w 12202"/>
                <a:gd name="connsiteY8" fmla="*/ 831 h 12437"/>
                <a:gd name="connsiteX9" fmla="*/ 12202 w 12202"/>
                <a:gd name="connsiteY9" fmla="*/ 0 h 12437"/>
                <a:gd name="connsiteX10" fmla="*/ 12202 w 12202"/>
                <a:gd name="connsiteY10" fmla="*/ 6504 h 12437"/>
                <a:gd name="connsiteX11" fmla="*/ 0 w 12202"/>
                <a:gd name="connsiteY11" fmla="*/ 12437 h 12437"/>
                <a:gd name="connsiteX0" fmla="*/ 71 w 12202"/>
                <a:gd name="connsiteY0" fmla="*/ 10810 h 12437"/>
                <a:gd name="connsiteX1" fmla="*/ 2205 w 12202"/>
                <a:gd name="connsiteY1" fmla="*/ 10007 h 12437"/>
                <a:gd name="connsiteX2" fmla="*/ 2237 w 12202"/>
                <a:gd name="connsiteY2" fmla="*/ 8370 h 12437"/>
                <a:gd name="connsiteX3" fmla="*/ 4722 w 12202"/>
                <a:gd name="connsiteY3" fmla="*/ 7492 h 12437"/>
                <a:gd name="connsiteX4" fmla="*/ 4742 w 12202"/>
                <a:gd name="connsiteY4" fmla="*/ 5857 h 12437"/>
                <a:gd name="connsiteX5" fmla="*/ 7222 w 12202"/>
                <a:gd name="connsiteY5" fmla="*/ 4993 h 12437"/>
                <a:gd name="connsiteX6" fmla="*/ 7222 w 12202"/>
                <a:gd name="connsiteY6" fmla="*/ 3325 h 12437"/>
                <a:gd name="connsiteX7" fmla="*/ 9702 w 12202"/>
                <a:gd name="connsiteY7" fmla="*/ 2437 h 12437"/>
                <a:gd name="connsiteX8" fmla="*/ 9702 w 12202"/>
                <a:gd name="connsiteY8" fmla="*/ 831 h 12437"/>
                <a:gd name="connsiteX9" fmla="*/ 12202 w 12202"/>
                <a:gd name="connsiteY9" fmla="*/ 0 h 12437"/>
                <a:gd name="connsiteX10" fmla="*/ 12202 w 12202"/>
                <a:gd name="connsiteY10" fmla="*/ 6504 h 12437"/>
                <a:gd name="connsiteX11" fmla="*/ 0 w 12202"/>
                <a:gd name="connsiteY11" fmla="*/ 12437 h 12437"/>
                <a:gd name="connsiteX0" fmla="*/ 39 w 12202"/>
                <a:gd name="connsiteY0" fmla="*/ 10836 h 12437"/>
                <a:gd name="connsiteX1" fmla="*/ 2205 w 12202"/>
                <a:gd name="connsiteY1" fmla="*/ 10007 h 12437"/>
                <a:gd name="connsiteX2" fmla="*/ 2237 w 12202"/>
                <a:gd name="connsiteY2" fmla="*/ 8370 h 12437"/>
                <a:gd name="connsiteX3" fmla="*/ 4722 w 12202"/>
                <a:gd name="connsiteY3" fmla="*/ 7492 h 12437"/>
                <a:gd name="connsiteX4" fmla="*/ 4742 w 12202"/>
                <a:gd name="connsiteY4" fmla="*/ 5857 h 12437"/>
                <a:gd name="connsiteX5" fmla="*/ 7222 w 12202"/>
                <a:gd name="connsiteY5" fmla="*/ 4993 h 12437"/>
                <a:gd name="connsiteX6" fmla="*/ 7222 w 12202"/>
                <a:gd name="connsiteY6" fmla="*/ 3325 h 12437"/>
                <a:gd name="connsiteX7" fmla="*/ 9702 w 12202"/>
                <a:gd name="connsiteY7" fmla="*/ 2437 h 12437"/>
                <a:gd name="connsiteX8" fmla="*/ 9702 w 12202"/>
                <a:gd name="connsiteY8" fmla="*/ 831 h 12437"/>
                <a:gd name="connsiteX9" fmla="*/ 12202 w 12202"/>
                <a:gd name="connsiteY9" fmla="*/ 0 h 12437"/>
                <a:gd name="connsiteX10" fmla="*/ 12202 w 12202"/>
                <a:gd name="connsiteY10" fmla="*/ 6504 h 12437"/>
                <a:gd name="connsiteX11" fmla="*/ 0 w 12202"/>
                <a:gd name="connsiteY11" fmla="*/ 12437 h 12437"/>
                <a:gd name="connsiteX0" fmla="*/ 39 w 12202"/>
                <a:gd name="connsiteY0" fmla="*/ 10836 h 12437"/>
                <a:gd name="connsiteX1" fmla="*/ 2205 w 12202"/>
                <a:gd name="connsiteY1" fmla="*/ 10007 h 12437"/>
                <a:gd name="connsiteX2" fmla="*/ 2237 w 12202"/>
                <a:gd name="connsiteY2" fmla="*/ 8370 h 12437"/>
                <a:gd name="connsiteX3" fmla="*/ 4722 w 12202"/>
                <a:gd name="connsiteY3" fmla="*/ 7492 h 12437"/>
                <a:gd name="connsiteX4" fmla="*/ 4742 w 12202"/>
                <a:gd name="connsiteY4" fmla="*/ 5857 h 12437"/>
                <a:gd name="connsiteX5" fmla="*/ 7222 w 12202"/>
                <a:gd name="connsiteY5" fmla="*/ 4993 h 12437"/>
                <a:gd name="connsiteX6" fmla="*/ 7222 w 12202"/>
                <a:gd name="connsiteY6" fmla="*/ 3325 h 12437"/>
                <a:gd name="connsiteX7" fmla="*/ 9702 w 12202"/>
                <a:gd name="connsiteY7" fmla="*/ 2437 h 12437"/>
                <a:gd name="connsiteX8" fmla="*/ 9702 w 12202"/>
                <a:gd name="connsiteY8" fmla="*/ 831 h 12437"/>
                <a:gd name="connsiteX9" fmla="*/ 12202 w 12202"/>
                <a:gd name="connsiteY9" fmla="*/ 0 h 12437"/>
                <a:gd name="connsiteX10" fmla="*/ 12137 w 12202"/>
                <a:gd name="connsiteY10" fmla="*/ 7190 h 12437"/>
                <a:gd name="connsiteX11" fmla="*/ 0 w 12202"/>
                <a:gd name="connsiteY11" fmla="*/ 12437 h 12437"/>
                <a:gd name="connsiteX0" fmla="*/ 39 w 12202"/>
                <a:gd name="connsiteY0" fmla="*/ 10836 h 12437"/>
                <a:gd name="connsiteX1" fmla="*/ 2205 w 12202"/>
                <a:gd name="connsiteY1" fmla="*/ 10007 h 12437"/>
                <a:gd name="connsiteX2" fmla="*/ 2237 w 12202"/>
                <a:gd name="connsiteY2" fmla="*/ 8370 h 12437"/>
                <a:gd name="connsiteX3" fmla="*/ 4722 w 12202"/>
                <a:gd name="connsiteY3" fmla="*/ 7492 h 12437"/>
                <a:gd name="connsiteX4" fmla="*/ 4742 w 12202"/>
                <a:gd name="connsiteY4" fmla="*/ 5857 h 12437"/>
                <a:gd name="connsiteX5" fmla="*/ 7222 w 12202"/>
                <a:gd name="connsiteY5" fmla="*/ 4993 h 12437"/>
                <a:gd name="connsiteX6" fmla="*/ 7222 w 12202"/>
                <a:gd name="connsiteY6" fmla="*/ 3325 h 12437"/>
                <a:gd name="connsiteX7" fmla="*/ 9702 w 12202"/>
                <a:gd name="connsiteY7" fmla="*/ 2437 h 12437"/>
                <a:gd name="connsiteX8" fmla="*/ 9702 w 12202"/>
                <a:gd name="connsiteY8" fmla="*/ 831 h 12437"/>
                <a:gd name="connsiteX9" fmla="*/ 12202 w 12202"/>
                <a:gd name="connsiteY9" fmla="*/ 0 h 12437"/>
                <a:gd name="connsiteX10" fmla="*/ 12137 w 12202"/>
                <a:gd name="connsiteY10" fmla="*/ 7560 h 12437"/>
                <a:gd name="connsiteX11" fmla="*/ 0 w 12202"/>
                <a:gd name="connsiteY11" fmla="*/ 12437 h 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2" h="12437">
                  <a:moveTo>
                    <a:pt x="39" y="10836"/>
                  </a:moveTo>
                  <a:lnTo>
                    <a:pt x="2205" y="10007"/>
                  </a:lnTo>
                  <a:cubicBezTo>
                    <a:pt x="2216" y="9461"/>
                    <a:pt x="2226" y="8916"/>
                    <a:pt x="2237" y="8370"/>
                  </a:cubicBezTo>
                  <a:lnTo>
                    <a:pt x="4722" y="7492"/>
                  </a:lnTo>
                  <a:cubicBezTo>
                    <a:pt x="4729" y="6947"/>
                    <a:pt x="4735" y="6402"/>
                    <a:pt x="4742" y="5857"/>
                  </a:cubicBezTo>
                  <a:lnTo>
                    <a:pt x="7222" y="4993"/>
                  </a:lnTo>
                  <a:lnTo>
                    <a:pt x="7222" y="3325"/>
                  </a:lnTo>
                  <a:lnTo>
                    <a:pt x="9702" y="2437"/>
                  </a:lnTo>
                  <a:lnTo>
                    <a:pt x="9702" y="831"/>
                  </a:lnTo>
                  <a:lnTo>
                    <a:pt x="12202" y="0"/>
                  </a:lnTo>
                  <a:cubicBezTo>
                    <a:pt x="12180" y="2397"/>
                    <a:pt x="12159" y="5163"/>
                    <a:pt x="12137" y="7560"/>
                  </a:cubicBezTo>
                  <a:lnTo>
                    <a:pt x="0" y="12437"/>
                  </a:lnTo>
                </a:path>
              </a:pathLst>
            </a:custGeom>
            <a:gradFill rotWithShape="0">
              <a:gsLst>
                <a:gs pos="0">
                  <a:srgbClr val="C9B3D3">
                    <a:gamma/>
                    <a:tint val="3137"/>
                    <a:invGamma/>
                  </a:srgbClr>
                </a:gs>
                <a:gs pos="100000">
                  <a:srgbClr val="C9B3D3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640" y="4819"/>
              <a:ext cx="191" cy="412"/>
            </a:xfrm>
            <a:custGeom>
              <a:avLst/>
              <a:gdLst/>
              <a:ahLst/>
              <a:cxnLst>
                <a:cxn ang="0">
                  <a:pos x="0" y="370"/>
                </a:cxn>
                <a:cxn ang="0">
                  <a:pos x="0" y="0"/>
                </a:cxn>
                <a:cxn ang="0">
                  <a:pos x="316" y="145"/>
                </a:cxn>
                <a:cxn ang="0">
                  <a:pos x="316" y="521"/>
                </a:cxn>
                <a:cxn ang="0">
                  <a:pos x="0" y="370"/>
                </a:cxn>
              </a:cxnLst>
              <a:rect l="0" t="0" r="r" b="b"/>
              <a:pathLst>
                <a:path w="316" h="521">
                  <a:moveTo>
                    <a:pt x="0" y="370"/>
                  </a:moveTo>
                  <a:lnTo>
                    <a:pt x="0" y="0"/>
                  </a:lnTo>
                  <a:lnTo>
                    <a:pt x="316" y="145"/>
                  </a:lnTo>
                  <a:lnTo>
                    <a:pt x="316" y="521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BCA0C8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639" y="4666"/>
              <a:ext cx="585" cy="271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310" y="345"/>
                </a:cxn>
                <a:cxn ang="0">
                  <a:pos x="949" y="147"/>
                </a:cxn>
                <a:cxn ang="0">
                  <a:pos x="640" y="0"/>
                </a:cxn>
                <a:cxn ang="0">
                  <a:pos x="0" y="198"/>
                </a:cxn>
              </a:cxnLst>
              <a:rect l="0" t="0" r="r" b="b"/>
              <a:pathLst>
                <a:path w="949" h="345">
                  <a:moveTo>
                    <a:pt x="0" y="198"/>
                  </a:moveTo>
                  <a:lnTo>
                    <a:pt x="310" y="345"/>
                  </a:lnTo>
                  <a:lnTo>
                    <a:pt x="949" y="147"/>
                  </a:lnTo>
                  <a:lnTo>
                    <a:pt x="640" y="0"/>
                  </a:lnTo>
                  <a:lnTo>
                    <a:pt x="0" y="198"/>
                  </a:lnTo>
                  <a:close/>
                </a:path>
              </a:pathLst>
            </a:custGeom>
            <a:gradFill rotWithShape="1">
              <a:gsLst>
                <a:gs pos="0">
                  <a:srgbClr val="BBE1DC"/>
                </a:gs>
                <a:gs pos="100000">
                  <a:srgbClr val="BBE1DC">
                    <a:gamma/>
                    <a:tint val="19216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033" y="4376"/>
              <a:ext cx="181" cy="414"/>
            </a:xfrm>
            <a:custGeom>
              <a:avLst/>
              <a:gdLst/>
              <a:ahLst/>
              <a:cxnLst>
                <a:cxn ang="0">
                  <a:pos x="0" y="370"/>
                </a:cxn>
                <a:cxn ang="0">
                  <a:pos x="0" y="0"/>
                </a:cxn>
                <a:cxn ang="0">
                  <a:pos x="316" y="145"/>
                </a:cxn>
                <a:cxn ang="0">
                  <a:pos x="316" y="521"/>
                </a:cxn>
                <a:cxn ang="0">
                  <a:pos x="0" y="370"/>
                </a:cxn>
              </a:cxnLst>
              <a:rect l="0" t="0" r="r" b="b"/>
              <a:pathLst>
                <a:path w="316" h="521">
                  <a:moveTo>
                    <a:pt x="0" y="370"/>
                  </a:moveTo>
                  <a:lnTo>
                    <a:pt x="0" y="0"/>
                  </a:lnTo>
                  <a:lnTo>
                    <a:pt x="316" y="145"/>
                  </a:lnTo>
                  <a:lnTo>
                    <a:pt x="316" y="521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BCA0C8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031" y="4218"/>
              <a:ext cx="546" cy="272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308" y="344"/>
                </a:cxn>
                <a:cxn ang="0">
                  <a:pos x="936" y="147"/>
                </a:cxn>
                <a:cxn ang="0">
                  <a:pos x="621" y="0"/>
                </a:cxn>
                <a:cxn ang="0">
                  <a:pos x="0" y="207"/>
                </a:cxn>
              </a:cxnLst>
              <a:rect l="0" t="0" r="r" b="b"/>
              <a:pathLst>
                <a:path w="936" h="344">
                  <a:moveTo>
                    <a:pt x="0" y="207"/>
                  </a:moveTo>
                  <a:lnTo>
                    <a:pt x="308" y="344"/>
                  </a:lnTo>
                  <a:lnTo>
                    <a:pt x="936" y="147"/>
                  </a:lnTo>
                  <a:lnTo>
                    <a:pt x="621" y="0"/>
                  </a:lnTo>
                  <a:lnTo>
                    <a:pt x="0" y="207"/>
                  </a:lnTo>
                  <a:close/>
                </a:path>
              </a:pathLst>
            </a:custGeom>
            <a:gradFill rotWithShape="1">
              <a:gsLst>
                <a:gs pos="0">
                  <a:srgbClr val="BBE1DC"/>
                </a:gs>
                <a:gs pos="100000">
                  <a:srgbClr val="BBE1DC">
                    <a:gamma/>
                    <a:tint val="19216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393" y="3914"/>
              <a:ext cx="184" cy="425"/>
            </a:xfrm>
            <a:custGeom>
              <a:avLst/>
              <a:gdLst/>
              <a:ahLst/>
              <a:cxnLst>
                <a:cxn ang="0">
                  <a:pos x="0" y="370"/>
                </a:cxn>
                <a:cxn ang="0">
                  <a:pos x="0" y="0"/>
                </a:cxn>
                <a:cxn ang="0">
                  <a:pos x="316" y="145"/>
                </a:cxn>
                <a:cxn ang="0">
                  <a:pos x="316" y="521"/>
                </a:cxn>
                <a:cxn ang="0">
                  <a:pos x="0" y="370"/>
                </a:cxn>
              </a:cxnLst>
              <a:rect l="0" t="0" r="r" b="b"/>
              <a:pathLst>
                <a:path w="316" h="521">
                  <a:moveTo>
                    <a:pt x="0" y="370"/>
                  </a:moveTo>
                  <a:lnTo>
                    <a:pt x="0" y="0"/>
                  </a:lnTo>
                  <a:lnTo>
                    <a:pt x="316" y="145"/>
                  </a:lnTo>
                  <a:lnTo>
                    <a:pt x="316" y="521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BCA0C8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389" y="3746"/>
              <a:ext cx="543" cy="288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321" y="346"/>
                </a:cxn>
                <a:cxn ang="0">
                  <a:pos x="957" y="141"/>
                </a:cxn>
                <a:cxn ang="0">
                  <a:pos x="662" y="0"/>
                </a:cxn>
                <a:cxn ang="0">
                  <a:pos x="0" y="201"/>
                </a:cxn>
              </a:cxnLst>
              <a:rect l="0" t="0" r="r" b="b"/>
              <a:pathLst>
                <a:path w="957" h="346">
                  <a:moveTo>
                    <a:pt x="0" y="201"/>
                  </a:moveTo>
                  <a:lnTo>
                    <a:pt x="321" y="346"/>
                  </a:lnTo>
                  <a:lnTo>
                    <a:pt x="957" y="141"/>
                  </a:lnTo>
                  <a:lnTo>
                    <a:pt x="662" y="0"/>
                  </a:lnTo>
                  <a:lnTo>
                    <a:pt x="0" y="201"/>
                  </a:lnTo>
                  <a:close/>
                </a:path>
              </a:pathLst>
            </a:custGeom>
            <a:gradFill rotWithShape="1">
              <a:gsLst>
                <a:gs pos="0">
                  <a:srgbClr val="BBE1DC"/>
                </a:gs>
                <a:gs pos="100000">
                  <a:srgbClr val="BBE1DC">
                    <a:gamma/>
                    <a:tint val="19216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278" y="5266"/>
              <a:ext cx="183" cy="413"/>
            </a:xfrm>
            <a:custGeom>
              <a:avLst/>
              <a:gdLst/>
              <a:ahLst/>
              <a:cxnLst>
                <a:cxn ang="0">
                  <a:pos x="0" y="370"/>
                </a:cxn>
                <a:cxn ang="0">
                  <a:pos x="0" y="0"/>
                </a:cxn>
                <a:cxn ang="0">
                  <a:pos x="316" y="145"/>
                </a:cxn>
                <a:cxn ang="0">
                  <a:pos x="316" y="521"/>
                </a:cxn>
                <a:cxn ang="0">
                  <a:pos x="0" y="370"/>
                </a:cxn>
              </a:cxnLst>
              <a:rect l="0" t="0" r="r" b="b"/>
              <a:pathLst>
                <a:path w="316" h="521">
                  <a:moveTo>
                    <a:pt x="0" y="370"/>
                  </a:moveTo>
                  <a:lnTo>
                    <a:pt x="0" y="0"/>
                  </a:lnTo>
                  <a:lnTo>
                    <a:pt x="316" y="145"/>
                  </a:lnTo>
                  <a:lnTo>
                    <a:pt x="316" y="521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BCA0C8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 flipH="1" flipV="1">
              <a:off x="2539" y="5368"/>
              <a:ext cx="684" cy="131"/>
            </a:xfrm>
            <a:custGeom>
              <a:avLst/>
              <a:gdLst/>
              <a:ahLst/>
              <a:cxnLst>
                <a:cxn ang="0">
                  <a:pos x="1104" y="69"/>
                </a:cxn>
                <a:cxn ang="0">
                  <a:pos x="1064" y="0"/>
                </a:cxn>
                <a:cxn ang="0">
                  <a:pos x="0" y="0"/>
                </a:cxn>
              </a:cxnLst>
              <a:rect l="0" t="0" r="r" b="b"/>
              <a:pathLst>
                <a:path w="1104" h="69">
                  <a:moveTo>
                    <a:pt x="1104" y="69"/>
                  </a:move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684577"/>
              </a:solidFill>
              <a:prstDash val="solid"/>
              <a:round/>
              <a:headEnd type="oval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 flipH="1" flipV="1">
              <a:off x="2885" y="4901"/>
              <a:ext cx="692" cy="135"/>
            </a:xfrm>
            <a:custGeom>
              <a:avLst/>
              <a:gdLst/>
              <a:ahLst/>
              <a:cxnLst>
                <a:cxn ang="0">
                  <a:pos x="1104" y="69"/>
                </a:cxn>
                <a:cxn ang="0">
                  <a:pos x="1064" y="0"/>
                </a:cxn>
                <a:cxn ang="0">
                  <a:pos x="0" y="0"/>
                </a:cxn>
              </a:cxnLst>
              <a:rect l="0" t="0" r="r" b="b"/>
              <a:pathLst>
                <a:path w="1104" h="69">
                  <a:moveTo>
                    <a:pt x="1104" y="69"/>
                  </a:move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684577"/>
              </a:solidFill>
              <a:prstDash val="solid"/>
              <a:round/>
              <a:headEnd type="oval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 flipH="1" flipV="1">
              <a:off x="3278" y="4446"/>
              <a:ext cx="505" cy="109"/>
            </a:xfrm>
            <a:custGeom>
              <a:avLst/>
              <a:gdLst/>
              <a:ahLst/>
              <a:cxnLst>
                <a:cxn ang="0">
                  <a:pos x="1104" y="69"/>
                </a:cxn>
                <a:cxn ang="0">
                  <a:pos x="1064" y="0"/>
                </a:cxn>
                <a:cxn ang="0">
                  <a:pos x="0" y="0"/>
                </a:cxn>
              </a:cxnLst>
              <a:rect l="0" t="0" r="r" b="b"/>
              <a:pathLst>
                <a:path w="1104" h="69">
                  <a:moveTo>
                    <a:pt x="1104" y="69"/>
                  </a:move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684577"/>
              </a:solidFill>
              <a:prstDash val="solid"/>
              <a:round/>
              <a:headEnd type="oval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 flipH="1" flipV="1">
              <a:off x="3639" y="3954"/>
              <a:ext cx="440" cy="89"/>
            </a:xfrm>
            <a:custGeom>
              <a:avLst/>
              <a:gdLst/>
              <a:ahLst/>
              <a:cxnLst>
                <a:cxn ang="0">
                  <a:pos x="1104" y="69"/>
                </a:cxn>
                <a:cxn ang="0">
                  <a:pos x="1064" y="0"/>
                </a:cxn>
                <a:cxn ang="0">
                  <a:pos x="0" y="0"/>
                </a:cxn>
              </a:cxnLst>
              <a:rect l="0" t="0" r="r" b="b"/>
              <a:pathLst>
                <a:path w="1104" h="69">
                  <a:moveTo>
                    <a:pt x="1104" y="69"/>
                  </a:move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684577"/>
              </a:solidFill>
              <a:prstDash val="solid"/>
              <a:round/>
              <a:headEnd type="oval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 rot="5400000" flipV="1">
              <a:off x="3827" y="3945"/>
              <a:ext cx="432" cy="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684577"/>
                </a:gs>
                <a:gs pos="100000">
                  <a:srgbClr val="684577">
                    <a:gamma/>
                    <a:tint val="9412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 rot="5400000" flipV="1">
              <a:off x="3567" y="4486"/>
              <a:ext cx="480" cy="7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684577"/>
                </a:gs>
                <a:gs pos="100000">
                  <a:srgbClr val="684577">
                    <a:gamma/>
                    <a:tint val="9412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 rot="5400000" flipV="1">
              <a:off x="3357" y="5019"/>
              <a:ext cx="441" cy="6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684577"/>
                </a:gs>
                <a:gs pos="100000">
                  <a:srgbClr val="684577">
                    <a:gamma/>
                    <a:tint val="9412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 rot="5400000" flipV="1">
              <a:off x="3036" y="5470"/>
              <a:ext cx="308" cy="8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684577"/>
                </a:gs>
                <a:gs pos="100000">
                  <a:srgbClr val="684577">
                    <a:gamma/>
                    <a:tint val="9412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1911" y="5552"/>
              <a:ext cx="552" cy="297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315" y="377"/>
                </a:cxn>
                <a:cxn ang="0">
                  <a:pos x="942" y="153"/>
                </a:cxn>
                <a:cxn ang="0">
                  <a:pos x="625" y="0"/>
                </a:cxn>
                <a:cxn ang="0">
                  <a:pos x="0" y="217"/>
                </a:cxn>
              </a:cxnLst>
              <a:rect l="0" t="0" r="r" b="b"/>
              <a:pathLst>
                <a:path w="942" h="377">
                  <a:moveTo>
                    <a:pt x="0" y="217"/>
                  </a:moveTo>
                  <a:lnTo>
                    <a:pt x="315" y="377"/>
                  </a:lnTo>
                  <a:lnTo>
                    <a:pt x="942" y="153"/>
                  </a:lnTo>
                  <a:lnTo>
                    <a:pt x="625" y="0"/>
                  </a:lnTo>
                  <a:lnTo>
                    <a:pt x="0" y="217"/>
                  </a:lnTo>
                  <a:close/>
                </a:path>
              </a:pathLst>
            </a:custGeom>
            <a:gradFill rotWithShape="1">
              <a:gsLst>
                <a:gs pos="0">
                  <a:srgbClr val="BBE1DC"/>
                </a:gs>
                <a:gs pos="100000">
                  <a:srgbClr val="BBE1DC">
                    <a:gamma/>
                    <a:tint val="19216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1956" y="5709"/>
              <a:ext cx="183" cy="413"/>
            </a:xfrm>
            <a:custGeom>
              <a:avLst/>
              <a:gdLst/>
              <a:ahLst/>
              <a:cxnLst>
                <a:cxn ang="0">
                  <a:pos x="0" y="370"/>
                </a:cxn>
                <a:cxn ang="0">
                  <a:pos x="0" y="0"/>
                </a:cxn>
                <a:cxn ang="0">
                  <a:pos x="316" y="145"/>
                </a:cxn>
                <a:cxn ang="0">
                  <a:pos x="316" y="521"/>
                </a:cxn>
                <a:cxn ang="0">
                  <a:pos x="0" y="370"/>
                </a:cxn>
              </a:cxnLst>
              <a:rect l="0" t="0" r="r" b="b"/>
              <a:pathLst>
                <a:path w="316" h="521">
                  <a:moveTo>
                    <a:pt x="0" y="370"/>
                  </a:moveTo>
                  <a:lnTo>
                    <a:pt x="0" y="0"/>
                  </a:lnTo>
                  <a:lnTo>
                    <a:pt x="316" y="145"/>
                  </a:lnTo>
                  <a:lnTo>
                    <a:pt x="316" y="521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BCA0C8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 flipH="1" flipV="1">
              <a:off x="2213" y="5816"/>
              <a:ext cx="684" cy="131"/>
            </a:xfrm>
            <a:custGeom>
              <a:avLst/>
              <a:gdLst/>
              <a:ahLst/>
              <a:cxnLst>
                <a:cxn ang="0">
                  <a:pos x="1104" y="69"/>
                </a:cxn>
                <a:cxn ang="0">
                  <a:pos x="1064" y="0"/>
                </a:cxn>
                <a:cxn ang="0">
                  <a:pos x="0" y="0"/>
                </a:cxn>
              </a:cxnLst>
              <a:rect l="0" t="0" r="r" b="b"/>
              <a:pathLst>
                <a:path w="1104" h="69">
                  <a:moveTo>
                    <a:pt x="1104" y="69"/>
                  </a:move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684577"/>
              </a:solidFill>
              <a:prstDash val="solid"/>
              <a:round/>
              <a:headEnd type="oval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 rot="5400000" flipV="1">
              <a:off x="2674" y="5879"/>
              <a:ext cx="380" cy="8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684577"/>
                </a:gs>
                <a:gs pos="100000">
                  <a:srgbClr val="684577">
                    <a:gamma/>
                    <a:tint val="9412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36459" y="186266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99"/>
                </a:solidFill>
              </a:rPr>
              <a:t>Calculate the CLV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each sub-intersection according to the phasing designs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17359" y="2792942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99"/>
                </a:solidFill>
              </a:rPr>
              <a:t>Determine the common cycle length </a:t>
            </a:r>
            <a:r>
              <a:rPr lang="en-US" dirty="0" smtClean="0"/>
              <a:t>based on the CLV of the most congested sub-intersection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77634" y="3815887"/>
            <a:ext cx="5972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For each sub-intersection, </a:t>
            </a:r>
            <a:r>
              <a:rPr lang="en-US" b="1" i="1" dirty="0" smtClean="0">
                <a:solidFill>
                  <a:srgbClr val="003399"/>
                </a:solidFill>
              </a:rPr>
              <a:t>optimize the green ratio </a:t>
            </a:r>
            <a:r>
              <a:rPr lang="en-US" dirty="0" smtClean="0"/>
              <a:t>of each phase with the objective of </a:t>
            </a:r>
            <a:r>
              <a:rPr lang="en-US" b="1" u="sng" dirty="0" smtClean="0">
                <a:solidFill>
                  <a:srgbClr val="FF0000"/>
                </a:solidFill>
              </a:rPr>
              <a:t>maximizing the capacity of intersection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38425" y="478249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 smtClean="0">
                <a:solidFill>
                  <a:srgbClr val="003399"/>
                </a:solidFill>
              </a:rPr>
              <a:t>Determine the critical traffic paths</a:t>
            </a:r>
            <a:r>
              <a:rPr lang="en-US" b="1" i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according to the demand pattern</a:t>
            </a:r>
            <a:endParaRPr lang="en-US" b="1" u="sng" dirty="0" smtClean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3125" y="557984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/>
            <a:r>
              <a:rPr lang="en-US" dirty="0" smtClean="0"/>
              <a:t>Use </a:t>
            </a:r>
            <a:r>
              <a:rPr lang="en-US" b="1" u="sng" dirty="0" smtClean="0">
                <a:solidFill>
                  <a:srgbClr val="FF0000"/>
                </a:solidFill>
              </a:rPr>
              <a:t>a modified MAXBAND model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003399"/>
                </a:solidFill>
              </a:rPr>
              <a:t>provide progressions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/>
              <a:t>to those critical traffic paths so as to optimize the offsets</a:t>
            </a:r>
          </a:p>
        </p:txBody>
      </p:sp>
      <p:sp>
        <p:nvSpPr>
          <p:cNvPr id="35" name="Freeform 46"/>
          <p:cNvSpPr>
            <a:spLocks/>
          </p:cNvSpPr>
          <p:nvPr/>
        </p:nvSpPr>
        <p:spPr bwMode="auto">
          <a:xfrm rot="20631879" flipH="1" flipV="1">
            <a:off x="-8059" y="2126088"/>
            <a:ext cx="3141924" cy="2194994"/>
          </a:xfrm>
          <a:custGeom>
            <a:avLst/>
            <a:gdLst/>
            <a:ahLst/>
            <a:cxnLst>
              <a:cxn ang="0">
                <a:pos x="0" y="778"/>
              </a:cxn>
              <a:cxn ang="0">
                <a:pos x="1444" y="75"/>
              </a:cxn>
              <a:cxn ang="0">
                <a:pos x="1414" y="45"/>
              </a:cxn>
              <a:cxn ang="0">
                <a:pos x="1683" y="0"/>
              </a:cxn>
              <a:cxn ang="0">
                <a:pos x="1601" y="194"/>
              </a:cxn>
              <a:cxn ang="0">
                <a:pos x="1571" y="150"/>
              </a:cxn>
              <a:cxn ang="0">
                <a:pos x="0" y="778"/>
              </a:cxn>
            </a:cxnLst>
            <a:rect l="0" t="0" r="r" b="b"/>
            <a:pathLst>
              <a:path w="1683" h="778">
                <a:moveTo>
                  <a:pt x="0" y="778"/>
                </a:moveTo>
                <a:lnTo>
                  <a:pt x="1444" y="75"/>
                </a:lnTo>
                <a:lnTo>
                  <a:pt x="1414" y="45"/>
                </a:lnTo>
                <a:lnTo>
                  <a:pt x="1683" y="0"/>
                </a:lnTo>
                <a:lnTo>
                  <a:pt x="1601" y="194"/>
                </a:lnTo>
                <a:lnTo>
                  <a:pt x="1571" y="150"/>
                </a:lnTo>
                <a:lnTo>
                  <a:pt x="0" y="778"/>
                </a:lnTo>
                <a:close/>
              </a:path>
            </a:pathLst>
          </a:custGeom>
          <a:gradFill rotWithShape="0">
            <a:gsLst>
              <a:gs pos="71000">
                <a:schemeClr val="bg1"/>
              </a:gs>
              <a:gs pos="0">
                <a:schemeClr val="accent1">
                  <a:lumMod val="75000"/>
                  <a:alpha val="60000"/>
                </a:schemeClr>
              </a:gs>
            </a:gsLst>
            <a:lin ang="189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008380"/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86200" y="17526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3511550" y="26670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55950" y="368935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24125" y="466725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2019300" y="5419725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Signal optimization Procedure</a:t>
            </a:r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SIGNAL OPTIMIZATION MODULE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607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CDA45-D40F-4737-AC55-D06269ECEDD4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Signal Optimization Results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4032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INTERSECTION/INTERCHANGE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different intersection/interchange designs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Continuous Flow Intersection</a:t>
            </a:r>
          </a:p>
          <a:p>
            <a:pPr lvl="2"/>
            <a:r>
              <a:rPr lang="en-US" dirty="0" smtClean="0"/>
              <a:t>CFI-T</a:t>
            </a:r>
          </a:p>
          <a:p>
            <a:pPr lvl="2"/>
            <a:r>
              <a:rPr lang="en-US" dirty="0" smtClean="0"/>
              <a:t>Partial CFI(symmetrical)</a:t>
            </a:r>
          </a:p>
          <a:p>
            <a:pPr lvl="2"/>
            <a:r>
              <a:rPr lang="en-US" dirty="0" smtClean="0"/>
              <a:t>Partial CFI(asymmetrical)</a:t>
            </a:r>
          </a:p>
          <a:p>
            <a:pPr lvl="2"/>
            <a:r>
              <a:rPr lang="en-US" dirty="0" smtClean="0"/>
              <a:t>Full CFI</a:t>
            </a:r>
          </a:p>
          <a:p>
            <a:pPr lvl="1"/>
            <a:r>
              <a:rPr lang="en-US" dirty="0" smtClean="0"/>
              <a:t>Diverging Diamond Interchange</a:t>
            </a:r>
          </a:p>
          <a:p>
            <a:pPr lvl="1"/>
            <a:r>
              <a:rPr lang="en-US" dirty="0" smtClean="0"/>
              <a:t>Superstreet Intersection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INPUT DEMAND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638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69291-568C-428F-9EC2-F566B863B56E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User-friendly Interface</a:t>
            </a:r>
          </a:p>
          <a:p>
            <a:pPr lvl="1" eaLnBrk="1" hangingPunct="1"/>
            <a:r>
              <a:rPr lang="en-US" dirty="0" smtClean="0"/>
              <a:t>Manually input demand or</a:t>
            </a:r>
          </a:p>
          <a:p>
            <a:pPr lvl="1" eaLnBrk="1" hangingPunct="1"/>
            <a:r>
              <a:rPr lang="en-US" dirty="0" smtClean="0"/>
              <a:t>Generate random demand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1"/>
            <a:ext cx="4252912" cy="37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981200"/>
            <a:ext cx="2217347" cy="315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dirty="0" smtClean="0"/>
              <a:t>aryland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 smtClean="0"/>
              <a:t>ntersection and Interchange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/>
              <a:t>esign &amp;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smtClean="0"/>
              <a:t>apacity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 smtClean="0"/>
              <a:t>nalysis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 smtClean="0"/>
              <a:t>rogram (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MIDCAP</a:t>
            </a:r>
            <a:r>
              <a:rPr lang="en-US" sz="2400" dirty="0" smtClean="0"/>
              <a:t>)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Developed </a:t>
            </a:r>
            <a:r>
              <a:rPr lang="en-US" sz="2400" dirty="0"/>
              <a:t>by </a:t>
            </a:r>
            <a:r>
              <a:rPr lang="en-US" sz="2400" dirty="0" smtClean="0"/>
              <a:t>University of Maryland, College </a:t>
            </a:r>
            <a:r>
              <a:rPr lang="en-US" sz="2400" dirty="0"/>
              <a:t>Park and </a:t>
            </a:r>
            <a:r>
              <a:rPr lang="en-US" sz="2400" dirty="0" smtClean="0"/>
              <a:t>MDSHA </a:t>
            </a:r>
          </a:p>
          <a:p>
            <a:pPr eaLnBrk="1" hangingPunct="1">
              <a:defRPr/>
            </a:pPr>
            <a:r>
              <a:rPr lang="en-US" sz="2400" dirty="0"/>
              <a:t>A tool </a:t>
            </a:r>
            <a:r>
              <a:rPr lang="en-US" sz="2400" dirty="0" smtClean="0"/>
              <a:t>to conduct </a:t>
            </a:r>
            <a:r>
              <a:rPr lang="en-US" sz="2400" dirty="0"/>
              <a:t>a capacity</a:t>
            </a:r>
            <a:r>
              <a:rPr lang="en-US" sz="2400" dirty="0" smtClean="0"/>
              <a:t>/ queuing </a:t>
            </a:r>
            <a:r>
              <a:rPr lang="en-US" sz="2400" dirty="0"/>
              <a:t>analysis for signalized intersections and </a:t>
            </a:r>
            <a:r>
              <a:rPr lang="en-US" sz="2400" dirty="0" smtClean="0"/>
              <a:t>interchanges, </a:t>
            </a:r>
            <a:r>
              <a:rPr lang="en-US" sz="2400" dirty="0"/>
              <a:t>signal warrant and shoulder bypass analysis </a:t>
            </a:r>
            <a:r>
              <a:rPr lang="en-US" sz="2400" dirty="0" smtClean="0"/>
              <a:t>at </a:t>
            </a:r>
            <a:r>
              <a:rPr lang="en-US" sz="2400" dirty="0"/>
              <a:t>the </a:t>
            </a:r>
            <a:r>
              <a:rPr lang="en-US" sz="2400" dirty="0" smtClean="0"/>
              <a:t>preliminary, planning, </a:t>
            </a:r>
            <a:r>
              <a:rPr lang="en-US" sz="2400" dirty="0"/>
              <a:t>or design </a:t>
            </a:r>
            <a:r>
              <a:rPr lang="en-US" sz="2400" dirty="0" smtClean="0"/>
              <a:t>stage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©2004-2014 ATTAP.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13525" y="4413250"/>
            <a:ext cx="981075" cy="2984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66000">
                <a:schemeClr val="bg1"/>
              </a:gs>
              <a:gs pos="30000">
                <a:srgbClr val="C6C6C6"/>
              </a:gs>
              <a:gs pos="99000">
                <a:schemeClr val="bg1">
                  <a:lumMod val="65000"/>
                </a:schemeClr>
              </a:gs>
              <a:gs pos="52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endParaRPr lang="en-US" sz="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7017" y="4407853"/>
            <a:ext cx="981075" cy="2984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66000">
                <a:schemeClr val="bg1"/>
              </a:gs>
              <a:gs pos="30000">
                <a:srgbClr val="C6C6C6"/>
              </a:gs>
              <a:gs pos="99000">
                <a:schemeClr val="bg1">
                  <a:lumMod val="50000"/>
                </a:schemeClr>
              </a:gs>
              <a:gs pos="52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</a:t>
            </a:r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2068499">
            <a:off x="6033319" y="5431149"/>
            <a:ext cx="125361" cy="162558"/>
          </a:xfrm>
          <a:prstGeom prst="downArrow">
            <a:avLst>
              <a:gd name="adj1" fmla="val 12501"/>
              <a:gd name="adj2" fmla="val 9973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2154" y="1142996"/>
            <a:ext cx="2590800" cy="483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1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7037E-6 L 0.1 -0.13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INPUT GEOMETRIC CHARACTERISTICS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638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69291-568C-428F-9EC2-F566B863B56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User-friendly Interface</a:t>
            </a:r>
          </a:p>
          <a:p>
            <a:pPr lvl="1" eaLnBrk="1" hangingPunct="1"/>
            <a:r>
              <a:rPr lang="en-US" dirty="0"/>
              <a:t>Manually input </a:t>
            </a:r>
            <a:r>
              <a:rPr lang="en-US" dirty="0" smtClean="0"/>
              <a:t>geometric information </a:t>
            </a:r>
            <a:r>
              <a:rPr lang="en-US" dirty="0"/>
              <a:t>or</a:t>
            </a:r>
          </a:p>
          <a:p>
            <a:pPr lvl="1" eaLnBrk="1" hangingPunct="1"/>
            <a:r>
              <a:rPr lang="en-US" dirty="0"/>
              <a:t>Generate random demand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7023"/>
            <a:ext cx="6310313" cy="3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OUTPUT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demand</a:t>
            </a:r>
            <a:endParaRPr lang="en-US" dirty="0"/>
          </a:p>
        </p:txBody>
      </p:sp>
      <p:sp>
        <p:nvSpPr>
          <p:cNvPr id="1648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CF225-66E1-46E0-95CF-077024C2ABA6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52" y="1857375"/>
            <a:ext cx="5850548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OUTPUT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link length</a:t>
            </a:r>
            <a:endParaRPr lang="en-US" dirty="0"/>
          </a:p>
        </p:txBody>
      </p:sp>
      <p:sp>
        <p:nvSpPr>
          <p:cNvPr id="1648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CF225-66E1-46E0-95CF-077024C2ABA6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867400" cy="42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dirty="0" smtClean="0"/>
              <a:t>Show phase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962400" cy="401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r>
              <a:rPr lang="en-US" dirty="0" smtClean="0"/>
              <a:t>Show Queue 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534025" cy="39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7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dirty="0" smtClean="0"/>
              <a:t>Show Queue/Link length ratio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743575" cy="41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dirty="0" smtClean="0"/>
              <a:t>Show signal timing(s)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724525" cy="41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dirty="0" smtClean="0"/>
              <a:t>Generate a report with input and module 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</a:t>
            </a:r>
            <a:r>
              <a:rPr lang="en-US" dirty="0" smtClean="0"/>
              <a:t>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943600" cy="42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14888"/>
            <a:ext cx="8892823" cy="50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1193"/>
            <a:ext cx="8229600" cy="1055077"/>
          </a:xfrm>
        </p:spPr>
        <p:txBody>
          <a:bodyPr/>
          <a:lstStyle/>
          <a:p>
            <a:r>
              <a:rPr lang="en-US" altLang="zh-CN" dirty="0" smtClean="0"/>
              <a:t>Step 5: Signal Optimization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266F-67F1-41CE-9E74-5D0C138E8699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72434" y="4876800"/>
            <a:ext cx="2433782" cy="1055077"/>
          </a:xfrm>
          <a:prstGeom prst="wedgeRoundRectCallout">
            <a:avLst>
              <a:gd name="adj1" fmla="val 37851"/>
              <a:gd name="adj2" fmla="val -8651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Optimization for cycle length, green split and offset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400908"/>
            <a:ext cx="1371600" cy="351692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077200" y="1681188"/>
            <a:ext cx="0" cy="376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48600" y="2057400"/>
            <a:ext cx="457200" cy="2514600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29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44"/>
    </mc:Choice>
    <mc:Fallback>
      <p:transition spd="slow" advTm="76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4259"/>
            <a:ext cx="8691316" cy="488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3432"/>
            <a:ext cx="8229600" cy="9847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Step 3: Edit Geometric Parameters 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2F37-9BA2-4D05-9E52-8AC23EA50093}" type="datetime1">
              <a:rPr lang="en-US" smtClean="0">
                <a:solidFill>
                  <a:srgbClr val="FFFFFF"/>
                </a:solidFill>
              </a:rPr>
              <a:pPr/>
              <a:t>9/23/2014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074985"/>
            <a:ext cx="304800" cy="211015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1800" y="2262554"/>
            <a:ext cx="1600200" cy="6330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562600" y="1289539"/>
            <a:ext cx="2514600" cy="773723"/>
          </a:xfrm>
          <a:prstGeom prst="wedgeRoundRectCallout">
            <a:avLst>
              <a:gd name="adj1" fmla="val -19467"/>
              <a:gd name="adj2" fmla="val 11615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Change # of lanes and link Length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矩形 8"/>
          <p:cNvSpPr/>
          <p:nvPr/>
        </p:nvSpPr>
        <p:spPr>
          <a:xfrm>
            <a:off x="4648200" y="2667000"/>
            <a:ext cx="2514600" cy="19460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54299" y="4038600"/>
            <a:ext cx="2473569" cy="1266092"/>
          </a:xfrm>
          <a:prstGeom prst="wedgeRoundRectCallout">
            <a:avLst>
              <a:gd name="adj1" fmla="val 14579"/>
              <a:gd name="adj2" fmla="val -9458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 selected link will be colored for convenience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4184039"/>
            <a:ext cx="304800" cy="211015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352800" y="3048000"/>
            <a:ext cx="2667000" cy="11360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7816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53"/>
    </mc:Choice>
    <mc:Fallback>
      <p:transition spd="slow" advTm="29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 and queue analysis</a:t>
            </a:r>
          </a:p>
          <a:p>
            <a:pPr lvl="1"/>
            <a:r>
              <a:rPr lang="en-US" dirty="0" smtClean="0"/>
              <a:t>for signalized Intersections</a:t>
            </a:r>
          </a:p>
          <a:p>
            <a:pPr lvl="1"/>
            <a:r>
              <a:rPr lang="en-US" dirty="0" smtClean="0"/>
              <a:t>for signalized interchanges</a:t>
            </a:r>
          </a:p>
          <a:p>
            <a:r>
              <a:rPr lang="en-US" dirty="0" smtClean="0"/>
              <a:t>Signal Warrant</a:t>
            </a:r>
          </a:p>
          <a:p>
            <a:r>
              <a:rPr lang="en-US" dirty="0" smtClean="0"/>
              <a:t>Shoulder Bypass Lanes (SBLs) Warrant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20675"/>
          </a:xfrm>
        </p:spPr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76200"/>
            <a:ext cx="8696325" cy="676275"/>
          </a:xfrm>
        </p:spPr>
        <p:txBody>
          <a:bodyPr/>
          <a:lstStyle/>
          <a:p>
            <a:r>
              <a:rPr lang="en-US" sz="2800" dirty="0" smtClean="0"/>
              <a:t>MODULE 1: CAPACITY </a:t>
            </a:r>
            <a:r>
              <a:rPr lang="en-US" sz="2800" dirty="0"/>
              <a:t>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Uses </a:t>
            </a:r>
            <a:r>
              <a:rPr lang="en-US" sz="2500" dirty="0"/>
              <a:t>the CLV method and MDSHA’s Queuing analysis procedure</a:t>
            </a:r>
          </a:p>
          <a:p>
            <a:r>
              <a:rPr lang="en-US" sz="2500" dirty="0"/>
              <a:t>Provides the volume-to-capacity ratio and corresponding level of service associated with a particular </a:t>
            </a:r>
            <a:r>
              <a:rPr lang="en-US" sz="2500" dirty="0" smtClean="0"/>
              <a:t>intersection/interchange </a:t>
            </a:r>
            <a:r>
              <a:rPr lang="en-US" sz="2500" dirty="0"/>
              <a:t>design, given hourly turning movement volumes, lane configurations, right turn restrictions, and phase control (split or non-split)</a:t>
            </a:r>
          </a:p>
          <a:p>
            <a:pPr eaLnBrk="1" hangingPunct="1">
              <a:defRPr/>
            </a:pPr>
            <a:r>
              <a:rPr lang="en-US" sz="2500" dirty="0"/>
              <a:t>Considers different types of intersection/interchange from conventional </a:t>
            </a:r>
            <a:r>
              <a:rPr lang="en-US" sz="2500" dirty="0" smtClean="0"/>
              <a:t>design (</a:t>
            </a:r>
            <a:r>
              <a:rPr lang="en-US" sz="2500" dirty="0"/>
              <a:t>4 leg, 3 leg, diamond intersection) to unconventional design (Continuous Flow Intersection, Single Point Urban Interchange, and Diverging Diamond Interchange)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6600" y="3559443"/>
            <a:ext cx="1524000" cy="1219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+mj-lt"/>
              </a:rPr>
              <a:t>Calculate</a:t>
            </a:r>
            <a:r>
              <a:rPr lang="en-US" sz="1600" b="1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n-US" altLang="ko-KR" sz="1600" b="1" dirty="0" smtClean="0">
                <a:latin typeface="+mj-lt"/>
              </a:rPr>
              <a:t>Max. queue length</a:t>
            </a:r>
            <a:endParaRPr lang="en-US" altLang="ko-KR" sz="1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559443"/>
            <a:ext cx="1524000" cy="1219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+mj-lt"/>
              </a:rPr>
              <a:t>Calculate CLV for each approach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89200" y="3270141"/>
            <a:ext cx="1752600" cy="1752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+mj-lt"/>
              </a:rPr>
              <a:t>Determine critical movement and calculate intersection CLV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09800" y="5272314"/>
            <a:ext cx="4114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 Intersection Critical Lane Volume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 Intersection v/c and LOS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 Maximum Queue Length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02200" y="3559443"/>
            <a:ext cx="1524000" cy="1219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+mj-lt"/>
              </a:rPr>
              <a:t>Calculate v/c and determine LOS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71800" y="1676400"/>
            <a:ext cx="3124200" cy="1295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 Movement volumes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 Lane configuration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 Intersection type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 Right-turn restriction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2400" y="1772696"/>
            <a:ext cx="2667000" cy="9906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 Black" pitchFamily="34" charset="0"/>
              </a:rPr>
              <a:t>INPUT</a:t>
            </a:r>
            <a:endParaRPr lang="ko-KR" altLang="en-US" dirty="0">
              <a:latin typeface="Arial Black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85302" y="5318502"/>
            <a:ext cx="2667000" cy="990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 Black" pitchFamily="34" charset="0"/>
              </a:rPr>
              <a:t>OUTPUT</a:t>
            </a:r>
            <a:endParaRPr lang="en-US" altLang="ko-KR" dirty="0">
              <a:latin typeface="Arial Black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006600" y="3940443"/>
            <a:ext cx="304800" cy="4572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419600" y="3940443"/>
            <a:ext cx="304800" cy="4572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6604000" y="3940443"/>
            <a:ext cx="304800" cy="4572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4"/>
          <a:stretch/>
        </p:blipFill>
        <p:spPr bwMode="auto">
          <a:xfrm>
            <a:off x="3990581" y="1676401"/>
            <a:ext cx="4544582" cy="45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User-friendly interface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5703906" y="2725765"/>
            <a:ext cx="381000" cy="91440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604098" y="2555848"/>
            <a:ext cx="609600" cy="85725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454851" y="3754988"/>
            <a:ext cx="838200" cy="68580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002155" y="4116410"/>
            <a:ext cx="609600" cy="22860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231341" y="2908346"/>
            <a:ext cx="1044190" cy="424403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19" name="Oval 18"/>
          <p:cNvSpPr/>
          <p:nvPr/>
        </p:nvSpPr>
        <p:spPr>
          <a:xfrm>
            <a:off x="5550460" y="2592415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7475551" y="2394004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7358555" y="3592540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3860849" y="3933866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6078660" y="2849590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22781" y="3211540"/>
            <a:ext cx="857250" cy="87630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25" name="Oval 24"/>
          <p:cNvSpPr/>
          <p:nvPr/>
        </p:nvSpPr>
        <p:spPr>
          <a:xfrm>
            <a:off x="4151331" y="3135340"/>
            <a:ext cx="228600" cy="228600"/>
          </a:xfrm>
          <a:prstGeom prst="ellipse">
            <a:avLst/>
          </a:prstGeom>
          <a:solidFill>
            <a:srgbClr val="EF554B"/>
          </a:solidFill>
          <a:ln>
            <a:solidFill>
              <a:srgbClr val="EF5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96136" y="1773143"/>
            <a:ext cx="3024606" cy="533400"/>
            <a:chOff x="496136" y="1828800"/>
            <a:chExt cx="3024606" cy="533400"/>
          </a:xfrm>
        </p:grpSpPr>
        <p:sp>
          <p:nvSpPr>
            <p:cNvPr id="4" name="Oval 3"/>
            <p:cNvSpPr/>
            <p:nvPr/>
          </p:nvSpPr>
          <p:spPr>
            <a:xfrm>
              <a:off x="496136" y="1872498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3657" y="1828800"/>
              <a:ext cx="2317085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smtClean="0">
                  <a:solidFill>
                    <a:srgbClr val="0070C0"/>
                  </a:solidFill>
                </a:rPr>
                <a:t>Choose Intersection </a:t>
              </a:r>
              <a:r>
                <a:rPr lang="en-US" sz="1600" b="1" dirty="0">
                  <a:solidFill>
                    <a:srgbClr val="0070C0"/>
                  </a:solidFill>
                </a:rPr>
                <a:t>T</a:t>
              </a:r>
              <a:r>
                <a:rPr lang="en-US" sz="1600" b="1" smtClean="0">
                  <a:solidFill>
                    <a:srgbClr val="0070C0"/>
                  </a:solidFill>
                </a:rPr>
                <a:t>ype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1195" y="1859259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124" y="2527888"/>
            <a:ext cx="2950832" cy="533400"/>
            <a:chOff x="498124" y="2568495"/>
            <a:chExt cx="2950832" cy="533400"/>
          </a:xfrm>
        </p:grpSpPr>
        <p:sp>
          <p:nvSpPr>
            <p:cNvPr id="27" name="Rectangle 26"/>
            <p:cNvSpPr/>
            <p:nvPr/>
          </p:nvSpPr>
          <p:spPr>
            <a:xfrm>
              <a:off x="1201056" y="2568495"/>
              <a:ext cx="22479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Set </a:t>
              </a:r>
              <a:r>
                <a:rPr lang="en-US" sz="1600" b="1" dirty="0">
                  <a:solidFill>
                    <a:srgbClr val="0070C0"/>
                  </a:solidFill>
                </a:rPr>
                <a:t>Lane Configurations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498124" y="2591635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13183" y="2578396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0112" y="3247561"/>
            <a:ext cx="3081288" cy="533400"/>
            <a:chOff x="500112" y="3214914"/>
            <a:chExt cx="3081288" cy="533400"/>
          </a:xfrm>
        </p:grpSpPr>
        <p:sp>
          <p:nvSpPr>
            <p:cNvPr id="28" name="Rectangle 27"/>
            <p:cNvSpPr/>
            <p:nvPr/>
          </p:nvSpPr>
          <p:spPr>
            <a:xfrm>
              <a:off x="1203658" y="3214914"/>
              <a:ext cx="2377742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Input </a:t>
              </a:r>
              <a:r>
                <a:rPr lang="en-US" sz="1600" b="1" dirty="0">
                  <a:solidFill>
                    <a:srgbClr val="0070C0"/>
                  </a:solidFill>
                </a:rPr>
                <a:t>Movement Volumes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00112" y="3239213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15171" y="3225974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2100" y="3973278"/>
            <a:ext cx="2917828" cy="533400"/>
            <a:chOff x="502100" y="3859466"/>
            <a:chExt cx="2917828" cy="533400"/>
          </a:xfrm>
        </p:grpSpPr>
        <p:sp>
          <p:nvSpPr>
            <p:cNvPr id="29" name="Rectangle 28"/>
            <p:cNvSpPr/>
            <p:nvPr/>
          </p:nvSpPr>
          <p:spPr>
            <a:xfrm>
              <a:off x="1172028" y="3859466"/>
              <a:ext cx="22479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Choose </a:t>
              </a:r>
              <a:r>
                <a:rPr lang="en-US" sz="1600" b="1" dirty="0">
                  <a:solidFill>
                    <a:srgbClr val="0070C0"/>
                  </a:solidFill>
                </a:rPr>
                <a:t>Right Turn Control Type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502100" y="3886791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17159" y="3873552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4088" y="4693909"/>
            <a:ext cx="2924912" cy="538486"/>
            <a:chOff x="504088" y="4521130"/>
            <a:chExt cx="2924912" cy="538486"/>
          </a:xfrm>
        </p:grpSpPr>
        <p:sp>
          <p:nvSpPr>
            <p:cNvPr id="30" name="Rectangle 29"/>
            <p:cNvSpPr/>
            <p:nvPr/>
          </p:nvSpPr>
          <p:spPr>
            <a:xfrm>
              <a:off x="1181100" y="4526216"/>
              <a:ext cx="22479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Calculate </a:t>
              </a:r>
              <a:r>
                <a:rPr lang="en-US" sz="1600" b="1" dirty="0">
                  <a:solidFill>
                    <a:srgbClr val="0070C0"/>
                  </a:solidFill>
                </a:rPr>
                <a:t>Critical Lane Volume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4088" y="4534369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19147" y="4521130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6076" y="5410200"/>
            <a:ext cx="2922924" cy="533400"/>
            <a:chOff x="506076" y="5161057"/>
            <a:chExt cx="2922924" cy="533400"/>
          </a:xfrm>
        </p:grpSpPr>
        <p:sp>
          <p:nvSpPr>
            <p:cNvPr id="31" name="Rectangle 30"/>
            <p:cNvSpPr/>
            <p:nvPr/>
          </p:nvSpPr>
          <p:spPr>
            <a:xfrm>
              <a:off x="1181100" y="5161057"/>
              <a:ext cx="22479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70C0"/>
                  </a:solidFill>
                </a:rPr>
                <a:t>Obtain </a:t>
              </a:r>
              <a:r>
                <a:rPr lang="en-US" sz="1600" b="1" dirty="0">
                  <a:solidFill>
                    <a:srgbClr val="0070C0"/>
                  </a:solidFill>
                </a:rPr>
                <a:t>Intersection LOS &amp; V/C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06076" y="5181947"/>
              <a:ext cx="455528" cy="45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6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21135" y="5168708"/>
              <a:ext cx="45719" cy="50294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4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MODULE 1: CAPACITY AND QUEUE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57800" cy="2971800"/>
          </a:xfrm>
        </p:spPr>
        <p:txBody>
          <a:bodyPr/>
          <a:lstStyle/>
          <a:p>
            <a:r>
              <a:rPr lang="en-US" dirty="0" smtClean="0"/>
              <a:t>Multiple intersections analysis</a:t>
            </a:r>
          </a:p>
          <a:p>
            <a:pPr lvl="1"/>
            <a:r>
              <a:rPr lang="en-US" dirty="0" smtClean="0"/>
              <a:t>Corridor analysis</a:t>
            </a:r>
          </a:p>
          <a:p>
            <a:pPr lvl="1"/>
            <a:r>
              <a:rPr lang="en-US" dirty="0" smtClean="0"/>
              <a:t>Up to 10 intersections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©2004-2014 ATTAP.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614C1-898A-4ECA-B49A-E093DCADDB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09700"/>
            <a:ext cx="28003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5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2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8|7.6"/>
</p:tagLst>
</file>

<file path=ppt/theme/theme1.xml><?xml version="1.0" encoding="utf-8"?>
<a:theme xmlns:a="http://schemas.openxmlformats.org/drawingml/2006/main" name="2_171TGp_consultant_light_v2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171TGp_consultant_light_v2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8TGp_up_light_v2">
  <a:themeElements>
    <a:clrScheme name="sample 3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3195D9"/>
      </a:accent1>
      <a:accent2>
        <a:srgbClr val="63C2F7"/>
      </a:accent2>
      <a:accent3>
        <a:srgbClr val="FFFFFF"/>
      </a:accent3>
      <a:accent4>
        <a:srgbClr val="000000"/>
      </a:accent4>
      <a:accent5>
        <a:srgbClr val="ADC8E9"/>
      </a:accent5>
      <a:accent6>
        <a:srgbClr val="59B0E0"/>
      </a:accent6>
      <a:hlink>
        <a:srgbClr val="4173F1"/>
      </a:hlink>
      <a:folHlink>
        <a:srgbClr val="3B97A9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218TGp_up_light_v2">
  <a:themeElements>
    <a:clrScheme name="sample 3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3195D9"/>
      </a:accent1>
      <a:accent2>
        <a:srgbClr val="63C2F7"/>
      </a:accent2>
      <a:accent3>
        <a:srgbClr val="FFFFFF"/>
      </a:accent3>
      <a:accent4>
        <a:srgbClr val="000000"/>
      </a:accent4>
      <a:accent5>
        <a:srgbClr val="ADC8E9"/>
      </a:accent5>
      <a:accent6>
        <a:srgbClr val="59B0E0"/>
      </a:accent6>
      <a:hlink>
        <a:srgbClr val="4173F1"/>
      </a:hlink>
      <a:folHlink>
        <a:srgbClr val="3B97A9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14541</TotalTime>
  <Words>1858</Words>
  <Application>Microsoft Office PowerPoint</Application>
  <PresentationFormat>On-screen Show (4:3)</PresentationFormat>
  <Paragraphs>359</Paragraphs>
  <Slides>49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HY견고딕</vt:lpstr>
      <vt:lpstr>맑은 고딕</vt:lpstr>
      <vt:lpstr>宋体</vt:lpstr>
      <vt:lpstr>Aharoni</vt:lpstr>
      <vt:lpstr>Arial</vt:lpstr>
      <vt:lpstr>Arial Black</vt:lpstr>
      <vt:lpstr>Calibri</vt:lpstr>
      <vt:lpstr>Tahoma</vt:lpstr>
      <vt:lpstr>Times New Roman</vt:lpstr>
      <vt:lpstr>Verdana</vt:lpstr>
      <vt:lpstr>Wingdings</vt:lpstr>
      <vt:lpstr>2_171TGp_consultant_light_v2</vt:lpstr>
      <vt:lpstr>3_171TGp_consultant_light_v2</vt:lpstr>
      <vt:lpstr>218TGp_up_light_v2</vt:lpstr>
      <vt:lpstr>1_218TGp_up_light_v2</vt:lpstr>
      <vt:lpstr>Applied Technology and Traffic Analysis Program(ATTAP) MIDCAP &amp; MUID</vt:lpstr>
      <vt:lpstr>CONTENTS</vt:lpstr>
      <vt:lpstr>MIDCAP</vt:lpstr>
      <vt:lpstr>INTRODUCTION</vt:lpstr>
      <vt:lpstr>MODULES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1: CAPACITY AND QUEUE ANALYSIS</vt:lpstr>
      <vt:lpstr>MODULE 2: SIGNAL WARRANT</vt:lpstr>
      <vt:lpstr>MODULE 2: SIGNAL WARRANT</vt:lpstr>
      <vt:lpstr>MODULE 2: SIGNAL WARRANT</vt:lpstr>
      <vt:lpstr>MODULE 2: SIGNAL WARRANT</vt:lpstr>
      <vt:lpstr>MODULE 2: SIGNAL WARRANT</vt:lpstr>
      <vt:lpstr>MODULE 2: SIGNAL WARRANT</vt:lpstr>
      <vt:lpstr>MODULE 3: SHOULDER BYPASS LANES(SBLs)</vt:lpstr>
      <vt:lpstr>MODULE 3: SHOULDER BYPASS LANES(SBLs)</vt:lpstr>
      <vt:lpstr>MODULE 3: SHOULDER BYPASS LANES(SBLs)</vt:lpstr>
      <vt:lpstr>MODULE 3: SHOULDER BYPASS LANES(SBLs)</vt:lpstr>
      <vt:lpstr>MUID</vt:lpstr>
      <vt:lpstr>INTRODUCTION</vt:lpstr>
      <vt:lpstr>MODULES</vt:lpstr>
      <vt:lpstr>PLANNING EVALUATION MODULE</vt:lpstr>
      <vt:lpstr>PLANNING EVALUATION MODULE</vt:lpstr>
      <vt:lpstr>SIGNAL OPTIMIZATION MODULE</vt:lpstr>
      <vt:lpstr>SIGNAL OPTIMIZATION MODULE</vt:lpstr>
      <vt:lpstr>INTERSECTION/INTERCHANGE DESIGNS</vt:lpstr>
      <vt:lpstr>INPUT DEMAND</vt:lpstr>
      <vt:lpstr>INPUT GEOMETRIC CHARACTERISTICS</vt:lpstr>
      <vt:lpstr>OUTPUT</vt:lpstr>
      <vt:lpstr>OUTPUT</vt:lpstr>
      <vt:lpstr>OUTPUT</vt:lpstr>
      <vt:lpstr>OUTPUT</vt:lpstr>
      <vt:lpstr>OUTPUT</vt:lpstr>
      <vt:lpstr>OUTPUT</vt:lpstr>
      <vt:lpstr>OUTPUT</vt:lpstr>
      <vt:lpstr>Step 5: Signal Optimization</vt:lpstr>
      <vt:lpstr>Step 3: Edit Geometric Parameters </vt:lpstr>
    </vt:vector>
  </TitlesOfParts>
  <Company>MDOT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Unconventional Intersection/Interchange Design</dc:title>
  <dc:creator>jojo2</dc:creator>
  <cp:lastModifiedBy>Yao Cheng</cp:lastModifiedBy>
  <cp:revision>2560</cp:revision>
  <cp:lastPrinted>2014-08-01T20:53:52Z</cp:lastPrinted>
  <dcterms:created xsi:type="dcterms:W3CDTF">2012-06-25T15:59:12Z</dcterms:created>
  <dcterms:modified xsi:type="dcterms:W3CDTF">2014-09-23T15:28:42Z</dcterms:modified>
</cp:coreProperties>
</file>