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63" r:id="rId2"/>
    <p:sldId id="353" r:id="rId3"/>
    <p:sldId id="354" r:id="rId4"/>
    <p:sldId id="280" r:id="rId5"/>
    <p:sldId id="355" r:id="rId6"/>
    <p:sldId id="283" r:id="rId7"/>
    <p:sldId id="315" r:id="rId8"/>
    <p:sldId id="316" r:id="rId9"/>
    <p:sldId id="317" r:id="rId10"/>
    <p:sldId id="318" r:id="rId11"/>
    <p:sldId id="319" r:id="rId12"/>
    <p:sldId id="359" r:id="rId13"/>
    <p:sldId id="320" r:id="rId14"/>
    <p:sldId id="322" r:id="rId15"/>
    <p:sldId id="323" r:id="rId16"/>
    <p:sldId id="324" r:id="rId17"/>
    <p:sldId id="325" r:id="rId18"/>
    <p:sldId id="285" r:id="rId19"/>
    <p:sldId id="360" r:id="rId20"/>
    <p:sldId id="288" r:id="rId21"/>
    <p:sldId id="289" r:id="rId22"/>
    <p:sldId id="326" r:id="rId23"/>
    <p:sldId id="349" r:id="rId24"/>
    <p:sldId id="327" r:id="rId25"/>
    <p:sldId id="332" r:id="rId26"/>
    <p:sldId id="333" r:id="rId27"/>
    <p:sldId id="350" r:id="rId28"/>
    <p:sldId id="328" r:id="rId29"/>
    <p:sldId id="351" r:id="rId30"/>
    <p:sldId id="330" r:id="rId31"/>
    <p:sldId id="331" r:id="rId32"/>
    <p:sldId id="334" r:id="rId33"/>
    <p:sldId id="335" r:id="rId34"/>
    <p:sldId id="362" r:id="rId35"/>
    <p:sldId id="290" r:id="rId36"/>
    <p:sldId id="352" r:id="rId37"/>
    <p:sldId id="291" r:id="rId38"/>
    <p:sldId id="336" r:id="rId39"/>
    <p:sldId id="298" r:id="rId40"/>
    <p:sldId id="299" r:id="rId41"/>
    <p:sldId id="356" r:id="rId42"/>
    <p:sldId id="304" r:id="rId43"/>
    <p:sldId id="305" r:id="rId44"/>
    <p:sldId id="306" r:id="rId45"/>
    <p:sldId id="307" r:id="rId46"/>
    <p:sldId id="308" r:id="rId47"/>
    <p:sldId id="309" r:id="rId48"/>
    <p:sldId id="311" r:id="rId49"/>
    <p:sldId id="312" r:id="rId50"/>
    <p:sldId id="313" r:id="rId51"/>
    <p:sldId id="293" r:id="rId52"/>
    <p:sldId id="339" r:id="rId53"/>
    <p:sldId id="296" r:id="rId54"/>
    <p:sldId id="347" r:id="rId55"/>
    <p:sldId id="357" r:id="rId56"/>
    <p:sldId id="358" r:id="rId57"/>
    <p:sldId id="363" r:id="rId58"/>
    <p:sldId id="364" r:id="rId59"/>
    <p:sldId id="365" r:id="rId60"/>
    <p:sldId id="366" r:id="rId61"/>
    <p:sldId id="367" r:id="rId62"/>
    <p:sldId id="368" r:id="rId63"/>
    <p:sldId id="386" r:id="rId64"/>
    <p:sldId id="375" r:id="rId65"/>
    <p:sldId id="369" r:id="rId66"/>
    <p:sldId id="370" r:id="rId67"/>
    <p:sldId id="371" r:id="rId68"/>
    <p:sldId id="372" r:id="rId69"/>
    <p:sldId id="389" r:id="rId70"/>
    <p:sldId id="373" r:id="rId71"/>
    <p:sldId id="387" r:id="rId72"/>
    <p:sldId id="374" r:id="rId73"/>
    <p:sldId id="388" r:id="rId74"/>
    <p:sldId id="376" r:id="rId75"/>
    <p:sldId id="377" r:id="rId76"/>
    <p:sldId id="378" r:id="rId77"/>
    <p:sldId id="379" r:id="rId78"/>
    <p:sldId id="380" r:id="rId79"/>
    <p:sldId id="381" r:id="rId80"/>
    <p:sldId id="382" r:id="rId81"/>
    <p:sldId id="383" r:id="rId82"/>
    <p:sldId id="384" r:id="rId83"/>
    <p:sldId id="361" r:id="rId84"/>
    <p:sldId id="348" r:id="rId85"/>
    <p:sldId id="385" r:id="rId86"/>
    <p:sldId id="264" r:id="rId8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946"/>
    <a:srgbClr val="E34E0B"/>
    <a:srgbClr val="F67A48"/>
    <a:srgbClr val="3B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0" autoAdjust="0"/>
    <p:restoredTop sz="94660"/>
  </p:normalViewPr>
  <p:slideViewPr>
    <p:cSldViewPr>
      <p:cViewPr>
        <p:scale>
          <a:sx n="75" d="100"/>
          <a:sy n="75" d="100"/>
        </p:scale>
        <p:origin x="-1326" y="-1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BD92D-9703-436D-BC4F-F684CB47248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A4AD2D-0F16-43A9-9F3F-5001497A59A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1</a:t>
          </a:r>
          <a:endParaRPr lang="en-US" sz="2000" dirty="0">
            <a:solidFill>
              <a:schemeClr val="bg1"/>
            </a:solidFill>
          </a:endParaRPr>
        </a:p>
      </dgm:t>
    </dgm:pt>
    <dgm:pt modelId="{B73DD801-EC50-45CC-BAC4-42AE799EBBF4}" type="parTrans" cxnId="{E0CCFA49-3E30-4E94-BED6-AA0035754333}">
      <dgm:prSet/>
      <dgm:spPr/>
      <dgm:t>
        <a:bodyPr/>
        <a:lstStyle/>
        <a:p>
          <a:endParaRPr lang="en-US"/>
        </a:p>
      </dgm:t>
    </dgm:pt>
    <dgm:pt modelId="{7CDD091F-0437-4FFB-A16E-CB7AA2B3FCFA}" type="sibTrans" cxnId="{E0CCFA49-3E30-4E94-BED6-AA0035754333}">
      <dgm:prSet/>
      <dgm:spPr/>
      <dgm:t>
        <a:bodyPr/>
        <a:lstStyle/>
        <a:p>
          <a:endParaRPr lang="en-US"/>
        </a:p>
      </dgm:t>
    </dgm:pt>
    <dgm:pt modelId="{41E200B4-130E-4532-8B1C-CBAEF6CA2FF0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Background &amp; Literature Review</a:t>
          </a:r>
          <a:endParaRPr lang="en-US" sz="2800" dirty="0">
            <a:solidFill>
              <a:srgbClr val="FF0000"/>
            </a:solidFill>
          </a:endParaRPr>
        </a:p>
      </dgm:t>
    </dgm:pt>
    <dgm:pt modelId="{57AD6218-4330-4639-9A48-FAC0CA4A15C4}" type="parTrans" cxnId="{DAC7C3B3-FAA0-4609-A07A-2957F43CF06A}">
      <dgm:prSet/>
      <dgm:spPr/>
      <dgm:t>
        <a:bodyPr/>
        <a:lstStyle/>
        <a:p>
          <a:endParaRPr lang="en-US"/>
        </a:p>
      </dgm:t>
    </dgm:pt>
    <dgm:pt modelId="{4047B682-AFED-4686-9BD1-AFB574101FEA}" type="sibTrans" cxnId="{DAC7C3B3-FAA0-4609-A07A-2957F43CF06A}">
      <dgm:prSet/>
      <dgm:spPr/>
      <dgm:t>
        <a:bodyPr/>
        <a:lstStyle/>
        <a:p>
          <a:endParaRPr lang="en-US"/>
        </a:p>
      </dgm:t>
    </dgm:pt>
    <dgm:pt modelId="{A4073541-56B5-4AA6-93E6-05B07A5AFA1F}" type="pres">
      <dgm:prSet presAssocID="{C52BD92D-9703-436D-BC4F-F684CB4724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88CCED-E4A9-4DD0-AB97-51AC99BA1FC3}" type="pres">
      <dgm:prSet presAssocID="{47A4AD2D-0F16-43A9-9F3F-5001497A59AC}" presName="composite" presStyleCnt="0"/>
      <dgm:spPr/>
    </dgm:pt>
    <dgm:pt modelId="{0827750F-1880-4606-96F8-766BFBD1F30A}" type="pres">
      <dgm:prSet presAssocID="{47A4AD2D-0F16-43A9-9F3F-5001497A59AC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95BBB-9937-4C79-AF7E-C84C7B1A3117}" type="pres">
      <dgm:prSet presAssocID="{47A4AD2D-0F16-43A9-9F3F-5001497A59AC}" presName="descendantText" presStyleLbl="alignAcc1" presStyleIdx="0" presStyleCnt="1" custScaleY="98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C7C3B3-FAA0-4609-A07A-2957F43CF06A}" srcId="{47A4AD2D-0F16-43A9-9F3F-5001497A59AC}" destId="{41E200B4-130E-4532-8B1C-CBAEF6CA2FF0}" srcOrd="0" destOrd="0" parTransId="{57AD6218-4330-4639-9A48-FAC0CA4A15C4}" sibTransId="{4047B682-AFED-4686-9BD1-AFB574101FEA}"/>
    <dgm:cxn modelId="{332AD9D7-FF78-446C-AD70-854879F79109}" type="presOf" srcId="{C52BD92D-9703-436D-BC4F-F684CB47248C}" destId="{A4073541-56B5-4AA6-93E6-05B07A5AFA1F}" srcOrd="0" destOrd="0" presId="urn:microsoft.com/office/officeart/2005/8/layout/chevron2"/>
    <dgm:cxn modelId="{4D9D503B-6F86-485D-AA06-DA676B7128E5}" type="presOf" srcId="{41E200B4-130E-4532-8B1C-CBAEF6CA2FF0}" destId="{B3E95BBB-9937-4C79-AF7E-C84C7B1A3117}" srcOrd="0" destOrd="0" presId="urn:microsoft.com/office/officeart/2005/8/layout/chevron2"/>
    <dgm:cxn modelId="{E0CCFA49-3E30-4E94-BED6-AA0035754333}" srcId="{C52BD92D-9703-436D-BC4F-F684CB47248C}" destId="{47A4AD2D-0F16-43A9-9F3F-5001497A59AC}" srcOrd="0" destOrd="0" parTransId="{B73DD801-EC50-45CC-BAC4-42AE799EBBF4}" sibTransId="{7CDD091F-0437-4FFB-A16E-CB7AA2B3FCFA}"/>
    <dgm:cxn modelId="{4DFB16CE-3E75-46A6-BD2A-A2D9F7C034FB}" type="presOf" srcId="{47A4AD2D-0F16-43A9-9F3F-5001497A59AC}" destId="{0827750F-1880-4606-96F8-766BFBD1F30A}" srcOrd="0" destOrd="0" presId="urn:microsoft.com/office/officeart/2005/8/layout/chevron2"/>
    <dgm:cxn modelId="{DFCCA243-6E9C-4969-80DB-A73305C28DAC}" type="presParOf" srcId="{A4073541-56B5-4AA6-93E6-05B07A5AFA1F}" destId="{E588CCED-E4A9-4DD0-AB97-51AC99BA1FC3}" srcOrd="0" destOrd="0" presId="urn:microsoft.com/office/officeart/2005/8/layout/chevron2"/>
    <dgm:cxn modelId="{C78D6059-3721-4ED9-96C7-96A20A751E81}" type="presParOf" srcId="{E588CCED-E4A9-4DD0-AB97-51AC99BA1FC3}" destId="{0827750F-1880-4606-96F8-766BFBD1F30A}" srcOrd="0" destOrd="0" presId="urn:microsoft.com/office/officeart/2005/8/layout/chevron2"/>
    <dgm:cxn modelId="{8C2533DF-5CE7-4BB0-B51B-AB2974C6F774}" type="presParOf" srcId="{E588CCED-E4A9-4DD0-AB97-51AC99BA1FC3}" destId="{B3E95BBB-9937-4C79-AF7E-C84C7B1A31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2BD92D-9703-436D-BC4F-F684CB47248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55AA75C-58B1-4F4A-A558-7B4700F11878}">
      <dgm:prSet custT="1"/>
      <dgm:spPr>
        <a:solidFill>
          <a:srgbClr val="00B050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2</a:t>
          </a:r>
          <a:endParaRPr lang="en-US" sz="1800" dirty="0">
            <a:solidFill>
              <a:schemeClr val="bg1"/>
            </a:solidFill>
          </a:endParaRPr>
        </a:p>
      </dgm:t>
    </dgm:pt>
    <dgm:pt modelId="{5C71A86F-90E7-425D-AFF9-07FEA8A6EF42}" type="parTrans" cxnId="{542A75E8-0A24-4F7C-BE59-DE33CF4901C1}">
      <dgm:prSet/>
      <dgm:spPr/>
      <dgm:t>
        <a:bodyPr/>
        <a:lstStyle/>
        <a:p>
          <a:endParaRPr lang="en-US"/>
        </a:p>
      </dgm:t>
    </dgm:pt>
    <dgm:pt modelId="{CFEDB0E1-F666-47AC-9BF4-84D89B16F85A}" type="sibTrans" cxnId="{542A75E8-0A24-4F7C-BE59-DE33CF4901C1}">
      <dgm:prSet/>
      <dgm:spPr/>
      <dgm:t>
        <a:bodyPr/>
        <a:lstStyle/>
        <a:p>
          <a:endParaRPr lang="en-US"/>
        </a:p>
      </dgm:t>
    </dgm:pt>
    <dgm:pt modelId="{37DC8F0A-FD31-4006-91CF-08069DC9CA26}">
      <dgm:prSet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Primary Tasks &amp; System Framework</a:t>
          </a:r>
          <a:endParaRPr lang="en-US" sz="2800" dirty="0">
            <a:solidFill>
              <a:schemeClr val="tx1"/>
            </a:solidFill>
          </a:endParaRPr>
        </a:p>
      </dgm:t>
    </dgm:pt>
    <dgm:pt modelId="{ED1448D6-CB92-419F-AB47-CC6CDCF0B43F}" type="parTrans" cxnId="{8E2615D9-788B-4514-9AD6-31EB001DD658}">
      <dgm:prSet/>
      <dgm:spPr/>
      <dgm:t>
        <a:bodyPr/>
        <a:lstStyle/>
        <a:p>
          <a:endParaRPr lang="en-US"/>
        </a:p>
      </dgm:t>
    </dgm:pt>
    <dgm:pt modelId="{F1DBDC1D-68D5-4D2D-9941-2C032421EFE5}" type="sibTrans" cxnId="{8E2615D9-788B-4514-9AD6-31EB001DD658}">
      <dgm:prSet/>
      <dgm:spPr/>
      <dgm:t>
        <a:bodyPr/>
        <a:lstStyle/>
        <a:p>
          <a:endParaRPr lang="en-US"/>
        </a:p>
      </dgm:t>
    </dgm:pt>
    <dgm:pt modelId="{A4073541-56B5-4AA6-93E6-05B07A5AFA1F}" type="pres">
      <dgm:prSet presAssocID="{C52BD92D-9703-436D-BC4F-F684CB4724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53A38E-02B7-4DE1-A4BA-F685C57405AE}" type="pres">
      <dgm:prSet presAssocID="{955AA75C-58B1-4F4A-A558-7B4700F11878}" presName="composite" presStyleCnt="0"/>
      <dgm:spPr/>
    </dgm:pt>
    <dgm:pt modelId="{999F2598-D874-4144-80C1-13B0CE48B219}" type="pres">
      <dgm:prSet presAssocID="{955AA75C-58B1-4F4A-A558-7B4700F11878}" presName="parentText" presStyleLbl="alignNode1" presStyleIdx="0" presStyleCnt="1" custLinFactNeighborX="0" custLinFactNeighborY="-885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B5C1E-6498-400A-9FE0-872A55453719}" type="pres">
      <dgm:prSet presAssocID="{955AA75C-58B1-4F4A-A558-7B4700F11878}" presName="descendantText" presStyleLbl="alignAcc1" presStyleIdx="0" presStyleCnt="1" custLinFactY="-36169" custLinFactNeighborX="81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2A75E8-0A24-4F7C-BE59-DE33CF4901C1}" srcId="{C52BD92D-9703-436D-BC4F-F684CB47248C}" destId="{955AA75C-58B1-4F4A-A558-7B4700F11878}" srcOrd="0" destOrd="0" parTransId="{5C71A86F-90E7-425D-AFF9-07FEA8A6EF42}" sibTransId="{CFEDB0E1-F666-47AC-9BF4-84D89B16F85A}"/>
    <dgm:cxn modelId="{8E2615D9-788B-4514-9AD6-31EB001DD658}" srcId="{955AA75C-58B1-4F4A-A558-7B4700F11878}" destId="{37DC8F0A-FD31-4006-91CF-08069DC9CA26}" srcOrd="0" destOrd="0" parTransId="{ED1448D6-CB92-419F-AB47-CC6CDCF0B43F}" sibTransId="{F1DBDC1D-68D5-4D2D-9941-2C032421EFE5}"/>
    <dgm:cxn modelId="{BBCB7FE1-A21F-4CBD-8F44-EA35E9433C6E}" type="presOf" srcId="{37DC8F0A-FD31-4006-91CF-08069DC9CA26}" destId="{8EFB5C1E-6498-400A-9FE0-872A55453719}" srcOrd="0" destOrd="0" presId="urn:microsoft.com/office/officeart/2005/8/layout/chevron2"/>
    <dgm:cxn modelId="{44BBE5F9-00A7-4CF8-88CF-A015BAE80C38}" type="presOf" srcId="{955AA75C-58B1-4F4A-A558-7B4700F11878}" destId="{999F2598-D874-4144-80C1-13B0CE48B219}" srcOrd="0" destOrd="0" presId="urn:microsoft.com/office/officeart/2005/8/layout/chevron2"/>
    <dgm:cxn modelId="{641114D4-9FD9-4614-A10A-15F63647CB43}" type="presOf" srcId="{C52BD92D-9703-436D-BC4F-F684CB47248C}" destId="{A4073541-56B5-4AA6-93E6-05B07A5AFA1F}" srcOrd="0" destOrd="0" presId="urn:microsoft.com/office/officeart/2005/8/layout/chevron2"/>
    <dgm:cxn modelId="{E7489FA3-CFD7-4F0F-9FCA-60E29256B08C}" type="presParOf" srcId="{A4073541-56B5-4AA6-93E6-05B07A5AFA1F}" destId="{8D53A38E-02B7-4DE1-A4BA-F685C57405AE}" srcOrd="0" destOrd="0" presId="urn:microsoft.com/office/officeart/2005/8/layout/chevron2"/>
    <dgm:cxn modelId="{DB44417C-A4CC-4CCD-B8A3-EB42DA23F425}" type="presParOf" srcId="{8D53A38E-02B7-4DE1-A4BA-F685C57405AE}" destId="{999F2598-D874-4144-80C1-13B0CE48B219}" srcOrd="0" destOrd="0" presId="urn:microsoft.com/office/officeart/2005/8/layout/chevron2"/>
    <dgm:cxn modelId="{60D43C0D-0551-44E8-96FB-BE3088EB8A8A}" type="presParOf" srcId="{8D53A38E-02B7-4DE1-A4BA-F685C57405AE}" destId="{8EFB5C1E-6498-400A-9FE0-872A554537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2BD92D-9703-436D-BC4F-F684CB47248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3FE68E-9725-446A-8EA4-D247DD0290F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dirty="0" smtClean="0"/>
            <a:t>3</a:t>
          </a:r>
          <a:endParaRPr lang="en-US" sz="2000" dirty="0"/>
        </a:p>
      </dgm:t>
    </dgm:pt>
    <dgm:pt modelId="{DE8FBA39-E0D0-4B99-B9B0-111861A8F330}" type="parTrans" cxnId="{9B239FA4-7A24-4D51-B8AE-1CA7285F68AB}">
      <dgm:prSet/>
      <dgm:spPr/>
      <dgm:t>
        <a:bodyPr/>
        <a:lstStyle/>
        <a:p>
          <a:endParaRPr lang="en-US"/>
        </a:p>
      </dgm:t>
    </dgm:pt>
    <dgm:pt modelId="{B232537E-C8DA-47A9-9A8E-8DB3E3B7CDAC}" type="sibTrans" cxnId="{9B239FA4-7A24-4D51-B8AE-1CA7285F68AB}">
      <dgm:prSet/>
      <dgm:spPr/>
      <dgm:t>
        <a:bodyPr/>
        <a:lstStyle/>
        <a:p>
          <a:endParaRPr lang="en-US"/>
        </a:p>
      </dgm:t>
    </dgm:pt>
    <dgm:pt modelId="{800D0E8B-14B9-47F1-B925-0E7D9358B7ED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 Formulations</a:t>
          </a:r>
          <a:endParaRPr lang="en-US" sz="28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7ED499-48F6-4D3D-8691-D9C6B449787E}" type="parTrans" cxnId="{BC5620F6-9FF3-4439-B0F8-A0DB36AF1856}">
      <dgm:prSet/>
      <dgm:spPr/>
      <dgm:t>
        <a:bodyPr/>
        <a:lstStyle/>
        <a:p>
          <a:endParaRPr lang="en-US"/>
        </a:p>
      </dgm:t>
    </dgm:pt>
    <dgm:pt modelId="{015710D5-4EF9-4BEC-8462-9CEBF7A2966C}" type="sibTrans" cxnId="{BC5620F6-9FF3-4439-B0F8-A0DB36AF1856}">
      <dgm:prSet/>
      <dgm:spPr/>
      <dgm:t>
        <a:bodyPr/>
        <a:lstStyle/>
        <a:p>
          <a:endParaRPr lang="en-US"/>
        </a:p>
      </dgm:t>
    </dgm:pt>
    <dgm:pt modelId="{A4073541-56B5-4AA6-93E6-05B07A5AFA1F}" type="pres">
      <dgm:prSet presAssocID="{C52BD92D-9703-436D-BC4F-F684CB4724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D63D04-564E-4D94-B094-0B717FA081D0}" type="pres">
      <dgm:prSet presAssocID="{423FE68E-9725-446A-8EA4-D247DD0290FB}" presName="composite" presStyleCnt="0"/>
      <dgm:spPr/>
    </dgm:pt>
    <dgm:pt modelId="{AABD80C6-29F6-40D9-89DE-762DAA8F5231}" type="pres">
      <dgm:prSet presAssocID="{423FE68E-9725-446A-8EA4-D247DD0290FB}" presName="parentText" presStyleLbl="alignNode1" presStyleIdx="0" presStyleCnt="1" custLinFactY="21461" custLinFactNeighborX="-438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B4B4D-69A7-41B6-988C-FED3B274B10B}" type="pres">
      <dgm:prSet presAssocID="{423FE68E-9725-446A-8EA4-D247DD0290FB}" presName="descendantText" presStyleLbl="alignAcc1" presStyleIdx="0" presStyleCnt="1" custLinFactNeighborX="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B5716C-B790-41A1-877F-D8A085D4098F}" type="presOf" srcId="{800D0E8B-14B9-47F1-B925-0E7D9358B7ED}" destId="{79CB4B4D-69A7-41B6-988C-FED3B274B10B}" srcOrd="0" destOrd="0" presId="urn:microsoft.com/office/officeart/2005/8/layout/chevron2"/>
    <dgm:cxn modelId="{0C143FA6-FCF2-49BC-9EAF-E3B74B9A19A8}" type="presOf" srcId="{C52BD92D-9703-436D-BC4F-F684CB47248C}" destId="{A4073541-56B5-4AA6-93E6-05B07A5AFA1F}" srcOrd="0" destOrd="0" presId="urn:microsoft.com/office/officeart/2005/8/layout/chevron2"/>
    <dgm:cxn modelId="{5A5083A6-5D89-4852-84AB-BF115A20F0FE}" type="presOf" srcId="{423FE68E-9725-446A-8EA4-D247DD0290FB}" destId="{AABD80C6-29F6-40D9-89DE-762DAA8F5231}" srcOrd="0" destOrd="0" presId="urn:microsoft.com/office/officeart/2005/8/layout/chevron2"/>
    <dgm:cxn modelId="{9B239FA4-7A24-4D51-B8AE-1CA7285F68AB}" srcId="{C52BD92D-9703-436D-BC4F-F684CB47248C}" destId="{423FE68E-9725-446A-8EA4-D247DD0290FB}" srcOrd="0" destOrd="0" parTransId="{DE8FBA39-E0D0-4B99-B9B0-111861A8F330}" sibTransId="{B232537E-C8DA-47A9-9A8E-8DB3E3B7CDAC}"/>
    <dgm:cxn modelId="{BC5620F6-9FF3-4439-B0F8-A0DB36AF1856}" srcId="{423FE68E-9725-446A-8EA4-D247DD0290FB}" destId="{800D0E8B-14B9-47F1-B925-0E7D9358B7ED}" srcOrd="0" destOrd="0" parTransId="{747ED499-48F6-4D3D-8691-D9C6B449787E}" sibTransId="{015710D5-4EF9-4BEC-8462-9CEBF7A2966C}"/>
    <dgm:cxn modelId="{69C89CED-70CA-428E-9FCA-1169019F2D32}" type="presParOf" srcId="{A4073541-56B5-4AA6-93E6-05B07A5AFA1F}" destId="{84D63D04-564E-4D94-B094-0B717FA081D0}" srcOrd="0" destOrd="0" presId="urn:microsoft.com/office/officeart/2005/8/layout/chevron2"/>
    <dgm:cxn modelId="{72D035A9-9F3F-4DFC-8467-81A811606FF8}" type="presParOf" srcId="{84D63D04-564E-4D94-B094-0B717FA081D0}" destId="{AABD80C6-29F6-40D9-89DE-762DAA8F5231}" srcOrd="0" destOrd="0" presId="urn:microsoft.com/office/officeart/2005/8/layout/chevron2"/>
    <dgm:cxn modelId="{2F0BFCD7-8012-48DF-8563-7AB3FD36C9C5}" type="presParOf" srcId="{84D63D04-564E-4D94-B094-0B717FA081D0}" destId="{79CB4B4D-69A7-41B6-988C-FED3B274B1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2BD92D-9703-436D-BC4F-F684CB47248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3FE68E-9725-446A-8EA4-D247DD0290F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/>
            <a:t>4</a:t>
          </a:r>
          <a:endParaRPr lang="en-US" sz="2000" dirty="0"/>
        </a:p>
      </dgm:t>
    </dgm:pt>
    <dgm:pt modelId="{DE8FBA39-E0D0-4B99-B9B0-111861A8F330}" type="parTrans" cxnId="{9B239FA4-7A24-4D51-B8AE-1CA7285F68AB}">
      <dgm:prSet/>
      <dgm:spPr/>
      <dgm:t>
        <a:bodyPr/>
        <a:lstStyle/>
        <a:p>
          <a:endParaRPr lang="en-US"/>
        </a:p>
      </dgm:t>
    </dgm:pt>
    <dgm:pt modelId="{B232537E-C8DA-47A9-9A8E-8DB3E3B7CDAC}" type="sibTrans" cxnId="{9B239FA4-7A24-4D51-B8AE-1CA7285F68AB}">
      <dgm:prSet/>
      <dgm:spPr/>
      <dgm:t>
        <a:bodyPr/>
        <a:lstStyle/>
        <a:p>
          <a:endParaRPr lang="en-US"/>
        </a:p>
      </dgm:t>
    </dgm:pt>
    <dgm:pt modelId="{800D0E8B-14B9-47F1-B925-0E7D9358B7ED}">
      <dgm:prSet phldrT="[Text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Future Research Directions</a:t>
          </a:r>
          <a:endParaRPr lang="en-US" sz="2800" dirty="0"/>
        </a:p>
      </dgm:t>
    </dgm:pt>
    <dgm:pt modelId="{747ED499-48F6-4D3D-8691-D9C6B449787E}" type="parTrans" cxnId="{BC5620F6-9FF3-4439-B0F8-A0DB36AF1856}">
      <dgm:prSet/>
      <dgm:spPr/>
      <dgm:t>
        <a:bodyPr/>
        <a:lstStyle/>
        <a:p>
          <a:endParaRPr lang="en-US"/>
        </a:p>
      </dgm:t>
    </dgm:pt>
    <dgm:pt modelId="{015710D5-4EF9-4BEC-8462-9CEBF7A2966C}" type="sibTrans" cxnId="{BC5620F6-9FF3-4439-B0F8-A0DB36AF1856}">
      <dgm:prSet/>
      <dgm:spPr/>
      <dgm:t>
        <a:bodyPr/>
        <a:lstStyle/>
        <a:p>
          <a:endParaRPr lang="en-US"/>
        </a:p>
      </dgm:t>
    </dgm:pt>
    <dgm:pt modelId="{A4073541-56B5-4AA6-93E6-05B07A5AFA1F}" type="pres">
      <dgm:prSet presAssocID="{C52BD92D-9703-436D-BC4F-F684CB4724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D63D04-564E-4D94-B094-0B717FA081D0}" type="pres">
      <dgm:prSet presAssocID="{423FE68E-9725-446A-8EA4-D247DD0290FB}" presName="composite" presStyleCnt="0"/>
      <dgm:spPr/>
    </dgm:pt>
    <dgm:pt modelId="{AABD80C6-29F6-40D9-89DE-762DAA8F5231}" type="pres">
      <dgm:prSet presAssocID="{423FE68E-9725-446A-8EA4-D247DD0290FB}" presName="parentText" presStyleLbl="alignNode1" presStyleIdx="0" presStyleCnt="1" custLinFactY="21461" custLinFactNeighborX="-438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B4B4D-69A7-41B6-988C-FED3B274B10B}" type="pres">
      <dgm:prSet presAssocID="{423FE68E-9725-446A-8EA4-D247DD0290FB}" presName="descendantText" presStyleLbl="alignAcc1" presStyleIdx="0" presStyleCnt="1" custLinFactNeighborX="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239FA4-7A24-4D51-B8AE-1CA7285F68AB}" srcId="{C52BD92D-9703-436D-BC4F-F684CB47248C}" destId="{423FE68E-9725-446A-8EA4-D247DD0290FB}" srcOrd="0" destOrd="0" parTransId="{DE8FBA39-E0D0-4B99-B9B0-111861A8F330}" sibTransId="{B232537E-C8DA-47A9-9A8E-8DB3E3B7CDAC}"/>
    <dgm:cxn modelId="{2EEED7C5-DE1F-4FB2-8481-1C34B1CA00C5}" type="presOf" srcId="{C52BD92D-9703-436D-BC4F-F684CB47248C}" destId="{A4073541-56B5-4AA6-93E6-05B07A5AFA1F}" srcOrd="0" destOrd="0" presId="urn:microsoft.com/office/officeart/2005/8/layout/chevron2"/>
    <dgm:cxn modelId="{DB7F5494-2424-4A10-BB2B-9BAECC4A5885}" type="presOf" srcId="{800D0E8B-14B9-47F1-B925-0E7D9358B7ED}" destId="{79CB4B4D-69A7-41B6-988C-FED3B274B10B}" srcOrd="0" destOrd="0" presId="urn:microsoft.com/office/officeart/2005/8/layout/chevron2"/>
    <dgm:cxn modelId="{9BEEB857-2492-42F7-A608-66C9B8D7B6E6}" type="presOf" srcId="{423FE68E-9725-446A-8EA4-D247DD0290FB}" destId="{AABD80C6-29F6-40D9-89DE-762DAA8F5231}" srcOrd="0" destOrd="0" presId="urn:microsoft.com/office/officeart/2005/8/layout/chevron2"/>
    <dgm:cxn modelId="{BC5620F6-9FF3-4439-B0F8-A0DB36AF1856}" srcId="{423FE68E-9725-446A-8EA4-D247DD0290FB}" destId="{800D0E8B-14B9-47F1-B925-0E7D9358B7ED}" srcOrd="0" destOrd="0" parTransId="{747ED499-48F6-4D3D-8691-D9C6B449787E}" sibTransId="{015710D5-4EF9-4BEC-8462-9CEBF7A2966C}"/>
    <dgm:cxn modelId="{F8CE895C-98AB-4AFA-BD27-775BFC19A9CA}" type="presParOf" srcId="{A4073541-56B5-4AA6-93E6-05B07A5AFA1F}" destId="{84D63D04-564E-4D94-B094-0B717FA081D0}" srcOrd="0" destOrd="0" presId="urn:microsoft.com/office/officeart/2005/8/layout/chevron2"/>
    <dgm:cxn modelId="{185CF278-1F5A-44DB-9FB5-562F6694F098}" type="presParOf" srcId="{84D63D04-564E-4D94-B094-0B717FA081D0}" destId="{AABD80C6-29F6-40D9-89DE-762DAA8F5231}" srcOrd="0" destOrd="0" presId="urn:microsoft.com/office/officeart/2005/8/layout/chevron2"/>
    <dgm:cxn modelId="{905E6426-2BF5-4350-A527-5ACD46254242}" type="presParOf" srcId="{84D63D04-564E-4D94-B094-0B717FA081D0}" destId="{79CB4B4D-69A7-41B6-988C-FED3B274B1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52BD92D-9703-436D-BC4F-F684CB47248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A4AD2D-0F16-43A9-9F3F-5001497A59AC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B73DD801-EC50-45CC-BAC4-42AE799EBBF4}" type="parTrans" cxnId="{E0CCFA49-3E30-4E94-BED6-AA0035754333}">
      <dgm:prSet/>
      <dgm:spPr/>
      <dgm:t>
        <a:bodyPr/>
        <a:lstStyle/>
        <a:p>
          <a:endParaRPr lang="en-US"/>
        </a:p>
      </dgm:t>
    </dgm:pt>
    <dgm:pt modelId="{7CDD091F-0437-4FFB-A16E-CB7AA2B3FCFA}" type="sibTrans" cxnId="{E0CCFA49-3E30-4E94-BED6-AA0035754333}">
      <dgm:prSet/>
      <dgm:spPr/>
      <dgm:t>
        <a:bodyPr/>
        <a:lstStyle/>
        <a:p>
          <a:endParaRPr lang="en-US"/>
        </a:p>
      </dgm:t>
    </dgm:pt>
    <dgm:pt modelId="{41E200B4-130E-4532-8B1C-CBAEF6CA2FF0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How to formulate the optimization model to accommodate multiple traffic paths?</a:t>
          </a:r>
          <a:endParaRPr lang="en-US" dirty="0"/>
        </a:p>
      </dgm:t>
    </dgm:pt>
    <dgm:pt modelId="{57AD6218-4330-4639-9A48-FAC0CA4A15C4}" type="parTrans" cxnId="{DAC7C3B3-FAA0-4609-A07A-2957F43CF06A}">
      <dgm:prSet/>
      <dgm:spPr/>
      <dgm:t>
        <a:bodyPr/>
        <a:lstStyle/>
        <a:p>
          <a:endParaRPr lang="en-US"/>
        </a:p>
      </dgm:t>
    </dgm:pt>
    <dgm:pt modelId="{4047B682-AFED-4686-9BD1-AFB574101FEA}" type="sibTrans" cxnId="{DAC7C3B3-FAA0-4609-A07A-2957F43CF06A}">
      <dgm:prSet/>
      <dgm:spPr/>
      <dgm:t>
        <a:bodyPr/>
        <a:lstStyle/>
        <a:p>
          <a:endParaRPr lang="en-US"/>
        </a:p>
      </dgm:t>
    </dgm:pt>
    <dgm:pt modelId="{EC30F148-5FFF-459A-8812-C8E6ACFFA18F}">
      <dgm:prSet phldrT="[Text]"/>
      <dgm:spPr/>
      <dgm:t>
        <a:bodyPr/>
        <a:lstStyle/>
        <a:p>
          <a:endParaRPr lang="en-US" dirty="0"/>
        </a:p>
      </dgm:t>
    </dgm:pt>
    <dgm:pt modelId="{2F754FC2-5585-4664-BC88-0584A60775BB}" type="parTrans" cxnId="{C5A36C84-CC7B-437B-868C-E4E25FC275D2}">
      <dgm:prSet/>
      <dgm:spPr/>
      <dgm:t>
        <a:bodyPr/>
        <a:lstStyle/>
        <a:p>
          <a:endParaRPr lang="en-US"/>
        </a:p>
      </dgm:t>
    </dgm:pt>
    <dgm:pt modelId="{BB6E898C-8CA8-45D6-BCAF-C31D8897DF7E}" type="sibTrans" cxnId="{C5A36C84-CC7B-437B-868C-E4E25FC275D2}">
      <dgm:prSet/>
      <dgm:spPr/>
      <dgm:t>
        <a:bodyPr/>
        <a:lstStyle/>
        <a:p>
          <a:endParaRPr lang="en-US"/>
        </a:p>
      </dgm:t>
    </dgm:pt>
    <dgm:pt modelId="{423FE68E-9725-446A-8EA4-D247DD0290FB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DE8FBA39-E0D0-4B99-B9B0-111861A8F330}" type="parTrans" cxnId="{9B239FA4-7A24-4D51-B8AE-1CA7285F68AB}">
      <dgm:prSet/>
      <dgm:spPr/>
      <dgm:t>
        <a:bodyPr/>
        <a:lstStyle/>
        <a:p>
          <a:endParaRPr lang="en-US"/>
        </a:p>
      </dgm:t>
    </dgm:pt>
    <dgm:pt modelId="{B232537E-C8DA-47A9-9A8E-8DB3E3B7CDAC}" type="sibTrans" cxnId="{9B239FA4-7A24-4D51-B8AE-1CA7285F68AB}">
      <dgm:prSet/>
      <dgm:spPr/>
      <dgm:t>
        <a:bodyPr/>
        <a:lstStyle/>
        <a:p>
          <a:endParaRPr lang="en-US"/>
        </a:p>
      </dgm:t>
    </dgm:pt>
    <dgm:pt modelId="{800D0E8B-14B9-47F1-B925-0E7D9358B7ED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How to effectively eliminate some paths so as to produce the maximal progression benefit?</a:t>
          </a:r>
          <a:endParaRPr lang="en-US" dirty="0"/>
        </a:p>
      </dgm:t>
    </dgm:pt>
    <dgm:pt modelId="{747ED499-48F6-4D3D-8691-D9C6B449787E}" type="parTrans" cxnId="{BC5620F6-9FF3-4439-B0F8-A0DB36AF1856}">
      <dgm:prSet/>
      <dgm:spPr/>
      <dgm:t>
        <a:bodyPr/>
        <a:lstStyle/>
        <a:p>
          <a:endParaRPr lang="en-US"/>
        </a:p>
      </dgm:t>
    </dgm:pt>
    <dgm:pt modelId="{015710D5-4EF9-4BEC-8462-9CEBF7A2966C}" type="sibTrans" cxnId="{BC5620F6-9FF3-4439-B0F8-A0DB36AF1856}">
      <dgm:prSet/>
      <dgm:spPr/>
      <dgm:t>
        <a:bodyPr/>
        <a:lstStyle/>
        <a:p>
          <a:endParaRPr lang="en-US"/>
        </a:p>
      </dgm:t>
    </dgm:pt>
    <dgm:pt modelId="{955AA75C-58B1-4F4A-A558-7B4700F11878}">
      <dgm:prSet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5C71A86F-90E7-425D-AFF9-07FEA8A6EF42}" type="parTrans" cxnId="{542A75E8-0A24-4F7C-BE59-DE33CF4901C1}">
      <dgm:prSet/>
      <dgm:spPr/>
      <dgm:t>
        <a:bodyPr/>
        <a:lstStyle/>
        <a:p>
          <a:endParaRPr lang="en-US"/>
        </a:p>
      </dgm:t>
    </dgm:pt>
    <dgm:pt modelId="{CFEDB0E1-F666-47AC-9BF4-84D89B16F85A}" type="sibTrans" cxnId="{542A75E8-0A24-4F7C-BE59-DE33CF4901C1}">
      <dgm:prSet/>
      <dgm:spPr/>
      <dgm:t>
        <a:bodyPr/>
        <a:lstStyle/>
        <a:p>
          <a:endParaRPr lang="en-US"/>
        </a:p>
      </dgm:t>
    </dgm:pt>
    <dgm:pt modelId="{E3E3F763-B4CB-4719-94BE-CDBACD24F5D1}">
      <dgm:prSet/>
      <dgm:spPr/>
      <dgm:t>
        <a:bodyPr/>
        <a:lstStyle/>
        <a:p>
          <a:endParaRPr lang="en-US" dirty="0"/>
        </a:p>
      </dgm:t>
    </dgm:pt>
    <dgm:pt modelId="{C2C059F6-9A21-40AD-897E-F7B3A5F983B1}" type="parTrans" cxnId="{75009FE9-3797-46A0-A43F-D97BD1774FA0}">
      <dgm:prSet/>
      <dgm:spPr/>
      <dgm:t>
        <a:bodyPr/>
        <a:lstStyle/>
        <a:p>
          <a:endParaRPr lang="en-US"/>
        </a:p>
      </dgm:t>
    </dgm:pt>
    <dgm:pt modelId="{4BD0D105-5D1D-49CD-ADCE-9FDFC1A4DC3F}" type="sibTrans" cxnId="{75009FE9-3797-46A0-A43F-D97BD1774FA0}">
      <dgm:prSet/>
      <dgm:spPr/>
      <dgm:t>
        <a:bodyPr/>
        <a:lstStyle/>
        <a:p>
          <a:endParaRPr lang="en-US"/>
        </a:p>
      </dgm:t>
    </dgm:pt>
    <dgm:pt modelId="{37DC8F0A-FD31-4006-91CF-08069DC9CA26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How to concurrently optimize the phase sequences?</a:t>
          </a:r>
          <a:endParaRPr lang="en-US" dirty="0"/>
        </a:p>
      </dgm:t>
    </dgm:pt>
    <dgm:pt modelId="{ED1448D6-CB92-419F-AB47-CC6CDCF0B43F}" type="parTrans" cxnId="{8E2615D9-788B-4514-9AD6-31EB001DD658}">
      <dgm:prSet/>
      <dgm:spPr/>
      <dgm:t>
        <a:bodyPr/>
        <a:lstStyle/>
        <a:p>
          <a:endParaRPr lang="en-US"/>
        </a:p>
      </dgm:t>
    </dgm:pt>
    <dgm:pt modelId="{F1DBDC1D-68D5-4D2D-9941-2C032421EFE5}" type="sibTrans" cxnId="{8E2615D9-788B-4514-9AD6-31EB001DD658}">
      <dgm:prSet/>
      <dgm:spPr/>
      <dgm:t>
        <a:bodyPr/>
        <a:lstStyle/>
        <a:p>
          <a:endParaRPr lang="en-US"/>
        </a:p>
      </dgm:t>
    </dgm:pt>
    <dgm:pt modelId="{A4073541-56B5-4AA6-93E6-05B07A5AFA1F}" type="pres">
      <dgm:prSet presAssocID="{C52BD92D-9703-436D-BC4F-F684CB4724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88CCED-E4A9-4DD0-AB97-51AC99BA1FC3}" type="pres">
      <dgm:prSet presAssocID="{47A4AD2D-0F16-43A9-9F3F-5001497A59AC}" presName="composite" presStyleCnt="0"/>
      <dgm:spPr/>
    </dgm:pt>
    <dgm:pt modelId="{0827750F-1880-4606-96F8-766BFBD1F30A}" type="pres">
      <dgm:prSet presAssocID="{47A4AD2D-0F16-43A9-9F3F-5001497A59A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95BBB-9937-4C79-AF7E-C84C7B1A3117}" type="pres">
      <dgm:prSet presAssocID="{47A4AD2D-0F16-43A9-9F3F-5001497A59A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785DE-528D-45BB-94B9-B453C60E730E}" type="pres">
      <dgm:prSet presAssocID="{7CDD091F-0437-4FFB-A16E-CB7AA2B3FCFA}" presName="sp" presStyleCnt="0"/>
      <dgm:spPr/>
    </dgm:pt>
    <dgm:pt modelId="{84D63D04-564E-4D94-B094-0B717FA081D0}" type="pres">
      <dgm:prSet presAssocID="{423FE68E-9725-446A-8EA4-D247DD0290FB}" presName="composite" presStyleCnt="0"/>
      <dgm:spPr/>
    </dgm:pt>
    <dgm:pt modelId="{AABD80C6-29F6-40D9-89DE-762DAA8F5231}" type="pres">
      <dgm:prSet presAssocID="{423FE68E-9725-446A-8EA4-D247DD0290FB}" presName="parentText" presStyleLbl="alignNode1" presStyleIdx="1" presStyleCnt="3" custLinFactY="21461" custLinFactNeighborX="-438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B4B4D-69A7-41B6-988C-FED3B274B10B}" type="pres">
      <dgm:prSet presAssocID="{423FE68E-9725-446A-8EA4-D247DD0290FB}" presName="descendantText" presStyleLbl="alignAcc1" presStyleIdx="1" presStyleCnt="3" custLinFactY="30700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882F0-D17B-4E46-96B4-453EDB6DF0C4}" type="pres">
      <dgm:prSet presAssocID="{B232537E-C8DA-47A9-9A8E-8DB3E3B7CDAC}" presName="sp" presStyleCnt="0"/>
      <dgm:spPr/>
    </dgm:pt>
    <dgm:pt modelId="{8D53A38E-02B7-4DE1-A4BA-F685C57405AE}" type="pres">
      <dgm:prSet presAssocID="{955AA75C-58B1-4F4A-A558-7B4700F11878}" presName="composite" presStyleCnt="0"/>
      <dgm:spPr/>
    </dgm:pt>
    <dgm:pt modelId="{999F2598-D874-4144-80C1-13B0CE48B219}" type="pres">
      <dgm:prSet presAssocID="{955AA75C-58B1-4F4A-A558-7B4700F11878}" presName="parentText" presStyleLbl="alignNode1" presStyleIdx="2" presStyleCnt="3" custLinFactNeighborX="0" custLinFactNeighborY="-885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B5C1E-6498-400A-9FE0-872A55453719}" type="pres">
      <dgm:prSet presAssocID="{955AA75C-58B1-4F4A-A558-7B4700F11878}" presName="descendantText" presStyleLbl="alignAcc1" presStyleIdx="2" presStyleCnt="3" custLinFactY="-36169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1E8C85-1BFE-40DF-B2DF-67888B408E5F}" type="presOf" srcId="{41E200B4-130E-4532-8B1C-CBAEF6CA2FF0}" destId="{B3E95BBB-9937-4C79-AF7E-C84C7B1A3117}" srcOrd="0" destOrd="0" presId="urn:microsoft.com/office/officeart/2005/8/layout/chevron2"/>
    <dgm:cxn modelId="{CCDA9B72-C6B7-4DEB-B1FD-822F1382E71F}" type="presOf" srcId="{E3E3F763-B4CB-4719-94BE-CDBACD24F5D1}" destId="{8EFB5C1E-6498-400A-9FE0-872A55453719}" srcOrd="0" destOrd="1" presId="urn:microsoft.com/office/officeart/2005/8/layout/chevron2"/>
    <dgm:cxn modelId="{75009FE9-3797-46A0-A43F-D97BD1774FA0}" srcId="{955AA75C-58B1-4F4A-A558-7B4700F11878}" destId="{E3E3F763-B4CB-4719-94BE-CDBACD24F5D1}" srcOrd="1" destOrd="0" parTransId="{C2C059F6-9A21-40AD-897E-F7B3A5F983B1}" sibTransId="{4BD0D105-5D1D-49CD-ADCE-9FDFC1A4DC3F}"/>
    <dgm:cxn modelId="{542A75E8-0A24-4F7C-BE59-DE33CF4901C1}" srcId="{C52BD92D-9703-436D-BC4F-F684CB47248C}" destId="{955AA75C-58B1-4F4A-A558-7B4700F11878}" srcOrd="2" destOrd="0" parTransId="{5C71A86F-90E7-425D-AFF9-07FEA8A6EF42}" sibTransId="{CFEDB0E1-F666-47AC-9BF4-84D89B16F85A}"/>
    <dgm:cxn modelId="{8E2615D9-788B-4514-9AD6-31EB001DD658}" srcId="{955AA75C-58B1-4F4A-A558-7B4700F11878}" destId="{37DC8F0A-FD31-4006-91CF-08069DC9CA26}" srcOrd="0" destOrd="0" parTransId="{ED1448D6-CB92-419F-AB47-CC6CDCF0B43F}" sibTransId="{F1DBDC1D-68D5-4D2D-9941-2C032421EFE5}"/>
    <dgm:cxn modelId="{5256377D-56FD-4022-B245-6CDD43774D8F}" type="presOf" srcId="{47A4AD2D-0F16-43A9-9F3F-5001497A59AC}" destId="{0827750F-1880-4606-96F8-766BFBD1F30A}" srcOrd="0" destOrd="0" presId="urn:microsoft.com/office/officeart/2005/8/layout/chevron2"/>
    <dgm:cxn modelId="{C5A36C84-CC7B-437B-868C-E4E25FC275D2}" srcId="{47A4AD2D-0F16-43A9-9F3F-5001497A59AC}" destId="{EC30F148-5FFF-459A-8812-C8E6ACFFA18F}" srcOrd="1" destOrd="0" parTransId="{2F754FC2-5585-4664-BC88-0584A60775BB}" sibTransId="{BB6E898C-8CA8-45D6-BCAF-C31D8897DF7E}"/>
    <dgm:cxn modelId="{9B239FA4-7A24-4D51-B8AE-1CA7285F68AB}" srcId="{C52BD92D-9703-436D-BC4F-F684CB47248C}" destId="{423FE68E-9725-446A-8EA4-D247DD0290FB}" srcOrd="1" destOrd="0" parTransId="{DE8FBA39-E0D0-4B99-B9B0-111861A8F330}" sibTransId="{B232537E-C8DA-47A9-9A8E-8DB3E3B7CDAC}"/>
    <dgm:cxn modelId="{E0CCFA49-3E30-4E94-BED6-AA0035754333}" srcId="{C52BD92D-9703-436D-BC4F-F684CB47248C}" destId="{47A4AD2D-0F16-43A9-9F3F-5001497A59AC}" srcOrd="0" destOrd="0" parTransId="{B73DD801-EC50-45CC-BAC4-42AE799EBBF4}" sibTransId="{7CDD091F-0437-4FFB-A16E-CB7AA2B3FCFA}"/>
    <dgm:cxn modelId="{E00C3729-DF1A-432C-9D6D-C4816C51A55A}" type="presOf" srcId="{423FE68E-9725-446A-8EA4-D247DD0290FB}" destId="{AABD80C6-29F6-40D9-89DE-762DAA8F5231}" srcOrd="0" destOrd="0" presId="urn:microsoft.com/office/officeart/2005/8/layout/chevron2"/>
    <dgm:cxn modelId="{BC5620F6-9FF3-4439-B0F8-A0DB36AF1856}" srcId="{423FE68E-9725-446A-8EA4-D247DD0290FB}" destId="{800D0E8B-14B9-47F1-B925-0E7D9358B7ED}" srcOrd="0" destOrd="0" parTransId="{747ED499-48F6-4D3D-8691-D9C6B449787E}" sibTransId="{015710D5-4EF9-4BEC-8462-9CEBF7A2966C}"/>
    <dgm:cxn modelId="{CF792D27-162F-4AD2-BCC1-DBEBA0CE6A6E}" type="presOf" srcId="{955AA75C-58B1-4F4A-A558-7B4700F11878}" destId="{999F2598-D874-4144-80C1-13B0CE48B219}" srcOrd="0" destOrd="0" presId="urn:microsoft.com/office/officeart/2005/8/layout/chevron2"/>
    <dgm:cxn modelId="{683FDB77-2EE9-49A9-9AEE-D06DEB23C521}" type="presOf" srcId="{37DC8F0A-FD31-4006-91CF-08069DC9CA26}" destId="{8EFB5C1E-6498-400A-9FE0-872A55453719}" srcOrd="0" destOrd="0" presId="urn:microsoft.com/office/officeart/2005/8/layout/chevron2"/>
    <dgm:cxn modelId="{DAC7C3B3-FAA0-4609-A07A-2957F43CF06A}" srcId="{47A4AD2D-0F16-43A9-9F3F-5001497A59AC}" destId="{41E200B4-130E-4532-8B1C-CBAEF6CA2FF0}" srcOrd="0" destOrd="0" parTransId="{57AD6218-4330-4639-9A48-FAC0CA4A15C4}" sibTransId="{4047B682-AFED-4686-9BD1-AFB574101FEA}"/>
    <dgm:cxn modelId="{ED573210-F26A-4F22-BA7F-9F6AA05ADF9F}" type="presOf" srcId="{EC30F148-5FFF-459A-8812-C8E6ACFFA18F}" destId="{B3E95BBB-9937-4C79-AF7E-C84C7B1A3117}" srcOrd="0" destOrd="1" presId="urn:microsoft.com/office/officeart/2005/8/layout/chevron2"/>
    <dgm:cxn modelId="{398CCB4E-3F58-4607-96D0-9A0C7C33493A}" type="presOf" srcId="{800D0E8B-14B9-47F1-B925-0E7D9358B7ED}" destId="{79CB4B4D-69A7-41B6-988C-FED3B274B10B}" srcOrd="0" destOrd="0" presId="urn:microsoft.com/office/officeart/2005/8/layout/chevron2"/>
    <dgm:cxn modelId="{EE5BB2FC-C9FD-4313-9A14-89C50218F9F2}" type="presOf" srcId="{C52BD92D-9703-436D-BC4F-F684CB47248C}" destId="{A4073541-56B5-4AA6-93E6-05B07A5AFA1F}" srcOrd="0" destOrd="0" presId="urn:microsoft.com/office/officeart/2005/8/layout/chevron2"/>
    <dgm:cxn modelId="{D68B1CEC-8F3C-4F14-A6B4-FE834F53F2A9}" type="presParOf" srcId="{A4073541-56B5-4AA6-93E6-05B07A5AFA1F}" destId="{E588CCED-E4A9-4DD0-AB97-51AC99BA1FC3}" srcOrd="0" destOrd="0" presId="urn:microsoft.com/office/officeart/2005/8/layout/chevron2"/>
    <dgm:cxn modelId="{7E0EED49-E189-4F25-82CF-36A0F2600430}" type="presParOf" srcId="{E588CCED-E4A9-4DD0-AB97-51AC99BA1FC3}" destId="{0827750F-1880-4606-96F8-766BFBD1F30A}" srcOrd="0" destOrd="0" presId="urn:microsoft.com/office/officeart/2005/8/layout/chevron2"/>
    <dgm:cxn modelId="{F3314B3E-01B1-4A5A-A4F3-B435A3BE41E6}" type="presParOf" srcId="{E588CCED-E4A9-4DD0-AB97-51AC99BA1FC3}" destId="{B3E95BBB-9937-4C79-AF7E-C84C7B1A3117}" srcOrd="1" destOrd="0" presId="urn:microsoft.com/office/officeart/2005/8/layout/chevron2"/>
    <dgm:cxn modelId="{11D2CCF7-C3D9-4A5B-AE00-BA588BD68B75}" type="presParOf" srcId="{A4073541-56B5-4AA6-93E6-05B07A5AFA1F}" destId="{0D7785DE-528D-45BB-94B9-B453C60E730E}" srcOrd="1" destOrd="0" presId="urn:microsoft.com/office/officeart/2005/8/layout/chevron2"/>
    <dgm:cxn modelId="{3298C1B1-CCDD-4FA0-B7A7-FFAE2B8CF3A1}" type="presParOf" srcId="{A4073541-56B5-4AA6-93E6-05B07A5AFA1F}" destId="{84D63D04-564E-4D94-B094-0B717FA081D0}" srcOrd="2" destOrd="0" presId="urn:microsoft.com/office/officeart/2005/8/layout/chevron2"/>
    <dgm:cxn modelId="{54B62B04-9A7E-423E-9136-509A01274669}" type="presParOf" srcId="{84D63D04-564E-4D94-B094-0B717FA081D0}" destId="{AABD80C6-29F6-40D9-89DE-762DAA8F5231}" srcOrd="0" destOrd="0" presId="urn:microsoft.com/office/officeart/2005/8/layout/chevron2"/>
    <dgm:cxn modelId="{C6C693A0-723A-457B-A86B-452B2642BBB1}" type="presParOf" srcId="{84D63D04-564E-4D94-B094-0B717FA081D0}" destId="{79CB4B4D-69A7-41B6-988C-FED3B274B10B}" srcOrd="1" destOrd="0" presId="urn:microsoft.com/office/officeart/2005/8/layout/chevron2"/>
    <dgm:cxn modelId="{C7F4A87D-5177-469C-BEC0-3C88FF2092B7}" type="presParOf" srcId="{A4073541-56B5-4AA6-93E6-05B07A5AFA1F}" destId="{945882F0-D17B-4E46-96B4-453EDB6DF0C4}" srcOrd="3" destOrd="0" presId="urn:microsoft.com/office/officeart/2005/8/layout/chevron2"/>
    <dgm:cxn modelId="{7E4A4810-D87D-4909-B604-0DE523B1B393}" type="presParOf" srcId="{A4073541-56B5-4AA6-93E6-05B07A5AFA1F}" destId="{8D53A38E-02B7-4DE1-A4BA-F685C57405AE}" srcOrd="4" destOrd="0" presId="urn:microsoft.com/office/officeart/2005/8/layout/chevron2"/>
    <dgm:cxn modelId="{6B4A6F8E-F93E-4669-BD3B-DDC8694E7AE5}" type="presParOf" srcId="{8D53A38E-02B7-4DE1-A4BA-F685C57405AE}" destId="{999F2598-D874-4144-80C1-13B0CE48B219}" srcOrd="0" destOrd="0" presId="urn:microsoft.com/office/officeart/2005/8/layout/chevron2"/>
    <dgm:cxn modelId="{9FA0C717-3BC6-4B76-B095-BAF08B78071C}" type="presParOf" srcId="{8D53A38E-02B7-4DE1-A4BA-F685C57405AE}" destId="{8EFB5C1E-6498-400A-9FE0-872A554537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52BD92D-9703-436D-BC4F-F684CB47248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A4AD2D-0F16-43A9-9F3F-5001497A59A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1</a:t>
          </a:r>
          <a:endParaRPr lang="en-US" sz="2000" dirty="0">
            <a:solidFill>
              <a:schemeClr val="bg1"/>
            </a:solidFill>
          </a:endParaRPr>
        </a:p>
      </dgm:t>
    </dgm:pt>
    <dgm:pt modelId="{B73DD801-EC50-45CC-BAC4-42AE799EBBF4}" type="parTrans" cxnId="{E0CCFA49-3E30-4E94-BED6-AA0035754333}">
      <dgm:prSet/>
      <dgm:spPr/>
      <dgm:t>
        <a:bodyPr/>
        <a:lstStyle/>
        <a:p>
          <a:endParaRPr lang="en-US"/>
        </a:p>
      </dgm:t>
    </dgm:pt>
    <dgm:pt modelId="{7CDD091F-0437-4FFB-A16E-CB7AA2B3FCFA}" type="sibTrans" cxnId="{E0CCFA49-3E30-4E94-BED6-AA0035754333}">
      <dgm:prSet/>
      <dgm:spPr/>
      <dgm:t>
        <a:bodyPr/>
        <a:lstStyle/>
        <a:p>
          <a:endParaRPr lang="en-US"/>
        </a:p>
      </dgm:t>
    </dgm:pt>
    <dgm:pt modelId="{41E200B4-130E-4532-8B1C-CBAEF6CA2FF0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Background &amp; Literature Review</a:t>
          </a:r>
          <a:endParaRPr lang="en-US" sz="2800" b="0" dirty="0">
            <a:solidFill>
              <a:schemeClr val="tx1"/>
            </a:solidFill>
          </a:endParaRPr>
        </a:p>
      </dgm:t>
    </dgm:pt>
    <dgm:pt modelId="{57AD6218-4330-4639-9A48-FAC0CA4A15C4}" type="parTrans" cxnId="{DAC7C3B3-FAA0-4609-A07A-2957F43CF06A}">
      <dgm:prSet/>
      <dgm:spPr/>
      <dgm:t>
        <a:bodyPr/>
        <a:lstStyle/>
        <a:p>
          <a:endParaRPr lang="en-US"/>
        </a:p>
      </dgm:t>
    </dgm:pt>
    <dgm:pt modelId="{4047B682-AFED-4686-9BD1-AFB574101FEA}" type="sibTrans" cxnId="{DAC7C3B3-FAA0-4609-A07A-2957F43CF06A}">
      <dgm:prSet/>
      <dgm:spPr/>
      <dgm:t>
        <a:bodyPr/>
        <a:lstStyle/>
        <a:p>
          <a:endParaRPr lang="en-US"/>
        </a:p>
      </dgm:t>
    </dgm:pt>
    <dgm:pt modelId="{A4073541-56B5-4AA6-93E6-05B07A5AFA1F}" type="pres">
      <dgm:prSet presAssocID="{C52BD92D-9703-436D-BC4F-F684CB4724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88CCED-E4A9-4DD0-AB97-51AC99BA1FC3}" type="pres">
      <dgm:prSet presAssocID="{47A4AD2D-0F16-43A9-9F3F-5001497A59AC}" presName="composite" presStyleCnt="0"/>
      <dgm:spPr/>
    </dgm:pt>
    <dgm:pt modelId="{0827750F-1880-4606-96F8-766BFBD1F30A}" type="pres">
      <dgm:prSet presAssocID="{47A4AD2D-0F16-43A9-9F3F-5001497A59AC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95BBB-9937-4C79-AF7E-C84C7B1A3117}" type="pres">
      <dgm:prSet presAssocID="{47A4AD2D-0F16-43A9-9F3F-5001497A59AC}" presName="descendantText" presStyleLbl="alignAcc1" presStyleIdx="0" presStyleCnt="1" custScaleY="98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C7C3B3-FAA0-4609-A07A-2957F43CF06A}" srcId="{47A4AD2D-0F16-43A9-9F3F-5001497A59AC}" destId="{41E200B4-130E-4532-8B1C-CBAEF6CA2FF0}" srcOrd="0" destOrd="0" parTransId="{57AD6218-4330-4639-9A48-FAC0CA4A15C4}" sibTransId="{4047B682-AFED-4686-9BD1-AFB574101FEA}"/>
    <dgm:cxn modelId="{E0CCFA49-3E30-4E94-BED6-AA0035754333}" srcId="{C52BD92D-9703-436D-BC4F-F684CB47248C}" destId="{47A4AD2D-0F16-43A9-9F3F-5001497A59AC}" srcOrd="0" destOrd="0" parTransId="{B73DD801-EC50-45CC-BAC4-42AE799EBBF4}" sibTransId="{7CDD091F-0437-4FFB-A16E-CB7AA2B3FCFA}"/>
    <dgm:cxn modelId="{3F5CBD64-E153-45C2-9FD6-7017E8F920B5}" type="presOf" srcId="{C52BD92D-9703-436D-BC4F-F684CB47248C}" destId="{A4073541-56B5-4AA6-93E6-05B07A5AFA1F}" srcOrd="0" destOrd="0" presId="urn:microsoft.com/office/officeart/2005/8/layout/chevron2"/>
    <dgm:cxn modelId="{F22F7DCD-D136-47BB-8741-E68F085E89E5}" type="presOf" srcId="{47A4AD2D-0F16-43A9-9F3F-5001497A59AC}" destId="{0827750F-1880-4606-96F8-766BFBD1F30A}" srcOrd="0" destOrd="0" presId="urn:microsoft.com/office/officeart/2005/8/layout/chevron2"/>
    <dgm:cxn modelId="{2239BAFF-14B7-4D9F-A002-A78709404A6E}" type="presOf" srcId="{41E200B4-130E-4532-8B1C-CBAEF6CA2FF0}" destId="{B3E95BBB-9937-4C79-AF7E-C84C7B1A3117}" srcOrd="0" destOrd="0" presId="urn:microsoft.com/office/officeart/2005/8/layout/chevron2"/>
    <dgm:cxn modelId="{EF69961A-56DF-4FF6-8255-FFB2FD247D32}" type="presParOf" srcId="{A4073541-56B5-4AA6-93E6-05B07A5AFA1F}" destId="{E588CCED-E4A9-4DD0-AB97-51AC99BA1FC3}" srcOrd="0" destOrd="0" presId="urn:microsoft.com/office/officeart/2005/8/layout/chevron2"/>
    <dgm:cxn modelId="{A7C4DD9C-36F7-426C-947F-923035B4C42E}" type="presParOf" srcId="{E588CCED-E4A9-4DD0-AB97-51AC99BA1FC3}" destId="{0827750F-1880-4606-96F8-766BFBD1F30A}" srcOrd="0" destOrd="0" presId="urn:microsoft.com/office/officeart/2005/8/layout/chevron2"/>
    <dgm:cxn modelId="{869C18B6-242D-4337-981D-C1B005005DC3}" type="presParOf" srcId="{E588CCED-E4A9-4DD0-AB97-51AC99BA1FC3}" destId="{B3E95BBB-9937-4C79-AF7E-C84C7B1A31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52BD92D-9703-436D-BC4F-F684CB47248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55AA75C-58B1-4F4A-A558-7B4700F11878}">
      <dgm:prSet custT="1"/>
      <dgm:spPr>
        <a:solidFill>
          <a:srgbClr val="00B050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2</a:t>
          </a:r>
          <a:endParaRPr lang="en-US" sz="1800" dirty="0">
            <a:solidFill>
              <a:schemeClr val="bg1"/>
            </a:solidFill>
          </a:endParaRPr>
        </a:p>
      </dgm:t>
    </dgm:pt>
    <dgm:pt modelId="{5C71A86F-90E7-425D-AFF9-07FEA8A6EF42}" type="parTrans" cxnId="{542A75E8-0A24-4F7C-BE59-DE33CF4901C1}">
      <dgm:prSet/>
      <dgm:spPr/>
      <dgm:t>
        <a:bodyPr/>
        <a:lstStyle/>
        <a:p>
          <a:endParaRPr lang="en-US"/>
        </a:p>
      </dgm:t>
    </dgm:pt>
    <dgm:pt modelId="{CFEDB0E1-F666-47AC-9BF4-84D89B16F85A}" type="sibTrans" cxnId="{542A75E8-0A24-4F7C-BE59-DE33CF4901C1}">
      <dgm:prSet/>
      <dgm:spPr/>
      <dgm:t>
        <a:bodyPr/>
        <a:lstStyle/>
        <a:p>
          <a:endParaRPr lang="en-US"/>
        </a:p>
      </dgm:t>
    </dgm:pt>
    <dgm:pt modelId="{37DC8F0A-FD31-4006-91CF-08069DC9CA26}">
      <dgm:prSet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Primary Tasks &amp; Modeling Framework</a:t>
          </a:r>
          <a:endParaRPr lang="en-US" sz="2800" dirty="0">
            <a:solidFill>
              <a:schemeClr val="tx1"/>
            </a:solidFill>
          </a:endParaRPr>
        </a:p>
      </dgm:t>
    </dgm:pt>
    <dgm:pt modelId="{ED1448D6-CB92-419F-AB47-CC6CDCF0B43F}" type="parTrans" cxnId="{8E2615D9-788B-4514-9AD6-31EB001DD658}">
      <dgm:prSet/>
      <dgm:spPr/>
      <dgm:t>
        <a:bodyPr/>
        <a:lstStyle/>
        <a:p>
          <a:endParaRPr lang="en-US"/>
        </a:p>
      </dgm:t>
    </dgm:pt>
    <dgm:pt modelId="{F1DBDC1D-68D5-4D2D-9941-2C032421EFE5}" type="sibTrans" cxnId="{8E2615D9-788B-4514-9AD6-31EB001DD658}">
      <dgm:prSet/>
      <dgm:spPr/>
      <dgm:t>
        <a:bodyPr/>
        <a:lstStyle/>
        <a:p>
          <a:endParaRPr lang="en-US"/>
        </a:p>
      </dgm:t>
    </dgm:pt>
    <dgm:pt modelId="{A4073541-56B5-4AA6-93E6-05B07A5AFA1F}" type="pres">
      <dgm:prSet presAssocID="{C52BD92D-9703-436D-BC4F-F684CB4724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53A38E-02B7-4DE1-A4BA-F685C57405AE}" type="pres">
      <dgm:prSet presAssocID="{955AA75C-58B1-4F4A-A558-7B4700F11878}" presName="composite" presStyleCnt="0"/>
      <dgm:spPr/>
    </dgm:pt>
    <dgm:pt modelId="{999F2598-D874-4144-80C1-13B0CE48B219}" type="pres">
      <dgm:prSet presAssocID="{955AA75C-58B1-4F4A-A558-7B4700F11878}" presName="parentText" presStyleLbl="alignNode1" presStyleIdx="0" presStyleCnt="1" custLinFactNeighborX="0" custLinFactNeighborY="-885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B5C1E-6498-400A-9FE0-872A55453719}" type="pres">
      <dgm:prSet presAssocID="{955AA75C-58B1-4F4A-A558-7B4700F11878}" presName="descendantText" presStyleLbl="alignAcc1" presStyleIdx="0" presStyleCnt="1" custLinFactY="-36169" custLinFactNeighborX="81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2A75E8-0A24-4F7C-BE59-DE33CF4901C1}" srcId="{C52BD92D-9703-436D-BC4F-F684CB47248C}" destId="{955AA75C-58B1-4F4A-A558-7B4700F11878}" srcOrd="0" destOrd="0" parTransId="{5C71A86F-90E7-425D-AFF9-07FEA8A6EF42}" sibTransId="{CFEDB0E1-F666-47AC-9BF4-84D89B16F85A}"/>
    <dgm:cxn modelId="{75E5AD3F-8BBC-4AA9-849C-B260A5E4E938}" type="presOf" srcId="{37DC8F0A-FD31-4006-91CF-08069DC9CA26}" destId="{8EFB5C1E-6498-400A-9FE0-872A55453719}" srcOrd="0" destOrd="0" presId="urn:microsoft.com/office/officeart/2005/8/layout/chevron2"/>
    <dgm:cxn modelId="{8E2615D9-788B-4514-9AD6-31EB001DD658}" srcId="{955AA75C-58B1-4F4A-A558-7B4700F11878}" destId="{37DC8F0A-FD31-4006-91CF-08069DC9CA26}" srcOrd="0" destOrd="0" parTransId="{ED1448D6-CB92-419F-AB47-CC6CDCF0B43F}" sibTransId="{F1DBDC1D-68D5-4D2D-9941-2C032421EFE5}"/>
    <dgm:cxn modelId="{8326EE3F-9E27-4326-9C78-432D9457A051}" type="presOf" srcId="{C52BD92D-9703-436D-BC4F-F684CB47248C}" destId="{A4073541-56B5-4AA6-93E6-05B07A5AFA1F}" srcOrd="0" destOrd="0" presId="urn:microsoft.com/office/officeart/2005/8/layout/chevron2"/>
    <dgm:cxn modelId="{4667103A-C3F5-41C2-ABF5-96323AEFA572}" type="presOf" srcId="{955AA75C-58B1-4F4A-A558-7B4700F11878}" destId="{999F2598-D874-4144-80C1-13B0CE48B219}" srcOrd="0" destOrd="0" presId="urn:microsoft.com/office/officeart/2005/8/layout/chevron2"/>
    <dgm:cxn modelId="{6FE507AA-0FCC-46E0-A349-D6A5D467C7B3}" type="presParOf" srcId="{A4073541-56B5-4AA6-93E6-05B07A5AFA1F}" destId="{8D53A38E-02B7-4DE1-A4BA-F685C57405AE}" srcOrd="0" destOrd="0" presId="urn:microsoft.com/office/officeart/2005/8/layout/chevron2"/>
    <dgm:cxn modelId="{B3E6F6F5-27E8-4B19-AA97-BB2EDA1E3DAE}" type="presParOf" srcId="{8D53A38E-02B7-4DE1-A4BA-F685C57405AE}" destId="{999F2598-D874-4144-80C1-13B0CE48B219}" srcOrd="0" destOrd="0" presId="urn:microsoft.com/office/officeart/2005/8/layout/chevron2"/>
    <dgm:cxn modelId="{FC991AFE-F9E2-45D5-ACD1-80A09EC5C5A0}" type="presParOf" srcId="{8D53A38E-02B7-4DE1-A4BA-F685C57405AE}" destId="{8EFB5C1E-6498-400A-9FE0-872A554537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52BD92D-9703-436D-BC4F-F684CB47248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3FE68E-9725-446A-8EA4-D247DD0290F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dirty="0" smtClean="0"/>
            <a:t>3</a:t>
          </a:r>
          <a:endParaRPr lang="en-US" sz="2000" dirty="0"/>
        </a:p>
      </dgm:t>
    </dgm:pt>
    <dgm:pt modelId="{DE8FBA39-E0D0-4B99-B9B0-111861A8F330}" type="parTrans" cxnId="{9B239FA4-7A24-4D51-B8AE-1CA7285F68AB}">
      <dgm:prSet/>
      <dgm:spPr/>
      <dgm:t>
        <a:bodyPr/>
        <a:lstStyle/>
        <a:p>
          <a:endParaRPr lang="en-US"/>
        </a:p>
      </dgm:t>
    </dgm:pt>
    <dgm:pt modelId="{B232537E-C8DA-47A9-9A8E-8DB3E3B7CDAC}" type="sibTrans" cxnId="{9B239FA4-7A24-4D51-B8AE-1CA7285F68AB}">
      <dgm:prSet/>
      <dgm:spPr/>
      <dgm:t>
        <a:bodyPr/>
        <a:lstStyle/>
        <a:p>
          <a:endParaRPr lang="en-US"/>
        </a:p>
      </dgm:t>
    </dgm:pt>
    <dgm:pt modelId="{800D0E8B-14B9-47F1-B925-0E7D9358B7ED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System Framework &amp; Model Formulations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7ED499-48F6-4D3D-8691-D9C6B449787E}" type="parTrans" cxnId="{BC5620F6-9FF3-4439-B0F8-A0DB36AF1856}">
      <dgm:prSet/>
      <dgm:spPr/>
      <dgm:t>
        <a:bodyPr/>
        <a:lstStyle/>
        <a:p>
          <a:endParaRPr lang="en-US"/>
        </a:p>
      </dgm:t>
    </dgm:pt>
    <dgm:pt modelId="{015710D5-4EF9-4BEC-8462-9CEBF7A2966C}" type="sibTrans" cxnId="{BC5620F6-9FF3-4439-B0F8-A0DB36AF1856}">
      <dgm:prSet/>
      <dgm:spPr/>
      <dgm:t>
        <a:bodyPr/>
        <a:lstStyle/>
        <a:p>
          <a:endParaRPr lang="en-US"/>
        </a:p>
      </dgm:t>
    </dgm:pt>
    <dgm:pt modelId="{A4073541-56B5-4AA6-93E6-05B07A5AFA1F}" type="pres">
      <dgm:prSet presAssocID="{C52BD92D-9703-436D-BC4F-F684CB4724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D63D04-564E-4D94-B094-0B717FA081D0}" type="pres">
      <dgm:prSet presAssocID="{423FE68E-9725-446A-8EA4-D247DD0290FB}" presName="composite" presStyleCnt="0"/>
      <dgm:spPr/>
    </dgm:pt>
    <dgm:pt modelId="{AABD80C6-29F6-40D9-89DE-762DAA8F5231}" type="pres">
      <dgm:prSet presAssocID="{423FE68E-9725-446A-8EA4-D247DD0290FB}" presName="parentText" presStyleLbl="alignNode1" presStyleIdx="0" presStyleCnt="1" custLinFactY="21461" custLinFactNeighborX="-438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B4B4D-69A7-41B6-988C-FED3B274B10B}" type="pres">
      <dgm:prSet presAssocID="{423FE68E-9725-446A-8EA4-D247DD0290FB}" presName="descendantText" presStyleLbl="alignAcc1" presStyleIdx="0" presStyleCnt="1" custLinFactNeighborX="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239FA4-7A24-4D51-B8AE-1CA7285F68AB}" srcId="{C52BD92D-9703-436D-BC4F-F684CB47248C}" destId="{423FE68E-9725-446A-8EA4-D247DD0290FB}" srcOrd="0" destOrd="0" parTransId="{DE8FBA39-E0D0-4B99-B9B0-111861A8F330}" sibTransId="{B232537E-C8DA-47A9-9A8E-8DB3E3B7CDAC}"/>
    <dgm:cxn modelId="{06642BFF-94D2-4465-9DAE-AD592BF19B3E}" type="presOf" srcId="{C52BD92D-9703-436D-BC4F-F684CB47248C}" destId="{A4073541-56B5-4AA6-93E6-05B07A5AFA1F}" srcOrd="0" destOrd="0" presId="urn:microsoft.com/office/officeart/2005/8/layout/chevron2"/>
    <dgm:cxn modelId="{54EB7D8B-734E-4E52-AEA9-EB658032BA67}" type="presOf" srcId="{423FE68E-9725-446A-8EA4-D247DD0290FB}" destId="{AABD80C6-29F6-40D9-89DE-762DAA8F5231}" srcOrd="0" destOrd="0" presId="urn:microsoft.com/office/officeart/2005/8/layout/chevron2"/>
    <dgm:cxn modelId="{C2E7C835-1275-4C7F-84A8-1181EF937933}" type="presOf" srcId="{800D0E8B-14B9-47F1-B925-0E7D9358B7ED}" destId="{79CB4B4D-69A7-41B6-988C-FED3B274B10B}" srcOrd="0" destOrd="0" presId="urn:microsoft.com/office/officeart/2005/8/layout/chevron2"/>
    <dgm:cxn modelId="{BC5620F6-9FF3-4439-B0F8-A0DB36AF1856}" srcId="{423FE68E-9725-446A-8EA4-D247DD0290FB}" destId="{800D0E8B-14B9-47F1-B925-0E7D9358B7ED}" srcOrd="0" destOrd="0" parTransId="{747ED499-48F6-4D3D-8691-D9C6B449787E}" sibTransId="{015710D5-4EF9-4BEC-8462-9CEBF7A2966C}"/>
    <dgm:cxn modelId="{A1036BF6-AC7A-4A0E-AA35-65535A2C7493}" type="presParOf" srcId="{A4073541-56B5-4AA6-93E6-05B07A5AFA1F}" destId="{84D63D04-564E-4D94-B094-0B717FA081D0}" srcOrd="0" destOrd="0" presId="urn:microsoft.com/office/officeart/2005/8/layout/chevron2"/>
    <dgm:cxn modelId="{0EA53205-E6FF-4078-A4E7-4157C92D3D32}" type="presParOf" srcId="{84D63D04-564E-4D94-B094-0B717FA081D0}" destId="{AABD80C6-29F6-40D9-89DE-762DAA8F5231}" srcOrd="0" destOrd="0" presId="urn:microsoft.com/office/officeart/2005/8/layout/chevron2"/>
    <dgm:cxn modelId="{13A71418-C0FB-4D01-BA8F-1A8A4FAED4A6}" type="presParOf" srcId="{84D63D04-564E-4D94-B094-0B717FA081D0}" destId="{79CB4B4D-69A7-41B6-988C-FED3B274B1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52BD92D-9703-436D-BC4F-F684CB47248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3FE68E-9725-446A-8EA4-D247DD0290F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/>
            <a:t>4</a:t>
          </a:r>
          <a:endParaRPr lang="en-US" sz="2000" dirty="0"/>
        </a:p>
      </dgm:t>
    </dgm:pt>
    <dgm:pt modelId="{DE8FBA39-E0D0-4B99-B9B0-111861A8F330}" type="parTrans" cxnId="{9B239FA4-7A24-4D51-B8AE-1CA7285F68AB}">
      <dgm:prSet/>
      <dgm:spPr/>
      <dgm:t>
        <a:bodyPr/>
        <a:lstStyle/>
        <a:p>
          <a:endParaRPr lang="en-US"/>
        </a:p>
      </dgm:t>
    </dgm:pt>
    <dgm:pt modelId="{B232537E-C8DA-47A9-9A8E-8DB3E3B7CDAC}" type="sibTrans" cxnId="{9B239FA4-7A24-4D51-B8AE-1CA7285F68AB}">
      <dgm:prSet/>
      <dgm:spPr/>
      <dgm:t>
        <a:bodyPr/>
        <a:lstStyle/>
        <a:p>
          <a:endParaRPr lang="en-US"/>
        </a:p>
      </dgm:t>
    </dgm:pt>
    <dgm:pt modelId="{800D0E8B-14B9-47F1-B925-0E7D9358B7ED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Conclusions and Future Research Directions</a:t>
          </a:r>
          <a:endParaRPr lang="en-US" sz="2800" dirty="0">
            <a:solidFill>
              <a:srgbClr val="FF0000"/>
            </a:solidFill>
          </a:endParaRPr>
        </a:p>
      </dgm:t>
    </dgm:pt>
    <dgm:pt modelId="{747ED499-48F6-4D3D-8691-D9C6B449787E}" type="parTrans" cxnId="{BC5620F6-9FF3-4439-B0F8-A0DB36AF1856}">
      <dgm:prSet/>
      <dgm:spPr/>
      <dgm:t>
        <a:bodyPr/>
        <a:lstStyle/>
        <a:p>
          <a:endParaRPr lang="en-US"/>
        </a:p>
      </dgm:t>
    </dgm:pt>
    <dgm:pt modelId="{015710D5-4EF9-4BEC-8462-9CEBF7A2966C}" type="sibTrans" cxnId="{BC5620F6-9FF3-4439-B0F8-A0DB36AF1856}">
      <dgm:prSet/>
      <dgm:spPr/>
      <dgm:t>
        <a:bodyPr/>
        <a:lstStyle/>
        <a:p>
          <a:endParaRPr lang="en-US"/>
        </a:p>
      </dgm:t>
    </dgm:pt>
    <dgm:pt modelId="{A4073541-56B5-4AA6-93E6-05B07A5AFA1F}" type="pres">
      <dgm:prSet presAssocID="{C52BD92D-9703-436D-BC4F-F684CB4724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D63D04-564E-4D94-B094-0B717FA081D0}" type="pres">
      <dgm:prSet presAssocID="{423FE68E-9725-446A-8EA4-D247DD0290FB}" presName="composite" presStyleCnt="0"/>
      <dgm:spPr/>
    </dgm:pt>
    <dgm:pt modelId="{AABD80C6-29F6-40D9-89DE-762DAA8F5231}" type="pres">
      <dgm:prSet presAssocID="{423FE68E-9725-446A-8EA4-D247DD0290FB}" presName="parentText" presStyleLbl="alignNode1" presStyleIdx="0" presStyleCnt="1" custLinFactY="21461" custLinFactNeighborX="-438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B4B4D-69A7-41B6-988C-FED3B274B10B}" type="pres">
      <dgm:prSet presAssocID="{423FE68E-9725-446A-8EA4-D247DD0290FB}" presName="descendantText" presStyleLbl="alignAcc1" presStyleIdx="0" presStyleCnt="1" custLinFactNeighborX="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AB0B49-00A0-4A6F-B547-F31D4C362257}" type="presOf" srcId="{C52BD92D-9703-436D-BC4F-F684CB47248C}" destId="{A4073541-56B5-4AA6-93E6-05B07A5AFA1F}" srcOrd="0" destOrd="0" presId="urn:microsoft.com/office/officeart/2005/8/layout/chevron2"/>
    <dgm:cxn modelId="{9B239FA4-7A24-4D51-B8AE-1CA7285F68AB}" srcId="{C52BD92D-9703-436D-BC4F-F684CB47248C}" destId="{423FE68E-9725-446A-8EA4-D247DD0290FB}" srcOrd="0" destOrd="0" parTransId="{DE8FBA39-E0D0-4B99-B9B0-111861A8F330}" sibTransId="{B232537E-C8DA-47A9-9A8E-8DB3E3B7CDAC}"/>
    <dgm:cxn modelId="{14AE0AB2-0469-4894-BC4B-04BF6FD3E7DA}" type="presOf" srcId="{800D0E8B-14B9-47F1-B925-0E7D9358B7ED}" destId="{79CB4B4D-69A7-41B6-988C-FED3B274B10B}" srcOrd="0" destOrd="0" presId="urn:microsoft.com/office/officeart/2005/8/layout/chevron2"/>
    <dgm:cxn modelId="{BC5620F6-9FF3-4439-B0F8-A0DB36AF1856}" srcId="{423FE68E-9725-446A-8EA4-D247DD0290FB}" destId="{800D0E8B-14B9-47F1-B925-0E7D9358B7ED}" srcOrd="0" destOrd="0" parTransId="{747ED499-48F6-4D3D-8691-D9C6B449787E}" sibTransId="{015710D5-4EF9-4BEC-8462-9CEBF7A2966C}"/>
    <dgm:cxn modelId="{1C76A4C0-438D-4833-BC7A-563ED8852C40}" type="presOf" srcId="{423FE68E-9725-446A-8EA4-D247DD0290FB}" destId="{AABD80C6-29F6-40D9-89DE-762DAA8F5231}" srcOrd="0" destOrd="0" presId="urn:microsoft.com/office/officeart/2005/8/layout/chevron2"/>
    <dgm:cxn modelId="{6D39FF58-3457-41BC-857A-3906A0EBEDD6}" type="presParOf" srcId="{A4073541-56B5-4AA6-93E6-05B07A5AFA1F}" destId="{84D63D04-564E-4D94-B094-0B717FA081D0}" srcOrd="0" destOrd="0" presId="urn:microsoft.com/office/officeart/2005/8/layout/chevron2"/>
    <dgm:cxn modelId="{F6DFE4BB-EF87-441A-8336-EF08DD375B94}" type="presParOf" srcId="{84D63D04-564E-4D94-B094-0B717FA081D0}" destId="{AABD80C6-29F6-40D9-89DE-762DAA8F5231}" srcOrd="0" destOrd="0" presId="urn:microsoft.com/office/officeart/2005/8/layout/chevron2"/>
    <dgm:cxn modelId="{B4E0826E-D46E-485A-9D28-068115A42DF5}" type="presParOf" srcId="{84D63D04-564E-4D94-B094-0B717FA081D0}" destId="{79CB4B4D-69A7-41B6-988C-FED3B274B1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2BD92D-9703-436D-BC4F-F684CB47248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55AA75C-58B1-4F4A-A558-7B4700F11878}">
      <dgm:prSet custT="1"/>
      <dgm:spPr>
        <a:solidFill>
          <a:srgbClr val="00B050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2</a:t>
          </a:r>
          <a:endParaRPr lang="en-US" sz="1800" dirty="0">
            <a:solidFill>
              <a:schemeClr val="bg1"/>
            </a:solidFill>
          </a:endParaRPr>
        </a:p>
      </dgm:t>
    </dgm:pt>
    <dgm:pt modelId="{5C71A86F-90E7-425D-AFF9-07FEA8A6EF42}" type="parTrans" cxnId="{542A75E8-0A24-4F7C-BE59-DE33CF4901C1}">
      <dgm:prSet/>
      <dgm:spPr/>
      <dgm:t>
        <a:bodyPr/>
        <a:lstStyle/>
        <a:p>
          <a:endParaRPr lang="en-US"/>
        </a:p>
      </dgm:t>
    </dgm:pt>
    <dgm:pt modelId="{CFEDB0E1-F666-47AC-9BF4-84D89B16F85A}" type="sibTrans" cxnId="{542A75E8-0A24-4F7C-BE59-DE33CF4901C1}">
      <dgm:prSet/>
      <dgm:spPr/>
      <dgm:t>
        <a:bodyPr/>
        <a:lstStyle/>
        <a:p>
          <a:endParaRPr lang="en-US"/>
        </a:p>
      </dgm:t>
    </dgm:pt>
    <dgm:pt modelId="{37DC8F0A-FD31-4006-91CF-08069DC9CA26}">
      <dgm:prSet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Primary Tasks &amp; System Framework</a:t>
          </a:r>
          <a:endParaRPr lang="en-US" sz="2800" dirty="0"/>
        </a:p>
      </dgm:t>
    </dgm:pt>
    <dgm:pt modelId="{ED1448D6-CB92-419F-AB47-CC6CDCF0B43F}" type="parTrans" cxnId="{8E2615D9-788B-4514-9AD6-31EB001DD658}">
      <dgm:prSet/>
      <dgm:spPr/>
      <dgm:t>
        <a:bodyPr/>
        <a:lstStyle/>
        <a:p>
          <a:endParaRPr lang="en-US"/>
        </a:p>
      </dgm:t>
    </dgm:pt>
    <dgm:pt modelId="{F1DBDC1D-68D5-4D2D-9941-2C032421EFE5}" type="sibTrans" cxnId="{8E2615D9-788B-4514-9AD6-31EB001DD658}">
      <dgm:prSet/>
      <dgm:spPr/>
      <dgm:t>
        <a:bodyPr/>
        <a:lstStyle/>
        <a:p>
          <a:endParaRPr lang="en-US"/>
        </a:p>
      </dgm:t>
    </dgm:pt>
    <dgm:pt modelId="{A4073541-56B5-4AA6-93E6-05B07A5AFA1F}" type="pres">
      <dgm:prSet presAssocID="{C52BD92D-9703-436D-BC4F-F684CB4724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53A38E-02B7-4DE1-A4BA-F685C57405AE}" type="pres">
      <dgm:prSet presAssocID="{955AA75C-58B1-4F4A-A558-7B4700F11878}" presName="composite" presStyleCnt="0"/>
      <dgm:spPr/>
    </dgm:pt>
    <dgm:pt modelId="{999F2598-D874-4144-80C1-13B0CE48B219}" type="pres">
      <dgm:prSet presAssocID="{955AA75C-58B1-4F4A-A558-7B4700F11878}" presName="parentText" presStyleLbl="alignNode1" presStyleIdx="0" presStyleCnt="1" custLinFactNeighborX="0" custLinFactNeighborY="-885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B5C1E-6498-400A-9FE0-872A55453719}" type="pres">
      <dgm:prSet presAssocID="{955AA75C-58B1-4F4A-A558-7B4700F11878}" presName="descendantText" presStyleLbl="alignAcc1" presStyleIdx="0" presStyleCnt="1" custLinFactY="-36169" custLinFactNeighborX="81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2A75E8-0A24-4F7C-BE59-DE33CF4901C1}" srcId="{C52BD92D-9703-436D-BC4F-F684CB47248C}" destId="{955AA75C-58B1-4F4A-A558-7B4700F11878}" srcOrd="0" destOrd="0" parTransId="{5C71A86F-90E7-425D-AFF9-07FEA8A6EF42}" sibTransId="{CFEDB0E1-F666-47AC-9BF4-84D89B16F85A}"/>
    <dgm:cxn modelId="{8E2615D9-788B-4514-9AD6-31EB001DD658}" srcId="{955AA75C-58B1-4F4A-A558-7B4700F11878}" destId="{37DC8F0A-FD31-4006-91CF-08069DC9CA26}" srcOrd="0" destOrd="0" parTransId="{ED1448D6-CB92-419F-AB47-CC6CDCF0B43F}" sibTransId="{F1DBDC1D-68D5-4D2D-9941-2C032421EFE5}"/>
    <dgm:cxn modelId="{99979D6F-3436-4DE5-BB8B-A067532BF0DA}" type="presOf" srcId="{C52BD92D-9703-436D-BC4F-F684CB47248C}" destId="{A4073541-56B5-4AA6-93E6-05B07A5AFA1F}" srcOrd="0" destOrd="0" presId="urn:microsoft.com/office/officeart/2005/8/layout/chevron2"/>
    <dgm:cxn modelId="{B359FCBB-F8AA-492F-BC9C-9428A0099ABB}" type="presOf" srcId="{955AA75C-58B1-4F4A-A558-7B4700F11878}" destId="{999F2598-D874-4144-80C1-13B0CE48B219}" srcOrd="0" destOrd="0" presId="urn:microsoft.com/office/officeart/2005/8/layout/chevron2"/>
    <dgm:cxn modelId="{BD7A658D-BAC8-46C6-BB3D-F1F03323C4FC}" type="presOf" srcId="{37DC8F0A-FD31-4006-91CF-08069DC9CA26}" destId="{8EFB5C1E-6498-400A-9FE0-872A55453719}" srcOrd="0" destOrd="0" presId="urn:microsoft.com/office/officeart/2005/8/layout/chevron2"/>
    <dgm:cxn modelId="{FE10633D-2222-423B-8374-919101959285}" type="presParOf" srcId="{A4073541-56B5-4AA6-93E6-05B07A5AFA1F}" destId="{8D53A38E-02B7-4DE1-A4BA-F685C57405AE}" srcOrd="0" destOrd="0" presId="urn:microsoft.com/office/officeart/2005/8/layout/chevron2"/>
    <dgm:cxn modelId="{0033C1A4-7C63-4188-B1DC-0D178914741D}" type="presParOf" srcId="{8D53A38E-02B7-4DE1-A4BA-F685C57405AE}" destId="{999F2598-D874-4144-80C1-13B0CE48B219}" srcOrd="0" destOrd="0" presId="urn:microsoft.com/office/officeart/2005/8/layout/chevron2"/>
    <dgm:cxn modelId="{2E029B7B-1F00-4083-A932-DEAD03E3BE89}" type="presParOf" srcId="{8D53A38E-02B7-4DE1-A4BA-F685C57405AE}" destId="{8EFB5C1E-6498-400A-9FE0-872A554537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2BD92D-9703-436D-BC4F-F684CB47248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3FE68E-9725-446A-8EA4-D247DD0290F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dirty="0" smtClean="0"/>
            <a:t>3</a:t>
          </a:r>
          <a:endParaRPr lang="en-US" sz="2000" dirty="0"/>
        </a:p>
      </dgm:t>
    </dgm:pt>
    <dgm:pt modelId="{DE8FBA39-E0D0-4B99-B9B0-111861A8F330}" type="parTrans" cxnId="{9B239FA4-7A24-4D51-B8AE-1CA7285F68AB}">
      <dgm:prSet/>
      <dgm:spPr/>
      <dgm:t>
        <a:bodyPr/>
        <a:lstStyle/>
        <a:p>
          <a:endParaRPr lang="en-US"/>
        </a:p>
      </dgm:t>
    </dgm:pt>
    <dgm:pt modelId="{B232537E-C8DA-47A9-9A8E-8DB3E3B7CDAC}" type="sibTrans" cxnId="{9B239FA4-7A24-4D51-B8AE-1CA7285F68AB}">
      <dgm:prSet/>
      <dgm:spPr/>
      <dgm:t>
        <a:bodyPr/>
        <a:lstStyle/>
        <a:p>
          <a:endParaRPr lang="en-US"/>
        </a:p>
      </dgm:t>
    </dgm:pt>
    <dgm:pt modelId="{800D0E8B-14B9-47F1-B925-0E7D9358B7ED}">
      <dgm:prSet phldrT="[Text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Model Formulations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7ED499-48F6-4D3D-8691-D9C6B449787E}" type="parTrans" cxnId="{BC5620F6-9FF3-4439-B0F8-A0DB36AF1856}">
      <dgm:prSet/>
      <dgm:spPr/>
      <dgm:t>
        <a:bodyPr/>
        <a:lstStyle/>
        <a:p>
          <a:endParaRPr lang="en-US"/>
        </a:p>
      </dgm:t>
    </dgm:pt>
    <dgm:pt modelId="{015710D5-4EF9-4BEC-8462-9CEBF7A2966C}" type="sibTrans" cxnId="{BC5620F6-9FF3-4439-B0F8-A0DB36AF1856}">
      <dgm:prSet/>
      <dgm:spPr/>
      <dgm:t>
        <a:bodyPr/>
        <a:lstStyle/>
        <a:p>
          <a:endParaRPr lang="en-US"/>
        </a:p>
      </dgm:t>
    </dgm:pt>
    <dgm:pt modelId="{A4073541-56B5-4AA6-93E6-05B07A5AFA1F}" type="pres">
      <dgm:prSet presAssocID="{C52BD92D-9703-436D-BC4F-F684CB4724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D63D04-564E-4D94-B094-0B717FA081D0}" type="pres">
      <dgm:prSet presAssocID="{423FE68E-9725-446A-8EA4-D247DD0290FB}" presName="composite" presStyleCnt="0"/>
      <dgm:spPr/>
    </dgm:pt>
    <dgm:pt modelId="{AABD80C6-29F6-40D9-89DE-762DAA8F5231}" type="pres">
      <dgm:prSet presAssocID="{423FE68E-9725-446A-8EA4-D247DD0290FB}" presName="parentText" presStyleLbl="alignNode1" presStyleIdx="0" presStyleCnt="1" custLinFactY="21461" custLinFactNeighborX="-438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B4B4D-69A7-41B6-988C-FED3B274B10B}" type="pres">
      <dgm:prSet presAssocID="{423FE68E-9725-446A-8EA4-D247DD0290FB}" presName="descendantText" presStyleLbl="alignAcc1" presStyleIdx="0" presStyleCnt="1" custLinFactNeighborX="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8F93B8-F348-4DE8-803E-7D1DBF7B1A10}" type="presOf" srcId="{800D0E8B-14B9-47F1-B925-0E7D9358B7ED}" destId="{79CB4B4D-69A7-41B6-988C-FED3B274B10B}" srcOrd="0" destOrd="0" presId="urn:microsoft.com/office/officeart/2005/8/layout/chevron2"/>
    <dgm:cxn modelId="{9B239FA4-7A24-4D51-B8AE-1CA7285F68AB}" srcId="{C52BD92D-9703-436D-BC4F-F684CB47248C}" destId="{423FE68E-9725-446A-8EA4-D247DD0290FB}" srcOrd="0" destOrd="0" parTransId="{DE8FBA39-E0D0-4B99-B9B0-111861A8F330}" sibTransId="{B232537E-C8DA-47A9-9A8E-8DB3E3B7CDAC}"/>
    <dgm:cxn modelId="{5AEEBD6D-6AF7-4D33-8756-2C6DBC24C816}" type="presOf" srcId="{C52BD92D-9703-436D-BC4F-F684CB47248C}" destId="{A4073541-56B5-4AA6-93E6-05B07A5AFA1F}" srcOrd="0" destOrd="0" presId="urn:microsoft.com/office/officeart/2005/8/layout/chevron2"/>
    <dgm:cxn modelId="{7D35597D-3B34-4F5C-8ADA-3A37CAD39F59}" type="presOf" srcId="{423FE68E-9725-446A-8EA4-D247DD0290FB}" destId="{AABD80C6-29F6-40D9-89DE-762DAA8F5231}" srcOrd="0" destOrd="0" presId="urn:microsoft.com/office/officeart/2005/8/layout/chevron2"/>
    <dgm:cxn modelId="{BC5620F6-9FF3-4439-B0F8-A0DB36AF1856}" srcId="{423FE68E-9725-446A-8EA4-D247DD0290FB}" destId="{800D0E8B-14B9-47F1-B925-0E7D9358B7ED}" srcOrd="0" destOrd="0" parTransId="{747ED499-48F6-4D3D-8691-D9C6B449787E}" sibTransId="{015710D5-4EF9-4BEC-8462-9CEBF7A2966C}"/>
    <dgm:cxn modelId="{81B3E52F-B4B9-4A27-8B57-295CBA516CAB}" type="presParOf" srcId="{A4073541-56B5-4AA6-93E6-05B07A5AFA1F}" destId="{84D63D04-564E-4D94-B094-0B717FA081D0}" srcOrd="0" destOrd="0" presId="urn:microsoft.com/office/officeart/2005/8/layout/chevron2"/>
    <dgm:cxn modelId="{49453599-D3AF-485E-B991-3E2ACF351AC8}" type="presParOf" srcId="{84D63D04-564E-4D94-B094-0B717FA081D0}" destId="{AABD80C6-29F6-40D9-89DE-762DAA8F5231}" srcOrd="0" destOrd="0" presId="urn:microsoft.com/office/officeart/2005/8/layout/chevron2"/>
    <dgm:cxn modelId="{F1AE22F8-65E3-45FD-B2E7-185CA2DAD60B}" type="presParOf" srcId="{84D63D04-564E-4D94-B094-0B717FA081D0}" destId="{79CB4B4D-69A7-41B6-988C-FED3B274B1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2BD92D-9703-436D-BC4F-F684CB47248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3FE68E-9725-446A-8EA4-D247DD0290F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dirty="0" smtClean="0"/>
            <a:t>4</a:t>
          </a:r>
          <a:endParaRPr lang="en-US" sz="2000" dirty="0"/>
        </a:p>
      </dgm:t>
    </dgm:pt>
    <dgm:pt modelId="{DE8FBA39-E0D0-4B99-B9B0-111861A8F330}" type="parTrans" cxnId="{9B239FA4-7A24-4D51-B8AE-1CA7285F68AB}">
      <dgm:prSet/>
      <dgm:spPr/>
      <dgm:t>
        <a:bodyPr/>
        <a:lstStyle/>
        <a:p>
          <a:endParaRPr lang="en-US"/>
        </a:p>
      </dgm:t>
    </dgm:pt>
    <dgm:pt modelId="{B232537E-C8DA-47A9-9A8E-8DB3E3B7CDAC}" type="sibTrans" cxnId="{9B239FA4-7A24-4D51-B8AE-1CA7285F68AB}">
      <dgm:prSet/>
      <dgm:spPr/>
      <dgm:t>
        <a:bodyPr/>
        <a:lstStyle/>
        <a:p>
          <a:endParaRPr lang="en-US"/>
        </a:p>
      </dgm:t>
    </dgm:pt>
    <dgm:pt modelId="{800D0E8B-14B9-47F1-B925-0E7D9358B7ED}">
      <dgm:prSet phldrT="[Text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Future Research Directions</a:t>
          </a:r>
          <a:endParaRPr lang="en-US" sz="2800" dirty="0"/>
        </a:p>
      </dgm:t>
    </dgm:pt>
    <dgm:pt modelId="{747ED499-48F6-4D3D-8691-D9C6B449787E}" type="parTrans" cxnId="{BC5620F6-9FF3-4439-B0F8-A0DB36AF1856}">
      <dgm:prSet/>
      <dgm:spPr/>
      <dgm:t>
        <a:bodyPr/>
        <a:lstStyle/>
        <a:p>
          <a:endParaRPr lang="en-US"/>
        </a:p>
      </dgm:t>
    </dgm:pt>
    <dgm:pt modelId="{015710D5-4EF9-4BEC-8462-9CEBF7A2966C}" type="sibTrans" cxnId="{BC5620F6-9FF3-4439-B0F8-A0DB36AF1856}">
      <dgm:prSet/>
      <dgm:spPr/>
      <dgm:t>
        <a:bodyPr/>
        <a:lstStyle/>
        <a:p>
          <a:endParaRPr lang="en-US"/>
        </a:p>
      </dgm:t>
    </dgm:pt>
    <dgm:pt modelId="{A4073541-56B5-4AA6-93E6-05B07A5AFA1F}" type="pres">
      <dgm:prSet presAssocID="{C52BD92D-9703-436D-BC4F-F684CB4724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D63D04-564E-4D94-B094-0B717FA081D0}" type="pres">
      <dgm:prSet presAssocID="{423FE68E-9725-446A-8EA4-D247DD0290FB}" presName="composite" presStyleCnt="0"/>
      <dgm:spPr/>
    </dgm:pt>
    <dgm:pt modelId="{AABD80C6-29F6-40D9-89DE-762DAA8F5231}" type="pres">
      <dgm:prSet presAssocID="{423FE68E-9725-446A-8EA4-D247DD0290FB}" presName="parentText" presStyleLbl="alignNode1" presStyleIdx="0" presStyleCnt="1" custLinFactY="21461" custLinFactNeighborX="-438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B4B4D-69A7-41B6-988C-FED3B274B10B}" type="pres">
      <dgm:prSet presAssocID="{423FE68E-9725-446A-8EA4-D247DD0290FB}" presName="descendantText" presStyleLbl="alignAcc1" presStyleIdx="0" presStyleCnt="1" custLinFactNeighborX="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912166-3D53-4251-BD4E-806480E8D063}" type="presOf" srcId="{800D0E8B-14B9-47F1-B925-0E7D9358B7ED}" destId="{79CB4B4D-69A7-41B6-988C-FED3B274B10B}" srcOrd="0" destOrd="0" presId="urn:microsoft.com/office/officeart/2005/8/layout/chevron2"/>
    <dgm:cxn modelId="{9B239FA4-7A24-4D51-B8AE-1CA7285F68AB}" srcId="{C52BD92D-9703-436D-BC4F-F684CB47248C}" destId="{423FE68E-9725-446A-8EA4-D247DD0290FB}" srcOrd="0" destOrd="0" parTransId="{DE8FBA39-E0D0-4B99-B9B0-111861A8F330}" sibTransId="{B232537E-C8DA-47A9-9A8E-8DB3E3B7CDAC}"/>
    <dgm:cxn modelId="{852ABE5A-A0BD-4B5F-8A58-B878BD845BBE}" type="presOf" srcId="{C52BD92D-9703-436D-BC4F-F684CB47248C}" destId="{A4073541-56B5-4AA6-93E6-05B07A5AFA1F}" srcOrd="0" destOrd="0" presId="urn:microsoft.com/office/officeart/2005/8/layout/chevron2"/>
    <dgm:cxn modelId="{D7660CDF-38B3-4137-95ED-744CB053E060}" type="presOf" srcId="{423FE68E-9725-446A-8EA4-D247DD0290FB}" destId="{AABD80C6-29F6-40D9-89DE-762DAA8F5231}" srcOrd="0" destOrd="0" presId="urn:microsoft.com/office/officeart/2005/8/layout/chevron2"/>
    <dgm:cxn modelId="{BC5620F6-9FF3-4439-B0F8-A0DB36AF1856}" srcId="{423FE68E-9725-446A-8EA4-D247DD0290FB}" destId="{800D0E8B-14B9-47F1-B925-0E7D9358B7ED}" srcOrd="0" destOrd="0" parTransId="{747ED499-48F6-4D3D-8691-D9C6B449787E}" sibTransId="{015710D5-4EF9-4BEC-8462-9CEBF7A2966C}"/>
    <dgm:cxn modelId="{B2B3CE81-2464-4ABE-9214-F49F277B4595}" type="presParOf" srcId="{A4073541-56B5-4AA6-93E6-05B07A5AFA1F}" destId="{84D63D04-564E-4D94-B094-0B717FA081D0}" srcOrd="0" destOrd="0" presId="urn:microsoft.com/office/officeart/2005/8/layout/chevron2"/>
    <dgm:cxn modelId="{85896F80-6B55-4497-BCF0-038C8C8A7201}" type="presParOf" srcId="{84D63D04-564E-4D94-B094-0B717FA081D0}" destId="{AABD80C6-29F6-40D9-89DE-762DAA8F5231}" srcOrd="0" destOrd="0" presId="urn:microsoft.com/office/officeart/2005/8/layout/chevron2"/>
    <dgm:cxn modelId="{F44B54B1-43B2-40FA-BFED-09188DDE0F0A}" type="presParOf" srcId="{84D63D04-564E-4D94-B094-0B717FA081D0}" destId="{79CB4B4D-69A7-41B6-988C-FED3B274B1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2BD92D-9703-436D-BC4F-F684CB47248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A4AD2D-0F16-43A9-9F3F-5001497A59A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1</a:t>
          </a:r>
          <a:endParaRPr lang="en-US" sz="2000" dirty="0">
            <a:solidFill>
              <a:schemeClr val="bg1"/>
            </a:solidFill>
          </a:endParaRPr>
        </a:p>
      </dgm:t>
    </dgm:pt>
    <dgm:pt modelId="{B73DD801-EC50-45CC-BAC4-42AE799EBBF4}" type="parTrans" cxnId="{E0CCFA49-3E30-4E94-BED6-AA0035754333}">
      <dgm:prSet/>
      <dgm:spPr/>
      <dgm:t>
        <a:bodyPr/>
        <a:lstStyle/>
        <a:p>
          <a:endParaRPr lang="en-US"/>
        </a:p>
      </dgm:t>
    </dgm:pt>
    <dgm:pt modelId="{7CDD091F-0437-4FFB-A16E-CB7AA2B3FCFA}" type="sibTrans" cxnId="{E0CCFA49-3E30-4E94-BED6-AA0035754333}">
      <dgm:prSet/>
      <dgm:spPr/>
      <dgm:t>
        <a:bodyPr/>
        <a:lstStyle/>
        <a:p>
          <a:endParaRPr lang="en-US"/>
        </a:p>
      </dgm:t>
    </dgm:pt>
    <dgm:pt modelId="{41E200B4-130E-4532-8B1C-CBAEF6CA2FF0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Background &amp; Literature Review</a:t>
          </a:r>
          <a:endParaRPr lang="en-US" sz="2800" b="0" dirty="0">
            <a:solidFill>
              <a:schemeClr val="tx1"/>
            </a:solidFill>
          </a:endParaRPr>
        </a:p>
      </dgm:t>
    </dgm:pt>
    <dgm:pt modelId="{57AD6218-4330-4639-9A48-FAC0CA4A15C4}" type="parTrans" cxnId="{DAC7C3B3-FAA0-4609-A07A-2957F43CF06A}">
      <dgm:prSet/>
      <dgm:spPr/>
      <dgm:t>
        <a:bodyPr/>
        <a:lstStyle/>
        <a:p>
          <a:endParaRPr lang="en-US"/>
        </a:p>
      </dgm:t>
    </dgm:pt>
    <dgm:pt modelId="{4047B682-AFED-4686-9BD1-AFB574101FEA}" type="sibTrans" cxnId="{DAC7C3B3-FAA0-4609-A07A-2957F43CF06A}">
      <dgm:prSet/>
      <dgm:spPr/>
      <dgm:t>
        <a:bodyPr/>
        <a:lstStyle/>
        <a:p>
          <a:endParaRPr lang="en-US"/>
        </a:p>
      </dgm:t>
    </dgm:pt>
    <dgm:pt modelId="{A4073541-56B5-4AA6-93E6-05B07A5AFA1F}" type="pres">
      <dgm:prSet presAssocID="{C52BD92D-9703-436D-BC4F-F684CB4724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88CCED-E4A9-4DD0-AB97-51AC99BA1FC3}" type="pres">
      <dgm:prSet presAssocID="{47A4AD2D-0F16-43A9-9F3F-5001497A59AC}" presName="composite" presStyleCnt="0"/>
      <dgm:spPr/>
    </dgm:pt>
    <dgm:pt modelId="{0827750F-1880-4606-96F8-766BFBD1F30A}" type="pres">
      <dgm:prSet presAssocID="{47A4AD2D-0F16-43A9-9F3F-5001497A59AC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95BBB-9937-4C79-AF7E-C84C7B1A3117}" type="pres">
      <dgm:prSet presAssocID="{47A4AD2D-0F16-43A9-9F3F-5001497A59AC}" presName="descendantText" presStyleLbl="alignAcc1" presStyleIdx="0" presStyleCnt="1" custScaleY="98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C7C3B3-FAA0-4609-A07A-2957F43CF06A}" srcId="{47A4AD2D-0F16-43A9-9F3F-5001497A59AC}" destId="{41E200B4-130E-4532-8B1C-CBAEF6CA2FF0}" srcOrd="0" destOrd="0" parTransId="{57AD6218-4330-4639-9A48-FAC0CA4A15C4}" sibTransId="{4047B682-AFED-4686-9BD1-AFB574101FEA}"/>
    <dgm:cxn modelId="{E0CCFA49-3E30-4E94-BED6-AA0035754333}" srcId="{C52BD92D-9703-436D-BC4F-F684CB47248C}" destId="{47A4AD2D-0F16-43A9-9F3F-5001497A59AC}" srcOrd="0" destOrd="0" parTransId="{B73DD801-EC50-45CC-BAC4-42AE799EBBF4}" sibTransId="{7CDD091F-0437-4FFB-A16E-CB7AA2B3FCFA}"/>
    <dgm:cxn modelId="{D07DB760-BDF0-4EF5-A8C8-12D029F74A71}" type="presOf" srcId="{41E200B4-130E-4532-8B1C-CBAEF6CA2FF0}" destId="{B3E95BBB-9937-4C79-AF7E-C84C7B1A3117}" srcOrd="0" destOrd="0" presId="urn:microsoft.com/office/officeart/2005/8/layout/chevron2"/>
    <dgm:cxn modelId="{8370E040-322F-461D-ADEF-3AF8AB6F3114}" type="presOf" srcId="{47A4AD2D-0F16-43A9-9F3F-5001497A59AC}" destId="{0827750F-1880-4606-96F8-766BFBD1F30A}" srcOrd="0" destOrd="0" presId="urn:microsoft.com/office/officeart/2005/8/layout/chevron2"/>
    <dgm:cxn modelId="{13A6BE8D-1527-4AC3-843D-369848817B6F}" type="presOf" srcId="{C52BD92D-9703-436D-BC4F-F684CB47248C}" destId="{A4073541-56B5-4AA6-93E6-05B07A5AFA1F}" srcOrd="0" destOrd="0" presId="urn:microsoft.com/office/officeart/2005/8/layout/chevron2"/>
    <dgm:cxn modelId="{B1AF4935-B5CC-4695-9F2F-42D393C28892}" type="presParOf" srcId="{A4073541-56B5-4AA6-93E6-05B07A5AFA1F}" destId="{E588CCED-E4A9-4DD0-AB97-51AC99BA1FC3}" srcOrd="0" destOrd="0" presId="urn:microsoft.com/office/officeart/2005/8/layout/chevron2"/>
    <dgm:cxn modelId="{13AA8DF0-BAE7-4F5D-97A0-D54D0D275736}" type="presParOf" srcId="{E588CCED-E4A9-4DD0-AB97-51AC99BA1FC3}" destId="{0827750F-1880-4606-96F8-766BFBD1F30A}" srcOrd="0" destOrd="0" presId="urn:microsoft.com/office/officeart/2005/8/layout/chevron2"/>
    <dgm:cxn modelId="{76911401-B506-45A8-8F76-D8DB212733BB}" type="presParOf" srcId="{E588CCED-E4A9-4DD0-AB97-51AC99BA1FC3}" destId="{B3E95BBB-9937-4C79-AF7E-C84C7B1A31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2BD92D-9703-436D-BC4F-F684CB47248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55AA75C-58B1-4F4A-A558-7B4700F11878}">
      <dgm:prSet custT="1"/>
      <dgm:spPr>
        <a:solidFill>
          <a:srgbClr val="00B050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2</a:t>
          </a:r>
          <a:endParaRPr lang="en-US" sz="1800" dirty="0">
            <a:solidFill>
              <a:schemeClr val="bg1"/>
            </a:solidFill>
          </a:endParaRPr>
        </a:p>
      </dgm:t>
    </dgm:pt>
    <dgm:pt modelId="{5C71A86F-90E7-425D-AFF9-07FEA8A6EF42}" type="parTrans" cxnId="{542A75E8-0A24-4F7C-BE59-DE33CF4901C1}">
      <dgm:prSet/>
      <dgm:spPr/>
      <dgm:t>
        <a:bodyPr/>
        <a:lstStyle/>
        <a:p>
          <a:endParaRPr lang="en-US"/>
        </a:p>
      </dgm:t>
    </dgm:pt>
    <dgm:pt modelId="{CFEDB0E1-F666-47AC-9BF4-84D89B16F85A}" type="sibTrans" cxnId="{542A75E8-0A24-4F7C-BE59-DE33CF4901C1}">
      <dgm:prSet/>
      <dgm:spPr/>
      <dgm:t>
        <a:bodyPr/>
        <a:lstStyle/>
        <a:p>
          <a:endParaRPr lang="en-US"/>
        </a:p>
      </dgm:t>
    </dgm:pt>
    <dgm:pt modelId="{37DC8F0A-FD31-4006-91CF-08069DC9CA26}">
      <dgm:prSet custT="1"/>
      <dgm:spPr/>
      <dgm:t>
        <a:bodyPr/>
        <a:lstStyle/>
        <a:p>
          <a:r>
            <a: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Primary Tasks &amp; System Framework</a:t>
          </a:r>
          <a:endParaRPr lang="en-US" sz="2800" dirty="0">
            <a:solidFill>
              <a:srgbClr val="FF0000"/>
            </a:solidFill>
          </a:endParaRPr>
        </a:p>
      </dgm:t>
    </dgm:pt>
    <dgm:pt modelId="{ED1448D6-CB92-419F-AB47-CC6CDCF0B43F}" type="parTrans" cxnId="{8E2615D9-788B-4514-9AD6-31EB001DD658}">
      <dgm:prSet/>
      <dgm:spPr/>
      <dgm:t>
        <a:bodyPr/>
        <a:lstStyle/>
        <a:p>
          <a:endParaRPr lang="en-US"/>
        </a:p>
      </dgm:t>
    </dgm:pt>
    <dgm:pt modelId="{F1DBDC1D-68D5-4D2D-9941-2C032421EFE5}" type="sibTrans" cxnId="{8E2615D9-788B-4514-9AD6-31EB001DD658}">
      <dgm:prSet/>
      <dgm:spPr/>
      <dgm:t>
        <a:bodyPr/>
        <a:lstStyle/>
        <a:p>
          <a:endParaRPr lang="en-US"/>
        </a:p>
      </dgm:t>
    </dgm:pt>
    <dgm:pt modelId="{A4073541-56B5-4AA6-93E6-05B07A5AFA1F}" type="pres">
      <dgm:prSet presAssocID="{C52BD92D-9703-436D-BC4F-F684CB4724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53A38E-02B7-4DE1-A4BA-F685C57405AE}" type="pres">
      <dgm:prSet presAssocID="{955AA75C-58B1-4F4A-A558-7B4700F11878}" presName="composite" presStyleCnt="0"/>
      <dgm:spPr/>
    </dgm:pt>
    <dgm:pt modelId="{999F2598-D874-4144-80C1-13B0CE48B219}" type="pres">
      <dgm:prSet presAssocID="{955AA75C-58B1-4F4A-A558-7B4700F11878}" presName="parentText" presStyleLbl="alignNode1" presStyleIdx="0" presStyleCnt="1" custLinFactNeighborX="0" custLinFactNeighborY="-885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B5C1E-6498-400A-9FE0-872A55453719}" type="pres">
      <dgm:prSet presAssocID="{955AA75C-58B1-4F4A-A558-7B4700F11878}" presName="descendantText" presStyleLbl="alignAcc1" presStyleIdx="0" presStyleCnt="1" custLinFactY="-36169" custLinFactNeighborX="81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2A75E8-0A24-4F7C-BE59-DE33CF4901C1}" srcId="{C52BD92D-9703-436D-BC4F-F684CB47248C}" destId="{955AA75C-58B1-4F4A-A558-7B4700F11878}" srcOrd="0" destOrd="0" parTransId="{5C71A86F-90E7-425D-AFF9-07FEA8A6EF42}" sibTransId="{CFEDB0E1-F666-47AC-9BF4-84D89B16F85A}"/>
    <dgm:cxn modelId="{8E2615D9-788B-4514-9AD6-31EB001DD658}" srcId="{955AA75C-58B1-4F4A-A558-7B4700F11878}" destId="{37DC8F0A-FD31-4006-91CF-08069DC9CA26}" srcOrd="0" destOrd="0" parTransId="{ED1448D6-CB92-419F-AB47-CC6CDCF0B43F}" sibTransId="{F1DBDC1D-68D5-4D2D-9941-2C032421EFE5}"/>
    <dgm:cxn modelId="{2E03D88E-5A38-4FC2-A3C4-FB57D7B4FB50}" type="presOf" srcId="{C52BD92D-9703-436D-BC4F-F684CB47248C}" destId="{A4073541-56B5-4AA6-93E6-05B07A5AFA1F}" srcOrd="0" destOrd="0" presId="urn:microsoft.com/office/officeart/2005/8/layout/chevron2"/>
    <dgm:cxn modelId="{6548784A-075F-4552-9867-420B2E7C2A1F}" type="presOf" srcId="{955AA75C-58B1-4F4A-A558-7B4700F11878}" destId="{999F2598-D874-4144-80C1-13B0CE48B219}" srcOrd="0" destOrd="0" presId="urn:microsoft.com/office/officeart/2005/8/layout/chevron2"/>
    <dgm:cxn modelId="{0D5ECCB6-3575-4E49-8753-6943D83F6DE3}" type="presOf" srcId="{37DC8F0A-FD31-4006-91CF-08069DC9CA26}" destId="{8EFB5C1E-6498-400A-9FE0-872A55453719}" srcOrd="0" destOrd="0" presId="urn:microsoft.com/office/officeart/2005/8/layout/chevron2"/>
    <dgm:cxn modelId="{41CC562B-9496-47BE-8463-72D674D94E03}" type="presParOf" srcId="{A4073541-56B5-4AA6-93E6-05B07A5AFA1F}" destId="{8D53A38E-02B7-4DE1-A4BA-F685C57405AE}" srcOrd="0" destOrd="0" presId="urn:microsoft.com/office/officeart/2005/8/layout/chevron2"/>
    <dgm:cxn modelId="{7BED6145-367C-4EA5-8DC4-9DEC93C56EF4}" type="presParOf" srcId="{8D53A38E-02B7-4DE1-A4BA-F685C57405AE}" destId="{999F2598-D874-4144-80C1-13B0CE48B219}" srcOrd="0" destOrd="0" presId="urn:microsoft.com/office/officeart/2005/8/layout/chevron2"/>
    <dgm:cxn modelId="{9EB9E968-A61D-4FCD-8CB7-4566AEBD86F6}" type="presParOf" srcId="{8D53A38E-02B7-4DE1-A4BA-F685C57405AE}" destId="{8EFB5C1E-6498-400A-9FE0-872A554537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2BD92D-9703-436D-BC4F-F684CB47248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3FE68E-9725-446A-8EA4-D247DD0290F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dirty="0" smtClean="0"/>
            <a:t>3</a:t>
          </a:r>
          <a:endParaRPr lang="en-US" sz="2000" dirty="0"/>
        </a:p>
      </dgm:t>
    </dgm:pt>
    <dgm:pt modelId="{DE8FBA39-E0D0-4B99-B9B0-111861A8F330}" type="parTrans" cxnId="{9B239FA4-7A24-4D51-B8AE-1CA7285F68AB}">
      <dgm:prSet/>
      <dgm:spPr/>
      <dgm:t>
        <a:bodyPr/>
        <a:lstStyle/>
        <a:p>
          <a:endParaRPr lang="en-US"/>
        </a:p>
      </dgm:t>
    </dgm:pt>
    <dgm:pt modelId="{B232537E-C8DA-47A9-9A8E-8DB3E3B7CDAC}" type="sibTrans" cxnId="{9B239FA4-7A24-4D51-B8AE-1CA7285F68AB}">
      <dgm:prSet/>
      <dgm:spPr/>
      <dgm:t>
        <a:bodyPr/>
        <a:lstStyle/>
        <a:p>
          <a:endParaRPr lang="en-US"/>
        </a:p>
      </dgm:t>
    </dgm:pt>
    <dgm:pt modelId="{800D0E8B-14B9-47F1-B925-0E7D9358B7ED}">
      <dgm:prSet phldrT="[Text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Model Formulations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7ED499-48F6-4D3D-8691-D9C6B449787E}" type="parTrans" cxnId="{BC5620F6-9FF3-4439-B0F8-A0DB36AF1856}">
      <dgm:prSet/>
      <dgm:spPr/>
      <dgm:t>
        <a:bodyPr/>
        <a:lstStyle/>
        <a:p>
          <a:endParaRPr lang="en-US"/>
        </a:p>
      </dgm:t>
    </dgm:pt>
    <dgm:pt modelId="{015710D5-4EF9-4BEC-8462-9CEBF7A2966C}" type="sibTrans" cxnId="{BC5620F6-9FF3-4439-B0F8-A0DB36AF1856}">
      <dgm:prSet/>
      <dgm:spPr/>
      <dgm:t>
        <a:bodyPr/>
        <a:lstStyle/>
        <a:p>
          <a:endParaRPr lang="en-US"/>
        </a:p>
      </dgm:t>
    </dgm:pt>
    <dgm:pt modelId="{A4073541-56B5-4AA6-93E6-05B07A5AFA1F}" type="pres">
      <dgm:prSet presAssocID="{C52BD92D-9703-436D-BC4F-F684CB4724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D63D04-564E-4D94-B094-0B717FA081D0}" type="pres">
      <dgm:prSet presAssocID="{423FE68E-9725-446A-8EA4-D247DD0290FB}" presName="composite" presStyleCnt="0"/>
      <dgm:spPr/>
    </dgm:pt>
    <dgm:pt modelId="{AABD80C6-29F6-40D9-89DE-762DAA8F5231}" type="pres">
      <dgm:prSet presAssocID="{423FE68E-9725-446A-8EA4-D247DD0290FB}" presName="parentText" presStyleLbl="alignNode1" presStyleIdx="0" presStyleCnt="1" custLinFactY="21461" custLinFactNeighborX="-438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B4B4D-69A7-41B6-988C-FED3B274B10B}" type="pres">
      <dgm:prSet presAssocID="{423FE68E-9725-446A-8EA4-D247DD0290FB}" presName="descendantText" presStyleLbl="alignAcc1" presStyleIdx="0" presStyleCnt="1" custLinFactNeighborX="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DFFE33-725C-434B-8FAA-0070201DFD1D}" type="presOf" srcId="{800D0E8B-14B9-47F1-B925-0E7D9358B7ED}" destId="{79CB4B4D-69A7-41B6-988C-FED3B274B10B}" srcOrd="0" destOrd="0" presId="urn:microsoft.com/office/officeart/2005/8/layout/chevron2"/>
    <dgm:cxn modelId="{9B239FA4-7A24-4D51-B8AE-1CA7285F68AB}" srcId="{C52BD92D-9703-436D-BC4F-F684CB47248C}" destId="{423FE68E-9725-446A-8EA4-D247DD0290FB}" srcOrd="0" destOrd="0" parTransId="{DE8FBA39-E0D0-4B99-B9B0-111861A8F330}" sibTransId="{B232537E-C8DA-47A9-9A8E-8DB3E3B7CDAC}"/>
    <dgm:cxn modelId="{5DEB6804-F53E-481D-BEE6-0FF9E2299B2E}" type="presOf" srcId="{423FE68E-9725-446A-8EA4-D247DD0290FB}" destId="{AABD80C6-29F6-40D9-89DE-762DAA8F5231}" srcOrd="0" destOrd="0" presId="urn:microsoft.com/office/officeart/2005/8/layout/chevron2"/>
    <dgm:cxn modelId="{BC5620F6-9FF3-4439-B0F8-A0DB36AF1856}" srcId="{423FE68E-9725-446A-8EA4-D247DD0290FB}" destId="{800D0E8B-14B9-47F1-B925-0E7D9358B7ED}" srcOrd="0" destOrd="0" parTransId="{747ED499-48F6-4D3D-8691-D9C6B449787E}" sibTransId="{015710D5-4EF9-4BEC-8462-9CEBF7A2966C}"/>
    <dgm:cxn modelId="{19AB5832-5ECC-4422-9D32-F1545AF8F74C}" type="presOf" srcId="{C52BD92D-9703-436D-BC4F-F684CB47248C}" destId="{A4073541-56B5-4AA6-93E6-05B07A5AFA1F}" srcOrd="0" destOrd="0" presId="urn:microsoft.com/office/officeart/2005/8/layout/chevron2"/>
    <dgm:cxn modelId="{9C3495C5-167C-471D-91D6-EC79EC8E9344}" type="presParOf" srcId="{A4073541-56B5-4AA6-93E6-05B07A5AFA1F}" destId="{84D63D04-564E-4D94-B094-0B717FA081D0}" srcOrd="0" destOrd="0" presId="urn:microsoft.com/office/officeart/2005/8/layout/chevron2"/>
    <dgm:cxn modelId="{703BBE20-1A4C-47CC-9FA3-FDCA5200D2DB}" type="presParOf" srcId="{84D63D04-564E-4D94-B094-0B717FA081D0}" destId="{AABD80C6-29F6-40D9-89DE-762DAA8F5231}" srcOrd="0" destOrd="0" presId="urn:microsoft.com/office/officeart/2005/8/layout/chevron2"/>
    <dgm:cxn modelId="{AC5B9AFA-A4AE-4F3E-8392-7348C133B410}" type="presParOf" srcId="{84D63D04-564E-4D94-B094-0B717FA081D0}" destId="{79CB4B4D-69A7-41B6-988C-FED3B274B1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2BD92D-9703-436D-BC4F-F684CB47248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3FE68E-9725-446A-8EA4-D247DD0290F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dirty="0" smtClean="0"/>
            <a:t>3</a:t>
          </a:r>
          <a:endParaRPr lang="en-US" sz="2000" dirty="0"/>
        </a:p>
      </dgm:t>
    </dgm:pt>
    <dgm:pt modelId="{DE8FBA39-E0D0-4B99-B9B0-111861A8F330}" type="parTrans" cxnId="{9B239FA4-7A24-4D51-B8AE-1CA7285F68AB}">
      <dgm:prSet/>
      <dgm:spPr/>
      <dgm:t>
        <a:bodyPr/>
        <a:lstStyle/>
        <a:p>
          <a:endParaRPr lang="en-US"/>
        </a:p>
      </dgm:t>
    </dgm:pt>
    <dgm:pt modelId="{B232537E-C8DA-47A9-9A8E-8DB3E3B7CDAC}" type="sibTrans" cxnId="{9B239FA4-7A24-4D51-B8AE-1CA7285F68AB}">
      <dgm:prSet/>
      <dgm:spPr/>
      <dgm:t>
        <a:bodyPr/>
        <a:lstStyle/>
        <a:p>
          <a:endParaRPr lang="en-US"/>
        </a:p>
      </dgm:t>
    </dgm:pt>
    <dgm:pt modelId="{800D0E8B-14B9-47F1-B925-0E7D9358B7ED}">
      <dgm:prSet phldrT="[Text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Future Research Directions</a:t>
          </a:r>
          <a:endParaRPr lang="en-US" sz="2800" dirty="0"/>
        </a:p>
      </dgm:t>
    </dgm:pt>
    <dgm:pt modelId="{747ED499-48F6-4D3D-8691-D9C6B449787E}" type="parTrans" cxnId="{BC5620F6-9FF3-4439-B0F8-A0DB36AF1856}">
      <dgm:prSet/>
      <dgm:spPr/>
      <dgm:t>
        <a:bodyPr/>
        <a:lstStyle/>
        <a:p>
          <a:endParaRPr lang="en-US"/>
        </a:p>
      </dgm:t>
    </dgm:pt>
    <dgm:pt modelId="{015710D5-4EF9-4BEC-8462-9CEBF7A2966C}" type="sibTrans" cxnId="{BC5620F6-9FF3-4439-B0F8-A0DB36AF1856}">
      <dgm:prSet/>
      <dgm:spPr/>
      <dgm:t>
        <a:bodyPr/>
        <a:lstStyle/>
        <a:p>
          <a:endParaRPr lang="en-US"/>
        </a:p>
      </dgm:t>
    </dgm:pt>
    <dgm:pt modelId="{A4073541-56B5-4AA6-93E6-05B07A5AFA1F}" type="pres">
      <dgm:prSet presAssocID="{C52BD92D-9703-436D-BC4F-F684CB4724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D63D04-564E-4D94-B094-0B717FA081D0}" type="pres">
      <dgm:prSet presAssocID="{423FE68E-9725-446A-8EA4-D247DD0290FB}" presName="composite" presStyleCnt="0"/>
      <dgm:spPr/>
    </dgm:pt>
    <dgm:pt modelId="{AABD80C6-29F6-40D9-89DE-762DAA8F5231}" type="pres">
      <dgm:prSet presAssocID="{423FE68E-9725-446A-8EA4-D247DD0290FB}" presName="parentText" presStyleLbl="alignNode1" presStyleIdx="0" presStyleCnt="1" custLinFactY="21461" custLinFactNeighborX="-438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B4B4D-69A7-41B6-988C-FED3B274B10B}" type="pres">
      <dgm:prSet presAssocID="{423FE68E-9725-446A-8EA4-D247DD0290FB}" presName="descendantText" presStyleLbl="alignAcc1" presStyleIdx="0" presStyleCnt="1" custLinFactNeighborX="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239FA4-7A24-4D51-B8AE-1CA7285F68AB}" srcId="{C52BD92D-9703-436D-BC4F-F684CB47248C}" destId="{423FE68E-9725-446A-8EA4-D247DD0290FB}" srcOrd="0" destOrd="0" parTransId="{DE8FBA39-E0D0-4B99-B9B0-111861A8F330}" sibTransId="{B232537E-C8DA-47A9-9A8E-8DB3E3B7CDAC}"/>
    <dgm:cxn modelId="{939D3BDF-E0B1-401F-9F42-1C39CE6E8E26}" type="presOf" srcId="{C52BD92D-9703-436D-BC4F-F684CB47248C}" destId="{A4073541-56B5-4AA6-93E6-05B07A5AFA1F}" srcOrd="0" destOrd="0" presId="urn:microsoft.com/office/officeart/2005/8/layout/chevron2"/>
    <dgm:cxn modelId="{3C55BB83-9830-43B3-AF32-C24CBC79D367}" type="presOf" srcId="{423FE68E-9725-446A-8EA4-D247DD0290FB}" destId="{AABD80C6-29F6-40D9-89DE-762DAA8F5231}" srcOrd="0" destOrd="0" presId="urn:microsoft.com/office/officeart/2005/8/layout/chevron2"/>
    <dgm:cxn modelId="{C918113B-A5D5-4902-9BEB-3E3E8F16A53A}" type="presOf" srcId="{800D0E8B-14B9-47F1-B925-0E7D9358B7ED}" destId="{79CB4B4D-69A7-41B6-988C-FED3B274B10B}" srcOrd="0" destOrd="0" presId="urn:microsoft.com/office/officeart/2005/8/layout/chevron2"/>
    <dgm:cxn modelId="{BC5620F6-9FF3-4439-B0F8-A0DB36AF1856}" srcId="{423FE68E-9725-446A-8EA4-D247DD0290FB}" destId="{800D0E8B-14B9-47F1-B925-0E7D9358B7ED}" srcOrd="0" destOrd="0" parTransId="{747ED499-48F6-4D3D-8691-D9C6B449787E}" sibTransId="{015710D5-4EF9-4BEC-8462-9CEBF7A2966C}"/>
    <dgm:cxn modelId="{BEDFD7FF-8BAE-4777-AEE9-D3620237F352}" type="presParOf" srcId="{A4073541-56B5-4AA6-93E6-05B07A5AFA1F}" destId="{84D63D04-564E-4D94-B094-0B717FA081D0}" srcOrd="0" destOrd="0" presId="urn:microsoft.com/office/officeart/2005/8/layout/chevron2"/>
    <dgm:cxn modelId="{35098332-1923-41DB-94A3-DA4614AE8EE4}" type="presParOf" srcId="{84D63D04-564E-4D94-B094-0B717FA081D0}" destId="{AABD80C6-29F6-40D9-89DE-762DAA8F5231}" srcOrd="0" destOrd="0" presId="urn:microsoft.com/office/officeart/2005/8/layout/chevron2"/>
    <dgm:cxn modelId="{2368EAF0-F10C-4A15-A8F3-292AF554BF95}" type="presParOf" srcId="{84D63D04-564E-4D94-B094-0B717FA081D0}" destId="{79CB4B4D-69A7-41B6-988C-FED3B274B1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2BD92D-9703-436D-BC4F-F684CB47248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A4AD2D-0F16-43A9-9F3F-5001497A59A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1</a:t>
          </a:r>
          <a:endParaRPr lang="en-US" sz="2000" dirty="0">
            <a:solidFill>
              <a:schemeClr val="bg1"/>
            </a:solidFill>
          </a:endParaRPr>
        </a:p>
      </dgm:t>
    </dgm:pt>
    <dgm:pt modelId="{B73DD801-EC50-45CC-BAC4-42AE799EBBF4}" type="parTrans" cxnId="{E0CCFA49-3E30-4E94-BED6-AA0035754333}">
      <dgm:prSet/>
      <dgm:spPr/>
      <dgm:t>
        <a:bodyPr/>
        <a:lstStyle/>
        <a:p>
          <a:endParaRPr lang="en-US"/>
        </a:p>
      </dgm:t>
    </dgm:pt>
    <dgm:pt modelId="{7CDD091F-0437-4FFB-A16E-CB7AA2B3FCFA}" type="sibTrans" cxnId="{E0CCFA49-3E30-4E94-BED6-AA0035754333}">
      <dgm:prSet/>
      <dgm:spPr/>
      <dgm:t>
        <a:bodyPr/>
        <a:lstStyle/>
        <a:p>
          <a:endParaRPr lang="en-US"/>
        </a:p>
      </dgm:t>
    </dgm:pt>
    <dgm:pt modelId="{41E200B4-130E-4532-8B1C-CBAEF6CA2FF0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Background &amp; Literature Review</a:t>
          </a:r>
          <a:endParaRPr lang="en-US" sz="2800" b="0" dirty="0">
            <a:solidFill>
              <a:schemeClr val="tx1"/>
            </a:solidFill>
          </a:endParaRPr>
        </a:p>
      </dgm:t>
    </dgm:pt>
    <dgm:pt modelId="{57AD6218-4330-4639-9A48-FAC0CA4A15C4}" type="parTrans" cxnId="{DAC7C3B3-FAA0-4609-A07A-2957F43CF06A}">
      <dgm:prSet/>
      <dgm:spPr/>
      <dgm:t>
        <a:bodyPr/>
        <a:lstStyle/>
        <a:p>
          <a:endParaRPr lang="en-US"/>
        </a:p>
      </dgm:t>
    </dgm:pt>
    <dgm:pt modelId="{4047B682-AFED-4686-9BD1-AFB574101FEA}" type="sibTrans" cxnId="{DAC7C3B3-FAA0-4609-A07A-2957F43CF06A}">
      <dgm:prSet/>
      <dgm:spPr/>
      <dgm:t>
        <a:bodyPr/>
        <a:lstStyle/>
        <a:p>
          <a:endParaRPr lang="en-US"/>
        </a:p>
      </dgm:t>
    </dgm:pt>
    <dgm:pt modelId="{A4073541-56B5-4AA6-93E6-05B07A5AFA1F}" type="pres">
      <dgm:prSet presAssocID="{C52BD92D-9703-436D-BC4F-F684CB4724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88CCED-E4A9-4DD0-AB97-51AC99BA1FC3}" type="pres">
      <dgm:prSet presAssocID="{47A4AD2D-0F16-43A9-9F3F-5001497A59AC}" presName="composite" presStyleCnt="0"/>
      <dgm:spPr/>
    </dgm:pt>
    <dgm:pt modelId="{0827750F-1880-4606-96F8-766BFBD1F30A}" type="pres">
      <dgm:prSet presAssocID="{47A4AD2D-0F16-43A9-9F3F-5001497A59AC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95BBB-9937-4C79-AF7E-C84C7B1A3117}" type="pres">
      <dgm:prSet presAssocID="{47A4AD2D-0F16-43A9-9F3F-5001497A59AC}" presName="descendantText" presStyleLbl="alignAcc1" presStyleIdx="0" presStyleCnt="1" custScaleY="98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C7C3B3-FAA0-4609-A07A-2957F43CF06A}" srcId="{47A4AD2D-0F16-43A9-9F3F-5001497A59AC}" destId="{41E200B4-130E-4532-8B1C-CBAEF6CA2FF0}" srcOrd="0" destOrd="0" parTransId="{57AD6218-4330-4639-9A48-FAC0CA4A15C4}" sibTransId="{4047B682-AFED-4686-9BD1-AFB574101FEA}"/>
    <dgm:cxn modelId="{A6465D24-9F01-4C0D-B842-92B54BB6AF79}" type="presOf" srcId="{C52BD92D-9703-436D-BC4F-F684CB47248C}" destId="{A4073541-56B5-4AA6-93E6-05B07A5AFA1F}" srcOrd="0" destOrd="0" presId="urn:microsoft.com/office/officeart/2005/8/layout/chevron2"/>
    <dgm:cxn modelId="{E0CCFA49-3E30-4E94-BED6-AA0035754333}" srcId="{C52BD92D-9703-436D-BC4F-F684CB47248C}" destId="{47A4AD2D-0F16-43A9-9F3F-5001497A59AC}" srcOrd="0" destOrd="0" parTransId="{B73DD801-EC50-45CC-BAC4-42AE799EBBF4}" sibTransId="{7CDD091F-0437-4FFB-A16E-CB7AA2B3FCFA}"/>
    <dgm:cxn modelId="{BF0E8269-C034-4697-82DF-880B6DB026FE}" type="presOf" srcId="{41E200B4-130E-4532-8B1C-CBAEF6CA2FF0}" destId="{B3E95BBB-9937-4C79-AF7E-C84C7B1A3117}" srcOrd="0" destOrd="0" presId="urn:microsoft.com/office/officeart/2005/8/layout/chevron2"/>
    <dgm:cxn modelId="{504EB398-5564-42C5-A11D-149966C77E4B}" type="presOf" srcId="{47A4AD2D-0F16-43A9-9F3F-5001497A59AC}" destId="{0827750F-1880-4606-96F8-766BFBD1F30A}" srcOrd="0" destOrd="0" presId="urn:microsoft.com/office/officeart/2005/8/layout/chevron2"/>
    <dgm:cxn modelId="{CDB8AF22-572C-4539-A6BA-A1C26ECFAF4F}" type="presParOf" srcId="{A4073541-56B5-4AA6-93E6-05B07A5AFA1F}" destId="{E588CCED-E4A9-4DD0-AB97-51AC99BA1FC3}" srcOrd="0" destOrd="0" presId="urn:microsoft.com/office/officeart/2005/8/layout/chevron2"/>
    <dgm:cxn modelId="{E2CC0C06-A1E6-46AF-B12A-12CD0D9E2CA7}" type="presParOf" srcId="{E588CCED-E4A9-4DD0-AB97-51AC99BA1FC3}" destId="{0827750F-1880-4606-96F8-766BFBD1F30A}" srcOrd="0" destOrd="0" presId="urn:microsoft.com/office/officeart/2005/8/layout/chevron2"/>
    <dgm:cxn modelId="{A187F07D-C0BC-4111-B1C4-AE73196301A1}" type="presParOf" srcId="{E588CCED-E4A9-4DD0-AB97-51AC99BA1FC3}" destId="{B3E95BBB-9937-4C79-AF7E-C84C7B1A31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7750F-1880-4606-96F8-766BFBD1F30A}">
      <dsp:nvSpPr>
        <dsp:cNvPr id="0" name=""/>
        <dsp:cNvSpPr/>
      </dsp:nvSpPr>
      <dsp:spPr>
        <a:xfrm rot="5400000">
          <a:off x="-226825" y="226825"/>
          <a:ext cx="1512168" cy="1058517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1</a:t>
          </a:r>
          <a:endParaRPr lang="en-US" sz="2000" kern="1200" dirty="0">
            <a:solidFill>
              <a:schemeClr val="bg1"/>
            </a:solidFill>
          </a:endParaRPr>
        </a:p>
      </dsp:txBody>
      <dsp:txXfrm rot="-5400000">
        <a:off x="1" y="529259"/>
        <a:ext cx="1058517" cy="453651"/>
      </dsp:txXfrm>
    </dsp:sp>
    <dsp:sp modelId="{B3E95BBB-9937-4C79-AF7E-C84C7B1A3117}">
      <dsp:nvSpPr>
        <dsp:cNvPr id="0" name=""/>
        <dsp:cNvSpPr/>
      </dsp:nvSpPr>
      <dsp:spPr>
        <a:xfrm rot="5400000">
          <a:off x="4159848" y="-3094086"/>
          <a:ext cx="968421" cy="7171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Background &amp; Literature Review</a:t>
          </a:r>
          <a:endParaRPr lang="en-US" sz="2800" kern="1200" dirty="0">
            <a:solidFill>
              <a:srgbClr val="FF0000"/>
            </a:solidFill>
          </a:endParaRPr>
        </a:p>
      </dsp:txBody>
      <dsp:txXfrm rot="-5400000">
        <a:off x="1058518" y="54518"/>
        <a:ext cx="7123808" cy="8738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F2598-D874-4144-80C1-13B0CE48B219}">
      <dsp:nvSpPr>
        <dsp:cNvPr id="0" name=""/>
        <dsp:cNvSpPr/>
      </dsp:nvSpPr>
      <dsp:spPr>
        <a:xfrm rot="5400000">
          <a:off x="-232149" y="232149"/>
          <a:ext cx="1547664" cy="1083364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2</a:t>
          </a:r>
          <a:endParaRPr lang="en-US" sz="1800" kern="1200" dirty="0">
            <a:solidFill>
              <a:schemeClr val="bg1"/>
            </a:solidFill>
          </a:endParaRPr>
        </a:p>
      </dsp:txBody>
      <dsp:txXfrm rot="-5400000">
        <a:off x="1" y="541681"/>
        <a:ext cx="1083364" cy="464300"/>
      </dsp:txXfrm>
    </dsp:sp>
    <dsp:sp modelId="{8EFB5C1E-6498-400A-9FE0-872A55453719}">
      <dsp:nvSpPr>
        <dsp:cNvPr id="0" name=""/>
        <dsp:cNvSpPr/>
      </dsp:nvSpPr>
      <dsp:spPr>
        <a:xfrm rot="5400000">
          <a:off x="4153491" y="-3070126"/>
          <a:ext cx="1005981" cy="71462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Primary Tasks &amp; System Framework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1083364" y="49109"/>
        <a:ext cx="7097127" cy="9077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D80C6-29F6-40D9-89DE-762DAA8F5231}">
      <dsp:nvSpPr>
        <dsp:cNvPr id="0" name=""/>
        <dsp:cNvSpPr/>
      </dsp:nvSpPr>
      <dsp:spPr>
        <a:xfrm rot="5400000">
          <a:off x="-230545" y="230545"/>
          <a:ext cx="1536973" cy="1075881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</a:t>
          </a:r>
          <a:endParaRPr lang="en-US" sz="2000" kern="1200" dirty="0"/>
        </a:p>
      </dsp:txBody>
      <dsp:txXfrm rot="-5400000">
        <a:off x="2" y="537940"/>
        <a:ext cx="1075881" cy="461092"/>
      </dsp:txXfrm>
    </dsp:sp>
    <dsp:sp modelId="{79CB4B4D-69A7-41B6-988C-FED3B274B10B}">
      <dsp:nvSpPr>
        <dsp:cNvPr id="0" name=""/>
        <dsp:cNvSpPr/>
      </dsp:nvSpPr>
      <dsp:spPr>
        <a:xfrm rot="5400000">
          <a:off x="4153224" y="-3077343"/>
          <a:ext cx="999032" cy="7153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 Formulations</a:t>
          </a:r>
          <a:endParaRPr lang="en-US" sz="28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75882" y="48768"/>
        <a:ext cx="7104949" cy="9014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D80C6-29F6-40D9-89DE-762DAA8F5231}">
      <dsp:nvSpPr>
        <dsp:cNvPr id="0" name=""/>
        <dsp:cNvSpPr/>
      </dsp:nvSpPr>
      <dsp:spPr>
        <a:xfrm rot="5400000">
          <a:off x="-230545" y="230545"/>
          <a:ext cx="1536973" cy="1075881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</a:t>
          </a:r>
          <a:endParaRPr lang="en-US" sz="2000" kern="1200" dirty="0"/>
        </a:p>
      </dsp:txBody>
      <dsp:txXfrm rot="-5400000">
        <a:off x="2" y="537940"/>
        <a:ext cx="1075881" cy="461092"/>
      </dsp:txXfrm>
    </dsp:sp>
    <dsp:sp modelId="{79CB4B4D-69A7-41B6-988C-FED3B274B10B}">
      <dsp:nvSpPr>
        <dsp:cNvPr id="0" name=""/>
        <dsp:cNvSpPr/>
      </dsp:nvSpPr>
      <dsp:spPr>
        <a:xfrm rot="5400000">
          <a:off x="4153224" y="-3077343"/>
          <a:ext cx="999032" cy="7153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Future Research Directions</a:t>
          </a:r>
          <a:endParaRPr lang="en-US" sz="2800" kern="1200" dirty="0"/>
        </a:p>
      </dsp:txBody>
      <dsp:txXfrm rot="-5400000">
        <a:off x="1075882" y="48768"/>
        <a:ext cx="7104949" cy="9014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7750F-1880-4606-96F8-766BFBD1F30A}">
      <dsp:nvSpPr>
        <dsp:cNvPr id="0" name=""/>
        <dsp:cNvSpPr/>
      </dsp:nvSpPr>
      <dsp:spPr>
        <a:xfrm rot="5400000">
          <a:off x="-247798" y="249366"/>
          <a:ext cx="1651992" cy="115639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</a:t>
          </a:r>
          <a:endParaRPr lang="en-US" sz="3200" kern="1200" dirty="0"/>
        </a:p>
      </dsp:txBody>
      <dsp:txXfrm rot="-5400000">
        <a:off x="1" y="579764"/>
        <a:ext cx="1156394" cy="495598"/>
      </dsp:txXfrm>
    </dsp:sp>
    <dsp:sp modelId="{B3E95BBB-9937-4C79-AF7E-C84C7B1A3117}">
      <dsp:nvSpPr>
        <dsp:cNvPr id="0" name=""/>
        <dsp:cNvSpPr/>
      </dsp:nvSpPr>
      <dsp:spPr>
        <a:xfrm rot="5400000">
          <a:off x="4156099" y="-2998137"/>
          <a:ext cx="1073794" cy="70732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How to formulate the optimization model to accommodate multiple traffic paths?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</dsp:txBody>
      <dsp:txXfrm rot="-5400000">
        <a:off x="1156394" y="53986"/>
        <a:ext cx="7020787" cy="968958"/>
      </dsp:txXfrm>
    </dsp:sp>
    <dsp:sp modelId="{AABD80C6-29F6-40D9-89DE-762DAA8F5231}">
      <dsp:nvSpPr>
        <dsp:cNvPr id="0" name=""/>
        <dsp:cNvSpPr/>
      </dsp:nvSpPr>
      <dsp:spPr>
        <a:xfrm rot="5400000">
          <a:off x="-247798" y="3167806"/>
          <a:ext cx="1651992" cy="1156394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</a:t>
          </a:r>
          <a:endParaRPr lang="en-US" sz="3200" kern="1200" dirty="0"/>
        </a:p>
      </dsp:txBody>
      <dsp:txXfrm rot="-5400000">
        <a:off x="1" y="3498204"/>
        <a:ext cx="1156394" cy="495598"/>
      </dsp:txXfrm>
    </dsp:sp>
    <dsp:sp modelId="{79CB4B4D-69A7-41B6-988C-FED3B274B10B}">
      <dsp:nvSpPr>
        <dsp:cNvPr id="0" name=""/>
        <dsp:cNvSpPr/>
      </dsp:nvSpPr>
      <dsp:spPr>
        <a:xfrm rot="5400000">
          <a:off x="4156099" y="-136251"/>
          <a:ext cx="1073794" cy="70732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How to effectively eliminate some paths so as to produce the maximal progression benefit?</a:t>
          </a:r>
          <a:endParaRPr lang="en-US" sz="2100" kern="1200" dirty="0"/>
        </a:p>
      </dsp:txBody>
      <dsp:txXfrm rot="-5400000">
        <a:off x="1156394" y="2915872"/>
        <a:ext cx="7020787" cy="968958"/>
      </dsp:txXfrm>
    </dsp:sp>
    <dsp:sp modelId="{999F2598-D874-4144-80C1-13B0CE48B219}">
      <dsp:nvSpPr>
        <dsp:cNvPr id="0" name=""/>
        <dsp:cNvSpPr/>
      </dsp:nvSpPr>
      <dsp:spPr>
        <a:xfrm rot="5400000">
          <a:off x="-247798" y="1704060"/>
          <a:ext cx="1651992" cy="1156394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</a:t>
          </a:r>
          <a:endParaRPr lang="en-US" sz="3200" kern="1200" dirty="0"/>
        </a:p>
      </dsp:txBody>
      <dsp:txXfrm rot="-5400000">
        <a:off x="1" y="2034458"/>
        <a:ext cx="1156394" cy="495598"/>
      </dsp:txXfrm>
    </dsp:sp>
    <dsp:sp modelId="{8EFB5C1E-6498-400A-9FE0-872A55453719}">
      <dsp:nvSpPr>
        <dsp:cNvPr id="0" name=""/>
        <dsp:cNvSpPr/>
      </dsp:nvSpPr>
      <dsp:spPr>
        <a:xfrm rot="5400000">
          <a:off x="4156099" y="-1543441"/>
          <a:ext cx="1073794" cy="70732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How to concurrently optimize the phase sequences?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</dsp:txBody>
      <dsp:txXfrm rot="-5400000">
        <a:off x="1156394" y="1508682"/>
        <a:ext cx="7020787" cy="9689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7750F-1880-4606-96F8-766BFBD1F30A}">
      <dsp:nvSpPr>
        <dsp:cNvPr id="0" name=""/>
        <dsp:cNvSpPr/>
      </dsp:nvSpPr>
      <dsp:spPr>
        <a:xfrm rot="5400000">
          <a:off x="-226825" y="226825"/>
          <a:ext cx="1512168" cy="1058517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1</a:t>
          </a:r>
          <a:endParaRPr lang="en-US" sz="2000" kern="1200" dirty="0">
            <a:solidFill>
              <a:schemeClr val="bg1"/>
            </a:solidFill>
          </a:endParaRPr>
        </a:p>
      </dsp:txBody>
      <dsp:txXfrm rot="-5400000">
        <a:off x="1" y="529259"/>
        <a:ext cx="1058517" cy="453651"/>
      </dsp:txXfrm>
    </dsp:sp>
    <dsp:sp modelId="{B3E95BBB-9937-4C79-AF7E-C84C7B1A3117}">
      <dsp:nvSpPr>
        <dsp:cNvPr id="0" name=""/>
        <dsp:cNvSpPr/>
      </dsp:nvSpPr>
      <dsp:spPr>
        <a:xfrm rot="5400000">
          <a:off x="4159848" y="-3094086"/>
          <a:ext cx="968421" cy="7171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Background &amp; Literature Review</a:t>
          </a:r>
          <a:endParaRPr lang="en-US" sz="2800" b="0" kern="1200" dirty="0">
            <a:solidFill>
              <a:schemeClr val="tx1"/>
            </a:solidFill>
          </a:endParaRPr>
        </a:p>
      </dsp:txBody>
      <dsp:txXfrm rot="-5400000">
        <a:off x="1058518" y="54518"/>
        <a:ext cx="7123808" cy="8738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F2598-D874-4144-80C1-13B0CE48B219}">
      <dsp:nvSpPr>
        <dsp:cNvPr id="0" name=""/>
        <dsp:cNvSpPr/>
      </dsp:nvSpPr>
      <dsp:spPr>
        <a:xfrm rot="5400000">
          <a:off x="-232149" y="232149"/>
          <a:ext cx="1547664" cy="1083364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2</a:t>
          </a:r>
          <a:endParaRPr lang="en-US" sz="1800" kern="1200" dirty="0">
            <a:solidFill>
              <a:schemeClr val="bg1"/>
            </a:solidFill>
          </a:endParaRPr>
        </a:p>
      </dsp:txBody>
      <dsp:txXfrm rot="-5400000">
        <a:off x="1" y="541681"/>
        <a:ext cx="1083364" cy="464300"/>
      </dsp:txXfrm>
    </dsp:sp>
    <dsp:sp modelId="{8EFB5C1E-6498-400A-9FE0-872A55453719}">
      <dsp:nvSpPr>
        <dsp:cNvPr id="0" name=""/>
        <dsp:cNvSpPr/>
      </dsp:nvSpPr>
      <dsp:spPr>
        <a:xfrm rot="5400000">
          <a:off x="4153491" y="-3070126"/>
          <a:ext cx="1005981" cy="71462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Primary Tasks &amp; Modeling Framework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1083364" y="49109"/>
        <a:ext cx="7097127" cy="90776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D80C6-29F6-40D9-89DE-762DAA8F5231}">
      <dsp:nvSpPr>
        <dsp:cNvPr id="0" name=""/>
        <dsp:cNvSpPr/>
      </dsp:nvSpPr>
      <dsp:spPr>
        <a:xfrm rot="5400000">
          <a:off x="-230545" y="230545"/>
          <a:ext cx="1536973" cy="1075881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</a:t>
          </a:r>
          <a:endParaRPr lang="en-US" sz="2000" kern="1200" dirty="0"/>
        </a:p>
      </dsp:txBody>
      <dsp:txXfrm rot="-5400000">
        <a:off x="2" y="537940"/>
        <a:ext cx="1075881" cy="461092"/>
      </dsp:txXfrm>
    </dsp:sp>
    <dsp:sp modelId="{79CB4B4D-69A7-41B6-988C-FED3B274B10B}">
      <dsp:nvSpPr>
        <dsp:cNvPr id="0" name=""/>
        <dsp:cNvSpPr/>
      </dsp:nvSpPr>
      <dsp:spPr>
        <a:xfrm rot="5400000">
          <a:off x="4153224" y="-3077343"/>
          <a:ext cx="999032" cy="7153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System Framework &amp; Model Formulations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75882" y="48768"/>
        <a:ext cx="7104949" cy="9014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D80C6-29F6-40D9-89DE-762DAA8F5231}">
      <dsp:nvSpPr>
        <dsp:cNvPr id="0" name=""/>
        <dsp:cNvSpPr/>
      </dsp:nvSpPr>
      <dsp:spPr>
        <a:xfrm rot="5400000">
          <a:off x="-230545" y="230545"/>
          <a:ext cx="1536973" cy="1075881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</a:t>
          </a:r>
          <a:endParaRPr lang="en-US" sz="2000" kern="1200" dirty="0"/>
        </a:p>
      </dsp:txBody>
      <dsp:txXfrm rot="-5400000">
        <a:off x="2" y="537940"/>
        <a:ext cx="1075881" cy="461092"/>
      </dsp:txXfrm>
    </dsp:sp>
    <dsp:sp modelId="{79CB4B4D-69A7-41B6-988C-FED3B274B10B}">
      <dsp:nvSpPr>
        <dsp:cNvPr id="0" name=""/>
        <dsp:cNvSpPr/>
      </dsp:nvSpPr>
      <dsp:spPr>
        <a:xfrm rot="5400000">
          <a:off x="4153224" y="-3077343"/>
          <a:ext cx="999032" cy="7153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Conclusions and Future Research Directions</a:t>
          </a:r>
          <a:endParaRPr lang="en-US" sz="2800" kern="1200" dirty="0">
            <a:solidFill>
              <a:srgbClr val="FF0000"/>
            </a:solidFill>
          </a:endParaRPr>
        </a:p>
      </dsp:txBody>
      <dsp:txXfrm rot="-5400000">
        <a:off x="1075882" y="48768"/>
        <a:ext cx="7104949" cy="901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F2598-D874-4144-80C1-13B0CE48B219}">
      <dsp:nvSpPr>
        <dsp:cNvPr id="0" name=""/>
        <dsp:cNvSpPr/>
      </dsp:nvSpPr>
      <dsp:spPr>
        <a:xfrm rot="5400000">
          <a:off x="-232149" y="232149"/>
          <a:ext cx="1547664" cy="1083364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2</a:t>
          </a:r>
          <a:endParaRPr lang="en-US" sz="1800" kern="1200" dirty="0">
            <a:solidFill>
              <a:schemeClr val="bg1"/>
            </a:solidFill>
          </a:endParaRPr>
        </a:p>
      </dsp:txBody>
      <dsp:txXfrm rot="-5400000">
        <a:off x="1" y="541681"/>
        <a:ext cx="1083364" cy="464300"/>
      </dsp:txXfrm>
    </dsp:sp>
    <dsp:sp modelId="{8EFB5C1E-6498-400A-9FE0-872A55453719}">
      <dsp:nvSpPr>
        <dsp:cNvPr id="0" name=""/>
        <dsp:cNvSpPr/>
      </dsp:nvSpPr>
      <dsp:spPr>
        <a:xfrm rot="5400000">
          <a:off x="4153491" y="-3070126"/>
          <a:ext cx="1005981" cy="71462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Primary Tasks &amp; System Framework</a:t>
          </a:r>
          <a:endParaRPr lang="en-US" sz="2800" kern="1200" dirty="0"/>
        </a:p>
      </dsp:txBody>
      <dsp:txXfrm rot="-5400000">
        <a:off x="1083364" y="49109"/>
        <a:ext cx="7097127" cy="907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D80C6-29F6-40D9-89DE-762DAA8F5231}">
      <dsp:nvSpPr>
        <dsp:cNvPr id="0" name=""/>
        <dsp:cNvSpPr/>
      </dsp:nvSpPr>
      <dsp:spPr>
        <a:xfrm rot="5400000">
          <a:off x="-230545" y="230545"/>
          <a:ext cx="1536973" cy="1075881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</a:t>
          </a:r>
          <a:endParaRPr lang="en-US" sz="2000" kern="1200" dirty="0"/>
        </a:p>
      </dsp:txBody>
      <dsp:txXfrm rot="-5400000">
        <a:off x="2" y="537940"/>
        <a:ext cx="1075881" cy="461092"/>
      </dsp:txXfrm>
    </dsp:sp>
    <dsp:sp modelId="{79CB4B4D-69A7-41B6-988C-FED3B274B10B}">
      <dsp:nvSpPr>
        <dsp:cNvPr id="0" name=""/>
        <dsp:cNvSpPr/>
      </dsp:nvSpPr>
      <dsp:spPr>
        <a:xfrm rot="5400000">
          <a:off x="4153224" y="-3077343"/>
          <a:ext cx="999032" cy="7153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Model Formulations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75882" y="48768"/>
        <a:ext cx="7104949" cy="9014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D80C6-29F6-40D9-89DE-762DAA8F5231}">
      <dsp:nvSpPr>
        <dsp:cNvPr id="0" name=""/>
        <dsp:cNvSpPr/>
      </dsp:nvSpPr>
      <dsp:spPr>
        <a:xfrm rot="5400000">
          <a:off x="-230545" y="230545"/>
          <a:ext cx="1536973" cy="1075881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</a:t>
          </a:r>
          <a:endParaRPr lang="en-US" sz="2000" kern="1200" dirty="0"/>
        </a:p>
      </dsp:txBody>
      <dsp:txXfrm rot="-5400000">
        <a:off x="2" y="537940"/>
        <a:ext cx="1075881" cy="461092"/>
      </dsp:txXfrm>
    </dsp:sp>
    <dsp:sp modelId="{79CB4B4D-69A7-41B6-988C-FED3B274B10B}">
      <dsp:nvSpPr>
        <dsp:cNvPr id="0" name=""/>
        <dsp:cNvSpPr/>
      </dsp:nvSpPr>
      <dsp:spPr>
        <a:xfrm rot="5400000">
          <a:off x="4153224" y="-3077343"/>
          <a:ext cx="999032" cy="7153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Future Research Directions</a:t>
          </a:r>
          <a:endParaRPr lang="en-US" sz="2800" kern="1200" dirty="0"/>
        </a:p>
      </dsp:txBody>
      <dsp:txXfrm rot="-5400000">
        <a:off x="1075882" y="48768"/>
        <a:ext cx="7104949" cy="9014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7750F-1880-4606-96F8-766BFBD1F30A}">
      <dsp:nvSpPr>
        <dsp:cNvPr id="0" name=""/>
        <dsp:cNvSpPr/>
      </dsp:nvSpPr>
      <dsp:spPr>
        <a:xfrm rot="5400000">
          <a:off x="-226825" y="226825"/>
          <a:ext cx="1512168" cy="1058517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1</a:t>
          </a:r>
          <a:endParaRPr lang="en-US" sz="2000" kern="1200" dirty="0">
            <a:solidFill>
              <a:schemeClr val="bg1"/>
            </a:solidFill>
          </a:endParaRPr>
        </a:p>
      </dsp:txBody>
      <dsp:txXfrm rot="-5400000">
        <a:off x="1" y="529259"/>
        <a:ext cx="1058517" cy="453651"/>
      </dsp:txXfrm>
    </dsp:sp>
    <dsp:sp modelId="{B3E95BBB-9937-4C79-AF7E-C84C7B1A3117}">
      <dsp:nvSpPr>
        <dsp:cNvPr id="0" name=""/>
        <dsp:cNvSpPr/>
      </dsp:nvSpPr>
      <dsp:spPr>
        <a:xfrm rot="5400000">
          <a:off x="4159848" y="-3094086"/>
          <a:ext cx="968421" cy="7171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Background &amp; Literature Review</a:t>
          </a:r>
          <a:endParaRPr lang="en-US" sz="2800" b="0" kern="1200" dirty="0">
            <a:solidFill>
              <a:schemeClr val="tx1"/>
            </a:solidFill>
          </a:endParaRPr>
        </a:p>
      </dsp:txBody>
      <dsp:txXfrm rot="-5400000">
        <a:off x="1058518" y="54518"/>
        <a:ext cx="7123808" cy="8738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F2598-D874-4144-80C1-13B0CE48B219}">
      <dsp:nvSpPr>
        <dsp:cNvPr id="0" name=""/>
        <dsp:cNvSpPr/>
      </dsp:nvSpPr>
      <dsp:spPr>
        <a:xfrm rot="5400000">
          <a:off x="-232149" y="232149"/>
          <a:ext cx="1547664" cy="1083364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2</a:t>
          </a:r>
          <a:endParaRPr lang="en-US" sz="1800" kern="1200" dirty="0">
            <a:solidFill>
              <a:schemeClr val="bg1"/>
            </a:solidFill>
          </a:endParaRPr>
        </a:p>
      </dsp:txBody>
      <dsp:txXfrm rot="-5400000">
        <a:off x="1" y="541681"/>
        <a:ext cx="1083364" cy="464300"/>
      </dsp:txXfrm>
    </dsp:sp>
    <dsp:sp modelId="{8EFB5C1E-6498-400A-9FE0-872A55453719}">
      <dsp:nvSpPr>
        <dsp:cNvPr id="0" name=""/>
        <dsp:cNvSpPr/>
      </dsp:nvSpPr>
      <dsp:spPr>
        <a:xfrm rot="5400000">
          <a:off x="4153491" y="-3070126"/>
          <a:ext cx="1005981" cy="71462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Primary Tasks &amp; System Framework</a:t>
          </a:r>
          <a:endParaRPr lang="en-US" sz="2800" kern="1200" dirty="0">
            <a:solidFill>
              <a:srgbClr val="FF0000"/>
            </a:solidFill>
          </a:endParaRPr>
        </a:p>
      </dsp:txBody>
      <dsp:txXfrm rot="-5400000">
        <a:off x="1083364" y="49109"/>
        <a:ext cx="7097127" cy="9077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D80C6-29F6-40D9-89DE-762DAA8F5231}">
      <dsp:nvSpPr>
        <dsp:cNvPr id="0" name=""/>
        <dsp:cNvSpPr/>
      </dsp:nvSpPr>
      <dsp:spPr>
        <a:xfrm rot="5400000">
          <a:off x="-230545" y="230545"/>
          <a:ext cx="1536973" cy="1075881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</a:t>
          </a:r>
          <a:endParaRPr lang="en-US" sz="2000" kern="1200" dirty="0"/>
        </a:p>
      </dsp:txBody>
      <dsp:txXfrm rot="-5400000">
        <a:off x="2" y="537940"/>
        <a:ext cx="1075881" cy="461092"/>
      </dsp:txXfrm>
    </dsp:sp>
    <dsp:sp modelId="{79CB4B4D-69A7-41B6-988C-FED3B274B10B}">
      <dsp:nvSpPr>
        <dsp:cNvPr id="0" name=""/>
        <dsp:cNvSpPr/>
      </dsp:nvSpPr>
      <dsp:spPr>
        <a:xfrm rot="5400000">
          <a:off x="4153224" y="-3077343"/>
          <a:ext cx="999032" cy="7153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Model Formulations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75882" y="48768"/>
        <a:ext cx="7104949" cy="9014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D80C6-29F6-40D9-89DE-762DAA8F5231}">
      <dsp:nvSpPr>
        <dsp:cNvPr id="0" name=""/>
        <dsp:cNvSpPr/>
      </dsp:nvSpPr>
      <dsp:spPr>
        <a:xfrm rot="5400000">
          <a:off x="-230545" y="230545"/>
          <a:ext cx="1536973" cy="1075881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</a:t>
          </a:r>
          <a:endParaRPr lang="en-US" sz="2000" kern="1200" dirty="0"/>
        </a:p>
      </dsp:txBody>
      <dsp:txXfrm rot="-5400000">
        <a:off x="2" y="537940"/>
        <a:ext cx="1075881" cy="461092"/>
      </dsp:txXfrm>
    </dsp:sp>
    <dsp:sp modelId="{79CB4B4D-69A7-41B6-988C-FED3B274B10B}">
      <dsp:nvSpPr>
        <dsp:cNvPr id="0" name=""/>
        <dsp:cNvSpPr/>
      </dsp:nvSpPr>
      <dsp:spPr>
        <a:xfrm rot="5400000">
          <a:off x="4153224" y="-3077343"/>
          <a:ext cx="999032" cy="7153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Future Research Directions</a:t>
          </a:r>
          <a:endParaRPr lang="en-US" sz="2800" kern="1200" dirty="0"/>
        </a:p>
      </dsp:txBody>
      <dsp:txXfrm rot="-5400000">
        <a:off x="1075882" y="48768"/>
        <a:ext cx="7104949" cy="9014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7750F-1880-4606-96F8-766BFBD1F30A}">
      <dsp:nvSpPr>
        <dsp:cNvPr id="0" name=""/>
        <dsp:cNvSpPr/>
      </dsp:nvSpPr>
      <dsp:spPr>
        <a:xfrm rot="5400000">
          <a:off x="-226825" y="226825"/>
          <a:ext cx="1512168" cy="1058517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1</a:t>
          </a:r>
          <a:endParaRPr lang="en-US" sz="2000" kern="1200" dirty="0">
            <a:solidFill>
              <a:schemeClr val="bg1"/>
            </a:solidFill>
          </a:endParaRPr>
        </a:p>
      </dsp:txBody>
      <dsp:txXfrm rot="-5400000">
        <a:off x="1" y="529259"/>
        <a:ext cx="1058517" cy="453651"/>
      </dsp:txXfrm>
    </dsp:sp>
    <dsp:sp modelId="{B3E95BBB-9937-4C79-AF7E-C84C7B1A3117}">
      <dsp:nvSpPr>
        <dsp:cNvPr id="0" name=""/>
        <dsp:cNvSpPr/>
      </dsp:nvSpPr>
      <dsp:spPr>
        <a:xfrm rot="5400000">
          <a:off x="4159848" y="-3094086"/>
          <a:ext cx="968421" cy="7171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Background &amp; Literature Review</a:t>
          </a:r>
          <a:endParaRPr lang="en-US" sz="2800" b="0" kern="1200" dirty="0">
            <a:solidFill>
              <a:schemeClr val="tx1"/>
            </a:solidFill>
          </a:endParaRPr>
        </a:p>
      </dsp:txBody>
      <dsp:txXfrm rot="-5400000">
        <a:off x="1058518" y="54518"/>
        <a:ext cx="7123808" cy="873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image" Target="../media/image95.emf"/><Relationship Id="rId4" Type="http://schemas.openxmlformats.org/officeDocument/2006/relationships/image" Target="../media/image98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emf"/><Relationship Id="rId4" Type="http://schemas.openxmlformats.org/officeDocument/2006/relationships/image" Target="../media/image10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image" Target="../media/image11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9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B79ED-D8CF-4285-A16B-89FB5790CB30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8A0B1-04C3-4308-94D1-167B372F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5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A0B1-04C3-4308-94D1-167B372FC5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40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A0B1-04C3-4308-94D1-167B372FC5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3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A0B1-04C3-4308-94D1-167B372FC5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3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A0B1-04C3-4308-94D1-167B372FC5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3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A0B1-04C3-4308-94D1-167B372FC52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3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A0B1-04C3-4308-94D1-167B372FC52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3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A0B1-04C3-4308-94D1-167B372FC52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0736B-8A1F-417D-A446-FB53821C109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00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0736B-8A1F-417D-A446-FB53821C109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63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A0B1-04C3-4308-94D1-167B372FC521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A0B1-04C3-4308-94D1-167B372FC5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81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A0B1-04C3-4308-94D1-167B372FC5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90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A0B1-04C3-4308-94D1-167B372FC5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A0B1-04C3-4308-94D1-167B372FC5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3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A0B1-04C3-4308-94D1-167B372FC5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3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A0B1-04C3-4308-94D1-167B372FC5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3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A0B1-04C3-4308-94D1-167B372FC5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3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A0B1-04C3-4308-94D1-167B372FC5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BD25-8559-4451-A310-5ECDCF846AFC}" type="datetimeFigureOut">
              <a:rPr lang="zh-CN" altLang="en-US" smtClean="0"/>
              <a:t>2015/6/11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DEE-23A7-4EAC-850A-534018C2544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C:\Users\public.Moldy\Desktop\University_of_Maryland_Seal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3958"/>
            <a:ext cx="1099458" cy="109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17" y="37927"/>
            <a:ext cx="1113545" cy="94489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59632" y="22651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Traffic Safety and Operation Lab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 of Maryland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868144" y="18939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Maryland State Highway Administration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BD25-8559-4451-A310-5ECDCF846AFC}" type="datetimeFigureOut">
              <a:rPr lang="zh-CN" altLang="en-US" smtClean="0"/>
              <a:t>2015/6/11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DEE-23A7-4EAC-850A-534018C254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BD25-8559-4451-A310-5ECDCF846AFC}" type="datetimeFigureOut">
              <a:rPr lang="zh-CN" altLang="en-US" smtClean="0"/>
              <a:t>2015/6/11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DEE-23A7-4EAC-850A-534018C254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290891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606752" y="6447468"/>
            <a:ext cx="1341512" cy="365125"/>
          </a:xfrm>
        </p:spPr>
        <p:txBody>
          <a:bodyPr/>
          <a:lstStyle/>
          <a:p>
            <a:fld id="{DF7ABD25-8559-4451-A310-5ECDCF846AFC}" type="datetimeFigureOut">
              <a:rPr lang="zh-CN" altLang="en-US" smtClean="0"/>
              <a:t>2015/6/11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20272" y="6452636"/>
            <a:ext cx="2133600" cy="365125"/>
          </a:xfrm>
        </p:spPr>
        <p:txBody>
          <a:bodyPr/>
          <a:lstStyle/>
          <a:p>
            <a:fld id="{31680DEE-23A7-4EAC-850A-534018C254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BD25-8559-4451-A310-5ECDCF846AFC}" type="datetimeFigureOut">
              <a:rPr lang="zh-CN" altLang="en-US" smtClean="0"/>
              <a:t>2015/6/11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DEE-23A7-4EAC-850A-534018C254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BD25-8559-4451-A310-5ECDCF846AFC}" type="datetimeFigureOut">
              <a:rPr lang="zh-CN" altLang="en-US" smtClean="0"/>
              <a:t>2015/6/11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DEE-23A7-4EAC-850A-534018C254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BD25-8559-4451-A310-5ECDCF846AFC}" type="datetimeFigureOut">
              <a:rPr lang="zh-CN" altLang="en-US" smtClean="0"/>
              <a:t>2015/6/11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DEE-23A7-4EAC-850A-534018C254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BD25-8559-4451-A310-5ECDCF846AFC}" type="datetimeFigureOut">
              <a:rPr lang="zh-CN" altLang="en-US" smtClean="0"/>
              <a:t>2015/6/11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DEE-23A7-4EAC-850A-534018C254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BD25-8559-4451-A310-5ECDCF846AFC}" type="datetimeFigureOut">
              <a:rPr lang="zh-CN" altLang="en-US" smtClean="0"/>
              <a:t>2015/6/11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DEE-23A7-4EAC-850A-534018C254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6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BD25-8559-4451-A310-5ECDCF846AFC}" type="datetimeFigureOut">
              <a:rPr lang="zh-CN" altLang="en-US" smtClean="0"/>
              <a:t>2015/6/11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DEE-23A7-4EAC-850A-534018C254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BD25-8559-4451-A310-5ECDCF846AFC}" type="datetimeFigureOut">
              <a:rPr lang="zh-CN" altLang="en-US" smtClean="0"/>
              <a:t>2015/6/11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DEE-23A7-4EAC-850A-534018C254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ABD25-8559-4451-A310-5ECDCF846AFC}" type="datetimeFigureOut">
              <a:rPr lang="zh-CN" altLang="en-US" smtClean="0"/>
              <a:t>2015/6/11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80DEE-23A7-4EAC-850A-534018C254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9.png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image" Target="../media/image27.jpeg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diagramData" Target="../diagrams/data12.xml"/><Relationship Id="rId3" Type="http://schemas.openxmlformats.org/officeDocument/2006/relationships/diagramData" Target="../diagrams/data9.xml"/><Relationship Id="rId21" Type="http://schemas.openxmlformats.org/officeDocument/2006/relationships/diagramColors" Target="../diagrams/colors12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image" Target="../media/image9.png"/><Relationship Id="rId16" Type="http://schemas.openxmlformats.org/officeDocument/2006/relationships/diagramColors" Target="../diagrams/colors11.xml"/><Relationship Id="rId20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19" Type="http://schemas.openxmlformats.org/officeDocument/2006/relationships/diagramLayout" Target="../diagrams/layout12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Relationship Id="rId22" Type="http://schemas.microsoft.com/office/2007/relationships/diagramDrawing" Target="../diagrams/drawing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9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emf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9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9.jpeg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emf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png"/><Relationship Id="rId5" Type="http://schemas.openxmlformats.org/officeDocument/2006/relationships/image" Target="../media/image55.emf"/><Relationship Id="rId4" Type="http://schemas.openxmlformats.org/officeDocument/2006/relationships/oleObject" Target="../embeddings/oleObject1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png"/><Relationship Id="rId5" Type="http://schemas.openxmlformats.org/officeDocument/2006/relationships/image" Target="../media/image55.emf"/><Relationship Id="rId4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65.emf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e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2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64.emf"/><Relationship Id="rId4" Type="http://schemas.openxmlformats.org/officeDocument/2006/relationships/image" Target="../media/image61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6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67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9.wmf"/><Relationship Id="rId11" Type="http://schemas.openxmlformats.org/officeDocument/2006/relationships/image" Target="../media/image72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71.png"/><Relationship Id="rId4" Type="http://schemas.openxmlformats.org/officeDocument/2006/relationships/image" Target="../media/image68.wmf"/><Relationship Id="rId9" Type="http://schemas.openxmlformats.org/officeDocument/2006/relationships/image" Target="../media/image70.png"/><Relationship Id="rId1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oleObject" Target="../embeddings/oleObject23.bin"/><Relationship Id="rId21" Type="http://schemas.openxmlformats.org/officeDocument/2006/relationships/image" Target="../media/image90.png"/><Relationship Id="rId7" Type="http://schemas.openxmlformats.org/officeDocument/2006/relationships/image" Target="../media/image74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1.wmf"/><Relationship Id="rId11" Type="http://schemas.openxmlformats.org/officeDocument/2006/relationships/image" Target="../media/image80.png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84.png"/><Relationship Id="rId23" Type="http://schemas.openxmlformats.org/officeDocument/2006/relationships/image" Target="../media/image9.png"/><Relationship Id="rId10" Type="http://schemas.openxmlformats.org/officeDocument/2006/relationships/image" Target="../media/image72.emf"/><Relationship Id="rId19" Type="http://schemas.openxmlformats.org/officeDocument/2006/relationships/image" Target="../media/image88.png"/><Relationship Id="rId4" Type="http://schemas.openxmlformats.org/officeDocument/2006/relationships/image" Target="../media/image70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83.png"/><Relationship Id="rId22" Type="http://schemas.openxmlformats.org/officeDocument/2006/relationships/image" Target="../media/image9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9.png"/><Relationship Id="rId4" Type="http://schemas.openxmlformats.org/officeDocument/2006/relationships/image" Target="../media/image73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77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1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5.wmf"/><Relationship Id="rId11" Type="http://schemas.openxmlformats.org/officeDocument/2006/relationships/image" Target="../media/image100.png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78.wmf"/><Relationship Id="rId10" Type="http://schemas.openxmlformats.org/officeDocument/2006/relationships/image" Target="../media/image99.png"/><Relationship Id="rId4" Type="http://schemas.openxmlformats.org/officeDocument/2006/relationships/image" Target="../media/image74.wmf"/><Relationship Id="rId9" Type="http://schemas.openxmlformats.org/officeDocument/2006/relationships/image" Target="../media/image98.png"/><Relationship Id="rId14" Type="http://schemas.openxmlformats.org/officeDocument/2006/relationships/oleObject" Target="../embeddings/oleObject3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79.wmf"/><Relationship Id="rId9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84.wmf"/><Relationship Id="rId18" Type="http://schemas.openxmlformats.org/officeDocument/2006/relationships/image" Target="../media/image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113.png"/><Relationship Id="rId5" Type="http://schemas.openxmlformats.org/officeDocument/2006/relationships/image" Target="../media/image82.wmf"/><Relationship Id="rId15" Type="http://schemas.openxmlformats.org/officeDocument/2006/relationships/image" Target="../media/image85.wmf"/><Relationship Id="rId10" Type="http://schemas.openxmlformats.org/officeDocument/2006/relationships/image" Target="../media/image112.png"/><Relationship Id="rId4" Type="http://schemas.openxmlformats.org/officeDocument/2006/relationships/oleObject" Target="../embeddings/oleObject35.bin"/><Relationship Id="rId9" Type="http://schemas.openxmlformats.org/officeDocument/2006/relationships/image" Target="../media/image111.png"/><Relationship Id="rId14" Type="http://schemas.openxmlformats.org/officeDocument/2006/relationships/oleObject" Target="../embeddings/oleObject3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9.png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9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93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102.png"/><Relationship Id="rId7" Type="http://schemas.openxmlformats.org/officeDocument/2006/relationships/image" Target="../media/image9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98.emf"/><Relationship Id="rId5" Type="http://schemas.openxmlformats.org/officeDocument/2006/relationships/image" Target="../media/image95.e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97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108.wmf"/><Relationship Id="rId4" Type="http://schemas.openxmlformats.org/officeDocument/2006/relationships/image" Target="../media/image105.emf"/><Relationship Id="rId9" Type="http://schemas.openxmlformats.org/officeDocument/2006/relationships/oleObject" Target="../embeddings/oleObject5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109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11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7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116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21.jpeg"/><Relationship Id="rId4" Type="http://schemas.openxmlformats.org/officeDocument/2006/relationships/image" Target="../media/image120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22.w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8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96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Data" Target="../diagrams/data16.xml"/><Relationship Id="rId18" Type="http://schemas.openxmlformats.org/officeDocument/2006/relationships/diagramData" Target="../diagrams/data17.xml"/><Relationship Id="rId3" Type="http://schemas.openxmlformats.org/officeDocument/2006/relationships/diagramData" Target="../diagrams/data14.xml"/><Relationship Id="rId21" Type="http://schemas.openxmlformats.org/officeDocument/2006/relationships/diagramColors" Target="../diagrams/colors17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17" Type="http://schemas.microsoft.com/office/2007/relationships/diagramDrawing" Target="../diagrams/drawing16.xml"/><Relationship Id="rId2" Type="http://schemas.openxmlformats.org/officeDocument/2006/relationships/image" Target="../media/image9.png"/><Relationship Id="rId16" Type="http://schemas.openxmlformats.org/officeDocument/2006/relationships/diagramColors" Target="../diagrams/colors16.xml"/><Relationship Id="rId20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5.xml"/><Relationship Id="rId19" Type="http://schemas.openxmlformats.org/officeDocument/2006/relationships/diagramLayout" Target="../diagrams/layout17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diagramLayout" Target="../diagrams/layout16.xml"/><Relationship Id="rId22" Type="http://schemas.microsoft.com/office/2007/relationships/diagramDrawing" Target="../diagrams/drawing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13376"/>
          </a:xfrm>
          <a:prstGeom prst="rect">
            <a:avLst/>
          </a:prstGeom>
          <a:gradFill>
            <a:gsLst>
              <a:gs pos="0">
                <a:srgbClr val="3BCCFF">
                  <a:lumMod val="69000"/>
                  <a:lumOff val="31000"/>
                </a:srgbClr>
              </a:gs>
              <a:gs pos="82000">
                <a:srgbClr val="E1E8F6"/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F:\work\第二\大桥\未标题-3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2652"/>
            <a:ext cx="9145588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F:\work\第二\大桥\未标题-4副本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125"/>
            <a:ext cx="9145588" cy="34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F:\work\第二\大桥\未标题-5副本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>
                  <a:alpha val="75686"/>
                </a:srgbClr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73188"/>
            <a:ext cx="8610600" cy="3505200"/>
          </a:xfrm>
          <a:prstGeom prst="rect">
            <a:avLst/>
          </a:prstGeom>
          <a:noFill/>
          <a:ln>
            <a:noFill/>
          </a:ln>
          <a:effectLst>
            <a:reflection endPos="65000" dist="50800" dir="5400000" sy="-100000" algn="bl" rotWithShape="0"/>
          </a:effectLst>
        </p:spPr>
      </p:pic>
      <p:pic>
        <p:nvPicPr>
          <p:cNvPr id="15" name="Picture 7" descr="F:\work\第二\大桥\未标题-6副本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7776" r="2518" b="56677"/>
          <a:stretch>
            <a:fillRect/>
          </a:stretch>
        </p:blipFill>
        <p:spPr bwMode="auto">
          <a:xfrm>
            <a:off x="304800" y="1124744"/>
            <a:ext cx="8610600" cy="180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99592" y="374083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Xianfeng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Yang, Ph.D. Candidate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Maryland, College Park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1196752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Integrating of Arterial Signal and Freeway Off-ramp Controls for Commuting Corridors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909"/>
            <a:ext cx="720080" cy="71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页脚占位符 4"/>
          <p:cNvSpPr txBox="1">
            <a:spLocks/>
          </p:cNvSpPr>
          <p:nvPr/>
        </p:nvSpPr>
        <p:spPr>
          <a:xfrm>
            <a:off x="827584" y="327571"/>
            <a:ext cx="5832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Literature Reviews</a:t>
            </a:r>
          </a:p>
        </p:txBody>
      </p:sp>
      <p:sp>
        <p:nvSpPr>
          <p:cNvPr id="25" name="Rounded Rectangle 28"/>
          <p:cNvSpPr/>
          <p:nvPr/>
        </p:nvSpPr>
        <p:spPr>
          <a:xfrm>
            <a:off x="2195736" y="980728"/>
            <a:ext cx="4320480" cy="672336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Control Models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4067944" y="1844824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356447"/>
              </p:ext>
            </p:extLst>
          </p:nvPr>
        </p:nvGraphicFramePr>
        <p:xfrm>
          <a:off x="323528" y="2534943"/>
          <a:ext cx="8496944" cy="4278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5416"/>
                <a:gridCol w="4211528"/>
              </a:tblGrid>
              <a:tr h="620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Integrated Corridor Control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Off-ramp Control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83623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Integration of multiple</a:t>
                      </a:r>
                      <a:r>
                        <a:rPr lang="en-US" sz="18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strategies such as: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traffic diversion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on-ramp metering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speed limit control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signal timing controls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1800" b="1" i="1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Cremer and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Schoof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, 1989; Zhang and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Hobeika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1997;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Wu and Chang, 1999; Chang et al., 1993;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Papageorgiou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1995; Berg et al., 2001; Li, 2010; Haddad et al. , 2013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Eliminating the lane changing maneuvers </a:t>
                      </a: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Daganzo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2002;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Rudjanakanoknad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2012; Di et al.,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2013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Detouring the flows to other non-congested areas</a:t>
                      </a:r>
                      <a:endParaRPr lang="en-US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Gunther et al., 2012;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Spiliopoulou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2013, 2014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Optimizing signal timing at neighboring</a:t>
                      </a:r>
                      <a:r>
                        <a:rPr lang="en-US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intersections</a:t>
                      </a:r>
                      <a:endParaRPr lang="en-US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Messer,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1998;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Tian et al., 2002; Li et al., 2009; Lim et al., 2011;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Yang et al., 2014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6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Findings of Literature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196752"/>
            <a:ext cx="87129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controls at arterial level (pre-timed &amp; real-time)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short of providing efficiency control at the off-ramp interchanged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area;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corridor control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not be able to find the optimal solution for system control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variables;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Off-ramp control with restricting lane changing or detouring flows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not be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applicable in practice;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Off-ramp control with signal optimization at neighboring intersections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practical but many critical issues remain to be solved!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520" y="4509120"/>
            <a:ext cx="8424936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页脚占位符 4"/>
          <p:cNvSpPr txBox="1">
            <a:spLocks/>
          </p:cNvSpPr>
          <p:nvPr/>
        </p:nvSpPr>
        <p:spPr>
          <a:xfrm>
            <a:off x="395536" y="6452636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4624"/>
            <a:ext cx="8280920" cy="940969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407741"/>
              </p:ext>
            </p:extLst>
          </p:nvPr>
        </p:nvGraphicFramePr>
        <p:xfrm>
          <a:off x="395536" y="1268760"/>
          <a:ext cx="822960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364689"/>
              </p:ext>
            </p:extLst>
          </p:nvPr>
        </p:nvGraphicFramePr>
        <p:xfrm>
          <a:off x="392197" y="2492896"/>
          <a:ext cx="8229600" cy="154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293328"/>
              </p:ext>
            </p:extLst>
          </p:nvPr>
        </p:nvGraphicFramePr>
        <p:xfrm>
          <a:off x="395536" y="3717032"/>
          <a:ext cx="8229600" cy="1536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DEE-23A7-4EAC-850A-534018C2544B}" type="slidenum">
              <a:rPr lang="zh-CN" altLang="en-US" smtClean="0"/>
              <a:t>12</a:t>
            </a:fld>
            <a:endParaRPr lang="zh-CN" altLang="en-US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189718"/>
              </p:ext>
            </p:extLst>
          </p:nvPr>
        </p:nvGraphicFramePr>
        <p:xfrm>
          <a:off x="374848" y="4916363"/>
          <a:ext cx="8229600" cy="1536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88440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6" grpId="0">
        <p:bldAsOne/>
      </p:bldGraphic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Critical Research Issues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6880" y="1124744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FFFF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How to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 traffic flows to reach their destinations?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0080" y="3791744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5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– How to deal with the uncertainty of vehicles’ arrivals using real-time control functions?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0080" y="1124744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C000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How to analyze the demand pattern at the interchanged area?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6880" y="3791744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F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How to optimize the signal plans to prevent the off-ramp queue spillover?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9872" y="2211388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FFFF00"/>
            </a:solidFill>
          </a:ln>
          <a:effectLst>
            <a:softEdge rad="635000"/>
          </a:effectLst>
          <a:scene3d>
            <a:camera prst="isometricRightUp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How to facilitate traffic flows to reach their destinations?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07904" y="2439988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C00000"/>
            </a:solidFill>
          </a:ln>
          <a:effectLst>
            <a:softEdge rad="635000"/>
          </a:effectLst>
          <a:scene3d>
            <a:camera prst="isometricRightUp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How to analyze the demand pattern at the interchanged area?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7944" y="2592388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F0"/>
            </a:solidFill>
          </a:ln>
          <a:effectLst>
            <a:softEdge rad="635000"/>
          </a:effectLst>
          <a:scene3d>
            <a:camera prst="isometricRightUp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How to optimize the signal plans to prevent the off-ramp queue spillover?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7984" y="2744788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92D050"/>
            </a:solidFill>
          </a:ln>
          <a:effectLst>
            <a:softEdge rad="635000"/>
          </a:effectLst>
          <a:scene3d>
            <a:camera prst="isometricRightUp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– How to deal with the uncertainty of vehicles’ arrivals using real-time control functions?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3436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页脚占位符 4"/>
          <p:cNvSpPr txBox="1">
            <a:spLocks/>
          </p:cNvSpPr>
          <p:nvPr/>
        </p:nvSpPr>
        <p:spPr>
          <a:xfrm>
            <a:off x="395536" y="6480019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7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177804"/>
              </p:ext>
            </p:extLst>
          </p:nvPr>
        </p:nvGraphicFramePr>
        <p:xfrm>
          <a:off x="1979712" y="2636912"/>
          <a:ext cx="68580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5" name="Visio" r:id="rId3" imgW="9493822" imgH="5121630" progId="Visio.Drawing.11">
                  <p:embed/>
                </p:oleObj>
              </mc:Choice>
              <mc:Fallback>
                <p:oleObj name="Visio" r:id="rId3" imgW="9493822" imgH="51216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636912"/>
                        <a:ext cx="6858000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Critical Research Issues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6880" y="1124744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FFFF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How to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 traffic flows to reach their destinations?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0080" y="3791744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5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– How to deal with the uncertainty of vehicles’ arrivals using real-time control functions?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0080" y="1124744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C000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How to analyze the demand pattern at the interchanged area?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6880" y="3791744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F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How to optimize the signal plans to prevent the off-ramp queue spillover?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792168" y="4442470"/>
            <a:ext cx="99983" cy="151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43696" y="4442470"/>
            <a:ext cx="434845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55664" y="4730502"/>
            <a:ext cx="6048672" cy="565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91278" y="5810622"/>
            <a:ext cx="20178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41269" y="4233965"/>
            <a:ext cx="20178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26782" y="4514478"/>
            <a:ext cx="20178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页脚占位符 4"/>
          <p:cNvSpPr txBox="1">
            <a:spLocks/>
          </p:cNvSpPr>
          <p:nvPr/>
        </p:nvSpPr>
        <p:spPr>
          <a:xfrm>
            <a:off x="395536" y="6452636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3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18108 -4.44444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1064 L 0.00798 -0.23132 " pathEditMode="relative" rAng="0" ptsTypes="AA">
                                      <p:cBhvr>
                                        <p:cTn id="3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2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154 L -0.46771 -0.00309 " pathEditMode="relative" rAng="0" ptsTypes="AA">
                                      <p:cBhvr>
                                        <p:cTn id="41" dur="1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8357E-6 L 0.64584 -3.8357E-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613231"/>
              </p:ext>
            </p:extLst>
          </p:nvPr>
        </p:nvGraphicFramePr>
        <p:xfrm>
          <a:off x="2555776" y="2420888"/>
          <a:ext cx="6120680" cy="3301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8" name="Visio" r:id="rId3" imgW="9493800" imgH="5121721" progId="Visio.Drawing.11">
                  <p:embed/>
                </p:oleObj>
              </mc:Choice>
              <mc:Fallback>
                <p:oleObj name="Visio" r:id="rId3" imgW="9493800" imgH="512172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420888"/>
                        <a:ext cx="6120680" cy="33014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Critical Research Issues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6880" y="1124744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FFFF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How to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 traffic flows to reach their destinations?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0080" y="3791744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5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– How to deal with the uncertainty of vehicles’ arrivals using real-time control functions?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0080" y="1124744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C000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How to analyze the demand pattern at the interchanged area?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6880" y="3791744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F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How to optimize the signal plans to prevent the off-ramp queue spillover?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28"/>
          <p:cNvSpPr/>
          <p:nvPr/>
        </p:nvSpPr>
        <p:spPr>
          <a:xfrm>
            <a:off x="5436096" y="1484784"/>
            <a:ext cx="3113744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traffic flows’ origins and destinations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804248" y="2132856"/>
            <a:ext cx="387344" cy="57606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28"/>
          <p:cNvSpPr/>
          <p:nvPr/>
        </p:nvSpPr>
        <p:spPr>
          <a:xfrm>
            <a:off x="5436096" y="2828672"/>
            <a:ext cx="3113744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O-D Estimation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804248" y="3486944"/>
            <a:ext cx="387344" cy="57606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28"/>
          <p:cNvSpPr/>
          <p:nvPr/>
        </p:nvSpPr>
        <p:spPr>
          <a:xfrm>
            <a:off x="5436096" y="4149080"/>
            <a:ext cx="3113744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Critical Path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0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28406E-6 L -0.4882 -4.28406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8" grpId="0" animBg="1"/>
      <p:bldP spid="8" grpId="1" animBg="1"/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Critical Research Issues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6880" y="1124744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FFFF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How to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 traffic flows to reach their destinations?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0080" y="1124744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C000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How to analyze the demand pattern at the interchanged area?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6880" y="3791744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F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How to optimize the signal plans to prevent the off-ramp queue spillover?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178188"/>
              </p:ext>
            </p:extLst>
          </p:nvPr>
        </p:nvGraphicFramePr>
        <p:xfrm>
          <a:off x="2346665" y="2305844"/>
          <a:ext cx="6689831" cy="361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5" name="Visio" r:id="rId3" imgW="6475278" imgH="3260137" progId="Visio.Drawing.11">
                  <p:embed/>
                </p:oleObj>
              </mc:Choice>
              <mc:Fallback>
                <p:oleObj name="Visio" r:id="rId3" imgW="6475278" imgH="326013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665" y="2305844"/>
                        <a:ext cx="6689831" cy="361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3635896" y="5085184"/>
            <a:ext cx="432048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076056" y="5085184"/>
            <a:ext cx="432048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72200" y="5085184"/>
            <a:ext cx="432048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12360" y="5078218"/>
            <a:ext cx="432048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0080" y="3791744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5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– How to deal with the uncertainty of vehicles’ arrivals using real-time control functions?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0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0199E-6 L -0.19306 -0.4244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3" y="-21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8" grpId="0" animBg="1"/>
      <p:bldP spid="10" grpId="0" animBg="1"/>
      <p:bldP spid="11" grpId="0" animBg="1"/>
      <p:bldP spid="1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250716"/>
              </p:ext>
            </p:extLst>
          </p:nvPr>
        </p:nvGraphicFramePr>
        <p:xfrm>
          <a:off x="1907704" y="3399979"/>
          <a:ext cx="7121787" cy="2753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9" name="Visio" r:id="rId3" imgW="6382450" imgH="2322182" progId="Visio.Drawing.11">
                  <p:embed/>
                </p:oleObj>
              </mc:Choice>
              <mc:Fallback>
                <p:oleObj name="Visio" r:id="rId3" imgW="6382450" imgH="2322182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399979"/>
                        <a:ext cx="7121787" cy="2753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Critical Research Issues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6880" y="1124744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FFFF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How to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 traffic flows to reach their destinations?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0080" y="3791744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5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– How to deal with the uncertainty of vehicles’ arrivals using real-time control functions?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0080" y="1124744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C000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How to analyze the demand pattern at the interchanged area?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6880" y="3791744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F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How to optimize the signal plans to prevent the off-ramp queue spillover?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 descr="http://www.jiem.org/index.php/jiem/article/viewFile/699/394/421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b="11728"/>
          <a:stretch/>
        </p:blipFill>
        <p:spPr bwMode="auto">
          <a:xfrm>
            <a:off x="4349080" y="976396"/>
            <a:ext cx="3816424" cy="1460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6768207">
            <a:off x="5814172" y="3118570"/>
            <a:ext cx="1080120" cy="288032"/>
          </a:xfrm>
          <a:prstGeom prst="rightArrow">
            <a:avLst/>
          </a:prstGeom>
          <a:solidFill>
            <a:srgbClr val="FF0000">
              <a:alpha val="82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0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0199E-6 L -0.48507 -0.413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3" y="-20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System Framework</a:t>
            </a:r>
          </a:p>
        </p:txBody>
      </p:sp>
      <p:sp>
        <p:nvSpPr>
          <p:cNvPr id="3" name="矩形 84"/>
          <p:cNvSpPr/>
          <p:nvPr/>
        </p:nvSpPr>
        <p:spPr>
          <a:xfrm>
            <a:off x="2339752" y="2066984"/>
            <a:ext cx="2808312" cy="2730168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2"/>
          <p:cNvSpPr/>
          <p:nvPr/>
        </p:nvSpPr>
        <p:spPr>
          <a:xfrm>
            <a:off x="179512" y="3068960"/>
            <a:ext cx="1944216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 Detectors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8"/>
          <p:cNvSpPr/>
          <p:nvPr/>
        </p:nvSpPr>
        <p:spPr>
          <a:xfrm>
            <a:off x="4211960" y="1124744"/>
            <a:ext cx="2304256" cy="52832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Traffic Data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28"/>
          <p:cNvSpPr/>
          <p:nvPr/>
        </p:nvSpPr>
        <p:spPr>
          <a:xfrm>
            <a:off x="2524460" y="2276872"/>
            <a:ext cx="2461344" cy="528320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Estimation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28"/>
          <p:cNvSpPr/>
          <p:nvPr/>
        </p:nvSpPr>
        <p:spPr>
          <a:xfrm>
            <a:off x="2524460" y="3173988"/>
            <a:ext cx="2461344" cy="528320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flow pattern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28"/>
          <p:cNvSpPr/>
          <p:nvPr/>
        </p:nvSpPr>
        <p:spPr>
          <a:xfrm>
            <a:off x="2524460" y="4076556"/>
            <a:ext cx="2461344" cy="528320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Traffic Paths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28"/>
          <p:cNvSpPr/>
          <p:nvPr/>
        </p:nvSpPr>
        <p:spPr>
          <a:xfrm>
            <a:off x="5729944" y="2276872"/>
            <a:ext cx="3113744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Optimization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28"/>
          <p:cNvSpPr/>
          <p:nvPr/>
        </p:nvSpPr>
        <p:spPr>
          <a:xfrm>
            <a:off x="5712544" y="3173988"/>
            <a:ext cx="3113744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Multi-path Progression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28"/>
          <p:cNvSpPr/>
          <p:nvPr/>
        </p:nvSpPr>
        <p:spPr>
          <a:xfrm>
            <a:off x="5729944" y="4076556"/>
            <a:ext cx="3113744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Pre-timed Signal Plan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84"/>
          <p:cNvSpPr/>
          <p:nvPr/>
        </p:nvSpPr>
        <p:spPr>
          <a:xfrm>
            <a:off x="5464100" y="2073064"/>
            <a:ext cx="3506204" cy="273016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42"/>
          <p:cNvSpPr/>
          <p:nvPr/>
        </p:nvSpPr>
        <p:spPr>
          <a:xfrm>
            <a:off x="4314156" y="5157192"/>
            <a:ext cx="1944216" cy="609600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signal Control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Elbow Connector 5"/>
          <p:cNvCxnSpPr>
            <a:stCxn id="5" idx="0"/>
            <a:endCxn id="7" idx="1"/>
          </p:cNvCxnSpPr>
          <p:nvPr/>
        </p:nvCxnSpPr>
        <p:spPr>
          <a:xfrm rot="5400000" flipH="1" flipV="1">
            <a:off x="1841762" y="698762"/>
            <a:ext cx="1680056" cy="3060340"/>
          </a:xfrm>
          <a:prstGeom prst="bentConnector2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7" idx="2"/>
            <a:endCxn id="8" idx="0"/>
          </p:cNvCxnSpPr>
          <p:nvPr/>
        </p:nvCxnSpPr>
        <p:spPr>
          <a:xfrm rot="5400000">
            <a:off x="4247706" y="1160490"/>
            <a:ext cx="623808" cy="1608956"/>
          </a:xfrm>
          <a:prstGeom prst="bentConnector3">
            <a:avLst>
              <a:gd name="adj1" fmla="val 50000"/>
            </a:avLst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  <a:endCxn id="9" idx="0"/>
          </p:cNvCxnSpPr>
          <p:nvPr/>
        </p:nvCxnSpPr>
        <p:spPr>
          <a:xfrm>
            <a:off x="3755132" y="2805192"/>
            <a:ext cx="0" cy="368796"/>
          </a:xfrm>
          <a:prstGeom prst="straightConnector1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55132" y="3707760"/>
            <a:ext cx="0" cy="368796"/>
          </a:xfrm>
          <a:prstGeom prst="straightConnector1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0" idx="2"/>
            <a:endCxn id="16" idx="0"/>
          </p:cNvCxnSpPr>
          <p:nvPr/>
        </p:nvCxnSpPr>
        <p:spPr>
          <a:xfrm rot="16200000" flipH="1">
            <a:off x="4244540" y="4115468"/>
            <a:ext cx="552316" cy="1531132"/>
          </a:xfrm>
          <a:prstGeom prst="bentConnector3">
            <a:avLst>
              <a:gd name="adj1" fmla="val 50000"/>
            </a:avLst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5" idx="2"/>
            <a:endCxn id="16" idx="1"/>
          </p:cNvCxnSpPr>
          <p:nvPr/>
        </p:nvCxnSpPr>
        <p:spPr>
          <a:xfrm rot="16200000" flipH="1">
            <a:off x="1841172" y="2989008"/>
            <a:ext cx="1783432" cy="3162536"/>
          </a:xfrm>
          <a:prstGeom prst="bentConnector2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7" idx="2"/>
            <a:endCxn id="11" idx="0"/>
          </p:cNvCxnSpPr>
          <p:nvPr/>
        </p:nvCxnSpPr>
        <p:spPr>
          <a:xfrm rot="16200000" flipH="1">
            <a:off x="6013548" y="1003604"/>
            <a:ext cx="623808" cy="1922728"/>
          </a:xfrm>
          <a:prstGeom prst="bentConnector3">
            <a:avLst>
              <a:gd name="adj1" fmla="val 50000"/>
            </a:avLst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286816" y="2822858"/>
            <a:ext cx="0" cy="368796"/>
          </a:xfrm>
          <a:prstGeom prst="straightConnector1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286816" y="3678560"/>
            <a:ext cx="0" cy="368796"/>
          </a:xfrm>
          <a:prstGeom prst="straightConnector1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0" idx="3"/>
            <a:endCxn id="12" idx="1"/>
          </p:cNvCxnSpPr>
          <p:nvPr/>
        </p:nvCxnSpPr>
        <p:spPr>
          <a:xfrm flipV="1">
            <a:off x="4985804" y="3438148"/>
            <a:ext cx="726740" cy="902568"/>
          </a:xfrm>
          <a:prstGeom prst="bentConnector3">
            <a:avLst>
              <a:gd name="adj1" fmla="val 50000"/>
            </a:avLst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3" idx="2"/>
            <a:endCxn id="16" idx="0"/>
          </p:cNvCxnSpPr>
          <p:nvPr/>
        </p:nvCxnSpPr>
        <p:spPr>
          <a:xfrm rot="5400000">
            <a:off x="6010382" y="3880758"/>
            <a:ext cx="552316" cy="2000552"/>
          </a:xfrm>
          <a:prstGeom prst="bentConnector3">
            <a:avLst>
              <a:gd name="adj1" fmla="val 50000"/>
            </a:avLst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6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4624"/>
            <a:ext cx="8280920" cy="940969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914285"/>
              </p:ext>
            </p:extLst>
          </p:nvPr>
        </p:nvGraphicFramePr>
        <p:xfrm>
          <a:off x="395536" y="1268760"/>
          <a:ext cx="822960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233421"/>
              </p:ext>
            </p:extLst>
          </p:nvPr>
        </p:nvGraphicFramePr>
        <p:xfrm>
          <a:off x="392197" y="2492896"/>
          <a:ext cx="8229600" cy="154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789843"/>
              </p:ext>
            </p:extLst>
          </p:nvPr>
        </p:nvGraphicFramePr>
        <p:xfrm>
          <a:off x="395536" y="3717032"/>
          <a:ext cx="8229600" cy="1536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DEE-23A7-4EAC-850A-534018C2544B}" type="slidenum">
              <a:rPr lang="zh-CN" altLang="en-US" smtClean="0"/>
              <a:t>19</a:t>
            </a:fld>
            <a:endParaRPr lang="zh-CN" altLang="en-US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469369"/>
              </p:ext>
            </p:extLst>
          </p:nvPr>
        </p:nvGraphicFramePr>
        <p:xfrm>
          <a:off x="374848" y="4916363"/>
          <a:ext cx="8229600" cy="1536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61254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4624"/>
            <a:ext cx="8280920" cy="940969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26147"/>
              </p:ext>
            </p:extLst>
          </p:nvPr>
        </p:nvGraphicFramePr>
        <p:xfrm>
          <a:off x="395536" y="1268760"/>
          <a:ext cx="822960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949447"/>
              </p:ext>
            </p:extLst>
          </p:nvPr>
        </p:nvGraphicFramePr>
        <p:xfrm>
          <a:off x="392197" y="2492896"/>
          <a:ext cx="8229600" cy="154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808946"/>
              </p:ext>
            </p:extLst>
          </p:nvPr>
        </p:nvGraphicFramePr>
        <p:xfrm>
          <a:off x="395536" y="3717032"/>
          <a:ext cx="8229600" cy="1536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DEE-23A7-4EAC-850A-534018C2544B}" type="slidenum">
              <a:rPr lang="zh-CN" altLang="en-US" smtClean="0"/>
              <a:t>2</a:t>
            </a:fld>
            <a:endParaRPr lang="zh-CN" altLang="en-US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710533"/>
              </p:ext>
            </p:extLst>
          </p:nvPr>
        </p:nvGraphicFramePr>
        <p:xfrm>
          <a:off x="374848" y="4916363"/>
          <a:ext cx="8229600" cy="1536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1833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Graphic spid="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Model Development</a:t>
            </a:r>
          </a:p>
        </p:txBody>
      </p:sp>
      <p:sp>
        <p:nvSpPr>
          <p:cNvPr id="3" name="矩形 84"/>
          <p:cNvSpPr/>
          <p:nvPr/>
        </p:nvSpPr>
        <p:spPr>
          <a:xfrm>
            <a:off x="2339752" y="2066984"/>
            <a:ext cx="2808312" cy="2730168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2"/>
          <p:cNvSpPr/>
          <p:nvPr/>
        </p:nvSpPr>
        <p:spPr>
          <a:xfrm>
            <a:off x="179512" y="3068960"/>
            <a:ext cx="1944216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 Detectors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8"/>
          <p:cNvSpPr/>
          <p:nvPr/>
        </p:nvSpPr>
        <p:spPr>
          <a:xfrm>
            <a:off x="4211960" y="1124744"/>
            <a:ext cx="2304256" cy="52832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Traffic Data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8"/>
          <p:cNvSpPr/>
          <p:nvPr/>
        </p:nvSpPr>
        <p:spPr>
          <a:xfrm>
            <a:off x="2524460" y="2276872"/>
            <a:ext cx="2461344" cy="528320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Estimation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28"/>
          <p:cNvSpPr/>
          <p:nvPr/>
        </p:nvSpPr>
        <p:spPr>
          <a:xfrm>
            <a:off x="2524460" y="3173988"/>
            <a:ext cx="2461344" cy="528320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flow pattern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28"/>
          <p:cNvSpPr/>
          <p:nvPr/>
        </p:nvSpPr>
        <p:spPr>
          <a:xfrm>
            <a:off x="2524460" y="4076556"/>
            <a:ext cx="2461344" cy="528320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Traffic Paths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28"/>
          <p:cNvSpPr/>
          <p:nvPr/>
        </p:nvSpPr>
        <p:spPr>
          <a:xfrm>
            <a:off x="5729944" y="2276872"/>
            <a:ext cx="3113744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Optimization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28"/>
          <p:cNvSpPr/>
          <p:nvPr/>
        </p:nvSpPr>
        <p:spPr>
          <a:xfrm>
            <a:off x="5712544" y="3173988"/>
            <a:ext cx="3113744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Multi-path Progression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28"/>
          <p:cNvSpPr/>
          <p:nvPr/>
        </p:nvSpPr>
        <p:spPr>
          <a:xfrm>
            <a:off x="5729944" y="4076556"/>
            <a:ext cx="3113744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Pre-timed Signal Plan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84"/>
          <p:cNvSpPr/>
          <p:nvPr/>
        </p:nvSpPr>
        <p:spPr>
          <a:xfrm>
            <a:off x="5464100" y="2073064"/>
            <a:ext cx="3506204" cy="273016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42"/>
          <p:cNvSpPr/>
          <p:nvPr/>
        </p:nvSpPr>
        <p:spPr>
          <a:xfrm>
            <a:off x="4314156" y="5157192"/>
            <a:ext cx="1944216" cy="609600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signal Control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Elbow Connector 14"/>
          <p:cNvCxnSpPr>
            <a:stCxn id="5" idx="0"/>
            <a:endCxn id="6" idx="1"/>
          </p:cNvCxnSpPr>
          <p:nvPr/>
        </p:nvCxnSpPr>
        <p:spPr>
          <a:xfrm rot="5400000" flipH="1" flipV="1">
            <a:off x="1841762" y="698762"/>
            <a:ext cx="1680056" cy="3060340"/>
          </a:xfrm>
          <a:prstGeom prst="bentConnector2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2"/>
            <a:endCxn id="7" idx="0"/>
          </p:cNvCxnSpPr>
          <p:nvPr/>
        </p:nvCxnSpPr>
        <p:spPr>
          <a:xfrm rot="5400000">
            <a:off x="4247706" y="1160490"/>
            <a:ext cx="623808" cy="1608956"/>
          </a:xfrm>
          <a:prstGeom prst="bentConnector3">
            <a:avLst>
              <a:gd name="adj1" fmla="val 50000"/>
            </a:avLst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8" idx="0"/>
          </p:cNvCxnSpPr>
          <p:nvPr/>
        </p:nvCxnSpPr>
        <p:spPr>
          <a:xfrm>
            <a:off x="3755132" y="2805192"/>
            <a:ext cx="0" cy="368796"/>
          </a:xfrm>
          <a:prstGeom prst="straightConnector1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55132" y="3707760"/>
            <a:ext cx="0" cy="368796"/>
          </a:xfrm>
          <a:prstGeom prst="straightConnector1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9" idx="2"/>
            <a:endCxn id="14" idx="0"/>
          </p:cNvCxnSpPr>
          <p:nvPr/>
        </p:nvCxnSpPr>
        <p:spPr>
          <a:xfrm rot="16200000" flipH="1">
            <a:off x="4244540" y="4115468"/>
            <a:ext cx="552316" cy="1531132"/>
          </a:xfrm>
          <a:prstGeom prst="bentConnector3">
            <a:avLst>
              <a:gd name="adj1" fmla="val 50000"/>
            </a:avLst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5" idx="2"/>
            <a:endCxn id="14" idx="1"/>
          </p:cNvCxnSpPr>
          <p:nvPr/>
        </p:nvCxnSpPr>
        <p:spPr>
          <a:xfrm rot="16200000" flipH="1">
            <a:off x="1841172" y="2989008"/>
            <a:ext cx="1783432" cy="3162536"/>
          </a:xfrm>
          <a:prstGeom prst="bentConnector2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6" idx="2"/>
            <a:endCxn id="10" idx="0"/>
          </p:cNvCxnSpPr>
          <p:nvPr/>
        </p:nvCxnSpPr>
        <p:spPr>
          <a:xfrm rot="16200000" flipH="1">
            <a:off x="6013548" y="1003604"/>
            <a:ext cx="623808" cy="1922728"/>
          </a:xfrm>
          <a:prstGeom prst="bentConnector3">
            <a:avLst>
              <a:gd name="adj1" fmla="val 50000"/>
            </a:avLst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286816" y="2822858"/>
            <a:ext cx="0" cy="368796"/>
          </a:xfrm>
          <a:prstGeom prst="straightConnector1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286816" y="3678560"/>
            <a:ext cx="0" cy="368796"/>
          </a:xfrm>
          <a:prstGeom prst="straightConnector1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9" idx="3"/>
            <a:endCxn id="11" idx="1"/>
          </p:cNvCxnSpPr>
          <p:nvPr/>
        </p:nvCxnSpPr>
        <p:spPr>
          <a:xfrm flipV="1">
            <a:off x="4985804" y="3438148"/>
            <a:ext cx="726740" cy="902568"/>
          </a:xfrm>
          <a:prstGeom prst="bentConnector3">
            <a:avLst>
              <a:gd name="adj1" fmla="val 50000"/>
            </a:avLst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2" idx="2"/>
            <a:endCxn id="14" idx="0"/>
          </p:cNvCxnSpPr>
          <p:nvPr/>
        </p:nvCxnSpPr>
        <p:spPr>
          <a:xfrm rot="5400000">
            <a:off x="6010382" y="3880758"/>
            <a:ext cx="552316" cy="2000552"/>
          </a:xfrm>
          <a:prstGeom prst="bentConnector3">
            <a:avLst>
              <a:gd name="adj1" fmla="val 50000"/>
            </a:avLst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6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页脚占位符 4"/>
          <p:cNvSpPr txBox="1">
            <a:spLocks/>
          </p:cNvSpPr>
          <p:nvPr/>
        </p:nvSpPr>
        <p:spPr>
          <a:xfrm>
            <a:off x="395536" y="6452636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Origin-Destination Estimation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980728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 the literature, the 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main purpose of most O-D estimation models is providing essential information for 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traffic assignment 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or 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network 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simulation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However, designing of signal plan at the off-ramp interchanged area have also raised the need of using O-D estimation for identifying 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critical traffic paths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28"/>
          <p:cNvSpPr/>
          <p:nvPr/>
        </p:nvSpPr>
        <p:spPr>
          <a:xfrm>
            <a:off x="971600" y="4434344"/>
            <a:ext cx="1440160" cy="528320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O-D Estimation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627784" y="4546724"/>
            <a:ext cx="504056" cy="384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8"/>
          <p:cNvSpPr/>
          <p:nvPr/>
        </p:nvSpPr>
        <p:spPr>
          <a:xfrm>
            <a:off x="3292872" y="4018404"/>
            <a:ext cx="1584176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8"/>
          <p:cNvSpPr/>
          <p:nvPr/>
        </p:nvSpPr>
        <p:spPr>
          <a:xfrm>
            <a:off x="3275856" y="4916904"/>
            <a:ext cx="1584176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292080" y="4506352"/>
            <a:ext cx="504056" cy="384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42"/>
          <p:cNvSpPr/>
          <p:nvPr/>
        </p:nvSpPr>
        <p:spPr>
          <a:xfrm>
            <a:off x="6084168" y="4434344"/>
            <a:ext cx="1944216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Underdetermined system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3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Origin-Destination Estimation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380832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Based on the dynamic O-D estimation technique, this study proposed three models with different measurement inputs: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Model I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only the 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link count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data are 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available;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Model II: 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turning volumes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at each intersection are 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available;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Model III: both intersection 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turning flows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real-time queue information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are obtainable for model 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estimation.</a:t>
            </a: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O-D Estimation: Model I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115616" y="2068132"/>
            <a:ext cx="6624736" cy="3475548"/>
            <a:chOff x="1115616" y="2068132"/>
            <a:chExt cx="6624736" cy="3475548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3995936" y="4247536"/>
              <a:ext cx="0" cy="129614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355976" y="4247536"/>
              <a:ext cx="0" cy="129614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>
              <a:off x="1115616" y="2068132"/>
              <a:ext cx="6624736" cy="3475548"/>
              <a:chOff x="1115616" y="2068132"/>
              <a:chExt cx="6624736" cy="3475548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115616" y="3167416"/>
                <a:ext cx="252028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3635896" y="2068132"/>
                <a:ext cx="0" cy="10992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115616" y="4247536"/>
                <a:ext cx="252028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3637831" y="4247536"/>
                <a:ext cx="0" cy="129614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115616" y="3743480"/>
                <a:ext cx="252028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3995936" y="2068132"/>
                <a:ext cx="0" cy="10992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4355976" y="2087296"/>
                <a:ext cx="0" cy="10992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355976" y="3186580"/>
                <a:ext cx="338437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355976" y="3743480"/>
                <a:ext cx="338437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4355976" y="4247536"/>
                <a:ext cx="338437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7740352" y="2087296"/>
                <a:ext cx="0" cy="10992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7740352" y="4247536"/>
                <a:ext cx="0" cy="10992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1187623" y="3709114"/>
            <a:ext cx="199969" cy="609744"/>
            <a:chOff x="611560" y="1359932"/>
            <a:chExt cx="185341" cy="1080120"/>
          </a:xfrm>
        </p:grpSpPr>
        <p:sp>
          <p:nvSpPr>
            <p:cNvPr id="18" name="Rectangle 17"/>
            <p:cNvSpPr/>
            <p:nvPr/>
          </p:nvSpPr>
          <p:spPr>
            <a:xfrm>
              <a:off x="611560" y="1359932"/>
              <a:ext cx="72008" cy="1080120"/>
            </a:xfrm>
            <a:prstGeom prst="rect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/>
            <p:cNvSpPr/>
            <p:nvPr/>
          </p:nvSpPr>
          <p:spPr>
            <a:xfrm rot="16200000">
              <a:off x="623475" y="1852907"/>
              <a:ext cx="233519" cy="113333"/>
            </a:xfrm>
            <a:prstGeom prst="trapezoid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 rot="5400000">
            <a:off x="3720129" y="1974635"/>
            <a:ext cx="191575" cy="504056"/>
            <a:chOff x="611560" y="1359932"/>
            <a:chExt cx="185341" cy="1080120"/>
          </a:xfrm>
        </p:grpSpPr>
        <p:sp>
          <p:nvSpPr>
            <p:cNvPr id="55" name="Rectangle 54"/>
            <p:cNvSpPr/>
            <p:nvPr/>
          </p:nvSpPr>
          <p:spPr>
            <a:xfrm>
              <a:off x="611560" y="1359932"/>
              <a:ext cx="72008" cy="1080120"/>
            </a:xfrm>
            <a:prstGeom prst="rect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55"/>
            <p:cNvSpPr/>
            <p:nvPr/>
          </p:nvSpPr>
          <p:spPr>
            <a:xfrm rot="16200000">
              <a:off x="623475" y="1852907"/>
              <a:ext cx="233519" cy="113333"/>
            </a:xfrm>
            <a:prstGeom prst="trapezoid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 rot="16200000">
            <a:off x="4061373" y="5137637"/>
            <a:ext cx="215711" cy="490600"/>
            <a:chOff x="611560" y="1359932"/>
            <a:chExt cx="185341" cy="1080120"/>
          </a:xfrm>
        </p:grpSpPr>
        <p:sp>
          <p:nvSpPr>
            <p:cNvPr id="58" name="Rectangle 57"/>
            <p:cNvSpPr/>
            <p:nvPr/>
          </p:nvSpPr>
          <p:spPr>
            <a:xfrm>
              <a:off x="611560" y="1359932"/>
              <a:ext cx="72008" cy="1080120"/>
            </a:xfrm>
            <a:prstGeom prst="rect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apezoid 58"/>
            <p:cNvSpPr/>
            <p:nvPr/>
          </p:nvSpPr>
          <p:spPr>
            <a:xfrm rot="16200000">
              <a:off x="623475" y="1852907"/>
              <a:ext cx="233519" cy="113333"/>
            </a:xfrm>
            <a:prstGeom prst="trapezoid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433345" y="3709114"/>
            <a:ext cx="199969" cy="609744"/>
            <a:chOff x="611560" y="1359932"/>
            <a:chExt cx="185341" cy="1080120"/>
          </a:xfrm>
        </p:grpSpPr>
        <p:sp>
          <p:nvSpPr>
            <p:cNvPr id="61" name="Rectangle 60"/>
            <p:cNvSpPr/>
            <p:nvPr/>
          </p:nvSpPr>
          <p:spPr>
            <a:xfrm>
              <a:off x="611560" y="1359932"/>
              <a:ext cx="72008" cy="1080120"/>
            </a:xfrm>
            <a:prstGeom prst="rect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rapezoid 61"/>
            <p:cNvSpPr/>
            <p:nvPr/>
          </p:nvSpPr>
          <p:spPr>
            <a:xfrm rot="16200000">
              <a:off x="623475" y="1852907"/>
              <a:ext cx="233519" cy="113333"/>
            </a:xfrm>
            <a:prstGeom prst="trapezoid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 rot="10800000">
            <a:off x="3324715" y="3143120"/>
            <a:ext cx="216023" cy="603564"/>
            <a:chOff x="611560" y="1359932"/>
            <a:chExt cx="185341" cy="1080120"/>
          </a:xfrm>
        </p:grpSpPr>
        <p:sp>
          <p:nvSpPr>
            <p:cNvPr id="64" name="Rectangle 63"/>
            <p:cNvSpPr/>
            <p:nvPr/>
          </p:nvSpPr>
          <p:spPr>
            <a:xfrm>
              <a:off x="611560" y="1359932"/>
              <a:ext cx="72008" cy="1080120"/>
            </a:xfrm>
            <a:prstGeom prst="rect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rapezoid 64"/>
            <p:cNvSpPr/>
            <p:nvPr/>
          </p:nvSpPr>
          <p:spPr>
            <a:xfrm rot="16200000">
              <a:off x="623475" y="1852907"/>
              <a:ext cx="233519" cy="113333"/>
            </a:xfrm>
            <a:prstGeom prst="trapezoid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 rot="10800000">
            <a:off x="7405786" y="3163716"/>
            <a:ext cx="216023" cy="603564"/>
            <a:chOff x="611560" y="1359932"/>
            <a:chExt cx="185341" cy="1080120"/>
          </a:xfrm>
        </p:grpSpPr>
        <p:sp>
          <p:nvSpPr>
            <p:cNvPr id="67" name="Rectangle 66"/>
            <p:cNvSpPr/>
            <p:nvPr/>
          </p:nvSpPr>
          <p:spPr>
            <a:xfrm>
              <a:off x="611560" y="1359932"/>
              <a:ext cx="72008" cy="1080120"/>
            </a:xfrm>
            <a:prstGeom prst="rect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67"/>
            <p:cNvSpPr/>
            <p:nvPr/>
          </p:nvSpPr>
          <p:spPr>
            <a:xfrm rot="16200000">
              <a:off x="623475" y="1852907"/>
              <a:ext cx="233519" cy="113333"/>
            </a:xfrm>
            <a:prstGeom prst="trapezoid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 rot="5400000">
            <a:off x="3692726" y="4178826"/>
            <a:ext cx="205948" cy="504056"/>
            <a:chOff x="611560" y="1359932"/>
            <a:chExt cx="185341" cy="1080120"/>
          </a:xfrm>
        </p:grpSpPr>
        <p:sp>
          <p:nvSpPr>
            <p:cNvPr id="70" name="Rectangle 69"/>
            <p:cNvSpPr/>
            <p:nvPr/>
          </p:nvSpPr>
          <p:spPr>
            <a:xfrm>
              <a:off x="611560" y="1359932"/>
              <a:ext cx="72008" cy="1080120"/>
            </a:xfrm>
            <a:prstGeom prst="rect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rapezoid 70"/>
            <p:cNvSpPr/>
            <p:nvPr/>
          </p:nvSpPr>
          <p:spPr>
            <a:xfrm rot="16200000">
              <a:off x="623475" y="1852907"/>
              <a:ext cx="233519" cy="113333"/>
            </a:xfrm>
            <a:prstGeom prst="trapezoid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 rot="16200000">
            <a:off x="4065723" y="2789715"/>
            <a:ext cx="215711" cy="490600"/>
            <a:chOff x="611560" y="1359932"/>
            <a:chExt cx="185341" cy="1080120"/>
          </a:xfrm>
        </p:grpSpPr>
        <p:sp>
          <p:nvSpPr>
            <p:cNvPr id="73" name="Rectangle 72"/>
            <p:cNvSpPr/>
            <p:nvPr/>
          </p:nvSpPr>
          <p:spPr>
            <a:xfrm>
              <a:off x="611560" y="1359932"/>
              <a:ext cx="72008" cy="1080120"/>
            </a:xfrm>
            <a:prstGeom prst="rect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rapezoid 73"/>
            <p:cNvSpPr/>
            <p:nvPr/>
          </p:nvSpPr>
          <p:spPr>
            <a:xfrm rot="16200000">
              <a:off x="623475" y="1852907"/>
              <a:ext cx="233519" cy="113333"/>
            </a:xfrm>
            <a:prstGeom prst="trapezoid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977282" y="3901817"/>
            <a:ext cx="576064" cy="235155"/>
          </a:xfrm>
          <a:prstGeom prst="rightArrow">
            <a:avLst/>
          </a:prstGeom>
          <a:solidFill>
            <a:srgbClr val="FF0000">
              <a:alpha val="80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Right Arrow 76"/>
          <p:cNvSpPr/>
          <p:nvPr/>
        </p:nvSpPr>
        <p:spPr>
          <a:xfrm rot="5400000">
            <a:off x="3527883" y="2087729"/>
            <a:ext cx="576064" cy="235155"/>
          </a:xfrm>
          <a:prstGeom prst="rightArrow">
            <a:avLst/>
          </a:prstGeom>
          <a:solidFill>
            <a:srgbClr val="FF0000">
              <a:alpha val="80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 rot="16200000">
            <a:off x="3881196" y="5255638"/>
            <a:ext cx="576064" cy="235155"/>
          </a:xfrm>
          <a:prstGeom prst="rightArrow">
            <a:avLst/>
          </a:prstGeom>
          <a:solidFill>
            <a:srgbClr val="FF0000">
              <a:alpha val="80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Right Arrow 78"/>
          <p:cNvSpPr/>
          <p:nvPr/>
        </p:nvSpPr>
        <p:spPr>
          <a:xfrm rot="5400000">
            <a:off x="3518318" y="4345511"/>
            <a:ext cx="576064" cy="235155"/>
          </a:xfrm>
          <a:prstGeom prst="rightArrow">
            <a:avLst/>
          </a:prstGeom>
          <a:solidFill>
            <a:srgbClr val="00B050">
              <a:alpha val="80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 rot="16200000">
            <a:off x="3885548" y="2958666"/>
            <a:ext cx="576064" cy="235155"/>
          </a:xfrm>
          <a:prstGeom prst="rightArrow">
            <a:avLst/>
          </a:prstGeom>
          <a:solidFill>
            <a:srgbClr val="00B050">
              <a:alpha val="80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 rot="10800000">
            <a:off x="3131841" y="3345144"/>
            <a:ext cx="576064" cy="235155"/>
          </a:xfrm>
          <a:prstGeom prst="rightArrow">
            <a:avLst/>
          </a:prstGeom>
          <a:solidFill>
            <a:srgbClr val="00B050">
              <a:alpha val="80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>
            <a:off x="4250784" y="3901817"/>
            <a:ext cx="576064" cy="235155"/>
          </a:xfrm>
          <a:prstGeom prst="rightArrow">
            <a:avLst/>
          </a:prstGeom>
          <a:solidFill>
            <a:srgbClr val="00B0F0">
              <a:alpha val="80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 rot="10800000">
            <a:off x="7249849" y="3345145"/>
            <a:ext cx="576064" cy="235155"/>
          </a:xfrm>
          <a:prstGeom prst="rightArrow">
            <a:avLst/>
          </a:prstGeom>
          <a:solidFill>
            <a:srgbClr val="00B0F0">
              <a:alpha val="80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1137" y="1052736"/>
            <a:ext cx="44951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Only </a:t>
            </a:r>
            <a:r>
              <a:rPr lang="en-US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2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link count</a:t>
            </a:r>
            <a:r>
              <a:rPr lang="en-US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data are </a:t>
            </a:r>
            <a:r>
              <a:rPr lang="en-US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available</a:t>
            </a:r>
            <a:endParaRPr lang="en-US" sz="2200" dirty="0"/>
          </a:p>
        </p:txBody>
      </p:sp>
      <p:pic>
        <p:nvPicPr>
          <p:cNvPr id="41986" name="Picture 2" descr="http://www.fhwa.dot.gov/publications/publicroads/12janfeb/images/mch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49" y="2433805"/>
            <a:ext cx="2759036" cy="210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cms.ukintpress.com/UserFiles/Image/TTT%20images/2013/03%20march/SmartSensor%20Matrix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237" y="2276872"/>
            <a:ext cx="2434767" cy="243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475656" y="4613183"/>
            <a:ext cx="172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 Detector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5318365" y="4716548"/>
            <a:ext cx="172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Radar Sensor</a:t>
            </a:r>
            <a:endParaRPr lang="en-US" dirty="0"/>
          </a:p>
        </p:txBody>
      </p:sp>
      <p:pic>
        <p:nvPicPr>
          <p:cNvPr id="93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35" grpId="0"/>
      <p:bldP spid="35" grpId="1"/>
      <p:bldP spid="89" grpId="0"/>
      <p:bldP spid="8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页脚占位符 4"/>
          <p:cNvSpPr txBox="1">
            <a:spLocks/>
          </p:cNvSpPr>
          <p:nvPr/>
        </p:nvSpPr>
        <p:spPr>
          <a:xfrm>
            <a:off x="395536" y="6452636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O-D Estimation: Model I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36712"/>
            <a:ext cx="869969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19" y="3717032"/>
            <a:ext cx="8699699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19" y="3717032"/>
            <a:ext cx="316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34E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O-D flows and link travel time</a:t>
            </a:r>
            <a:endParaRPr lang="en-US" b="1" dirty="0">
              <a:solidFill>
                <a:srgbClr val="E34E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20877"/>
            <a:ext cx="1872208" cy="46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1" y="4604934"/>
            <a:ext cx="1376165" cy="69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352873"/>
            <a:ext cx="1656184" cy="66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491880" y="3717032"/>
            <a:ext cx="0" cy="3024336"/>
          </a:xfrm>
          <a:prstGeom prst="line">
            <a:avLst/>
          </a:prstGeom>
          <a:ln>
            <a:solidFill>
              <a:srgbClr val="F8794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92" y="4077072"/>
            <a:ext cx="1728192" cy="67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25144"/>
            <a:ext cx="4320480" cy="67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45224"/>
            <a:ext cx="4896544" cy="74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68" y="6165304"/>
            <a:ext cx="4527971" cy="56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923928" y="3717032"/>
            <a:ext cx="438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34E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conservations and diversions</a:t>
            </a:r>
            <a:endParaRPr lang="en-US" b="1" dirty="0">
              <a:solidFill>
                <a:srgbClr val="E34E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19" y="3717032"/>
            <a:ext cx="8699699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35696" y="3717032"/>
            <a:ext cx="438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34E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conservations and diversions</a:t>
            </a:r>
            <a:endParaRPr lang="en-US" b="1" dirty="0">
              <a:solidFill>
                <a:srgbClr val="E34E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3" y="5997007"/>
            <a:ext cx="1736843" cy="74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458" y="4086364"/>
            <a:ext cx="6533819" cy="245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70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5" grpId="1"/>
      <p:bldP spid="23" grpId="0"/>
      <p:bldP spid="23" grpId="1"/>
      <p:bldP spid="24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Estimation Algorithm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1540" y="105273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dynamic O-D variables are assumed to follow the random walk process between successive time intervals:</a:t>
            </a: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42" y="2178943"/>
            <a:ext cx="54006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页脚占位符 4"/>
          <p:cNvSpPr txBox="1">
            <a:spLocks/>
          </p:cNvSpPr>
          <p:nvPr/>
        </p:nvSpPr>
        <p:spPr>
          <a:xfrm>
            <a:off x="395536" y="6452636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28"/>
          <p:cNvSpPr/>
          <p:nvPr/>
        </p:nvSpPr>
        <p:spPr>
          <a:xfrm>
            <a:off x="2440800" y="2780928"/>
            <a:ext cx="3113744" cy="528320"/>
          </a:xfrm>
          <a:prstGeom prst="roundRect">
            <a:avLst/>
          </a:prstGeom>
          <a:solidFill>
            <a:schemeClr val="accent3">
              <a:lumMod val="75000"/>
              <a:alpha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Compute the linearized transformation matrix H(k)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Estimation Algorithm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页脚占位符 4"/>
          <p:cNvSpPr txBox="1">
            <a:spLocks/>
          </p:cNvSpPr>
          <p:nvPr/>
        </p:nvSpPr>
        <p:spPr>
          <a:xfrm>
            <a:off x="395536" y="6452636"/>
            <a:ext cx="359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28"/>
          <p:cNvSpPr/>
          <p:nvPr/>
        </p:nvSpPr>
        <p:spPr>
          <a:xfrm>
            <a:off x="2843808" y="1052736"/>
            <a:ext cx="2304256" cy="528320"/>
          </a:xfrm>
          <a:prstGeom prst="roundRect">
            <a:avLst/>
          </a:prstGeom>
          <a:solidFill>
            <a:srgbClr val="C00000">
              <a:alpha val="75000"/>
            </a:srgb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Initialization</a:t>
            </a:r>
          </a:p>
        </p:txBody>
      </p:sp>
      <p:sp>
        <p:nvSpPr>
          <p:cNvPr id="13" name="Rounded Rectangle 28"/>
          <p:cNvSpPr/>
          <p:nvPr/>
        </p:nvSpPr>
        <p:spPr>
          <a:xfrm>
            <a:off x="2764800" y="1916832"/>
            <a:ext cx="2461344" cy="528320"/>
          </a:xfrm>
          <a:prstGeom prst="roundRect">
            <a:avLst/>
          </a:prstGeom>
          <a:solidFill>
            <a:srgbClr val="7030A0">
              <a:alpha val="69000"/>
            </a:srgb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Compute the mean link travel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28"/>
          <p:cNvSpPr/>
          <p:nvPr/>
        </p:nvSpPr>
        <p:spPr>
          <a:xfrm>
            <a:off x="2088000" y="3645024"/>
            <a:ext cx="3816424" cy="26165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Update the estimation with extended Kalman filter</a:t>
            </a:r>
          </a:p>
          <a:p>
            <a:pPr algn="ctr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484692"/>
              </p:ext>
            </p:extLst>
          </p:nvPr>
        </p:nvGraphicFramePr>
        <p:xfrm>
          <a:off x="2123728" y="4522983"/>
          <a:ext cx="3750627" cy="1282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4" name="Equation" r:id="rId5" imgW="2730240" imgH="965160" progId="Equation.DSMT4">
                  <p:embed/>
                </p:oleObj>
              </mc:Choice>
              <mc:Fallback>
                <p:oleObj name="Equation" r:id="rId5" imgW="273024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522983"/>
                        <a:ext cx="3750627" cy="12822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>
            <a:stCxn id="12" idx="2"/>
            <a:endCxn id="13" idx="0"/>
          </p:cNvCxnSpPr>
          <p:nvPr/>
        </p:nvCxnSpPr>
        <p:spPr>
          <a:xfrm flipH="1">
            <a:off x="3995472" y="1581056"/>
            <a:ext cx="464" cy="335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  <a:endCxn id="14" idx="0"/>
          </p:cNvCxnSpPr>
          <p:nvPr/>
        </p:nvCxnSpPr>
        <p:spPr>
          <a:xfrm>
            <a:off x="3995472" y="2445152"/>
            <a:ext cx="2200" cy="335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2"/>
            <a:endCxn id="15" idx="0"/>
          </p:cNvCxnSpPr>
          <p:nvPr/>
        </p:nvCxnSpPr>
        <p:spPr>
          <a:xfrm flipH="1">
            <a:off x="3996212" y="3309248"/>
            <a:ext cx="1460" cy="335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5" idx="1"/>
            <a:endCxn id="14" idx="1"/>
          </p:cNvCxnSpPr>
          <p:nvPr/>
        </p:nvCxnSpPr>
        <p:spPr>
          <a:xfrm rot="10800000" flipH="1">
            <a:off x="2088000" y="3045088"/>
            <a:ext cx="352800" cy="1908212"/>
          </a:xfrm>
          <a:prstGeom prst="bentConnector3">
            <a:avLst>
              <a:gd name="adj1" fmla="val -145791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59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O-D Estimation: Model II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159732" y="2917431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663788" y="1818147"/>
            <a:ext cx="0" cy="10992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665723" y="4619175"/>
            <a:ext cx="0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023828" y="1818147"/>
            <a:ext cx="0" cy="10992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383868" y="1837311"/>
            <a:ext cx="0" cy="10992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383868" y="2936595"/>
            <a:ext cx="33843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383868" y="3827087"/>
            <a:ext cx="33843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383868" y="4619175"/>
            <a:ext cx="33843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023828" y="4619175"/>
            <a:ext cx="0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383868" y="4619175"/>
            <a:ext cx="0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81137" y="1052736"/>
            <a:ext cx="5436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Turning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volumes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at each intersection are available</a:t>
            </a:r>
            <a:endParaRPr lang="en-US" sz="2200" dirty="0"/>
          </a:p>
        </p:txBody>
      </p:sp>
      <p:grpSp>
        <p:nvGrpSpPr>
          <p:cNvPr id="20" name="Group 19"/>
          <p:cNvGrpSpPr/>
          <p:nvPr/>
        </p:nvGrpSpPr>
        <p:grpSpPr>
          <a:xfrm rot="10800000">
            <a:off x="2953307" y="2891677"/>
            <a:ext cx="2878833" cy="1143000"/>
            <a:chOff x="4648200" y="2209800"/>
            <a:chExt cx="2590800" cy="1143000"/>
          </a:xfrm>
        </p:grpSpPr>
        <p:sp>
          <p:nvSpPr>
            <p:cNvPr id="75" name="Rectangle 74"/>
            <p:cNvSpPr/>
            <p:nvPr/>
          </p:nvSpPr>
          <p:spPr>
            <a:xfrm>
              <a:off x="5638800" y="2743200"/>
              <a:ext cx="1066800" cy="152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4648200" y="2819400"/>
              <a:ext cx="533400" cy="158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5943600" y="2514600"/>
              <a:ext cx="762000" cy="1524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flipV="1">
              <a:off x="5181600" y="2590800"/>
              <a:ext cx="381000" cy="22860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5181600" y="2819400"/>
              <a:ext cx="381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5181600" y="2819400"/>
              <a:ext cx="304800" cy="2286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6096000" y="2971800"/>
              <a:ext cx="6096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hape 51"/>
            <p:cNvCxnSpPr>
              <a:stCxn id="84" idx="3"/>
            </p:cNvCxnSpPr>
            <p:nvPr/>
          </p:nvCxnSpPr>
          <p:spPr>
            <a:xfrm flipV="1">
              <a:off x="6705600" y="2209800"/>
              <a:ext cx="304800" cy="381000"/>
            </a:xfrm>
            <a:prstGeom prst="curvedConnector2">
              <a:avLst/>
            </a:prstGeom>
            <a:ln w="38100">
              <a:solidFill>
                <a:srgbClr val="00B0F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6705600" y="2819400"/>
              <a:ext cx="533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hape 54"/>
            <p:cNvCxnSpPr>
              <a:stCxn id="88" idx="3"/>
            </p:cNvCxnSpPr>
            <p:nvPr/>
          </p:nvCxnSpPr>
          <p:spPr>
            <a:xfrm>
              <a:off x="6705600" y="3048000"/>
              <a:ext cx="304800" cy="304800"/>
            </a:xfrm>
            <a:prstGeom prst="curvedConnector2">
              <a:avLst/>
            </a:prstGeom>
            <a:ln w="3810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Straight Connector 91"/>
          <p:cNvCxnSpPr/>
          <p:nvPr/>
        </p:nvCxnSpPr>
        <p:spPr>
          <a:xfrm>
            <a:off x="2159732" y="3827087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159732" y="4619175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3010" name="Picture 2" descr="http://www.wavetronix.com/assets/products/smartsensor/matrix/features_Billboard-be11f0f7bb8b2ea58e50c4456ff418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8422"/>
            <a:ext cx="4015657" cy="170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65903" y="4283804"/>
            <a:ext cx="350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Lane-based Radar Sensor</a:t>
            </a:r>
            <a:endParaRPr lang="en-US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55921"/>
            <a:ext cx="4271279" cy="298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5379482" y="4931876"/>
            <a:ext cx="164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Fisheye camera</a:t>
            </a:r>
            <a:endParaRPr lang="en-US" dirty="0"/>
          </a:p>
        </p:txBody>
      </p:sp>
      <p:pic>
        <p:nvPicPr>
          <p:cNvPr id="95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2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O-D Estimation: Model II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39252" y="971436"/>
            <a:ext cx="4525236" cy="56979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32040" y="971436"/>
            <a:ext cx="371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34E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conservations and diversions</a:t>
            </a:r>
            <a:endParaRPr lang="en-US" b="1" dirty="0">
              <a:solidFill>
                <a:srgbClr val="E34E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4" y="1196752"/>
            <a:ext cx="4204587" cy="322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427984" y="1412776"/>
            <a:ext cx="4384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approach 1 and 3: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93" y="1871748"/>
            <a:ext cx="3741575" cy="45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13295" y="44530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Turning flows at intersection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39252" y="980728"/>
            <a:ext cx="4525236" cy="56979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932040" y="980728"/>
            <a:ext cx="371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34E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conservations and diversions</a:t>
            </a:r>
            <a:endParaRPr lang="en-US" b="1" dirty="0">
              <a:solidFill>
                <a:srgbClr val="E34E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27984" y="1422068"/>
            <a:ext cx="4384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approach 2 and 4: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51" y="1772816"/>
            <a:ext cx="3902405" cy="481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69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2" grpId="0"/>
      <p:bldP spid="29" grpId="0" animBg="1"/>
      <p:bldP spid="30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O-D Estimation: Model III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31640" y="2951392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835696" y="1852108"/>
            <a:ext cx="0" cy="10992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837631" y="4653136"/>
            <a:ext cx="0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195736" y="1852108"/>
            <a:ext cx="0" cy="10992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555776" y="1871272"/>
            <a:ext cx="0" cy="10992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55776" y="2970556"/>
            <a:ext cx="33843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555776" y="3861048"/>
            <a:ext cx="33843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555776" y="4653136"/>
            <a:ext cx="33843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195736" y="4653136"/>
            <a:ext cx="0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555776" y="4653136"/>
            <a:ext cx="0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85510" y="980728"/>
            <a:ext cx="8585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Both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intersection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turning flows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real-time queue information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are obtainable for model estimation</a:t>
            </a:r>
            <a:endParaRPr lang="en-US" sz="2200" dirty="0"/>
          </a:p>
        </p:txBody>
      </p:sp>
      <p:cxnSp>
        <p:nvCxnSpPr>
          <p:cNvPr id="92" name="Straight Connector 91"/>
          <p:cNvCxnSpPr/>
          <p:nvPr/>
        </p:nvCxnSpPr>
        <p:spPr>
          <a:xfrm>
            <a:off x="1331640" y="3861048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331640" y="4653136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908365" y="1871272"/>
            <a:ext cx="0" cy="10992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940152" y="4653136"/>
            <a:ext cx="0" cy="10992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55776" y="3606977"/>
            <a:ext cx="1188132" cy="216024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55776" y="3318945"/>
            <a:ext cx="1188132" cy="216024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555776" y="3030913"/>
            <a:ext cx="1188132" cy="216024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pic>
        <p:nvPicPr>
          <p:cNvPr id="45058" name="Picture 2" descr="http://www.wpclipart.com/travel/large_traffic_lights/traffic_signal_large_all_colors_n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3534969"/>
            <a:ext cx="442045" cy="6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wpclipart.com/travel/large_traffic_lights/traffic_signal_large_all_colors_n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13" y="3534969"/>
            <a:ext cx="442045" cy="6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974713" y="3895009"/>
            <a:ext cx="4294473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11860" y="390559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 progression</a:t>
            </a:r>
            <a:endParaRPr lang="en-US" dirty="0"/>
          </a:p>
        </p:txBody>
      </p:sp>
      <p:cxnSp>
        <p:nvCxnSpPr>
          <p:cNvPr id="46" name="Shape 54"/>
          <p:cNvCxnSpPr/>
          <p:nvPr/>
        </p:nvCxnSpPr>
        <p:spPr>
          <a:xfrm rot="5400000">
            <a:off x="5832196" y="2834125"/>
            <a:ext cx="304800" cy="304800"/>
          </a:xfrm>
          <a:prstGeom prst="curvedConnector2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467947" y="1871272"/>
            <a:ext cx="0" cy="10992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480212" y="4653136"/>
            <a:ext cx="0" cy="10992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hape 51"/>
          <p:cNvCxnSpPr/>
          <p:nvPr/>
        </p:nvCxnSpPr>
        <p:spPr>
          <a:xfrm rot="16200000" flipV="1">
            <a:off x="5978252" y="4462636"/>
            <a:ext cx="304800" cy="381000"/>
          </a:xfrm>
          <a:prstGeom prst="curvedConnector2">
            <a:avLst/>
          </a:prstGeom>
          <a:ln w="3810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>
            <a:off x="6464766" y="3425369"/>
            <a:ext cx="5334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464766" y="2970556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480212" y="4653136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494110" y="3905597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561504" y="3312000"/>
            <a:ext cx="2802583" cy="216000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55777" y="3326392"/>
            <a:ext cx="360040" cy="174616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62" name="Shape 54"/>
          <p:cNvCxnSpPr/>
          <p:nvPr/>
        </p:nvCxnSpPr>
        <p:spPr>
          <a:xfrm rot="5400000">
            <a:off x="5825852" y="2834125"/>
            <a:ext cx="304800" cy="304800"/>
          </a:xfrm>
          <a:prstGeom prst="curvedConnector2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51"/>
          <p:cNvCxnSpPr/>
          <p:nvPr/>
        </p:nvCxnSpPr>
        <p:spPr>
          <a:xfrm rot="16200000" flipV="1">
            <a:off x="5971908" y="4462636"/>
            <a:ext cx="304800" cy="381000"/>
          </a:xfrm>
          <a:prstGeom prst="curvedConnector2">
            <a:avLst/>
          </a:prstGeom>
          <a:ln w="3810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520" y="1760622"/>
            <a:ext cx="8519751" cy="44766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5060" name="Picture 4" descr="http://www.adec-technologies.com/typo3temp/pics/d5bc5aad8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33" y="2611054"/>
            <a:ext cx="3334837" cy="205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http://www.ait.ac.at/typo3temp/fl_realurl_image/verkehrsdaten-499x250-02-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5" y="2703998"/>
            <a:ext cx="3604690" cy="180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15616" y="45811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Camera Sensors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436096" y="466531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Radar Sensors</a:t>
            </a:r>
            <a:endParaRPr lang="en-US" dirty="0"/>
          </a:p>
        </p:txBody>
      </p:sp>
      <p:pic>
        <p:nvPicPr>
          <p:cNvPr id="68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5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" grpId="0"/>
      <p:bldP spid="60" grpId="1" animBg="1"/>
      <p:bldP spid="60" grpId="2" animBg="1"/>
      <p:bldP spid="61" grpId="0" animBg="1"/>
      <p:bldP spid="12" grpId="0" animBg="1"/>
      <p:bldP spid="12" grpId="1" animBg="1"/>
      <p:bldP spid="11" grpId="0"/>
      <p:bldP spid="11" grpId="1"/>
      <p:bldP spid="66" grpId="0"/>
      <p:bldP spid="6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/>
          <p:cNvSpPr txBox="1"/>
          <p:nvPr/>
        </p:nvSpPr>
        <p:spPr>
          <a:xfrm>
            <a:off x="212915" y="22115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Congestion at Off-ramp Interchanged Area</a:t>
            </a:r>
            <a:endParaRPr lang="zh-CN" altLang="en-US" sz="34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492005"/>
              </p:ext>
            </p:extLst>
          </p:nvPr>
        </p:nvGraphicFramePr>
        <p:xfrm>
          <a:off x="395491" y="1341808"/>
          <a:ext cx="8209341" cy="496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4" name="Visio" r:id="rId4" imgW="6475278" imgH="3260137" progId="Visio.Drawing.11">
                  <p:embed/>
                </p:oleObj>
              </mc:Choice>
              <mc:Fallback>
                <p:oleObj name="Visio" r:id="rId4" imgW="6475278" imgH="32601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491" y="1341808"/>
                        <a:ext cx="8209341" cy="496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711008"/>
              </p:ext>
            </p:extLst>
          </p:nvPr>
        </p:nvGraphicFramePr>
        <p:xfrm>
          <a:off x="395536" y="1340768"/>
          <a:ext cx="8208912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5" name="Visio" r:id="rId6" imgW="6475278" imgH="3260137" progId="Visio.Drawing.11">
                  <p:embed/>
                </p:oleObj>
              </mc:Choice>
              <mc:Fallback>
                <p:oleObj name="Visio" r:id="rId6" imgW="6475278" imgH="32601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340768"/>
                        <a:ext cx="8208912" cy="4968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995076"/>
              </p:ext>
            </p:extLst>
          </p:nvPr>
        </p:nvGraphicFramePr>
        <p:xfrm>
          <a:off x="395536" y="1340768"/>
          <a:ext cx="8208912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6" name="Visio" r:id="rId8" imgW="6475278" imgH="3260137" progId="Visio.Drawing.11">
                  <p:embed/>
                </p:oleObj>
              </mc:Choice>
              <mc:Fallback>
                <p:oleObj name="Visio" r:id="rId8" imgW="6475278" imgH="32601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340768"/>
                        <a:ext cx="8208912" cy="4968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775130"/>
              </p:ext>
            </p:extLst>
          </p:nvPr>
        </p:nvGraphicFramePr>
        <p:xfrm>
          <a:off x="395536" y="1340768"/>
          <a:ext cx="8208912" cy="4968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7" name="Visio" r:id="rId10" imgW="6475278" imgH="3260137" progId="Visio.Drawing.11">
                  <p:embed/>
                </p:oleObj>
              </mc:Choice>
              <mc:Fallback>
                <p:oleObj name="Visio" r:id="rId10" imgW="6475278" imgH="32601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340768"/>
                        <a:ext cx="8208912" cy="4968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xplosion 2 6"/>
          <p:cNvSpPr/>
          <p:nvPr/>
        </p:nvSpPr>
        <p:spPr>
          <a:xfrm>
            <a:off x="2812318" y="1460030"/>
            <a:ext cx="3035473" cy="1513188"/>
          </a:xfrm>
          <a:prstGeom prst="irregularSeal2">
            <a:avLst/>
          </a:prstGeom>
          <a:solidFill>
            <a:srgbClr val="FF0000">
              <a:alpha val="75000"/>
            </a:srgbClr>
          </a:solidFill>
          <a:ln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Bottleneck</a:t>
            </a:r>
            <a:endParaRPr lang="en-US" sz="1600" dirty="0"/>
          </a:p>
        </p:txBody>
      </p:sp>
      <p:pic>
        <p:nvPicPr>
          <p:cNvPr id="11" name="Picture 6" descr="http://www.betterroads.com/files/2013/04/shutterstock_11004164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17776"/>
            <a:ext cx="3619703" cy="2933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DEE-23A7-4EAC-850A-534018C2544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3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页脚占位符 4"/>
          <p:cNvSpPr txBox="1">
            <a:spLocks/>
          </p:cNvSpPr>
          <p:nvPr/>
        </p:nvSpPr>
        <p:spPr>
          <a:xfrm>
            <a:off x="395536" y="6452636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528" y="3645024"/>
            <a:ext cx="8431745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O-D Estimation: Model III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39952" y="980728"/>
            <a:ext cx="4896544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23986" y="980728"/>
            <a:ext cx="277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34E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 Length Estimation</a:t>
            </a:r>
            <a:endParaRPr lang="en-US" b="1" dirty="0">
              <a:solidFill>
                <a:srgbClr val="E34E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756158"/>
              </p:ext>
            </p:extLst>
          </p:nvPr>
        </p:nvGraphicFramePr>
        <p:xfrm>
          <a:off x="179513" y="984350"/>
          <a:ext cx="3816424" cy="2156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8" name="Visio" r:id="rId5" imgW="4159777" imgH="2350890" progId="Visio.Drawing.11">
                  <p:embed/>
                </p:oleObj>
              </mc:Choice>
              <mc:Fallback>
                <p:oleObj name="Visio" r:id="rId5" imgW="4159777" imgH="235089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984350"/>
                        <a:ext cx="3816424" cy="2156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4" y="3789040"/>
            <a:ext cx="819202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21" y="1445310"/>
            <a:ext cx="4688967" cy="176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0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O-D Estimation: Model III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3815" y="1124744"/>
            <a:ext cx="8264649" cy="5184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20095" y="1124744"/>
            <a:ext cx="277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34E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 Length Estimation</a:t>
            </a:r>
            <a:endParaRPr lang="en-US" b="1" dirty="0">
              <a:solidFill>
                <a:srgbClr val="E34E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6185" y="1556792"/>
            <a:ext cx="4384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outbound direction: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185" y="3923305"/>
            <a:ext cx="4384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inbound direction: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24" y="4285803"/>
            <a:ext cx="70866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24" y="1875430"/>
            <a:ext cx="70485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5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Model Evaluation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000381"/>
              </p:ext>
            </p:extLst>
          </p:nvPr>
        </p:nvGraphicFramePr>
        <p:xfrm>
          <a:off x="665532" y="1052736"/>
          <a:ext cx="7857873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5" name="Visio" r:id="rId4" imgW="8866844" imgH="1735290" progId="Visio.Drawing.11">
                  <p:embed/>
                </p:oleObj>
              </mc:Choice>
              <mc:Fallback>
                <p:oleObj name="Visio" r:id="rId4" imgW="8866844" imgH="173529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32" y="1052736"/>
                        <a:ext cx="7857873" cy="1512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71800" y="27089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Arterial Topology of the Study Site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28227"/>
              </p:ext>
            </p:extLst>
          </p:nvPr>
        </p:nvGraphicFramePr>
        <p:xfrm>
          <a:off x="457200" y="3429000"/>
          <a:ext cx="8229600" cy="1792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0">
                <a:tc rowSpan="2"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 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 II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 III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MAPE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MAPE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MAPE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Link flows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18.56%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16.31%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15.92%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Turning flows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42.39%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18.27%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17.46%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 flows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42.02%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3.075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33.20%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2.512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1.251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28.11%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1.979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228184" y="3645024"/>
            <a:ext cx="2448272" cy="144016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8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Model Evaluation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516874"/>
              </p:ext>
            </p:extLst>
          </p:nvPr>
        </p:nvGraphicFramePr>
        <p:xfrm>
          <a:off x="457200" y="2924944"/>
          <a:ext cx="8229600" cy="2304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0">
                <a:tc gridSpan="2"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 Truth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 III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 Pair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Flows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 Pair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Flows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 Pair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Flows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 Pair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Flows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9→12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9→12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9→12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9→12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6→12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6→12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6→12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6→12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9→1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9→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9→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9→1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6→4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4→7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4→7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6→4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12→7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12→6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12→7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12→1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9→1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9→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12→1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000381"/>
              </p:ext>
            </p:extLst>
          </p:nvPr>
        </p:nvGraphicFramePr>
        <p:xfrm>
          <a:off x="665163" y="1052513"/>
          <a:ext cx="7858125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5" name="Visio" r:id="rId4" imgW="8866844" imgH="1735290" progId="Visio.Drawing.11">
                  <p:embed/>
                </p:oleObj>
              </mc:Choice>
              <mc:Fallback>
                <p:oleObj name="Visio" r:id="rId4" imgW="8866844" imgH="173529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052513"/>
                        <a:ext cx="7858125" cy="151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588224" y="3645024"/>
            <a:ext cx="1008112" cy="158417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2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Pre-timed Signal Design</a:t>
            </a:r>
          </a:p>
        </p:txBody>
      </p:sp>
      <p:pic>
        <p:nvPicPr>
          <p:cNvPr id="12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页脚占位符 4"/>
          <p:cNvSpPr txBox="1">
            <a:spLocks/>
          </p:cNvSpPr>
          <p:nvPr/>
        </p:nvSpPr>
        <p:spPr>
          <a:xfrm>
            <a:off x="395536" y="6452636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84"/>
          <p:cNvSpPr/>
          <p:nvPr/>
        </p:nvSpPr>
        <p:spPr>
          <a:xfrm>
            <a:off x="2339752" y="2066984"/>
            <a:ext cx="2808312" cy="2730168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42"/>
          <p:cNvSpPr/>
          <p:nvPr/>
        </p:nvSpPr>
        <p:spPr>
          <a:xfrm>
            <a:off x="179512" y="3068960"/>
            <a:ext cx="1944216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 Detectors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28"/>
          <p:cNvSpPr/>
          <p:nvPr/>
        </p:nvSpPr>
        <p:spPr>
          <a:xfrm>
            <a:off x="4211960" y="1124744"/>
            <a:ext cx="2304256" cy="52832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Traffic Data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28"/>
          <p:cNvSpPr/>
          <p:nvPr/>
        </p:nvSpPr>
        <p:spPr>
          <a:xfrm>
            <a:off x="2524460" y="2276872"/>
            <a:ext cx="2461344" cy="528320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Estimation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28"/>
          <p:cNvSpPr/>
          <p:nvPr/>
        </p:nvSpPr>
        <p:spPr>
          <a:xfrm>
            <a:off x="2524460" y="3173988"/>
            <a:ext cx="2461344" cy="528320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flow pattern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28"/>
          <p:cNvSpPr/>
          <p:nvPr/>
        </p:nvSpPr>
        <p:spPr>
          <a:xfrm>
            <a:off x="2524460" y="4076556"/>
            <a:ext cx="2461344" cy="528320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Traffic Paths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28"/>
          <p:cNvSpPr/>
          <p:nvPr/>
        </p:nvSpPr>
        <p:spPr>
          <a:xfrm>
            <a:off x="5729944" y="2276872"/>
            <a:ext cx="3113744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Optimization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8"/>
          <p:cNvSpPr/>
          <p:nvPr/>
        </p:nvSpPr>
        <p:spPr>
          <a:xfrm>
            <a:off x="5712544" y="3173988"/>
            <a:ext cx="3113744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Multi-path Progression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8"/>
          <p:cNvSpPr/>
          <p:nvPr/>
        </p:nvSpPr>
        <p:spPr>
          <a:xfrm>
            <a:off x="5729944" y="4076556"/>
            <a:ext cx="3113744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Pre-timed Signal Plan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84"/>
          <p:cNvSpPr/>
          <p:nvPr/>
        </p:nvSpPr>
        <p:spPr>
          <a:xfrm>
            <a:off x="5464100" y="2073064"/>
            <a:ext cx="3506204" cy="273016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42"/>
          <p:cNvSpPr/>
          <p:nvPr/>
        </p:nvSpPr>
        <p:spPr>
          <a:xfrm>
            <a:off x="4314156" y="5157192"/>
            <a:ext cx="1944216" cy="609600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signal Control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Elbow Connector 24"/>
          <p:cNvCxnSpPr>
            <a:stCxn id="15" idx="0"/>
            <a:endCxn id="16" idx="1"/>
          </p:cNvCxnSpPr>
          <p:nvPr/>
        </p:nvCxnSpPr>
        <p:spPr>
          <a:xfrm rot="5400000" flipH="1" flipV="1">
            <a:off x="1841762" y="698762"/>
            <a:ext cx="1680056" cy="3060340"/>
          </a:xfrm>
          <a:prstGeom prst="bentConnector2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6" idx="2"/>
            <a:endCxn id="17" idx="0"/>
          </p:cNvCxnSpPr>
          <p:nvPr/>
        </p:nvCxnSpPr>
        <p:spPr>
          <a:xfrm rot="5400000">
            <a:off x="4247706" y="1160490"/>
            <a:ext cx="623808" cy="1608956"/>
          </a:xfrm>
          <a:prstGeom prst="bentConnector3">
            <a:avLst>
              <a:gd name="adj1" fmla="val 50000"/>
            </a:avLst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2"/>
            <a:endCxn id="18" idx="0"/>
          </p:cNvCxnSpPr>
          <p:nvPr/>
        </p:nvCxnSpPr>
        <p:spPr>
          <a:xfrm>
            <a:off x="3755132" y="2805192"/>
            <a:ext cx="0" cy="368796"/>
          </a:xfrm>
          <a:prstGeom prst="straightConnector1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755132" y="3707760"/>
            <a:ext cx="0" cy="368796"/>
          </a:xfrm>
          <a:prstGeom prst="straightConnector1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9" idx="2"/>
            <a:endCxn id="24" idx="0"/>
          </p:cNvCxnSpPr>
          <p:nvPr/>
        </p:nvCxnSpPr>
        <p:spPr>
          <a:xfrm rot="16200000" flipH="1">
            <a:off x="4244540" y="4115468"/>
            <a:ext cx="552316" cy="1531132"/>
          </a:xfrm>
          <a:prstGeom prst="bentConnector3">
            <a:avLst>
              <a:gd name="adj1" fmla="val 50000"/>
            </a:avLst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5" idx="2"/>
            <a:endCxn id="24" idx="1"/>
          </p:cNvCxnSpPr>
          <p:nvPr/>
        </p:nvCxnSpPr>
        <p:spPr>
          <a:xfrm rot="16200000" flipH="1">
            <a:off x="1841172" y="2989008"/>
            <a:ext cx="1783432" cy="3162536"/>
          </a:xfrm>
          <a:prstGeom prst="bentConnector2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6" idx="2"/>
            <a:endCxn id="20" idx="0"/>
          </p:cNvCxnSpPr>
          <p:nvPr/>
        </p:nvCxnSpPr>
        <p:spPr>
          <a:xfrm rot="16200000" flipH="1">
            <a:off x="6013548" y="1003604"/>
            <a:ext cx="623808" cy="1922728"/>
          </a:xfrm>
          <a:prstGeom prst="bentConnector3">
            <a:avLst>
              <a:gd name="adj1" fmla="val 50000"/>
            </a:avLst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286816" y="2822858"/>
            <a:ext cx="0" cy="368796"/>
          </a:xfrm>
          <a:prstGeom prst="straightConnector1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286816" y="3678560"/>
            <a:ext cx="0" cy="368796"/>
          </a:xfrm>
          <a:prstGeom prst="straightConnector1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9" idx="3"/>
            <a:endCxn id="21" idx="1"/>
          </p:cNvCxnSpPr>
          <p:nvPr/>
        </p:nvCxnSpPr>
        <p:spPr>
          <a:xfrm flipV="1">
            <a:off x="4985804" y="3438148"/>
            <a:ext cx="726740" cy="902568"/>
          </a:xfrm>
          <a:prstGeom prst="bentConnector3">
            <a:avLst>
              <a:gd name="adj1" fmla="val 50000"/>
            </a:avLst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2" idx="2"/>
            <a:endCxn id="24" idx="0"/>
          </p:cNvCxnSpPr>
          <p:nvPr/>
        </p:nvCxnSpPr>
        <p:spPr>
          <a:xfrm rot="5400000">
            <a:off x="6010382" y="3880758"/>
            <a:ext cx="552316" cy="2000552"/>
          </a:xfrm>
          <a:prstGeom prst="bentConnector3">
            <a:avLst>
              <a:gd name="adj1" fmla="val 50000"/>
            </a:avLst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DEE-23A7-4EAC-850A-534018C2544B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2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Pre-timed Signal Design</a:t>
            </a:r>
          </a:p>
        </p:txBody>
      </p:sp>
      <p:sp>
        <p:nvSpPr>
          <p:cNvPr id="5" name="Rounded Rectangle 28"/>
          <p:cNvSpPr/>
          <p:nvPr/>
        </p:nvSpPr>
        <p:spPr>
          <a:xfrm>
            <a:off x="467544" y="2001056"/>
            <a:ext cx="3113744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Optimization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8"/>
          <p:cNvSpPr/>
          <p:nvPr/>
        </p:nvSpPr>
        <p:spPr>
          <a:xfrm>
            <a:off x="450144" y="3873264"/>
            <a:ext cx="3113744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Multi-path Progression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84"/>
          <p:cNvSpPr/>
          <p:nvPr/>
        </p:nvSpPr>
        <p:spPr>
          <a:xfrm>
            <a:off x="323528" y="1797248"/>
            <a:ext cx="3506204" cy="2796096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23928" y="2073064"/>
            <a:ext cx="576064" cy="360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4469" y="1797248"/>
            <a:ext cx="4226003" cy="11399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maximizing intersection capacity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Variables: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common cycle length, green split 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894956" y="4005064"/>
            <a:ext cx="576064" cy="360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5497" y="3729248"/>
            <a:ext cx="4226003" cy="11399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maximizing progression efficiency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Variables: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offsets; phase sequences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页脚占位符 4"/>
          <p:cNvSpPr txBox="1">
            <a:spLocks/>
          </p:cNvSpPr>
          <p:nvPr/>
        </p:nvSpPr>
        <p:spPr>
          <a:xfrm>
            <a:off x="395536" y="6452636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3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7504" y="4293096"/>
            <a:ext cx="892899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Signal Timing Optimization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function: Maximization of Intersection capacity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r="66204"/>
          <a:stretch>
            <a:fillRect/>
          </a:stretch>
        </p:blipFill>
        <p:spPr bwMode="auto">
          <a:xfrm>
            <a:off x="762000" y="1598831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l="64776"/>
          <a:stretch>
            <a:fillRect/>
          </a:stretch>
        </p:blipFill>
        <p:spPr bwMode="auto">
          <a:xfrm>
            <a:off x="5867400" y="1636931"/>
            <a:ext cx="190610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3200400" y="2589431"/>
            <a:ext cx="2286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7927" y="19431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a multiplier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demand pattern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701853"/>
              </p:ext>
            </p:extLst>
          </p:nvPr>
        </p:nvGraphicFramePr>
        <p:xfrm>
          <a:off x="288925" y="4156075"/>
          <a:ext cx="86106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3" name="Equation" r:id="rId4" imgW="5740200" imgH="888840" progId="Equation.DSMT4">
                  <p:embed/>
                </p:oleObj>
              </mc:Choice>
              <mc:Fallback>
                <p:oleObj name="Equation" r:id="rId4" imgW="5740200" imgH="888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4156075"/>
                        <a:ext cx="86106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7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Signal Timing Optimization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56673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987824" y="1412776"/>
            <a:ext cx="477763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134076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Maximization of intersection capacities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860032" y="2348880"/>
            <a:ext cx="477763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22768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 &lt;= Link Capacity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699792" y="3024073"/>
            <a:ext cx="477763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295206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 of green = cycle length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907832" y="3573016"/>
            <a:ext cx="477763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208" y="342900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Off-ramp queue constraint: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Queue &lt; Link Length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524597" y="4293096"/>
            <a:ext cx="477763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4677" y="42210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&amp; Max cycle length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832648" y="4814828"/>
            <a:ext cx="477763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8104" y="47878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&amp; Max green time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2896" y="3429000"/>
            <a:ext cx="8591103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页脚占位符 4"/>
          <p:cNvSpPr txBox="1">
            <a:spLocks/>
          </p:cNvSpPr>
          <p:nvPr/>
        </p:nvSpPr>
        <p:spPr>
          <a:xfrm>
            <a:off x="395535" y="6452636"/>
            <a:ext cx="3613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39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 animBg="1"/>
      <p:bldP spid="8" grpId="0"/>
      <p:bldP spid="9" grpId="0" animBg="1"/>
      <p:bldP spid="10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Pre-timed Signal Design</a:t>
            </a:r>
          </a:p>
        </p:txBody>
      </p:sp>
      <p:sp>
        <p:nvSpPr>
          <p:cNvPr id="5" name="Rounded Rectangle 28"/>
          <p:cNvSpPr/>
          <p:nvPr/>
        </p:nvSpPr>
        <p:spPr>
          <a:xfrm>
            <a:off x="467544" y="2001056"/>
            <a:ext cx="3113744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Optimization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8"/>
          <p:cNvSpPr/>
          <p:nvPr/>
        </p:nvSpPr>
        <p:spPr>
          <a:xfrm>
            <a:off x="450144" y="3873264"/>
            <a:ext cx="3113744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Multi-path Progression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84"/>
          <p:cNvSpPr/>
          <p:nvPr/>
        </p:nvSpPr>
        <p:spPr>
          <a:xfrm>
            <a:off x="323528" y="1797248"/>
            <a:ext cx="3506204" cy="2796096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23928" y="2073064"/>
            <a:ext cx="576064" cy="360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4469" y="1797248"/>
            <a:ext cx="4226003" cy="11399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maximizing intersection capacity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Variables: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common cycle length, green split 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894956" y="4005064"/>
            <a:ext cx="576064" cy="360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5497" y="3729248"/>
            <a:ext cx="4226003" cy="11399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maximizing progression efficiency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Variables: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offsets; phase sequences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页脚占位符 4"/>
          <p:cNvSpPr txBox="1">
            <a:spLocks/>
          </p:cNvSpPr>
          <p:nvPr/>
        </p:nvSpPr>
        <p:spPr>
          <a:xfrm>
            <a:off x="395536" y="6452636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7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Two-way Progression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38999"/>
            <a:ext cx="4505325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5000" y="56020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green band, vehicles can pass the intersections without any stops.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57400" y="2646143"/>
            <a:ext cx="1016794" cy="2849562"/>
            <a:chOff x="1288256" y="3187700"/>
            <a:chExt cx="1016794" cy="2849562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1676400" y="5567362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5400" y="5562600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924050" y="5580062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924050" y="5575300"/>
              <a:ext cx="381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95400" y="5245099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924050" y="5257799"/>
              <a:ext cx="381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676400" y="4787900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924050" y="4800600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95400" y="4800600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24050" y="4813300"/>
              <a:ext cx="381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95400" y="4495799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924050" y="4508499"/>
              <a:ext cx="381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676400" y="4178299"/>
              <a:ext cx="0" cy="317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924050" y="4191000"/>
              <a:ext cx="0" cy="317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95400" y="4178299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924050" y="4190999"/>
              <a:ext cx="381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295400" y="3949699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924050" y="3962399"/>
              <a:ext cx="381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676400" y="3657600"/>
              <a:ext cx="0" cy="292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924050" y="3670300"/>
              <a:ext cx="0" cy="292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295400" y="3657600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924050" y="3670300"/>
              <a:ext cx="381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288256" y="3479799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916906" y="3492499"/>
              <a:ext cx="381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669256" y="3187700"/>
              <a:ext cx="0" cy="292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916906" y="3200400"/>
              <a:ext cx="0" cy="292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/>
          <p:cNvCxnSpPr/>
          <p:nvPr/>
        </p:nvCxnSpPr>
        <p:spPr>
          <a:xfrm flipV="1">
            <a:off x="1828800" y="4382869"/>
            <a:ext cx="0" cy="8715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47825" y="2860453"/>
            <a:ext cx="0" cy="8858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5800" y="3129915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outbound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990600" y="464936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inbound</a:t>
            </a:r>
            <a:endParaRPr lang="en-US" sz="1600" dirty="0"/>
          </a:p>
        </p:txBody>
      </p:sp>
      <p:sp>
        <p:nvSpPr>
          <p:cNvPr id="40" name="Parallelogram 39"/>
          <p:cNvSpPr/>
          <p:nvPr/>
        </p:nvSpPr>
        <p:spPr>
          <a:xfrm>
            <a:off x="4003675" y="3075567"/>
            <a:ext cx="1263650" cy="1838315"/>
          </a:xfrm>
          <a:prstGeom prst="parallelogram">
            <a:avLst>
              <a:gd name="adj" fmla="val 41647"/>
            </a:avLst>
          </a:prstGeom>
          <a:solidFill>
            <a:srgbClr val="66FF66">
              <a:alpha val="29020"/>
            </a:srgbClr>
          </a:solidFill>
          <a:ln>
            <a:solidFill>
              <a:srgbClr val="FFFFFF">
                <a:alpha val="40000"/>
              </a:srgb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arallelogram 40"/>
          <p:cNvSpPr/>
          <p:nvPr/>
        </p:nvSpPr>
        <p:spPr>
          <a:xfrm flipH="1">
            <a:off x="4175125" y="3075567"/>
            <a:ext cx="685800" cy="1838316"/>
          </a:xfrm>
          <a:prstGeom prst="parallelogram">
            <a:avLst>
              <a:gd name="adj" fmla="val 67519"/>
            </a:avLst>
          </a:prstGeom>
          <a:solidFill>
            <a:srgbClr val="66FF66">
              <a:alpha val="29020"/>
            </a:srgbClr>
          </a:solidFill>
          <a:ln>
            <a:solidFill>
              <a:srgbClr val="FFFFFF">
                <a:alpha val="40000"/>
              </a:srgb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06" y="914400"/>
            <a:ext cx="6091237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页脚占位符 4"/>
          <p:cNvSpPr txBox="1">
            <a:spLocks/>
          </p:cNvSpPr>
          <p:nvPr/>
        </p:nvSpPr>
        <p:spPr>
          <a:xfrm>
            <a:off x="424110" y="6453336"/>
            <a:ext cx="360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8" grpId="0"/>
      <p:bldP spid="39" grpId="0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0"/>
          <a:stretch/>
        </p:blipFill>
        <p:spPr bwMode="auto">
          <a:xfrm>
            <a:off x="4594468" y="3944878"/>
            <a:ext cx="4081987" cy="277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63" y="57979"/>
            <a:ext cx="91116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Field Observations</a:t>
            </a:r>
          </a:p>
          <a:p>
            <a:pPr algn="ctr"/>
            <a:r>
              <a:rPr lang="en-US" altLang="zh-CN" sz="28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Highway No. 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Chupei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Taiwan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39" y="1412776"/>
            <a:ext cx="5985581" cy="242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5736" y="1988840"/>
            <a:ext cx="216024" cy="6362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52120" y="1988840"/>
            <a:ext cx="216024" cy="6362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60132" y="2625090"/>
            <a:ext cx="0" cy="13799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627784" y="2462803"/>
            <a:ext cx="360040" cy="3181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页脚占位符 4"/>
          <p:cNvSpPr txBox="1">
            <a:spLocks/>
          </p:cNvSpPr>
          <p:nvPr/>
        </p:nvSpPr>
        <p:spPr>
          <a:xfrm>
            <a:off x="395536" y="6452636"/>
            <a:ext cx="338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 of Maryland</a:t>
            </a:r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70"/>
          <a:stretch/>
        </p:blipFill>
        <p:spPr bwMode="auto">
          <a:xfrm>
            <a:off x="683568" y="3933056"/>
            <a:ext cx="3910901" cy="277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2339752" y="2636912"/>
            <a:ext cx="0" cy="13799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38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300271"/>
              </p:ext>
            </p:extLst>
          </p:nvPr>
        </p:nvGraphicFramePr>
        <p:xfrm>
          <a:off x="2438400" y="1447800"/>
          <a:ext cx="5883275" cy="436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7" name="Visio" r:id="rId3" imgW="5882685" imgH="4366980" progId="Visio.Drawing.11">
                  <p:embed/>
                </p:oleObj>
              </mc:Choice>
              <mc:Fallback>
                <p:oleObj name="Visio" r:id="rId3" imgW="5882685" imgH="43669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447800"/>
                        <a:ext cx="5883275" cy="436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Multi-Path Progression?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762055"/>
              </p:ext>
            </p:extLst>
          </p:nvPr>
        </p:nvGraphicFramePr>
        <p:xfrm>
          <a:off x="2438400" y="1447800"/>
          <a:ext cx="5883275" cy="436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8" name="Visio" r:id="rId5" imgW="5882532" imgH="4366909" progId="">
                  <p:embed/>
                </p:oleObj>
              </mc:Choice>
              <mc:Fallback>
                <p:oleObj name="Visio" r:id="rId5" imgW="5882532" imgH="43669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447800"/>
                        <a:ext cx="5883275" cy="436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105951"/>
              </p:ext>
            </p:extLst>
          </p:nvPr>
        </p:nvGraphicFramePr>
        <p:xfrm>
          <a:off x="2438400" y="1447800"/>
          <a:ext cx="5883275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9" name="Visio" r:id="rId7" imgW="5882532" imgH="4621989" progId="">
                  <p:embed/>
                </p:oleObj>
              </mc:Choice>
              <mc:Fallback>
                <p:oleObj name="Visio" r:id="rId7" imgW="5882532" imgH="46219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447800"/>
                        <a:ext cx="5883275" cy="462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21590"/>
              </p:ext>
            </p:extLst>
          </p:nvPr>
        </p:nvGraphicFramePr>
        <p:xfrm>
          <a:off x="1143000" y="1828800"/>
          <a:ext cx="1127125" cy="429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40" name="Visio" r:id="rId9" imgW="1126787" imgH="4290438" progId="">
                  <p:embed/>
                </p:oleObj>
              </mc:Choice>
              <mc:Fallback>
                <p:oleObj name="Visio" r:id="rId9" imgW="1126787" imgH="42904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8800"/>
                        <a:ext cx="1127125" cy="429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1804947" y="1897049"/>
            <a:ext cx="0" cy="411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allelogram 9"/>
          <p:cNvSpPr/>
          <p:nvPr/>
        </p:nvSpPr>
        <p:spPr>
          <a:xfrm>
            <a:off x="3975100" y="1676400"/>
            <a:ext cx="2819400" cy="3829050"/>
          </a:xfrm>
          <a:prstGeom prst="parallelogram">
            <a:avLst>
              <a:gd name="adj" fmla="val 80743"/>
            </a:avLst>
          </a:prstGeom>
          <a:solidFill>
            <a:srgbClr val="FF00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43000" y="5615940"/>
            <a:ext cx="6096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739900" y="3276600"/>
            <a:ext cx="0" cy="233934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168400" y="3276600"/>
            <a:ext cx="585747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960440"/>
              </p:ext>
            </p:extLst>
          </p:nvPr>
        </p:nvGraphicFramePr>
        <p:xfrm>
          <a:off x="2443162" y="1447800"/>
          <a:ext cx="5883275" cy="436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41" name="Visio" r:id="rId11" imgW="5882532" imgH="4366909" progId="">
                  <p:embed/>
                </p:oleObj>
              </mc:Choice>
              <mc:Fallback>
                <p:oleObj name="Visio" r:id="rId11" imgW="5882532" imgH="43669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2" y="1447800"/>
                        <a:ext cx="5883275" cy="436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arallelogram 14"/>
          <p:cNvSpPr/>
          <p:nvPr/>
        </p:nvSpPr>
        <p:spPr>
          <a:xfrm>
            <a:off x="3124200" y="3352800"/>
            <a:ext cx="2133600" cy="2152650"/>
          </a:xfrm>
          <a:prstGeom prst="parallelogram">
            <a:avLst>
              <a:gd name="adj" fmla="val 59286"/>
            </a:avLst>
          </a:prstGeom>
          <a:solidFill>
            <a:srgbClr val="7030A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600200" y="3223260"/>
            <a:ext cx="54864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00200" y="3223260"/>
            <a:ext cx="0" cy="278858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523951"/>
              </p:ext>
            </p:extLst>
          </p:nvPr>
        </p:nvGraphicFramePr>
        <p:xfrm>
          <a:off x="2436018" y="1447800"/>
          <a:ext cx="5897563" cy="436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42" name="Visio" r:id="rId13" imgW="5897664" imgH="4366909" progId="">
                  <p:embed/>
                </p:oleObj>
              </mc:Choice>
              <mc:Fallback>
                <p:oleObj name="Visio" r:id="rId13" imgW="5897664" imgH="43669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018" y="1447800"/>
                        <a:ext cx="5897563" cy="436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arallelogram 18"/>
          <p:cNvSpPr/>
          <p:nvPr/>
        </p:nvSpPr>
        <p:spPr>
          <a:xfrm flipH="1">
            <a:off x="2984500" y="3352800"/>
            <a:ext cx="2413000" cy="2152650"/>
          </a:xfrm>
          <a:prstGeom prst="parallelogram">
            <a:avLst>
              <a:gd name="adj" fmla="val 58954"/>
            </a:avLst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676400" y="2286000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76400" y="2286000"/>
            <a:ext cx="0" cy="10668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76400" y="3352800"/>
            <a:ext cx="6096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795414"/>
              </p:ext>
            </p:extLst>
          </p:nvPr>
        </p:nvGraphicFramePr>
        <p:xfrm>
          <a:off x="2447925" y="1447800"/>
          <a:ext cx="5883275" cy="436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43" name="Visio" r:id="rId15" imgW="5882532" imgH="4366909" progId="Visio.Drawing.11">
                  <p:embed/>
                </p:oleObj>
              </mc:Choice>
              <mc:Fallback>
                <p:oleObj name="Visio" r:id="rId15" imgW="5882532" imgH="43669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1447800"/>
                        <a:ext cx="5883275" cy="436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arallelogram 23"/>
          <p:cNvSpPr/>
          <p:nvPr/>
        </p:nvSpPr>
        <p:spPr>
          <a:xfrm flipH="1">
            <a:off x="4438650" y="2362200"/>
            <a:ext cx="909320" cy="898525"/>
          </a:xfrm>
          <a:prstGeom prst="parallelogram">
            <a:avLst>
              <a:gd name="adj" fmla="val 58966"/>
            </a:avLst>
          </a:prstGeom>
          <a:solidFill>
            <a:srgbClr val="00206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页脚占位符 4"/>
          <p:cNvSpPr txBox="1">
            <a:spLocks/>
          </p:cNvSpPr>
          <p:nvPr/>
        </p:nvSpPr>
        <p:spPr>
          <a:xfrm>
            <a:off x="395536" y="6453336"/>
            <a:ext cx="3795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9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  <p:bldP spid="15" grpId="1" animBg="1"/>
      <p:bldP spid="19" grpId="0" animBg="1"/>
      <p:bldP spid="19" grpId="1" animBg="1"/>
      <p:bldP spid="24" grpId="0" animBg="1"/>
      <p:bldP spid="24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79532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Issues in Multi-Path Progression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191533"/>
              </p:ext>
            </p:extLst>
          </p:nvPr>
        </p:nvGraphicFramePr>
        <p:xfrm>
          <a:off x="5334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5496" y="6426053"/>
            <a:ext cx="3960440" cy="431948"/>
            <a:chOff x="35496" y="6426053"/>
            <a:chExt cx="3960440" cy="431948"/>
          </a:xfrm>
        </p:grpSpPr>
        <p:pic>
          <p:nvPicPr>
            <p:cNvPr id="5" name="Picture 2" descr="C:\Users\public.Moldy\Desktop\University_of_Maryland_Seal.sv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426053"/>
              <a:ext cx="432048" cy="431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页脚占位符 4"/>
            <p:cNvSpPr txBox="1">
              <a:spLocks/>
            </p:cNvSpPr>
            <p:nvPr/>
          </p:nvSpPr>
          <p:spPr>
            <a:xfrm>
              <a:off x="395536" y="6452636"/>
              <a:ext cx="36004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zh-CN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Department of Civil &amp; Environmental Engineering</a:t>
              </a:r>
            </a:p>
            <a:p>
              <a:r>
                <a:rPr 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University of Maryland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DEE-23A7-4EAC-850A-534018C2544B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1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I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025610" y="1290876"/>
            <a:ext cx="7772400" cy="4572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Objective: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276238"/>
              </p:ext>
            </p:extLst>
          </p:nvPr>
        </p:nvGraphicFramePr>
        <p:xfrm>
          <a:off x="3311610" y="2205276"/>
          <a:ext cx="270344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9" name="Equation" r:id="rId3" imgW="1257120" imgH="355320" progId="">
                  <p:embed/>
                </p:oleObj>
              </mc:Choice>
              <mc:Fallback>
                <p:oleObj name="Equation" r:id="rId3" imgW="1257120" imgH="355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610" y="2205276"/>
                        <a:ext cx="2703446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14632"/>
              </p:ext>
            </p:extLst>
          </p:nvPr>
        </p:nvGraphicFramePr>
        <p:xfrm>
          <a:off x="3446204" y="3881676"/>
          <a:ext cx="170656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0" name="Equation" r:id="rId5" imgW="1104840" imgH="507960" progId="">
                  <p:embed/>
                </p:oleObj>
              </mc:Choice>
              <mc:Fallback>
                <p:oleObj name="Equation" r:id="rId5" imgW="1104840" imgH="507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204" y="3881676"/>
                        <a:ext cx="1706563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819134" y="2238228"/>
            <a:ext cx="216243" cy="4520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97610" y="2242347"/>
            <a:ext cx="216243" cy="447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39248" y="1205746"/>
                <a:ext cx="2743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:Bandwidth of an inbound path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248" y="1205746"/>
                <a:ext cx="2743200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133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57782" y="1749443"/>
                <a:ext cx="2743200" cy="670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:Bandwidth of an outbound path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782" y="1749443"/>
                <a:ext cx="2743200" cy="670761"/>
              </a:xfrm>
              <a:prstGeom prst="rect">
                <a:avLst/>
              </a:prstGeom>
              <a:blipFill rotWithShape="1">
                <a:blip r:embed="rId8"/>
                <a:stretch>
                  <a:fillRect l="-1333" t="-36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536987" y="2245433"/>
            <a:ext cx="265671" cy="45205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92811" y="2249552"/>
            <a:ext cx="255372" cy="44793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80436" y="2367115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:weighting factors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436" y="2367115"/>
                <a:ext cx="2743200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55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760438" y="3838428"/>
            <a:ext cx="379972" cy="381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8676" y="4270056"/>
            <a:ext cx="379972" cy="35714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64876" y="3124682"/>
                <a:ext cx="2743200" cy="935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:green time for an inbound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intersection k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876" y="3124682"/>
                <a:ext cx="2743200" cy="935513"/>
              </a:xfrm>
              <a:prstGeom prst="rect">
                <a:avLst/>
              </a:prstGeom>
              <a:blipFill rotWithShape="1">
                <a:blip r:embed="rId10"/>
                <a:stretch>
                  <a:fillRect l="-1556" t="-3268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297828" y="4089163"/>
                <a:ext cx="2743200" cy="935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green time for an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outbound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intersection k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828" y="4089163"/>
                <a:ext cx="2743200" cy="935513"/>
              </a:xfrm>
              <a:prstGeom prst="rect">
                <a:avLst/>
              </a:prstGeom>
              <a:blipFill rotWithShape="1">
                <a:blip r:embed="rId11"/>
                <a:stretch>
                  <a:fillRect l="-1333" t="-3268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3793524" y="3848725"/>
            <a:ext cx="379972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01762" y="4280353"/>
            <a:ext cx="379972" cy="3571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4746" y="5177076"/>
                <a:ext cx="8625018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:part of green time that is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before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band for an inbound path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intersection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46" y="5177076"/>
                <a:ext cx="8625018" cy="381515"/>
              </a:xfrm>
              <a:prstGeom prst="rect">
                <a:avLst/>
              </a:prstGeom>
              <a:blipFill rotWithShape="1">
                <a:blip r:embed="rId12"/>
                <a:stretch>
                  <a:fillRect l="-495" t="-7937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9600" y="5702238"/>
                <a:ext cx="8625018" cy="393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:part of green time that is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band for an outbound path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intersection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702238"/>
                <a:ext cx="8625018" cy="393762"/>
              </a:xfrm>
              <a:prstGeom prst="rect">
                <a:avLst/>
              </a:prstGeom>
              <a:blipFill rotWithShape="1">
                <a:blip r:embed="rId13"/>
                <a:stretch>
                  <a:fillRect l="-424" t="-7692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页脚占位符 4"/>
          <p:cNvSpPr txBox="1">
            <a:spLocks/>
          </p:cNvSpPr>
          <p:nvPr/>
        </p:nvSpPr>
        <p:spPr>
          <a:xfrm>
            <a:off x="395536" y="6452636"/>
            <a:ext cx="3672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8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I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6850" y="6434138"/>
            <a:ext cx="2133600" cy="241300"/>
          </a:xfrm>
          <a:prstGeom prst="rect">
            <a:avLst/>
          </a:prstGeom>
        </p:spPr>
        <p:txBody>
          <a:bodyPr/>
          <a:lstStyle/>
          <a:p>
            <a:fld id="{EA2CD5C2-3BA0-4DDE-B0E2-2A0FFE3C82C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4572000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697325"/>
              </p:ext>
            </p:extLst>
          </p:nvPr>
        </p:nvGraphicFramePr>
        <p:xfrm>
          <a:off x="1911350" y="4433888"/>
          <a:ext cx="531971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8" name="Equation" r:id="rId3" imgW="3314520" imgH="253800" progId="Equation.DSMT4">
                  <p:embed/>
                </p:oleObj>
              </mc:Choice>
              <mc:Fallback>
                <p:oleObj name="Equation" r:id="rId3" imgW="3314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4433888"/>
                        <a:ext cx="5319713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455082"/>
              </p:ext>
            </p:extLst>
          </p:nvPr>
        </p:nvGraphicFramePr>
        <p:xfrm>
          <a:off x="1984375" y="2438400"/>
          <a:ext cx="5156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" name="Equation" r:id="rId5" imgW="3213000" imgH="241200" progId="Equation.DSMT4">
                  <p:embed/>
                </p:oleObj>
              </mc:Choice>
              <mc:Fallback>
                <p:oleObj name="Equation" r:id="rId5" imgW="3213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2438400"/>
                        <a:ext cx="5156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5400" y="18288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inbound directions: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95400" y="2895599"/>
                <a:ext cx="6553200" cy="595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total red time path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experienced before the start of green at intersection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895599"/>
                <a:ext cx="6553200" cy="595548"/>
              </a:xfrm>
              <a:prstGeom prst="rect">
                <a:avLst/>
              </a:prstGeom>
              <a:blipFill rotWithShape="1">
                <a:blip r:embed="rId7"/>
                <a:stretch>
                  <a:fillRect l="-558" t="-3061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295400" y="3900252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outbound directions: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85875" y="5195652"/>
                <a:ext cx="6553200" cy="595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where,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total red time path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experienced after the green time at intersection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75" y="5195652"/>
                <a:ext cx="6553200" cy="595548"/>
              </a:xfrm>
              <a:prstGeom prst="rect">
                <a:avLst/>
              </a:prstGeom>
              <a:blipFill rotWithShape="1">
                <a:blip r:embed="rId8"/>
                <a:stretch>
                  <a:fillRect l="-558" t="-3061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127916"/>
              </p:ext>
            </p:extLst>
          </p:nvPr>
        </p:nvGraphicFramePr>
        <p:xfrm>
          <a:off x="1600200" y="1423987"/>
          <a:ext cx="5883275" cy="436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" name="Visio" r:id="rId9" imgW="5882551" imgH="4366985" progId="Visio.Drawing.11">
                  <p:embed/>
                </p:oleObj>
              </mc:Choice>
              <mc:Fallback>
                <p:oleObj name="Visio" r:id="rId9" imgW="5882551" imgH="43669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23987"/>
                        <a:ext cx="5883275" cy="4367213"/>
                      </a:xfrm>
                      <a:prstGeom prst="rect">
                        <a:avLst/>
                      </a:prstGeom>
                      <a:solidFill>
                        <a:srgbClr val="D9D9D9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40817" y="4169557"/>
                <a:ext cx="363305" cy="261610"/>
              </a:xfrm>
              <a:prstGeom prst="rect">
                <a:avLst/>
              </a:prstGeom>
              <a:solidFill>
                <a:srgbClr val="FFFFFF">
                  <a:alpha val="58824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1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817" y="4169557"/>
                <a:ext cx="363305" cy="2616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53046" y="3969502"/>
                <a:ext cx="602601" cy="261610"/>
              </a:xfrm>
              <a:prstGeom prst="rect">
                <a:avLst/>
              </a:prstGeom>
              <a:solidFill>
                <a:srgbClr val="FFFFFF">
                  <a:alpha val="58824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1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046" y="3969502"/>
                <a:ext cx="602601" cy="2616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62300" y="4033181"/>
                <a:ext cx="387606" cy="261610"/>
              </a:xfrm>
              <a:prstGeom prst="rect">
                <a:avLst/>
              </a:prstGeom>
              <a:solidFill>
                <a:srgbClr val="FFFFFF">
                  <a:alpha val="58824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4033181"/>
                <a:ext cx="387606" cy="2616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17575" y="3962128"/>
                <a:ext cx="362983" cy="268984"/>
              </a:xfrm>
              <a:prstGeom prst="rect">
                <a:avLst/>
              </a:prstGeom>
              <a:solidFill>
                <a:srgbClr val="FFFFFF">
                  <a:alpha val="58824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11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575" y="3962128"/>
                <a:ext cx="362983" cy="26898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1723302" y="4457700"/>
            <a:ext cx="1131045" cy="1431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43710" y="4368800"/>
            <a:ext cx="89040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24862" y="3358911"/>
            <a:ext cx="332538" cy="14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066470" y="3429000"/>
            <a:ext cx="1438730" cy="564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05454" y="3517177"/>
            <a:ext cx="990346" cy="31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37254" y="3496144"/>
                <a:ext cx="474553" cy="261610"/>
              </a:xfrm>
              <a:prstGeom prst="rect">
                <a:avLst/>
              </a:prstGeom>
              <a:solidFill>
                <a:srgbClr val="FFFFFF">
                  <a:alpha val="58824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254" y="3496144"/>
                <a:ext cx="474553" cy="2616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611007" y="3539436"/>
                <a:ext cx="522259" cy="261610"/>
              </a:xfrm>
              <a:prstGeom prst="rect">
                <a:avLst/>
              </a:prstGeom>
              <a:solidFill>
                <a:srgbClr val="FFFFFF">
                  <a:alpha val="58824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07" y="3539436"/>
                <a:ext cx="522259" cy="2616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1724862" y="3938165"/>
            <a:ext cx="2770938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23302" y="3834959"/>
            <a:ext cx="2772498" cy="1790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04699" y="3192657"/>
            <a:ext cx="478656" cy="143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31575" y="3137639"/>
            <a:ext cx="77312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20282" y="2514600"/>
            <a:ext cx="617063" cy="14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69719" y="3048000"/>
            <a:ext cx="56185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50779" y="3385360"/>
                <a:ext cx="947695" cy="261610"/>
              </a:xfrm>
              <a:prstGeom prst="rect">
                <a:avLst/>
              </a:prstGeom>
              <a:solidFill>
                <a:srgbClr val="FFFFFF">
                  <a:alpha val="58824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1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11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1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11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779" y="3385360"/>
                <a:ext cx="947695" cy="2616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704699" y="2799089"/>
                <a:ext cx="474553" cy="261610"/>
              </a:xfrm>
              <a:prstGeom prst="rect">
                <a:avLst/>
              </a:prstGeom>
              <a:solidFill>
                <a:srgbClr val="FFFFFF">
                  <a:alpha val="58824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1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11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699" y="2799089"/>
                <a:ext cx="474553" cy="2616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743378" y="2747097"/>
                <a:ext cx="784958" cy="261610"/>
              </a:xfrm>
              <a:prstGeom prst="rect">
                <a:avLst/>
              </a:prstGeom>
              <a:solidFill>
                <a:srgbClr val="FFFFFF">
                  <a:alpha val="58824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1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11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1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78" y="2747097"/>
                <a:ext cx="784958" cy="2616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221120" y="2764794"/>
                <a:ext cx="476797" cy="261610"/>
              </a:xfrm>
              <a:prstGeom prst="rect">
                <a:avLst/>
              </a:prstGeom>
              <a:solidFill>
                <a:srgbClr val="FFFFFF">
                  <a:alpha val="58824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1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11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120" y="2764794"/>
                <a:ext cx="476797" cy="2616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>
            <a:off x="5369719" y="2408081"/>
            <a:ext cx="11501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86600" y="2277276"/>
                <a:ext cx="474552" cy="261610"/>
              </a:xfrm>
              <a:prstGeom prst="rect">
                <a:avLst/>
              </a:prstGeom>
              <a:solidFill>
                <a:srgbClr val="FFFFFF">
                  <a:alpha val="58824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277276"/>
                <a:ext cx="474552" cy="2616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221120" y="1994272"/>
                <a:ext cx="522258" cy="261610"/>
              </a:xfrm>
              <a:prstGeom prst="rect">
                <a:avLst/>
              </a:prstGeom>
              <a:solidFill>
                <a:srgbClr val="FFFFFF">
                  <a:alpha val="58824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120" y="1994272"/>
                <a:ext cx="522258" cy="2616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>
            <a:off x="5369719" y="2721104"/>
            <a:ext cx="176762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69719" y="2636049"/>
            <a:ext cx="1767625" cy="73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45577" y="2824041"/>
            <a:ext cx="1103869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Inbound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66694" y="1809606"/>
            <a:ext cx="1224641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outbound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734111" y="4267200"/>
            <a:ext cx="75068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页脚占位符 4"/>
          <p:cNvSpPr txBox="1">
            <a:spLocks/>
          </p:cNvSpPr>
          <p:nvPr/>
        </p:nvSpPr>
        <p:spPr>
          <a:xfrm>
            <a:off x="395536" y="6452636"/>
            <a:ext cx="3713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5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40" grpId="0" animBg="1"/>
      <p:bldP spid="40" grpId="1" animBg="1"/>
      <p:bldP spid="41" grpId="0" animBg="1"/>
      <p:bldP spid="41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II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7772400" cy="4572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2: To optimize the phase sequence in the multi-path progression model.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facilitate the phase sequence optimization, a set of binary variables are defined as follows: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08933"/>
              </p:ext>
            </p:extLst>
          </p:nvPr>
        </p:nvGraphicFramePr>
        <p:xfrm>
          <a:off x="1043608" y="4005064"/>
          <a:ext cx="74771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" name="Equation" r:id="rId3" imgW="4838400" imgH="457200" progId="Equation.DSMT4">
                  <p:embed/>
                </p:oleObj>
              </mc:Choice>
              <mc:Fallback>
                <p:oleObj name="Equation" r:id="rId3" imgW="4838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005064"/>
                        <a:ext cx="747712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页脚占位符 4"/>
          <p:cNvSpPr txBox="1">
            <a:spLocks/>
          </p:cNvSpPr>
          <p:nvPr/>
        </p:nvSpPr>
        <p:spPr>
          <a:xfrm>
            <a:off x="395536" y="6452636"/>
            <a:ext cx="381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5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7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II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36220" y="1022866"/>
            <a:ext cx="8153400" cy="1186934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ensure the feasibility of the generated phase sequence, a set of constraints are defined as follows: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420458"/>
              </p:ext>
            </p:extLst>
          </p:nvPr>
        </p:nvGraphicFramePr>
        <p:xfrm>
          <a:off x="844550" y="2405063"/>
          <a:ext cx="16700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8" name="Equation" r:id="rId3" imgW="1079280" imgH="241200" progId="Equation.DSMT4">
                  <p:embed/>
                </p:oleObj>
              </mc:Choice>
              <mc:Fallback>
                <p:oleObj name="Equation" r:id="rId3" imgW="1079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2405063"/>
                        <a:ext cx="167005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534267"/>
              </p:ext>
            </p:extLst>
          </p:nvPr>
        </p:nvGraphicFramePr>
        <p:xfrm>
          <a:off x="831850" y="3133725"/>
          <a:ext cx="27495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9" name="Equation" r:id="rId5" imgW="1777680" imgH="241200" progId="Equation.DSMT4">
                  <p:embed/>
                </p:oleObj>
              </mc:Choice>
              <mc:Fallback>
                <p:oleObj name="Equation" r:id="rId5" imgW="1777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3133725"/>
                        <a:ext cx="274955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80459"/>
              </p:ext>
            </p:extLst>
          </p:nvPr>
        </p:nvGraphicFramePr>
        <p:xfrm>
          <a:off x="446088" y="3886200"/>
          <a:ext cx="377031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0" name="Equation" r:id="rId7" imgW="2438280" imgH="241200" progId="Equation.DSMT4">
                  <p:embed/>
                </p:oleObj>
              </mc:Choice>
              <mc:Fallback>
                <p:oleObj name="Equation" r:id="rId7" imgW="2438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3886200"/>
                        <a:ext cx="3770312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67404" y="4800600"/>
                <a:ext cx="441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(optional)Phase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in a sequential order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404" y="4800600"/>
                <a:ext cx="4419600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1103"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732020" y="242899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phase is never before itself.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32020" y="3087469"/>
                <a:ext cx="387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Either 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before 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before 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020" y="3087469"/>
                <a:ext cx="3878580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1256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24400" y="3810000"/>
                <a:ext cx="3810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before 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before 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must be before 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810000"/>
                <a:ext cx="3810000" cy="923330"/>
              </a:xfrm>
              <a:prstGeom prst="rect">
                <a:avLst/>
              </a:prstGeom>
              <a:blipFill rotWithShape="1">
                <a:blip r:embed="rId11"/>
                <a:stretch>
                  <a:fillRect l="-1280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065234"/>
              </p:ext>
            </p:extLst>
          </p:nvPr>
        </p:nvGraphicFramePr>
        <p:xfrm>
          <a:off x="914400" y="4876800"/>
          <a:ext cx="2667000" cy="38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1" name="Equation" r:id="rId12" imgW="1663560" imgH="241200" progId="Equation.DSMT4">
                  <p:embed/>
                </p:oleObj>
              </mc:Choice>
              <mc:Fallback>
                <p:oleObj name="Equation" r:id="rId12" imgW="16635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14400" y="4876800"/>
                        <a:ext cx="2667000" cy="386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910819"/>
              </p:ext>
            </p:extLst>
          </p:nvPr>
        </p:nvGraphicFramePr>
        <p:xfrm>
          <a:off x="1066800" y="5638800"/>
          <a:ext cx="1447800" cy="3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2" name="Equation" r:id="rId14" imgW="1016000" imgH="241300" progId="Equation.DSMT4">
                  <p:embed/>
                </p:oleObj>
              </mc:Choice>
              <mc:Fallback>
                <p:oleObj name="Equation" r:id="rId14" imgW="1016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638800"/>
                        <a:ext cx="1447800" cy="341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00600" y="5498068"/>
                <a:ext cx="411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(optional)Phase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must be before 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498068"/>
                <a:ext cx="4114800" cy="369332"/>
              </a:xfrm>
              <a:prstGeom prst="rect">
                <a:avLst/>
              </a:prstGeom>
              <a:blipFill rotWithShape="1">
                <a:blip r:embed="rId16"/>
                <a:stretch>
                  <a:fillRect l="-133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页脚占位符 4"/>
          <p:cNvSpPr txBox="1">
            <a:spLocks/>
          </p:cNvSpPr>
          <p:nvPr/>
        </p:nvSpPr>
        <p:spPr>
          <a:xfrm>
            <a:off x="395536" y="6452636"/>
            <a:ext cx="381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52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II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36220" y="1022866"/>
            <a:ext cx="8153400" cy="1186934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interference constraints must be re-written as follows: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092094"/>
              </p:ext>
            </p:extLst>
          </p:nvPr>
        </p:nvGraphicFramePr>
        <p:xfrm>
          <a:off x="1524000" y="2667000"/>
          <a:ext cx="562994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0" name="Equation" r:id="rId3" imgW="3784600" imgH="457200" progId="Equation.DSMT4">
                  <p:embed/>
                </p:oleObj>
              </mc:Choice>
              <mc:Fallback>
                <p:oleObj name="Equation" r:id="rId3" imgW="3784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667000"/>
                        <a:ext cx="562994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12209"/>
              </p:ext>
            </p:extLst>
          </p:nvPr>
        </p:nvGraphicFramePr>
        <p:xfrm>
          <a:off x="1600200" y="3657600"/>
          <a:ext cx="452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1" name="Equation" r:id="rId5" imgW="2540000" imgH="342900" progId="Equation.DSMT4">
                  <p:embed/>
                </p:oleObj>
              </mc:Choice>
              <mc:Fallback>
                <p:oleObj name="Equation" r:id="rId5" imgW="25400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57600"/>
                        <a:ext cx="4521200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943737"/>
              </p:ext>
            </p:extLst>
          </p:nvPr>
        </p:nvGraphicFramePr>
        <p:xfrm>
          <a:off x="1587843" y="4495800"/>
          <a:ext cx="443195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2" name="Equation" r:id="rId7" imgW="2565400" imgH="355600" progId="Equation.DSMT4">
                  <p:embed/>
                </p:oleObj>
              </mc:Choice>
              <mc:Fallback>
                <p:oleObj name="Equation" r:id="rId7" imgW="25654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843" y="4495800"/>
                        <a:ext cx="4431957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38200" y="21730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set of binary parameters are defined to represent the phasing design: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页脚占位符 4"/>
          <p:cNvSpPr txBox="1">
            <a:spLocks/>
          </p:cNvSpPr>
          <p:nvPr/>
        </p:nvSpPr>
        <p:spPr>
          <a:xfrm>
            <a:off x="395536" y="6452636"/>
            <a:ext cx="3744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2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12751" y="4365104"/>
            <a:ext cx="5987441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II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085807"/>
              </p:ext>
            </p:extLst>
          </p:nvPr>
        </p:nvGraphicFramePr>
        <p:xfrm>
          <a:off x="622300" y="2249488"/>
          <a:ext cx="51546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2" name="Equation" r:id="rId4" imgW="3213000" imgH="241200" progId="Equation.DSMT4">
                  <p:embed/>
                </p:oleObj>
              </mc:Choice>
              <mc:Fallback>
                <p:oleObj name="Equation" r:id="rId4" imgW="3213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249488"/>
                        <a:ext cx="515461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5613" y="169681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inbound directions: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551" y="953869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Similarly,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progression constraints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given as follows: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751" y="285886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outbound directions: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781611"/>
              </p:ext>
            </p:extLst>
          </p:nvPr>
        </p:nvGraphicFramePr>
        <p:xfrm>
          <a:off x="620713" y="3448050"/>
          <a:ext cx="53197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3" name="Equation" r:id="rId6" imgW="3314520" imgH="253800" progId="Equation.DSMT4">
                  <p:embed/>
                </p:oleObj>
              </mc:Choice>
              <mc:Fallback>
                <p:oleObj name="Equation" r:id="rId6" imgW="3314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3448050"/>
                        <a:ext cx="5319712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066800" y="2349667"/>
            <a:ext cx="304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5587" y="2343488"/>
            <a:ext cx="42862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3472546"/>
            <a:ext cx="304800" cy="280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26212" y="3478724"/>
            <a:ext cx="457201" cy="280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202976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8241" y="204623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125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4176" y="3125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27751" y="953869"/>
                <a:ext cx="2956354" cy="12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:portion of green time that is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before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band for an inbound path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intersection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751" y="953869"/>
                <a:ext cx="2956354" cy="1212511"/>
              </a:xfrm>
              <a:prstGeom prst="rect">
                <a:avLst/>
              </a:prstGeom>
              <a:blipFill rotWithShape="1">
                <a:blip r:embed="rId8"/>
                <a:stretch>
                  <a:fillRect l="-1443" t="-2513" r="-206" b="-7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48343" y="2064603"/>
                <a:ext cx="2875008" cy="1224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:portion of green time that is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band for an inbound path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intersection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343" y="2064603"/>
                <a:ext cx="2875008" cy="1224759"/>
              </a:xfrm>
              <a:prstGeom prst="rect">
                <a:avLst/>
              </a:prstGeom>
              <a:blipFill rotWithShape="1">
                <a:blip r:embed="rId9"/>
                <a:stretch>
                  <a:fillRect l="-1271" t="-2488" r="-2754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76910" y="3209794"/>
                <a:ext cx="3043237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:travel time between intersection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10" y="3209794"/>
                <a:ext cx="3043237" cy="658514"/>
              </a:xfrm>
              <a:prstGeom prst="rect">
                <a:avLst/>
              </a:prstGeom>
              <a:blipFill rotWithShape="1">
                <a:blip r:embed="rId10"/>
                <a:stretch>
                  <a:fillRect l="-1403" t="-4630" b="-1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00763" y="3868308"/>
                <a:ext cx="3043237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:travel time between intersection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763" y="3868308"/>
                <a:ext cx="3043237" cy="658514"/>
              </a:xfrm>
              <a:prstGeom prst="rect">
                <a:avLst/>
              </a:prstGeom>
              <a:blipFill rotWithShape="1">
                <a:blip r:embed="rId11"/>
                <a:stretch>
                  <a:fillRect l="-1403" t="-4630" b="-1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621145"/>
              </p:ext>
            </p:extLst>
          </p:nvPr>
        </p:nvGraphicFramePr>
        <p:xfrm>
          <a:off x="327025" y="4322763"/>
          <a:ext cx="58308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4" name="Equation" r:id="rId12" imgW="3936960" imgH="355320" progId="Equation.DSMT4">
                  <p:embed/>
                </p:oleObj>
              </mc:Choice>
              <mc:Fallback>
                <p:oleObj name="Equation" r:id="rId12" imgW="3936960" imgH="3553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4322763"/>
                        <a:ext cx="58308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541715"/>
              </p:ext>
            </p:extLst>
          </p:nvPr>
        </p:nvGraphicFramePr>
        <p:xfrm>
          <a:off x="369888" y="5013325"/>
          <a:ext cx="59150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5" name="Equation" r:id="rId14" imgW="3962160" imgH="355320" progId="Equation.DSMT4">
                  <p:embed/>
                </p:oleObj>
              </mc:Choice>
              <mc:Fallback>
                <p:oleObj name="Equation" r:id="rId14" imgW="3962160" imgH="3553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5013325"/>
                        <a:ext cx="59150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791241"/>
              </p:ext>
            </p:extLst>
          </p:nvPr>
        </p:nvGraphicFramePr>
        <p:xfrm>
          <a:off x="405396" y="5661249"/>
          <a:ext cx="4238612" cy="514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6" name="Equation" r:id="rId16" imgW="2895600" imgH="355600" progId="Equation.DSMT4">
                  <p:embed/>
                </p:oleObj>
              </mc:Choice>
              <mc:Fallback>
                <p:oleObj name="Equation" r:id="rId16" imgW="2895600" imgH="355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396" y="5661249"/>
                        <a:ext cx="4238612" cy="514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2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III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990600"/>
            <a:ext cx="8420100" cy="51816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rogression competition between different critical paths</a:t>
            </a:r>
          </a:p>
          <a:p>
            <a:pPr marL="0" lvl="0" indent="0"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practice, the identified critical paths may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progression band.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it might be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infeasible or ineffective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find a synchronization plan which can offer reasonable bandwidths for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critical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Hence, it is essential to eliminate some infeasible paths when designing signal progression.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1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III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1430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deal with the progression conflicts between critical paths,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constraints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introduced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follows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3370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898295"/>
              </p:ext>
            </p:extLst>
          </p:nvPr>
        </p:nvGraphicFramePr>
        <p:xfrm>
          <a:off x="1517650" y="1981200"/>
          <a:ext cx="5727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70" name="Equation" r:id="rId3" imgW="4292600" imgH="457200" progId="">
                  <p:embed/>
                </p:oleObj>
              </mc:Choice>
              <mc:Fallback>
                <p:oleObj name="Equation" r:id="rId3" imgW="429260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1981200"/>
                        <a:ext cx="57277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3370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695244"/>
              </p:ext>
            </p:extLst>
          </p:nvPr>
        </p:nvGraphicFramePr>
        <p:xfrm>
          <a:off x="1600200" y="2743200"/>
          <a:ext cx="609600" cy="325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71" name="Equation" r:id="rId5" imgW="419100" imgH="228600" progId="">
                  <p:embed/>
                </p:oleObj>
              </mc:Choice>
              <mc:Fallback>
                <p:oleObj name="Equation" r:id="rId5" imgW="4191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43200"/>
                        <a:ext cx="609600" cy="325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-3370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575847"/>
              </p:ext>
            </p:extLst>
          </p:nvPr>
        </p:nvGraphicFramePr>
        <p:xfrm>
          <a:off x="2971800" y="2743200"/>
          <a:ext cx="60960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72" name="Equation" r:id="rId7" imgW="431613" imgH="253890" progId="">
                  <p:embed/>
                </p:oleObj>
              </mc:Choice>
              <mc:Fallback>
                <p:oleObj name="Equation" r:id="rId7" imgW="431613" imgH="2538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43200"/>
                        <a:ext cx="609600" cy="365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166622"/>
              </p:ext>
            </p:extLst>
          </p:nvPr>
        </p:nvGraphicFramePr>
        <p:xfrm>
          <a:off x="1143000" y="5181600"/>
          <a:ext cx="65532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73" name="Equation" r:id="rId9" imgW="3771900" imgH="241300" progId="Equation.DSMT4">
                  <p:embed/>
                </p:oleObj>
              </mc:Choice>
              <mc:Fallback>
                <p:oleObj name="Equation" r:id="rId9" imgW="3771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81600"/>
                        <a:ext cx="6553200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90108"/>
              </p:ext>
            </p:extLst>
          </p:nvPr>
        </p:nvGraphicFramePr>
        <p:xfrm>
          <a:off x="1143000" y="4495800"/>
          <a:ext cx="6629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74" name="Equation" r:id="rId11" imgW="3759200" imgH="241300" progId="Equation.DSMT4">
                  <p:embed/>
                </p:oleObj>
              </mc:Choice>
              <mc:Fallback>
                <p:oleObj name="Equation" r:id="rId11" imgW="3759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95800"/>
                        <a:ext cx="66294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116351"/>
              </p:ext>
            </p:extLst>
          </p:nvPr>
        </p:nvGraphicFramePr>
        <p:xfrm>
          <a:off x="1601788" y="4648200"/>
          <a:ext cx="5753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75" name="Equation" r:id="rId13" imgW="3149280" imgH="253800" progId="Equation.DSMT4">
                  <p:embed/>
                </p:oleObj>
              </mc:Choice>
              <mc:Fallback>
                <p:oleObj name="Equation" r:id="rId13" imgW="3149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4648200"/>
                        <a:ext cx="5753100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71600" y="3810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inbound directions: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5715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similar for outbound directions.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6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“问题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4" descr="“问题”的图片搜索结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椭圆 93"/>
          <p:cNvSpPr/>
          <p:nvPr/>
        </p:nvSpPr>
        <p:spPr>
          <a:xfrm>
            <a:off x="60152" y="1277959"/>
            <a:ext cx="1728192" cy="179178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endParaRPr lang="en-US" altLang="zh-CN" sz="2400" dirty="0"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176" y="1493982"/>
            <a:ext cx="139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Freeway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://upload.wikimedia.org/wikipedia/commons/3/3e/I-80_Eastshore_F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50" y="1926030"/>
            <a:ext cx="1273478" cy="9169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3923928" y="1092895"/>
            <a:ext cx="2304253" cy="1933150"/>
            <a:chOff x="4473019" y="312738"/>
            <a:chExt cx="1352300" cy="1209675"/>
          </a:xfrm>
        </p:grpSpPr>
        <p:sp>
          <p:nvSpPr>
            <p:cNvPr id="35" name="圆角矩形 110"/>
            <p:cNvSpPr/>
            <p:nvPr/>
          </p:nvSpPr>
          <p:spPr>
            <a:xfrm>
              <a:off x="4473019" y="312738"/>
              <a:ext cx="1285713" cy="1209675"/>
            </a:xfrm>
            <a:prstGeom prst="roundRect">
              <a:avLst>
                <a:gd name="adj" fmla="val 12220"/>
              </a:avLst>
            </a:prstGeom>
            <a:solidFill>
              <a:srgbClr val="9FCC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矩形 129"/>
            <p:cNvSpPr>
              <a:spLocks noChangeArrowheads="1"/>
            </p:cNvSpPr>
            <p:nvPr/>
          </p:nvSpPr>
          <p:spPr bwMode="auto">
            <a:xfrm>
              <a:off x="4506602" y="322476"/>
              <a:ext cx="1318717" cy="558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r>
                <a:rPr lang="en-US" altLang="zh-CN" b="1" dirty="0" smtClean="0">
                  <a:latin typeface="Times New Roman" panose="02020603050405020304" pitchFamily="18" charset="0"/>
                  <a:ea typeface="微软雅黑 Light"/>
                  <a:cs typeface="Times New Roman" panose="02020603050405020304" pitchFamily="18" charset="0"/>
                </a:rPr>
                <a:t>Intersection Signal Control</a:t>
              </a:r>
            </a:p>
            <a:p>
              <a:endParaRPr lang="en-US" altLang="zh-CN" sz="1600" b="1" dirty="0"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椭圆 93"/>
          <p:cNvSpPr/>
          <p:nvPr/>
        </p:nvSpPr>
        <p:spPr>
          <a:xfrm>
            <a:off x="60152" y="3294182"/>
            <a:ext cx="1728192" cy="17917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endParaRPr lang="en-US" altLang="zh-CN" sz="2400" dirty="0"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76176" y="3510205"/>
            <a:ext cx="139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Arterial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74" name="Picture 2" descr="http://www.wnyc.org/i/raw/1/transportation201209www.nyc_.gov-2012-9-27-2139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r="16518" b="55778"/>
          <a:stretch/>
        </p:blipFill>
        <p:spPr bwMode="auto">
          <a:xfrm>
            <a:off x="348529" y="4014263"/>
            <a:ext cx="1151783" cy="791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9" name="Striped Right Arrow 68"/>
          <p:cNvSpPr/>
          <p:nvPr/>
        </p:nvSpPr>
        <p:spPr>
          <a:xfrm>
            <a:off x="1259632" y="2994383"/>
            <a:ext cx="663506" cy="392992"/>
          </a:xfrm>
          <a:prstGeom prst="stripedRightArrow">
            <a:avLst/>
          </a:prstGeom>
          <a:solidFill>
            <a:srgbClr val="C00000">
              <a:alpha val="80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979712" y="2669304"/>
            <a:ext cx="1584176" cy="1128935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907704" y="2874329"/>
            <a:ext cx="1490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Off-Ramp Interchange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5496" y="6426053"/>
            <a:ext cx="3960440" cy="431948"/>
            <a:chOff x="35496" y="6426053"/>
            <a:chExt cx="3960440" cy="431948"/>
          </a:xfrm>
        </p:grpSpPr>
        <p:pic>
          <p:nvPicPr>
            <p:cNvPr id="48" name="Picture 2" descr="C:\Users\public.Moldy\Desktop\University_of_Maryland_Seal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426053"/>
              <a:ext cx="432048" cy="431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页脚占位符 4"/>
            <p:cNvSpPr txBox="1">
              <a:spLocks/>
            </p:cNvSpPr>
            <p:nvPr/>
          </p:nvSpPr>
          <p:spPr>
            <a:xfrm>
              <a:off x="395536" y="6452636"/>
              <a:ext cx="36004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zh-CN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Department of Civil &amp; Environmental Engineering</a:t>
              </a:r>
            </a:p>
            <a:p>
              <a:r>
                <a:rPr lang="en-US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University of Maryland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Off-Ramp Controls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triped Right Arrow 56"/>
          <p:cNvSpPr/>
          <p:nvPr/>
        </p:nvSpPr>
        <p:spPr>
          <a:xfrm rot="19099218">
            <a:off x="3256231" y="2119566"/>
            <a:ext cx="663506" cy="392992"/>
          </a:xfrm>
          <a:prstGeom prst="stripedRightArrow">
            <a:avLst/>
          </a:prstGeom>
          <a:solidFill>
            <a:srgbClr val="C00000">
              <a:alpha val="80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Striped Right Arrow 64"/>
          <p:cNvSpPr/>
          <p:nvPr/>
        </p:nvSpPr>
        <p:spPr>
          <a:xfrm rot="2189674">
            <a:off x="3207749" y="3954358"/>
            <a:ext cx="663506" cy="392992"/>
          </a:xfrm>
          <a:prstGeom prst="stripedRightArrow">
            <a:avLst/>
          </a:prstGeom>
          <a:solidFill>
            <a:srgbClr val="C00000">
              <a:alpha val="80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Striped Right Arrow 70"/>
          <p:cNvSpPr/>
          <p:nvPr/>
        </p:nvSpPr>
        <p:spPr>
          <a:xfrm>
            <a:off x="6284758" y="1883880"/>
            <a:ext cx="663506" cy="392992"/>
          </a:xfrm>
          <a:prstGeom prst="stripedRightArrow">
            <a:avLst/>
          </a:prstGeom>
          <a:solidFill>
            <a:srgbClr val="C00000">
              <a:alpha val="80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8" descr="http://urna.projects.unoc.net/media/traffic-intersec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12" y="1807869"/>
            <a:ext cx="1320208" cy="117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6948267" y="1063802"/>
            <a:ext cx="2304253" cy="1933150"/>
            <a:chOff x="4473019" y="312738"/>
            <a:chExt cx="1352300" cy="1209675"/>
          </a:xfrm>
        </p:grpSpPr>
        <p:sp>
          <p:nvSpPr>
            <p:cNvPr id="39" name="圆角矩形 110"/>
            <p:cNvSpPr/>
            <p:nvPr/>
          </p:nvSpPr>
          <p:spPr>
            <a:xfrm>
              <a:off x="4473019" y="312738"/>
              <a:ext cx="1285713" cy="1209675"/>
            </a:xfrm>
            <a:prstGeom prst="roundRect">
              <a:avLst>
                <a:gd name="adj" fmla="val 12220"/>
              </a:avLst>
            </a:prstGeom>
            <a:solidFill>
              <a:srgbClr val="9FCC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矩形 129"/>
            <p:cNvSpPr>
              <a:spLocks noChangeArrowheads="1"/>
            </p:cNvSpPr>
            <p:nvPr/>
          </p:nvSpPr>
          <p:spPr bwMode="auto">
            <a:xfrm>
              <a:off x="4506602" y="322476"/>
              <a:ext cx="1318717" cy="558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r>
                <a:rPr lang="en-US" altLang="zh-CN" b="1" dirty="0" smtClean="0">
                  <a:latin typeface="Times New Roman" panose="02020603050405020304" pitchFamily="18" charset="0"/>
                  <a:ea typeface="微软雅黑 Light"/>
                  <a:cs typeface="Times New Roman" panose="02020603050405020304" pitchFamily="18" charset="0"/>
                </a:rPr>
                <a:t>Signal Coordination Control</a:t>
              </a:r>
            </a:p>
            <a:p>
              <a:endParaRPr lang="en-US" altLang="zh-CN" sz="1600" b="1" dirty="0"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48264" y="3972650"/>
            <a:ext cx="2304253" cy="1933150"/>
            <a:chOff x="4473019" y="312738"/>
            <a:chExt cx="1352300" cy="1209675"/>
          </a:xfrm>
        </p:grpSpPr>
        <p:sp>
          <p:nvSpPr>
            <p:cNvPr id="49" name="圆角矩形 110"/>
            <p:cNvSpPr/>
            <p:nvPr/>
          </p:nvSpPr>
          <p:spPr>
            <a:xfrm>
              <a:off x="4473019" y="312738"/>
              <a:ext cx="1285713" cy="1209675"/>
            </a:xfrm>
            <a:prstGeom prst="roundRect">
              <a:avLst>
                <a:gd name="adj" fmla="val 12220"/>
              </a:avLst>
            </a:prstGeom>
            <a:solidFill>
              <a:srgbClr val="9FCC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矩形 129"/>
            <p:cNvSpPr>
              <a:spLocks noChangeArrowheads="1"/>
            </p:cNvSpPr>
            <p:nvPr/>
          </p:nvSpPr>
          <p:spPr bwMode="auto">
            <a:xfrm>
              <a:off x="4506602" y="322476"/>
              <a:ext cx="1318717" cy="558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r>
                <a:rPr lang="en-US" altLang="zh-CN" b="1" dirty="0" smtClean="0">
                  <a:latin typeface="Times New Roman" panose="02020603050405020304" pitchFamily="18" charset="0"/>
                  <a:ea typeface="微软雅黑 Light"/>
                  <a:cs typeface="Times New Roman" panose="02020603050405020304" pitchFamily="18" charset="0"/>
                </a:rPr>
                <a:t>Integrated Off-ramp Traffic Control </a:t>
              </a:r>
            </a:p>
            <a:p>
              <a:endParaRPr lang="en-US" altLang="zh-CN" sz="1600" b="1" dirty="0"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923068" y="4016130"/>
            <a:ext cx="2304253" cy="1933150"/>
            <a:chOff x="4473019" y="312738"/>
            <a:chExt cx="1352300" cy="1209675"/>
          </a:xfrm>
        </p:grpSpPr>
        <p:sp>
          <p:nvSpPr>
            <p:cNvPr id="59" name="圆角矩形 110"/>
            <p:cNvSpPr/>
            <p:nvPr/>
          </p:nvSpPr>
          <p:spPr>
            <a:xfrm>
              <a:off x="4473019" y="312738"/>
              <a:ext cx="1285713" cy="1209675"/>
            </a:xfrm>
            <a:prstGeom prst="roundRect">
              <a:avLst>
                <a:gd name="adj" fmla="val 12220"/>
              </a:avLst>
            </a:prstGeom>
            <a:solidFill>
              <a:srgbClr val="9FCC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矩形 129"/>
            <p:cNvSpPr>
              <a:spLocks noChangeArrowheads="1"/>
            </p:cNvSpPr>
            <p:nvPr/>
          </p:nvSpPr>
          <p:spPr bwMode="auto">
            <a:xfrm>
              <a:off x="4506602" y="322476"/>
              <a:ext cx="1318717" cy="558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r>
                <a:rPr lang="en-US" altLang="zh-CN" b="1" dirty="0" smtClean="0">
                  <a:latin typeface="Times New Roman" panose="02020603050405020304" pitchFamily="18" charset="0"/>
                  <a:ea typeface="微软雅黑 Light"/>
                  <a:cs typeface="Times New Roman" panose="02020603050405020304" pitchFamily="18" charset="0"/>
                </a:rPr>
                <a:t>Off- Ramp Queue Spillover Prevention</a:t>
              </a:r>
            </a:p>
            <a:p>
              <a:endParaRPr lang="en-US" altLang="zh-CN" sz="1600" b="1" dirty="0"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Striped Right Arrow 61"/>
          <p:cNvSpPr/>
          <p:nvPr/>
        </p:nvSpPr>
        <p:spPr>
          <a:xfrm>
            <a:off x="6199647" y="4796145"/>
            <a:ext cx="663506" cy="392992"/>
          </a:xfrm>
          <a:prstGeom prst="stripedRightArrow">
            <a:avLst/>
          </a:prstGeom>
          <a:solidFill>
            <a:srgbClr val="C00000">
              <a:alpha val="80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Striped Right Arrow 62"/>
          <p:cNvSpPr/>
          <p:nvPr/>
        </p:nvSpPr>
        <p:spPr>
          <a:xfrm rot="5400000">
            <a:off x="7788166" y="3260791"/>
            <a:ext cx="663506" cy="392992"/>
          </a:xfrm>
          <a:prstGeom prst="stripedRightArrow">
            <a:avLst/>
          </a:prstGeom>
          <a:solidFill>
            <a:srgbClr val="C00000">
              <a:alpha val="80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2" descr="http://www.tmr.qld.gov.au/Travel-and-transport/Road-and-traffic-info/~/media/Travelandtransport/Roadandtrafficinfo/Traffic%20Signals%20Information/Figure4.ashx?w=691&amp;h=456&amp;as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23" y="1761893"/>
            <a:ext cx="1638158" cy="108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https://encrypted-tbn3.gstatic.com/images?q=tbn:ANd9GcQgM6iAW0t3z7NQALMEX0Quxl6tevD4xsNMQGgG9YSia5VtFsi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613" y="4811332"/>
            <a:ext cx="1670468" cy="8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2" name="Picture 2" descr="http://www.motorcyclebasics.com/images/content/OffRamps4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8" b="10300"/>
          <a:stretch/>
        </p:blipFill>
        <p:spPr bwMode="auto">
          <a:xfrm>
            <a:off x="4473560" y="4713591"/>
            <a:ext cx="1036912" cy="119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DEE-23A7-4EAC-850A-534018C2544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63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5" grpId="0" animBg="1"/>
      <p:bldP spid="71" grpId="0" animBg="1"/>
      <p:bldP spid="62" grpId="0" animBg="1"/>
      <p:bldP spid="6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079224"/>
              </p:ext>
            </p:extLst>
          </p:nvPr>
        </p:nvGraphicFramePr>
        <p:xfrm>
          <a:off x="609600" y="1295399"/>
          <a:ext cx="2743200" cy="444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4" name="Equation" r:id="rId3" imgW="2577960" imgH="4190760" progId="Equation.DSMT4">
                  <p:embed/>
                </p:oleObj>
              </mc:Choice>
              <mc:Fallback>
                <p:oleObj name="Equation" r:id="rId3" imgW="2577960" imgH="4190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399"/>
                        <a:ext cx="2743200" cy="444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67544" y="2492896"/>
            <a:ext cx="2884909" cy="2952328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2492896"/>
            <a:ext cx="2884909" cy="2952328"/>
          </a:xfrm>
          <a:prstGeom prst="rect">
            <a:avLst/>
          </a:prstGeom>
          <a:solidFill>
            <a:schemeClr val="accent6">
              <a:lumMod val="75000"/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8864" y="1380828"/>
            <a:ext cx="1152128" cy="288032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453" y="1844824"/>
            <a:ext cx="5698826" cy="2952328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5185" y="4797152"/>
            <a:ext cx="5706094" cy="648072"/>
          </a:xfrm>
          <a:prstGeom prst="rect">
            <a:avLst/>
          </a:prstGeom>
          <a:solidFill>
            <a:schemeClr val="accent6">
              <a:lumMod val="75000"/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07904" y="1390353"/>
            <a:ext cx="1152128" cy="288032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Summary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053894"/>
              </p:ext>
            </p:extLst>
          </p:nvPr>
        </p:nvGraphicFramePr>
        <p:xfrm>
          <a:off x="3435350" y="1916832"/>
          <a:ext cx="5816600" cy="350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5" name="Equation" r:id="rId5" imgW="5549760" imgH="3352680" progId="Equation.DSMT4">
                  <p:embed/>
                </p:oleObj>
              </mc:Choice>
              <mc:Fallback>
                <p:oleObj name="Equation" r:id="rId5" imgW="5549760" imgH="335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1916832"/>
                        <a:ext cx="5816600" cy="350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352453" y="1844824"/>
            <a:ext cx="4171875" cy="1152128"/>
          </a:xfrm>
          <a:prstGeom prst="rect">
            <a:avLst/>
          </a:prstGeom>
          <a:solidFill>
            <a:schemeClr val="accent6">
              <a:lumMod val="75000"/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844824"/>
            <a:ext cx="2520280" cy="1008112"/>
          </a:xfrm>
          <a:prstGeom prst="rect">
            <a:avLst/>
          </a:prstGeom>
          <a:solidFill>
            <a:schemeClr val="accent6">
              <a:lumMod val="75000"/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7904" y="1378596"/>
            <a:ext cx="1152128" cy="288032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III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47863" y="4869160"/>
            <a:ext cx="5703415" cy="576000"/>
          </a:xfrm>
          <a:prstGeom prst="rect">
            <a:avLst/>
          </a:prstGeom>
          <a:solidFill>
            <a:schemeClr val="accent6">
              <a:lumMod val="75000"/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02104" y="2505600"/>
            <a:ext cx="115048" cy="2282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02104" y="4818916"/>
            <a:ext cx="115048" cy="612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87660" y="2505600"/>
            <a:ext cx="129491" cy="475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3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0" grpId="1" animBg="1"/>
      <p:bldP spid="8" grpId="0" animBg="1"/>
      <p:bldP spid="8" grpId="1" animBg="1"/>
      <p:bldP spid="15" grpId="0" animBg="1"/>
      <p:bldP spid="17" grpId="0" animBg="1"/>
      <p:bldP spid="17" grpId="1" animBg="1"/>
      <p:bldP spid="13" grpId="0" animBg="1"/>
      <p:bldP spid="13" grpId="1" animBg="1"/>
      <p:bldP spid="11" grpId="0" animBg="1"/>
      <p:bldP spid="11" grpId="1" animBg="1"/>
      <p:bldP spid="3" grpId="0" animBg="1"/>
      <p:bldP spid="3" grpId="1" animBg="1"/>
      <p:bldP spid="14" grpId="0" animBg="1"/>
      <p:bldP spid="16" grpId="0" animBg="1"/>
      <p:bldP spid="16" grpId="1" animBg="1"/>
      <p:bldP spid="19" grpId="0" animBg="1"/>
      <p:bldP spid="20" grpId="0" animBg="1"/>
      <p:bldP spid="20" grpId="1" animBg="1"/>
      <p:bldP spid="23" grpId="0" animBg="1"/>
      <p:bldP spid="23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Numerical Test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32" y="896267"/>
            <a:ext cx="5576292" cy="550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476853"/>
              </p:ext>
            </p:extLst>
          </p:nvPr>
        </p:nvGraphicFramePr>
        <p:xfrm>
          <a:off x="2532534" y="2420888"/>
          <a:ext cx="3479626" cy="3393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14" name="Visio" r:id="rId4" imgW="4801679" imgH="4693560" progId="Visio.Drawing.11">
                  <p:embed/>
                </p:oleObj>
              </mc:Choice>
              <mc:Fallback>
                <p:oleObj name="Visio" r:id="rId4" imgW="4801679" imgH="46935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2534" y="2420888"/>
                        <a:ext cx="3479626" cy="3393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xplosion 2 5"/>
          <p:cNvSpPr/>
          <p:nvPr/>
        </p:nvSpPr>
        <p:spPr>
          <a:xfrm>
            <a:off x="1572067" y="5085184"/>
            <a:ext cx="2640809" cy="1130930"/>
          </a:xfrm>
          <a:prstGeom prst="irregularSeal2">
            <a:avLst/>
          </a:prstGeom>
          <a:solidFill>
            <a:srgbClr val="FF0000">
              <a:alpha val="75000"/>
            </a:srgbClr>
          </a:solidFill>
          <a:ln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Bottleneck</a:t>
            </a:r>
            <a:endParaRPr lang="en-US" sz="16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697065"/>
              </p:ext>
            </p:extLst>
          </p:nvPr>
        </p:nvGraphicFramePr>
        <p:xfrm>
          <a:off x="539552" y="188640"/>
          <a:ext cx="7128792" cy="671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15" name="Visio" r:id="rId6" imgW="7705786" imgH="7253069" progId="Visio.Drawing.11">
                  <p:embed/>
                </p:oleObj>
              </mc:Choice>
              <mc:Fallback>
                <p:oleObj name="Visio" r:id="rId6" imgW="7705786" imgH="725306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88640"/>
                        <a:ext cx="7128792" cy="67103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945096"/>
              </p:ext>
            </p:extLst>
          </p:nvPr>
        </p:nvGraphicFramePr>
        <p:xfrm>
          <a:off x="4607169" y="2780928"/>
          <a:ext cx="252863" cy="65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16" name="Visio" r:id="rId8" imgW="272007" imgH="704142" progId="Visio.Drawing.11">
                  <p:embed/>
                </p:oleObj>
              </mc:Choice>
              <mc:Fallback>
                <p:oleObj name="Visio" r:id="rId8" imgW="272007" imgH="70414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07169" y="2780928"/>
                        <a:ext cx="252863" cy="65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919022"/>
              </p:ext>
            </p:extLst>
          </p:nvPr>
        </p:nvGraphicFramePr>
        <p:xfrm>
          <a:off x="5980127" y="1052736"/>
          <a:ext cx="5216609" cy="5163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17" name="Visio" r:id="rId10" imgW="5424219" imgH="5332018" progId="Visio.Drawing.11">
                  <p:embed/>
                </p:oleObj>
              </mc:Choice>
              <mc:Fallback>
                <p:oleObj name="Visio" r:id="rId10" imgW="5424219" imgH="5332018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127" y="1052736"/>
                        <a:ext cx="5216609" cy="51633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070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14565 0.004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Numerical Test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233" y="1052736"/>
            <a:ext cx="8820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models are compared: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1: TRANSYT-7F optimization Model;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2: Proposed signal optimization model with MAXBAND for progression design;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3: Proposed model;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26917"/>
              </p:ext>
            </p:extLst>
          </p:nvPr>
        </p:nvGraphicFramePr>
        <p:xfrm>
          <a:off x="479669" y="2780928"/>
          <a:ext cx="8229600" cy="3189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1213892"/>
                <a:gridCol w="843508"/>
                <a:gridCol w="1028700"/>
                <a:gridCol w="1028700"/>
                <a:gridCol w="1028700"/>
                <a:gridCol w="1028700"/>
                <a:gridCol w="10287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Intersection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offset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Model-1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Model-2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Model-3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2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Numerical </a:t>
            </a:r>
            <a:r>
              <a:rPr lang="en-US" altLang="zh-CN" sz="34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Test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18064"/>
              </p:ext>
            </p:extLst>
          </p:nvPr>
        </p:nvGraphicFramePr>
        <p:xfrm>
          <a:off x="1367644" y="4653136"/>
          <a:ext cx="6264695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257"/>
                <a:gridCol w="1681257"/>
                <a:gridCol w="1681257"/>
                <a:gridCol w="1220924"/>
              </a:tblGrid>
              <a:tr h="42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 1 TRANSYT 7-F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Model  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MAXBAND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 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Proposed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Delay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54.3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55.4 secs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47.6 secs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# of Stops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Speed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34.7 km/h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31.3 km/h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40.5 km/h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959029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evaluate the signal plans produced by different models,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simulation network is developed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VISSIM.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Also, the VISSIM network has been well-calibrated with field data.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8601"/>
              </p:ext>
            </p:extLst>
          </p:nvPr>
        </p:nvGraphicFramePr>
        <p:xfrm>
          <a:off x="1259632" y="2780928"/>
          <a:ext cx="6347050" cy="1211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410"/>
                <a:gridCol w="1269410"/>
                <a:gridCol w="1269410"/>
                <a:gridCol w="1269410"/>
                <a:gridCol w="1269410"/>
              </a:tblGrid>
              <a:tr h="3579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Intersection No.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WB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EB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2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2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2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58416" y="241159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difference between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field volume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9672" y="4221088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Netowork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control of different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4208" y="5085184"/>
            <a:ext cx="115212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5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r="8038"/>
          <a:stretch>
            <a:fillRect/>
          </a:stretch>
        </p:blipFill>
        <p:spPr bwMode="auto">
          <a:xfrm>
            <a:off x="55801" y="1866528"/>
            <a:ext cx="8916198" cy="271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63" y="57979"/>
            <a:ext cx="91116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Numerical </a:t>
            </a:r>
            <a:r>
              <a:rPr lang="en-US" altLang="zh-CN" sz="34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Test</a:t>
            </a:r>
          </a:p>
          <a:p>
            <a:pPr algn="ctr"/>
            <a:endParaRPr lang="en-US" altLang="zh-CN" sz="3400" b="1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7744" y="1475492"/>
            <a:ext cx="514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time-dependent travel time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freeway mainline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3666" y="2132855"/>
            <a:ext cx="1612510" cy="24508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4"/>
          <p:cNvSpPr/>
          <p:nvPr/>
        </p:nvSpPr>
        <p:spPr>
          <a:xfrm>
            <a:off x="2123728" y="2211000"/>
            <a:ext cx="2808312" cy="2730168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2"/>
          <p:cNvSpPr/>
          <p:nvPr/>
        </p:nvSpPr>
        <p:spPr>
          <a:xfrm>
            <a:off x="-36512" y="3212976"/>
            <a:ext cx="1944216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 Detectors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8"/>
          <p:cNvSpPr/>
          <p:nvPr/>
        </p:nvSpPr>
        <p:spPr>
          <a:xfrm>
            <a:off x="3995936" y="1268760"/>
            <a:ext cx="2304256" cy="52832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Traffic Data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8"/>
          <p:cNvSpPr/>
          <p:nvPr/>
        </p:nvSpPr>
        <p:spPr>
          <a:xfrm>
            <a:off x="2308436" y="2420888"/>
            <a:ext cx="2461344" cy="528320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Estimation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28"/>
          <p:cNvSpPr/>
          <p:nvPr/>
        </p:nvSpPr>
        <p:spPr>
          <a:xfrm>
            <a:off x="2308436" y="3318004"/>
            <a:ext cx="2461344" cy="528320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flow pattern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28"/>
          <p:cNvSpPr/>
          <p:nvPr/>
        </p:nvSpPr>
        <p:spPr>
          <a:xfrm>
            <a:off x="2308436" y="4220572"/>
            <a:ext cx="2461344" cy="528320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Traffic Paths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28"/>
          <p:cNvSpPr/>
          <p:nvPr/>
        </p:nvSpPr>
        <p:spPr>
          <a:xfrm>
            <a:off x="5513920" y="2420888"/>
            <a:ext cx="3113744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Optimization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28"/>
          <p:cNvSpPr/>
          <p:nvPr/>
        </p:nvSpPr>
        <p:spPr>
          <a:xfrm>
            <a:off x="5496520" y="3318004"/>
            <a:ext cx="3113744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Multi-path Progression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28"/>
          <p:cNvSpPr/>
          <p:nvPr/>
        </p:nvSpPr>
        <p:spPr>
          <a:xfrm>
            <a:off x="5513920" y="4220572"/>
            <a:ext cx="3113744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Pre-timed Signal Plan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84"/>
          <p:cNvSpPr/>
          <p:nvPr/>
        </p:nvSpPr>
        <p:spPr>
          <a:xfrm>
            <a:off x="5248076" y="2217080"/>
            <a:ext cx="3506204" cy="273016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42"/>
          <p:cNvSpPr/>
          <p:nvPr/>
        </p:nvSpPr>
        <p:spPr>
          <a:xfrm>
            <a:off x="4098132" y="5301208"/>
            <a:ext cx="1944216" cy="609600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signal Control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Elbow Connector 14"/>
          <p:cNvCxnSpPr>
            <a:stCxn id="5" idx="0"/>
            <a:endCxn id="6" idx="1"/>
          </p:cNvCxnSpPr>
          <p:nvPr/>
        </p:nvCxnSpPr>
        <p:spPr>
          <a:xfrm rot="5400000" flipH="1" flipV="1">
            <a:off x="1625738" y="842778"/>
            <a:ext cx="1680056" cy="3060340"/>
          </a:xfrm>
          <a:prstGeom prst="bentConnector2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2"/>
            <a:endCxn id="7" idx="0"/>
          </p:cNvCxnSpPr>
          <p:nvPr/>
        </p:nvCxnSpPr>
        <p:spPr>
          <a:xfrm rot="5400000">
            <a:off x="4031682" y="1304506"/>
            <a:ext cx="623808" cy="1608956"/>
          </a:xfrm>
          <a:prstGeom prst="bentConnector3">
            <a:avLst>
              <a:gd name="adj1" fmla="val 50000"/>
            </a:avLst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8" idx="0"/>
          </p:cNvCxnSpPr>
          <p:nvPr/>
        </p:nvCxnSpPr>
        <p:spPr>
          <a:xfrm>
            <a:off x="3539108" y="2949208"/>
            <a:ext cx="0" cy="368796"/>
          </a:xfrm>
          <a:prstGeom prst="straightConnector1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39108" y="3851776"/>
            <a:ext cx="0" cy="368796"/>
          </a:xfrm>
          <a:prstGeom prst="straightConnector1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9" idx="2"/>
            <a:endCxn id="14" idx="0"/>
          </p:cNvCxnSpPr>
          <p:nvPr/>
        </p:nvCxnSpPr>
        <p:spPr>
          <a:xfrm rot="16200000" flipH="1">
            <a:off x="4028516" y="4259484"/>
            <a:ext cx="552316" cy="1531132"/>
          </a:xfrm>
          <a:prstGeom prst="bentConnector3">
            <a:avLst>
              <a:gd name="adj1" fmla="val 50000"/>
            </a:avLst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5" idx="2"/>
            <a:endCxn id="14" idx="1"/>
          </p:cNvCxnSpPr>
          <p:nvPr/>
        </p:nvCxnSpPr>
        <p:spPr>
          <a:xfrm rot="16200000" flipH="1">
            <a:off x="1625148" y="3133024"/>
            <a:ext cx="1783432" cy="3162536"/>
          </a:xfrm>
          <a:prstGeom prst="bentConnector2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6" idx="2"/>
            <a:endCxn id="10" idx="0"/>
          </p:cNvCxnSpPr>
          <p:nvPr/>
        </p:nvCxnSpPr>
        <p:spPr>
          <a:xfrm rot="16200000" flipH="1">
            <a:off x="5797524" y="1147620"/>
            <a:ext cx="623808" cy="1922728"/>
          </a:xfrm>
          <a:prstGeom prst="bentConnector3">
            <a:avLst>
              <a:gd name="adj1" fmla="val 50000"/>
            </a:avLst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070792" y="2966874"/>
            <a:ext cx="0" cy="368796"/>
          </a:xfrm>
          <a:prstGeom prst="straightConnector1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070792" y="3822576"/>
            <a:ext cx="0" cy="368796"/>
          </a:xfrm>
          <a:prstGeom prst="straightConnector1">
            <a:avLst/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9" idx="3"/>
            <a:endCxn id="11" idx="1"/>
          </p:cNvCxnSpPr>
          <p:nvPr/>
        </p:nvCxnSpPr>
        <p:spPr>
          <a:xfrm flipV="1">
            <a:off x="4769780" y="3582164"/>
            <a:ext cx="726740" cy="902568"/>
          </a:xfrm>
          <a:prstGeom prst="bentConnector3">
            <a:avLst>
              <a:gd name="adj1" fmla="val 50000"/>
            </a:avLst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2" idx="2"/>
            <a:endCxn id="14" idx="0"/>
          </p:cNvCxnSpPr>
          <p:nvPr/>
        </p:nvCxnSpPr>
        <p:spPr>
          <a:xfrm rot="5400000">
            <a:off x="5794358" y="4024774"/>
            <a:ext cx="552316" cy="2000552"/>
          </a:xfrm>
          <a:prstGeom prst="bentConnector3">
            <a:avLst>
              <a:gd name="adj1" fmla="val 50000"/>
            </a:avLst>
          </a:prstGeom>
          <a:ln>
            <a:solidFill>
              <a:srgbClr val="F67A4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DEE-23A7-4EAC-850A-534018C2544B}" type="slidenum">
              <a:rPr lang="zh-CN" altLang="en-US" smtClean="0"/>
              <a:t>55</a:t>
            </a:fld>
            <a:endParaRPr lang="zh-CN" alt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7200" y="-99392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Signal Control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99537E-6 L 0.0007 -0.317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58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Signal Control</a:t>
            </a:r>
          </a:p>
        </p:txBody>
      </p:sp>
      <p:sp>
        <p:nvSpPr>
          <p:cNvPr id="7" name="Rounded Rectangle 28"/>
          <p:cNvSpPr/>
          <p:nvPr/>
        </p:nvSpPr>
        <p:spPr>
          <a:xfrm>
            <a:off x="3689902" y="1268760"/>
            <a:ext cx="2304256" cy="52832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Off-ramp Queue Estimation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>
            <a:endCxn id="32" idx="0"/>
          </p:cNvCxnSpPr>
          <p:nvPr/>
        </p:nvCxnSpPr>
        <p:spPr>
          <a:xfrm>
            <a:off x="4842030" y="1797080"/>
            <a:ext cx="0" cy="479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矩形 42"/>
          <p:cNvSpPr/>
          <p:nvPr/>
        </p:nvSpPr>
        <p:spPr>
          <a:xfrm>
            <a:off x="473361" y="2324311"/>
            <a:ext cx="1944216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 Detection System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Elbow Connector 28"/>
          <p:cNvCxnSpPr>
            <a:stCxn id="28" idx="0"/>
            <a:endCxn id="7" idx="1"/>
          </p:cNvCxnSpPr>
          <p:nvPr/>
        </p:nvCxnSpPr>
        <p:spPr>
          <a:xfrm rot="5400000" flipH="1" flipV="1">
            <a:off x="2171990" y="806400"/>
            <a:ext cx="791391" cy="22444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8" idx="2"/>
            <a:endCxn id="33" idx="1"/>
          </p:cNvCxnSpPr>
          <p:nvPr/>
        </p:nvCxnSpPr>
        <p:spPr>
          <a:xfrm rot="16200000" flipH="1">
            <a:off x="956434" y="3422945"/>
            <a:ext cx="1512312" cy="53424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Diamond 31"/>
          <p:cNvSpPr/>
          <p:nvPr/>
        </p:nvSpPr>
        <p:spPr>
          <a:xfrm>
            <a:off x="3347864" y="2276872"/>
            <a:ext cx="2988332" cy="1224136"/>
          </a:xfrm>
          <a:prstGeom prst="diamond">
            <a:avLst/>
          </a:prstGeom>
          <a:solidFill>
            <a:schemeClr val="accent4">
              <a:alpha val="8000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Freeway Breakdown?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28"/>
          <p:cNvSpPr/>
          <p:nvPr/>
        </p:nvSpPr>
        <p:spPr>
          <a:xfrm>
            <a:off x="1979712" y="4182063"/>
            <a:ext cx="2461344" cy="528320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Arterial Adaptive Signal Control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28"/>
          <p:cNvSpPr/>
          <p:nvPr/>
        </p:nvSpPr>
        <p:spPr>
          <a:xfrm>
            <a:off x="5508104" y="4185972"/>
            <a:ext cx="2531864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Off-ramp Priority Control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Elbow Connector 38"/>
          <p:cNvCxnSpPr/>
          <p:nvPr/>
        </p:nvCxnSpPr>
        <p:spPr>
          <a:xfrm rot="5400000">
            <a:off x="3725648" y="3032698"/>
            <a:ext cx="623808" cy="16089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6200000" flipH="1">
            <a:off x="5491490" y="2875812"/>
            <a:ext cx="623808" cy="19227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45469" y="4446223"/>
            <a:ext cx="0" cy="78297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445469" y="5229200"/>
            <a:ext cx="535877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804248" y="4797153"/>
            <a:ext cx="0" cy="432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861863" y="3467843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569997" y="3467843"/>
            <a:ext cx="520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0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 animBg="1"/>
      <p:bldP spid="33" grpId="0" animBg="1"/>
      <p:bldP spid="34" grpId="0" animBg="1"/>
      <p:bldP spid="50" grpId="0"/>
      <p:bldP spid="5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Off-ramp Queue Estimation Model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06493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1265545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of dual-zone detectors on the target off-ramp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365104"/>
            <a:ext cx="4644008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552" y="458112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Detection Zone: collect traffic flow information;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Detection Zone: identify the presence of queue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Off-ramp Queue Estimation Model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380832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This study proposed two models in response to different congestion levels at the off-ramp: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Model I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off-ramp queue 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can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be cleared during the green phase;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Model II: 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off-ramp queue 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cannot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be cleared during the green phase.</a:t>
            </a:r>
          </a:p>
          <a:p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I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757374"/>
              </p:ext>
            </p:extLst>
          </p:nvPr>
        </p:nvGraphicFramePr>
        <p:xfrm>
          <a:off x="2231740" y="1196752"/>
          <a:ext cx="4680520" cy="1473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75" name="Visio" r:id="rId3" imgW="3420691" imgH="1078655" progId="Visio.Drawing.11">
                  <p:embed/>
                </p:oleObj>
              </mc:Choice>
              <mc:Fallback>
                <p:oleObj name="Visio" r:id="rId3" imgW="3420691" imgH="107865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740" y="1196752"/>
                        <a:ext cx="4680520" cy="14732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927449"/>
              </p:ext>
            </p:extLst>
          </p:nvPr>
        </p:nvGraphicFramePr>
        <p:xfrm>
          <a:off x="1835696" y="3822177"/>
          <a:ext cx="3672408" cy="5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76" name="Equation" r:id="rId5" imgW="2844800" imgH="457200" progId="Equation.DSMT4">
                  <p:embed/>
                </p:oleObj>
              </mc:Choice>
              <mc:Fallback>
                <p:oleObj name="Equation" r:id="rId5" imgW="28448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822177"/>
                        <a:ext cx="3672408" cy="58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23533" y="3065641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time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365104"/>
            <a:ext cx="4644008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7275" y="3932286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time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323560"/>
              </p:ext>
            </p:extLst>
          </p:nvPr>
        </p:nvGraphicFramePr>
        <p:xfrm>
          <a:off x="1937435" y="3021707"/>
          <a:ext cx="2051691" cy="66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77" name="Equation" r:id="rId7" imgW="1409700" imgH="469900" progId="Equation.DSMT4">
                  <p:embed/>
                </p:oleObj>
              </mc:Choice>
              <mc:Fallback>
                <p:oleObj name="Equation" r:id="rId7" imgW="14097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7435" y="3021707"/>
                        <a:ext cx="2051691" cy="669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23533" y="477176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time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526184"/>
              </p:ext>
            </p:extLst>
          </p:nvPr>
        </p:nvGraphicFramePr>
        <p:xfrm>
          <a:off x="1793419" y="4771767"/>
          <a:ext cx="2602188" cy="601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78" name="Equation" r:id="rId9" imgW="2019300" imgH="469900" progId="Equation.DSMT4">
                  <p:embed/>
                </p:oleObj>
              </mc:Choice>
              <mc:Fallback>
                <p:oleObj name="Equation" r:id="rId9" imgW="2019300" imgH="469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419" y="4771767"/>
                        <a:ext cx="2602188" cy="6014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139952" y="2927141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vehicles passed the upstream detector during time period [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52120" y="379378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 # of arrivals and minus # of departures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9992" y="48691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 # of arrivals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9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Literature Reviews</a:t>
            </a:r>
          </a:p>
        </p:txBody>
      </p:sp>
      <p:sp>
        <p:nvSpPr>
          <p:cNvPr id="5" name="Rounded Rectangle 28"/>
          <p:cNvSpPr/>
          <p:nvPr/>
        </p:nvSpPr>
        <p:spPr>
          <a:xfrm>
            <a:off x="251520" y="2684656"/>
            <a:ext cx="1728192" cy="672336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Studies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195736" y="2804800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8"/>
          <p:cNvSpPr/>
          <p:nvPr/>
        </p:nvSpPr>
        <p:spPr>
          <a:xfrm>
            <a:off x="3203848" y="1532528"/>
            <a:ext cx="4320480" cy="672336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Pre-timed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Models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8"/>
          <p:cNvSpPr/>
          <p:nvPr/>
        </p:nvSpPr>
        <p:spPr>
          <a:xfrm>
            <a:off x="3199780" y="2712244"/>
            <a:ext cx="4320480" cy="672336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Models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8"/>
          <p:cNvSpPr/>
          <p:nvPr/>
        </p:nvSpPr>
        <p:spPr>
          <a:xfrm>
            <a:off x="3187328" y="3980800"/>
            <a:ext cx="4320480" cy="672336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Control Models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80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II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365104"/>
            <a:ext cx="4644008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9552" y="1380832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 additional scenarios might be encountered: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Scenario 1: residual queue 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cannot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reach the downstream detector;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Scenario 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2: 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residual queue 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can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reach the downstream detector;</a:t>
            </a:r>
            <a:endParaRPr lang="en-US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02013"/>
            <a:ext cx="706493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6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 1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365104"/>
            <a:ext cx="4644008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951967"/>
              </p:ext>
            </p:extLst>
          </p:nvPr>
        </p:nvGraphicFramePr>
        <p:xfrm>
          <a:off x="2051720" y="1268760"/>
          <a:ext cx="4752528" cy="1522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7" name="Visio" r:id="rId3" imgW="3420691" imgH="1095660" progId="Visio.Drawing.11">
                  <p:embed/>
                </p:oleObj>
              </mc:Choice>
              <mc:Fallback>
                <p:oleObj name="Visio" r:id="rId3" imgW="3420691" imgH="109566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268760"/>
                        <a:ext cx="4752528" cy="1522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755576" y="292494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time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817957"/>
              </p:ext>
            </p:extLst>
          </p:nvPr>
        </p:nvGraphicFramePr>
        <p:xfrm>
          <a:off x="2771800" y="3109610"/>
          <a:ext cx="2400405" cy="800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8" name="Equation" r:id="rId5" imgW="1409700" imgH="469900" progId="Equation.DSMT4">
                  <p:embed/>
                </p:oleObj>
              </mc:Choice>
              <mc:Fallback>
                <p:oleObj name="Equation" r:id="rId5" imgW="14097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109610"/>
                        <a:ext cx="2400405" cy="800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63688" y="4064326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vehicles passed the upstream detector during time period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 2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1560" y="119675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residual queues have exceeded the downstream detector, the queue length at the end of a cycle can be approximated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986900"/>
              </p:ext>
            </p:extLst>
          </p:nvPr>
        </p:nvGraphicFramePr>
        <p:xfrm>
          <a:off x="1691680" y="2492896"/>
          <a:ext cx="518457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3" name="Equation" r:id="rId3" imgW="3086100" imgH="431800" progId="Equation.DSMT4">
                  <p:embed/>
                </p:oleObj>
              </mc:Choice>
              <mc:Fallback>
                <p:oleObj name="Equation" r:id="rId3" imgW="30861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492896"/>
                        <a:ext cx="5184576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99792" y="328498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cycle queue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2631" y="328498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Arrivals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2120" y="328498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Departures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Signal Control</a:t>
            </a:r>
          </a:p>
        </p:txBody>
      </p:sp>
      <p:sp>
        <p:nvSpPr>
          <p:cNvPr id="7" name="Rounded Rectangle 28"/>
          <p:cNvSpPr/>
          <p:nvPr/>
        </p:nvSpPr>
        <p:spPr>
          <a:xfrm>
            <a:off x="3689902" y="1268760"/>
            <a:ext cx="2304256" cy="52832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Off-ramp Queue Estimation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>
            <a:endCxn id="32" idx="0"/>
          </p:cNvCxnSpPr>
          <p:nvPr/>
        </p:nvCxnSpPr>
        <p:spPr>
          <a:xfrm>
            <a:off x="4842030" y="1797080"/>
            <a:ext cx="0" cy="479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矩形 42"/>
          <p:cNvSpPr/>
          <p:nvPr/>
        </p:nvSpPr>
        <p:spPr>
          <a:xfrm>
            <a:off x="473361" y="2324311"/>
            <a:ext cx="1944216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 Detection System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Elbow Connector 28"/>
          <p:cNvCxnSpPr>
            <a:stCxn id="28" idx="0"/>
            <a:endCxn id="7" idx="1"/>
          </p:cNvCxnSpPr>
          <p:nvPr/>
        </p:nvCxnSpPr>
        <p:spPr>
          <a:xfrm rot="5400000" flipH="1" flipV="1">
            <a:off x="2171990" y="806400"/>
            <a:ext cx="791391" cy="22444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8" idx="2"/>
            <a:endCxn id="33" idx="1"/>
          </p:cNvCxnSpPr>
          <p:nvPr/>
        </p:nvCxnSpPr>
        <p:spPr>
          <a:xfrm rot="16200000" flipH="1">
            <a:off x="956434" y="3422945"/>
            <a:ext cx="1512312" cy="53424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Diamond 31"/>
          <p:cNvSpPr/>
          <p:nvPr/>
        </p:nvSpPr>
        <p:spPr>
          <a:xfrm>
            <a:off x="3347864" y="2276872"/>
            <a:ext cx="2988332" cy="1224136"/>
          </a:xfrm>
          <a:prstGeom prst="diamond">
            <a:avLst/>
          </a:prstGeom>
          <a:solidFill>
            <a:schemeClr val="accent4">
              <a:alpha val="8000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Freeway Breakdown?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28"/>
          <p:cNvSpPr/>
          <p:nvPr/>
        </p:nvSpPr>
        <p:spPr>
          <a:xfrm>
            <a:off x="1979712" y="4182063"/>
            <a:ext cx="2461344" cy="528320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Arterial Adaptive Signal Control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28"/>
          <p:cNvSpPr/>
          <p:nvPr/>
        </p:nvSpPr>
        <p:spPr>
          <a:xfrm>
            <a:off x="5508104" y="4185972"/>
            <a:ext cx="2531864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Off-ramp Priority Control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Elbow Connector 38"/>
          <p:cNvCxnSpPr/>
          <p:nvPr/>
        </p:nvCxnSpPr>
        <p:spPr>
          <a:xfrm rot="5400000">
            <a:off x="3725648" y="3032698"/>
            <a:ext cx="623808" cy="16089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6200000" flipH="1">
            <a:off x="5491490" y="2875812"/>
            <a:ext cx="623808" cy="19227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45469" y="4446223"/>
            <a:ext cx="0" cy="78297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445469" y="5229200"/>
            <a:ext cx="535877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804248" y="4797153"/>
            <a:ext cx="0" cy="432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861863" y="3467843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569997" y="3467843"/>
            <a:ext cx="520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5677 -0.2111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32" grpId="0" animBg="1"/>
      <p:bldP spid="33" grpId="0" animBg="1"/>
      <p:bldP spid="34" grpId="0" animBg="1"/>
      <p:bldP spid="50" grpId="0"/>
      <p:bldP spid="5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Arterial Adaptive Signal Control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7545" y="1713347"/>
            <a:ext cx="3104208" cy="3342297"/>
            <a:chOff x="0" y="273075"/>
            <a:chExt cx="2770495" cy="3343582"/>
          </a:xfrm>
        </p:grpSpPr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0" y="273075"/>
              <a:ext cx="2770495" cy="3343582"/>
            </a:xfrm>
            <a:prstGeom prst="rect">
              <a:avLst/>
            </a:prstGeom>
            <a:solidFill>
              <a:srgbClr val="9ECA06"/>
            </a:solidFill>
            <a:ln w="76200">
              <a:solidFill>
                <a:srgbClr val="9ECA06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82512" y="382623"/>
              <a:ext cx="2572150" cy="954175"/>
            </a:xfrm>
            <a:prstGeom prst="rect">
              <a:avLst/>
            </a:prstGeom>
            <a:solidFill>
              <a:srgbClr val="00B050">
                <a:alpha val="85000"/>
              </a:srgbClr>
            </a:solidFill>
            <a:ln w="57150">
              <a:solidFill>
                <a:srgbClr val="E1FB8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Intersection Signal Timing Adjustment</a:t>
              </a:r>
              <a:endPara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矩形 8"/>
            <p:cNvSpPr>
              <a:spLocks noChangeArrowheads="1"/>
            </p:cNvSpPr>
            <p:nvPr/>
          </p:nvSpPr>
          <p:spPr bwMode="auto">
            <a:xfrm>
              <a:off x="84099" y="1489212"/>
              <a:ext cx="2572149" cy="955763"/>
            </a:xfrm>
            <a:prstGeom prst="rect">
              <a:avLst/>
            </a:prstGeom>
            <a:solidFill>
              <a:schemeClr val="bg1">
                <a:alpha val="85097"/>
              </a:schemeClr>
            </a:solidFill>
            <a:ln w="57150">
              <a:solidFill>
                <a:srgbClr val="E1FB8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Minimization of intersection Delays</a:t>
              </a:r>
              <a:endPara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9"/>
            <p:cNvSpPr>
              <a:spLocks noChangeArrowheads="1"/>
            </p:cNvSpPr>
            <p:nvPr/>
          </p:nvSpPr>
          <p:spPr bwMode="auto">
            <a:xfrm>
              <a:off x="111074" y="2581512"/>
              <a:ext cx="2573736" cy="955763"/>
            </a:xfrm>
            <a:prstGeom prst="rect">
              <a:avLst/>
            </a:prstGeom>
            <a:solidFill>
              <a:schemeClr val="bg1">
                <a:alpha val="85097"/>
              </a:schemeClr>
            </a:solidFill>
            <a:ln w="57150">
              <a:solidFill>
                <a:srgbClr val="E1FB8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Solution Algorithm</a:t>
              </a:r>
              <a:endPara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Gradient Search</a:t>
              </a:r>
              <a:endPara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371977" y="1700808"/>
            <a:ext cx="3160463" cy="3344253"/>
            <a:chOff x="0" y="273075"/>
            <a:chExt cx="2770495" cy="3343582"/>
          </a:xfrm>
        </p:grpSpPr>
        <p:sp>
          <p:nvSpPr>
            <p:cNvPr id="10" name="矩形 12"/>
            <p:cNvSpPr>
              <a:spLocks noChangeArrowheads="1"/>
            </p:cNvSpPr>
            <p:nvPr/>
          </p:nvSpPr>
          <p:spPr bwMode="auto">
            <a:xfrm>
              <a:off x="0" y="273075"/>
              <a:ext cx="2770495" cy="3343582"/>
            </a:xfrm>
            <a:prstGeom prst="rect">
              <a:avLst/>
            </a:prstGeom>
            <a:solidFill>
              <a:srgbClr val="FFA902"/>
            </a:solidFill>
            <a:ln w="76200">
              <a:solidFill>
                <a:srgbClr val="FFA902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4"/>
            <p:cNvSpPr>
              <a:spLocks noChangeArrowheads="1"/>
            </p:cNvSpPr>
            <p:nvPr/>
          </p:nvSpPr>
          <p:spPr bwMode="auto">
            <a:xfrm>
              <a:off x="95206" y="382622"/>
              <a:ext cx="2572150" cy="954176"/>
            </a:xfrm>
            <a:prstGeom prst="rect">
              <a:avLst/>
            </a:prstGeom>
            <a:solidFill>
              <a:schemeClr val="accent6">
                <a:lumMod val="75000"/>
                <a:alpha val="85000"/>
              </a:schemeClr>
            </a:solidFill>
            <a:ln w="57150">
              <a:solidFill>
                <a:srgbClr val="FFD175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Adaptive Signal Progression Design</a:t>
              </a:r>
              <a:endPara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5"/>
            <p:cNvSpPr>
              <a:spLocks noChangeArrowheads="1"/>
            </p:cNvSpPr>
            <p:nvPr/>
          </p:nvSpPr>
          <p:spPr bwMode="auto">
            <a:xfrm>
              <a:off x="84099" y="1489212"/>
              <a:ext cx="2572149" cy="955763"/>
            </a:xfrm>
            <a:prstGeom prst="rect">
              <a:avLst/>
            </a:prstGeom>
            <a:solidFill>
              <a:schemeClr val="bg1">
                <a:alpha val="85097"/>
              </a:schemeClr>
            </a:solidFill>
            <a:ln w="57150">
              <a:solidFill>
                <a:srgbClr val="FFD175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Maximization of Progression Efficiency </a:t>
              </a:r>
              <a:endPara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6"/>
            <p:cNvSpPr>
              <a:spLocks noChangeArrowheads="1"/>
            </p:cNvSpPr>
            <p:nvPr/>
          </p:nvSpPr>
          <p:spPr bwMode="auto">
            <a:xfrm>
              <a:off x="111074" y="2581512"/>
              <a:ext cx="2573736" cy="955763"/>
            </a:xfrm>
            <a:prstGeom prst="rect">
              <a:avLst/>
            </a:prstGeom>
            <a:solidFill>
              <a:schemeClr val="bg1">
                <a:alpha val="85097"/>
              </a:schemeClr>
            </a:solidFill>
            <a:ln w="57150">
              <a:solidFill>
                <a:srgbClr val="FFD175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Solution Algorithm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Dynamic Programming</a:t>
              </a:r>
              <a:endPara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左右箭头 18"/>
          <p:cNvSpPr>
            <a:spLocks noChangeArrowheads="1"/>
          </p:cNvSpPr>
          <p:nvPr/>
        </p:nvSpPr>
        <p:spPr bwMode="auto">
          <a:xfrm>
            <a:off x="3660651" y="2557977"/>
            <a:ext cx="1582738" cy="1871133"/>
          </a:xfrm>
          <a:prstGeom prst="leftRightArrow">
            <a:avLst>
              <a:gd name="adj1" fmla="val 66056"/>
              <a:gd name="adj2" fmla="val 26629"/>
            </a:avLst>
          </a:prstGeom>
          <a:solidFill>
            <a:srgbClr val="C00000"/>
          </a:solidFill>
          <a:ln w="25400">
            <a:solidFill>
              <a:srgbClr val="9ECA0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5496" y="6426053"/>
            <a:ext cx="3960440" cy="431948"/>
            <a:chOff x="35496" y="6426053"/>
            <a:chExt cx="3960440" cy="431948"/>
          </a:xfrm>
        </p:grpSpPr>
        <p:pic>
          <p:nvPicPr>
            <p:cNvPr id="16" name="Picture 2" descr="C:\Users\public.Moldy\Desktop\University_of_Maryland_Seal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426053"/>
              <a:ext cx="432048" cy="431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页脚占位符 4"/>
            <p:cNvSpPr txBox="1">
              <a:spLocks/>
            </p:cNvSpPr>
            <p:nvPr/>
          </p:nvSpPr>
          <p:spPr>
            <a:xfrm>
              <a:off x="395536" y="6452636"/>
              <a:ext cx="36004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zh-CN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Department of Civil &amp; Environmental Engineering</a:t>
              </a:r>
            </a:p>
            <a:p>
              <a:r>
                <a:rPr 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University of Maryland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DEE-23A7-4EAC-850A-534018C2544B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Intersection Signal Timing Adjustment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1265545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Intersection Signal Timings Adjustment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365104"/>
            <a:ext cx="4644008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6" y="1185988"/>
            <a:ext cx="4923681" cy="5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339752" y="1268760"/>
            <a:ext cx="477763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119675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Minimization of intersection total delay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735597" y="2276872"/>
            <a:ext cx="477763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5677" y="220486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delay estimation with queue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892797" y="2996952"/>
            <a:ext cx="477763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2877" y="292494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Arrival rate calculation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465946" y="3728654"/>
            <a:ext cx="477763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6026" y="365664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Departure rate estimation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895837" y="4653136"/>
            <a:ext cx="477763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15917" y="4581128"/>
            <a:ext cx="313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Queue Estimation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984747" y="5445224"/>
            <a:ext cx="477763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4827" y="5373216"/>
            <a:ext cx="367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cycle length constraint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951820" y="5985212"/>
            <a:ext cx="477763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1900" y="5913204"/>
            <a:ext cx="367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&amp; Max green time constraint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154003" y="6493455"/>
            <a:ext cx="477763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4083" y="6421447"/>
            <a:ext cx="367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green time adjustment constraint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7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Algorithm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83529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Search Algorithm: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0: compute the intersection total delay if no green time adjustment is applied;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1: for each phase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find the adjustment direction (increase or reduce green time) based on the intersection total delay;</a:t>
            </a:r>
          </a:p>
          <a:p>
            <a:pPr marL="228600"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1.1: increase the green time of phase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1 second and  reduce the green time of another phase (the one 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the minimal delay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by 1 second;</a:t>
            </a:r>
          </a:p>
          <a:p>
            <a:pPr marL="228600"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1.2: decrease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time of phase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1 second and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time of another phase (the one can produce the minimal delay) by 1 second;</a:t>
            </a:r>
          </a:p>
          <a:p>
            <a:pPr marL="228600"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1.3: compare the obtained delay from Step 1.1 &amp;1.2 with the one from Step 0; find the green time adjustment direction;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2: keep increasing or decreasing green time for phase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until no delay improvement is found or the green time constraint is violated.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6709"/>
            <a:ext cx="6887865" cy="511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44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Adaptive Signal Progression Control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374137"/>
              </p:ext>
            </p:extLst>
          </p:nvPr>
        </p:nvGraphicFramePr>
        <p:xfrm>
          <a:off x="323528" y="1700808"/>
          <a:ext cx="416242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31" name="Visio" r:id="rId3" imgW="3468200" imgH="2218314" progId="Visio.Drawing.11">
                  <p:embed/>
                </p:oleObj>
              </mc:Choice>
              <mc:Fallback>
                <p:oleObj name="Visio" r:id="rId3" imgW="3468200" imgH="221831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700808"/>
                        <a:ext cx="4162425" cy="264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88752"/>
              </p:ext>
            </p:extLst>
          </p:nvPr>
        </p:nvGraphicFramePr>
        <p:xfrm>
          <a:off x="4572000" y="1700808"/>
          <a:ext cx="428625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32" name="Visio" r:id="rId5" imgW="3474949" imgH="2231541" progId="Visio.Drawing.11">
                  <p:embed/>
                </p:oleObj>
              </mc:Choice>
              <mc:Fallback>
                <p:oleObj name="Visio" r:id="rId5" imgW="3474949" imgH="223154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00808"/>
                        <a:ext cx="4286250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39552" y="4510861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Green band of an outbound path between two intersections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16016" y="4510861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Green band of an inbound path between two intersections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Adaptive Signal Progression Control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035150"/>
            <a:ext cx="6768753" cy="537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4355976" y="1156102"/>
            <a:ext cx="477763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108409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Maximization of total green bandwidths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154698" y="2860179"/>
            <a:ext cx="399699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4777" y="2788171"/>
            <a:ext cx="516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 of green bandwidth for an outbound path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986718" y="3827898"/>
            <a:ext cx="399699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6797" y="3755890"/>
            <a:ext cx="516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 of green bandwidth for an inbound path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560474" y="4509120"/>
            <a:ext cx="399699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0553" y="4437112"/>
            <a:ext cx="516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start of green for path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004049" y="5229200"/>
            <a:ext cx="399699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4129" y="515719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end of green for path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508286" y="6021288"/>
            <a:ext cx="399699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28365" y="5949280"/>
            <a:ext cx="516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allowed offset adjustment constraint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Algorithm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95536" y="119675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Programming: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539" y="1772816"/>
            <a:ext cx="6126139" cy="491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9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Literature Reviews</a:t>
            </a:r>
          </a:p>
        </p:txBody>
      </p:sp>
      <p:sp>
        <p:nvSpPr>
          <p:cNvPr id="25" name="Rounded Rectangle 28"/>
          <p:cNvSpPr/>
          <p:nvPr/>
        </p:nvSpPr>
        <p:spPr>
          <a:xfrm>
            <a:off x="2195736" y="980728"/>
            <a:ext cx="4320480" cy="672336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Pre-timed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Models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4067944" y="1844824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28"/>
          <p:cNvSpPr/>
          <p:nvPr/>
        </p:nvSpPr>
        <p:spPr>
          <a:xfrm>
            <a:off x="2938285" y="2564904"/>
            <a:ext cx="2929859" cy="672336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optimization at isolated intersections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543360"/>
              </p:ext>
            </p:extLst>
          </p:nvPr>
        </p:nvGraphicFramePr>
        <p:xfrm>
          <a:off x="1426117" y="3501008"/>
          <a:ext cx="6336704" cy="2449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3168352"/>
              </a:tblGrid>
              <a:tr h="71208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Delay Minimization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Mathematical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Programming Model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88132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Matson et al. (1955), Webster (1958), Miller (1963), Robertson, (1969),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Allsop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(1971, 1972, 1975, 1981), Tully (1976) and Burrow (1987), Chang and Lin (2000)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Silcock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(1997,) Wong et al., (2003),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(2004), Yang et al., (2014)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页脚占位符 4"/>
          <p:cNvSpPr txBox="1">
            <a:spLocks/>
          </p:cNvSpPr>
          <p:nvPr/>
        </p:nvSpPr>
        <p:spPr>
          <a:xfrm>
            <a:off x="395536" y="6452636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5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Algorithm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95536" y="119675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Programming: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80628" y="3009032"/>
            <a:ext cx="304800" cy="32327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304628" y="1916832"/>
            <a:ext cx="3048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304628" y="2526432"/>
            <a:ext cx="3048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304628" y="3059832"/>
            <a:ext cx="3048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304628" y="3669432"/>
            <a:ext cx="3048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304628" y="4279032"/>
            <a:ext cx="3048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30" name="Straight Arrow Connector 29"/>
          <p:cNvCxnSpPr>
            <a:endCxn id="25" idx="2"/>
          </p:cNvCxnSpPr>
          <p:nvPr/>
        </p:nvCxnSpPr>
        <p:spPr bwMode="auto">
          <a:xfrm flipV="1">
            <a:off x="933028" y="2069232"/>
            <a:ext cx="1371600" cy="11014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endCxn id="26" idx="2"/>
          </p:cNvCxnSpPr>
          <p:nvPr/>
        </p:nvCxnSpPr>
        <p:spPr bwMode="auto">
          <a:xfrm flipV="1">
            <a:off x="933028" y="2678832"/>
            <a:ext cx="1371600" cy="4918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endCxn id="27" idx="2"/>
          </p:cNvCxnSpPr>
          <p:nvPr/>
        </p:nvCxnSpPr>
        <p:spPr bwMode="auto">
          <a:xfrm>
            <a:off x="933028" y="3212232"/>
            <a:ext cx="1371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endCxn id="28" idx="2"/>
          </p:cNvCxnSpPr>
          <p:nvPr/>
        </p:nvCxnSpPr>
        <p:spPr bwMode="auto">
          <a:xfrm>
            <a:off x="933028" y="3212232"/>
            <a:ext cx="1371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endCxn id="29" idx="2"/>
          </p:cNvCxnSpPr>
          <p:nvPr/>
        </p:nvCxnSpPr>
        <p:spPr bwMode="auto">
          <a:xfrm>
            <a:off x="933028" y="3212232"/>
            <a:ext cx="13716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1923628" y="485630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Intersection 2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 bwMode="auto">
          <a:xfrm>
            <a:off x="4317231" y="1916832"/>
            <a:ext cx="3048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317231" y="2526432"/>
            <a:ext cx="3048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317231" y="3059832"/>
            <a:ext cx="3048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4317231" y="3669432"/>
            <a:ext cx="3048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317231" y="4279032"/>
            <a:ext cx="3048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21931" y="485630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Intersection j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 bwMode="auto">
          <a:xfrm>
            <a:off x="6724228" y="1916832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724228" y="2526432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724228" y="3059832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724228" y="3669432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6724228" y="4279032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28928" y="485630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Intersection n</a:t>
            </a:r>
            <a:endParaRPr lang="en-US" dirty="0"/>
          </a:p>
        </p:txBody>
      </p:sp>
      <p:cxnSp>
        <p:nvCxnSpPr>
          <p:cNvPr id="49" name="Straight Arrow Connector 48"/>
          <p:cNvCxnSpPr>
            <a:endCxn id="38" idx="2"/>
          </p:cNvCxnSpPr>
          <p:nvPr/>
        </p:nvCxnSpPr>
        <p:spPr bwMode="auto">
          <a:xfrm>
            <a:off x="2625592" y="2678832"/>
            <a:ext cx="1691639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endCxn id="36" idx="2"/>
          </p:cNvCxnSpPr>
          <p:nvPr/>
        </p:nvCxnSpPr>
        <p:spPr bwMode="auto">
          <a:xfrm flipV="1">
            <a:off x="2620974" y="2069232"/>
            <a:ext cx="1696257" cy="5518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2563709" y="3288432"/>
            <a:ext cx="1691639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endCxn id="40" idx="2"/>
          </p:cNvCxnSpPr>
          <p:nvPr/>
        </p:nvCxnSpPr>
        <p:spPr bwMode="auto">
          <a:xfrm>
            <a:off x="2609429" y="4431432"/>
            <a:ext cx="170780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endCxn id="37" idx="2"/>
          </p:cNvCxnSpPr>
          <p:nvPr/>
        </p:nvCxnSpPr>
        <p:spPr bwMode="auto">
          <a:xfrm flipV="1">
            <a:off x="2609428" y="2678832"/>
            <a:ext cx="1707803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37" idx="6"/>
            <a:endCxn id="42" idx="2"/>
          </p:cNvCxnSpPr>
          <p:nvPr/>
        </p:nvCxnSpPr>
        <p:spPr bwMode="auto">
          <a:xfrm flipV="1">
            <a:off x="4622031" y="2069232"/>
            <a:ext cx="2102197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endCxn id="43" idx="2"/>
          </p:cNvCxnSpPr>
          <p:nvPr/>
        </p:nvCxnSpPr>
        <p:spPr bwMode="auto">
          <a:xfrm flipV="1">
            <a:off x="4622031" y="2678832"/>
            <a:ext cx="2102197" cy="5206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endCxn id="44" idx="2"/>
          </p:cNvCxnSpPr>
          <p:nvPr/>
        </p:nvCxnSpPr>
        <p:spPr bwMode="auto">
          <a:xfrm>
            <a:off x="4622031" y="2678832"/>
            <a:ext cx="2102197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4622030" y="2678832"/>
            <a:ext cx="2102197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>
            <a:endCxn id="46" idx="2"/>
          </p:cNvCxnSpPr>
          <p:nvPr/>
        </p:nvCxnSpPr>
        <p:spPr bwMode="auto">
          <a:xfrm>
            <a:off x="4594322" y="3818368"/>
            <a:ext cx="2129906" cy="613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 flipV="1">
            <a:off x="4622030" y="2678832"/>
            <a:ext cx="2102198" cy="5334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>
            <a:off x="2609429" y="2683450"/>
            <a:ext cx="1707802" cy="52878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V="1">
            <a:off x="924946" y="2678832"/>
            <a:ext cx="1379682" cy="48722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219028" y="478010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428828" y="478460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77246" y="363270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4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Signal Control</a:t>
            </a:r>
          </a:p>
        </p:txBody>
      </p:sp>
      <p:sp>
        <p:nvSpPr>
          <p:cNvPr id="7" name="Rounded Rectangle 28"/>
          <p:cNvSpPr/>
          <p:nvPr/>
        </p:nvSpPr>
        <p:spPr>
          <a:xfrm>
            <a:off x="3689902" y="1268760"/>
            <a:ext cx="2304256" cy="52832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Off-ramp Queue Estimation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>
            <a:endCxn id="32" idx="0"/>
          </p:cNvCxnSpPr>
          <p:nvPr/>
        </p:nvCxnSpPr>
        <p:spPr>
          <a:xfrm>
            <a:off x="4842030" y="1797080"/>
            <a:ext cx="0" cy="479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矩形 42"/>
          <p:cNvSpPr/>
          <p:nvPr/>
        </p:nvSpPr>
        <p:spPr>
          <a:xfrm>
            <a:off x="473361" y="2324311"/>
            <a:ext cx="1944216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 Detection System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Elbow Connector 28"/>
          <p:cNvCxnSpPr>
            <a:stCxn id="28" idx="0"/>
            <a:endCxn id="7" idx="1"/>
          </p:cNvCxnSpPr>
          <p:nvPr/>
        </p:nvCxnSpPr>
        <p:spPr>
          <a:xfrm rot="5400000" flipH="1" flipV="1">
            <a:off x="2171990" y="806400"/>
            <a:ext cx="791391" cy="22444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8" idx="2"/>
            <a:endCxn id="33" idx="1"/>
          </p:cNvCxnSpPr>
          <p:nvPr/>
        </p:nvCxnSpPr>
        <p:spPr>
          <a:xfrm rot="16200000" flipH="1">
            <a:off x="956434" y="3422945"/>
            <a:ext cx="1512312" cy="53424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Diamond 31"/>
          <p:cNvSpPr/>
          <p:nvPr/>
        </p:nvSpPr>
        <p:spPr>
          <a:xfrm>
            <a:off x="3347864" y="2276872"/>
            <a:ext cx="2988332" cy="1224136"/>
          </a:xfrm>
          <a:prstGeom prst="diamond">
            <a:avLst/>
          </a:prstGeom>
          <a:solidFill>
            <a:schemeClr val="accent4">
              <a:alpha val="8000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Freeway Breakdown?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28"/>
          <p:cNvSpPr/>
          <p:nvPr/>
        </p:nvSpPr>
        <p:spPr>
          <a:xfrm>
            <a:off x="1979712" y="4182063"/>
            <a:ext cx="2461344" cy="528320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Arterial Adaptive Signal Control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28"/>
          <p:cNvSpPr/>
          <p:nvPr/>
        </p:nvSpPr>
        <p:spPr>
          <a:xfrm>
            <a:off x="5508104" y="4185972"/>
            <a:ext cx="2531864" cy="528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Off-ramp Priority Control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Elbow Connector 38"/>
          <p:cNvCxnSpPr/>
          <p:nvPr/>
        </p:nvCxnSpPr>
        <p:spPr>
          <a:xfrm rot="5400000">
            <a:off x="3725648" y="3032698"/>
            <a:ext cx="623808" cy="16089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6200000" flipH="1">
            <a:off x="5491490" y="2875812"/>
            <a:ext cx="623808" cy="19227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45469" y="4446223"/>
            <a:ext cx="0" cy="78297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445469" y="5229200"/>
            <a:ext cx="535877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804248" y="4797153"/>
            <a:ext cx="0" cy="432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861863" y="3467843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569997" y="3467843"/>
            <a:ext cx="520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1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29601 -0.2013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32" grpId="0" animBg="1"/>
      <p:bldP spid="33" grpId="0" animBg="1"/>
      <p:bldP spid="34" grpId="0" animBg="1"/>
      <p:bldP spid="50" grpId="0"/>
      <p:bldP spid="5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Off-ramp Priority Control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67545" y="1713347"/>
            <a:ext cx="3104208" cy="3342297"/>
            <a:chOff x="0" y="273075"/>
            <a:chExt cx="2770495" cy="3343582"/>
          </a:xfrm>
        </p:grpSpPr>
        <p:sp>
          <p:nvSpPr>
            <p:cNvPr id="7" name="矩形 3"/>
            <p:cNvSpPr>
              <a:spLocks noChangeArrowheads="1"/>
            </p:cNvSpPr>
            <p:nvPr/>
          </p:nvSpPr>
          <p:spPr bwMode="auto">
            <a:xfrm>
              <a:off x="0" y="273075"/>
              <a:ext cx="2770495" cy="3343582"/>
            </a:xfrm>
            <a:prstGeom prst="rect">
              <a:avLst/>
            </a:prstGeom>
            <a:solidFill>
              <a:srgbClr val="9ECA06"/>
            </a:solidFill>
            <a:ln w="76200">
              <a:solidFill>
                <a:srgbClr val="9ECA06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5"/>
            <p:cNvSpPr>
              <a:spLocks noChangeArrowheads="1"/>
            </p:cNvSpPr>
            <p:nvPr/>
          </p:nvSpPr>
          <p:spPr bwMode="auto">
            <a:xfrm>
              <a:off x="82512" y="382623"/>
              <a:ext cx="2572150" cy="954175"/>
            </a:xfrm>
            <a:prstGeom prst="rect">
              <a:avLst/>
            </a:prstGeom>
            <a:solidFill>
              <a:srgbClr val="00B050">
                <a:alpha val="85000"/>
              </a:srgbClr>
            </a:solidFill>
            <a:ln w="57150">
              <a:solidFill>
                <a:srgbClr val="E1FB8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Intersection Signal Timing Adjustment</a:t>
              </a:r>
              <a:endPara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84099" y="1489212"/>
              <a:ext cx="2572149" cy="955763"/>
            </a:xfrm>
            <a:prstGeom prst="rect">
              <a:avLst/>
            </a:prstGeom>
            <a:solidFill>
              <a:schemeClr val="bg1">
                <a:alpha val="85097"/>
              </a:schemeClr>
            </a:solidFill>
            <a:ln w="57150">
              <a:solidFill>
                <a:srgbClr val="E1FB8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Minimization of intersection Delays</a:t>
              </a:r>
              <a:endPara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111074" y="2581512"/>
              <a:ext cx="2573736" cy="955763"/>
            </a:xfrm>
            <a:prstGeom prst="rect">
              <a:avLst/>
            </a:prstGeom>
            <a:solidFill>
              <a:schemeClr val="bg1">
                <a:alpha val="85097"/>
              </a:schemeClr>
            </a:solidFill>
            <a:ln w="57150">
              <a:solidFill>
                <a:srgbClr val="E1FB8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Solution Algorithm</a:t>
              </a:r>
              <a:endPara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gradient search</a:t>
              </a:r>
              <a:endPara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5371977" y="1700808"/>
            <a:ext cx="3160463" cy="3344253"/>
            <a:chOff x="0" y="273075"/>
            <a:chExt cx="2770495" cy="3343582"/>
          </a:xfrm>
        </p:grpSpPr>
        <p:sp>
          <p:nvSpPr>
            <p:cNvPr id="12" name="矩形 12"/>
            <p:cNvSpPr>
              <a:spLocks noChangeArrowheads="1"/>
            </p:cNvSpPr>
            <p:nvPr/>
          </p:nvSpPr>
          <p:spPr bwMode="auto">
            <a:xfrm>
              <a:off x="0" y="273075"/>
              <a:ext cx="2770495" cy="3343582"/>
            </a:xfrm>
            <a:prstGeom prst="rect">
              <a:avLst/>
            </a:prstGeom>
            <a:solidFill>
              <a:srgbClr val="FFA902"/>
            </a:solidFill>
            <a:ln w="76200">
              <a:solidFill>
                <a:srgbClr val="FFA902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4"/>
            <p:cNvSpPr>
              <a:spLocks noChangeArrowheads="1"/>
            </p:cNvSpPr>
            <p:nvPr/>
          </p:nvSpPr>
          <p:spPr bwMode="auto">
            <a:xfrm>
              <a:off x="95206" y="382622"/>
              <a:ext cx="2572150" cy="954176"/>
            </a:xfrm>
            <a:prstGeom prst="rect">
              <a:avLst/>
            </a:prstGeom>
            <a:solidFill>
              <a:schemeClr val="accent6">
                <a:lumMod val="75000"/>
                <a:alpha val="85000"/>
              </a:schemeClr>
            </a:solidFill>
            <a:ln w="57150">
              <a:solidFill>
                <a:srgbClr val="FFD175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Adaptive Signal Progression Design</a:t>
              </a:r>
              <a:endPara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15"/>
            <p:cNvSpPr>
              <a:spLocks noChangeArrowheads="1"/>
            </p:cNvSpPr>
            <p:nvPr/>
          </p:nvSpPr>
          <p:spPr bwMode="auto">
            <a:xfrm>
              <a:off x="84099" y="1489212"/>
              <a:ext cx="2572149" cy="955763"/>
            </a:xfrm>
            <a:prstGeom prst="rect">
              <a:avLst/>
            </a:prstGeom>
            <a:solidFill>
              <a:schemeClr val="bg1">
                <a:alpha val="85097"/>
              </a:schemeClr>
            </a:solidFill>
            <a:ln w="57150">
              <a:solidFill>
                <a:srgbClr val="FFD175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Maximization of Coordination Efficiency </a:t>
              </a:r>
              <a:endPara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16"/>
            <p:cNvSpPr>
              <a:spLocks noChangeArrowheads="1"/>
            </p:cNvSpPr>
            <p:nvPr/>
          </p:nvSpPr>
          <p:spPr bwMode="auto">
            <a:xfrm>
              <a:off x="111074" y="2581512"/>
              <a:ext cx="2573736" cy="955763"/>
            </a:xfrm>
            <a:prstGeom prst="rect">
              <a:avLst/>
            </a:prstGeom>
            <a:solidFill>
              <a:schemeClr val="bg1">
                <a:alpha val="85097"/>
              </a:schemeClr>
            </a:solidFill>
            <a:ln w="57150">
              <a:solidFill>
                <a:srgbClr val="FFD175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Solution Algorithm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Dynamic programming</a:t>
              </a:r>
              <a:endPara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左右箭头 18"/>
          <p:cNvSpPr>
            <a:spLocks noChangeArrowheads="1"/>
          </p:cNvSpPr>
          <p:nvPr/>
        </p:nvSpPr>
        <p:spPr bwMode="auto">
          <a:xfrm>
            <a:off x="3660651" y="2557977"/>
            <a:ext cx="1582738" cy="1871133"/>
          </a:xfrm>
          <a:prstGeom prst="leftRightArrow">
            <a:avLst>
              <a:gd name="adj1" fmla="val 66056"/>
              <a:gd name="adj2" fmla="val 26629"/>
            </a:avLst>
          </a:prstGeom>
          <a:solidFill>
            <a:srgbClr val="C00000"/>
          </a:solidFill>
          <a:ln w="25400">
            <a:solidFill>
              <a:srgbClr val="9ECA0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Logic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707608"/>
              </p:ext>
            </p:extLst>
          </p:nvPr>
        </p:nvGraphicFramePr>
        <p:xfrm>
          <a:off x="2061593" y="1049279"/>
          <a:ext cx="7010400" cy="5044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8" name="Visio" r:id="rId3" imgW="6475342" imgH="3260258" progId="Visio.Drawing.11">
                  <p:embed/>
                </p:oleObj>
              </mc:Choice>
              <mc:Fallback>
                <p:oleObj name="Visio" r:id="rId3" imgW="6475342" imgH="326025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1593" y="1049279"/>
                        <a:ext cx="7010400" cy="5044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10"/>
          <p:cNvSpPr>
            <a:spLocks noChangeArrowheads="1"/>
          </p:cNvSpPr>
          <p:nvPr/>
        </p:nvSpPr>
        <p:spPr bwMode="auto">
          <a:xfrm rot="5400000">
            <a:off x="732857" y="1770035"/>
            <a:ext cx="765521" cy="530167"/>
          </a:xfrm>
          <a:prstGeom prst="rightArrow">
            <a:avLst>
              <a:gd name="adj1" fmla="val 55843"/>
              <a:gd name="adj2" fmla="val 49879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0A317A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7" name="Rounded Rectangle 6"/>
          <p:cNvSpPr/>
          <p:nvPr/>
        </p:nvSpPr>
        <p:spPr>
          <a:xfrm>
            <a:off x="323529" y="884272"/>
            <a:ext cx="1584176" cy="672075"/>
          </a:xfrm>
          <a:prstGeom prst="roundRect">
            <a:avLst/>
          </a:prstGeom>
          <a:solidFill>
            <a:srgbClr val="00206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23529" y="2516453"/>
            <a:ext cx="1584176" cy="672075"/>
          </a:xfrm>
          <a:prstGeom prst="roundRect">
            <a:avLst/>
          </a:prstGeom>
          <a:solidFill>
            <a:srgbClr val="00206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9" name="AutoShape 110"/>
          <p:cNvSpPr>
            <a:spLocks noChangeArrowheads="1"/>
          </p:cNvSpPr>
          <p:nvPr/>
        </p:nvSpPr>
        <p:spPr bwMode="auto">
          <a:xfrm rot="5400000">
            <a:off x="732857" y="3306206"/>
            <a:ext cx="765521" cy="530167"/>
          </a:xfrm>
          <a:prstGeom prst="rightArrow">
            <a:avLst>
              <a:gd name="adj1" fmla="val 55843"/>
              <a:gd name="adj2" fmla="val 49879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0A317A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Rounded Rectangle 9"/>
          <p:cNvSpPr/>
          <p:nvPr/>
        </p:nvSpPr>
        <p:spPr>
          <a:xfrm>
            <a:off x="323528" y="4052624"/>
            <a:ext cx="1584176" cy="672075"/>
          </a:xfrm>
          <a:prstGeom prst="roundRect">
            <a:avLst/>
          </a:prstGeom>
          <a:solidFill>
            <a:srgbClr val="00206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Priority Control</a:t>
            </a:r>
            <a:endParaRPr lang="en-US" dirty="0"/>
          </a:p>
        </p:txBody>
      </p:sp>
      <p:sp>
        <p:nvSpPr>
          <p:cNvPr id="11" name="Explosion 2 10"/>
          <p:cNvSpPr/>
          <p:nvPr/>
        </p:nvSpPr>
        <p:spPr>
          <a:xfrm>
            <a:off x="4556399" y="1268314"/>
            <a:ext cx="2751906" cy="1296144"/>
          </a:xfrm>
          <a:prstGeom prst="irregularSeal2">
            <a:avLst/>
          </a:prstGeom>
          <a:solidFill>
            <a:srgbClr val="FF0000">
              <a:alpha val="75000"/>
            </a:srgbClr>
          </a:solidFill>
          <a:ln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Breakdown!</a:t>
            </a:r>
            <a:endParaRPr lang="en-US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339753" y="2564458"/>
            <a:ext cx="4176464" cy="2448272"/>
            <a:chOff x="2411760" y="1633723"/>
            <a:chExt cx="4176464" cy="216216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012160" y="1633723"/>
              <a:ext cx="576064" cy="129806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88224" y="2931790"/>
              <a:ext cx="0" cy="8640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2411760" y="3795886"/>
              <a:ext cx="4176464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6" name="Picture 497" descr="http://www.mobile-tracs.com/uploads/2/7/2/4/27243769/7485643_ori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0" t="4030" r="3886" b="4726"/>
          <a:stretch/>
        </p:blipFill>
        <p:spPr bwMode="auto">
          <a:xfrm>
            <a:off x="2385586" y="1556347"/>
            <a:ext cx="690320" cy="77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97" descr="http://www.mobile-tracs.com/uploads/2/7/2/4/27243769/7485643_ori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0" t="4030" r="3886" b="4726"/>
          <a:stretch/>
        </p:blipFill>
        <p:spPr bwMode="auto">
          <a:xfrm>
            <a:off x="5609873" y="2410967"/>
            <a:ext cx="690320" cy="77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97" descr="http://www.mobile-tracs.com/uploads/2/7/2/4/27243769/7485643_ori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0" t="4030" r="3886" b="4726"/>
          <a:stretch/>
        </p:blipFill>
        <p:spPr bwMode="auto">
          <a:xfrm>
            <a:off x="8100393" y="4820709"/>
            <a:ext cx="690320" cy="77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411761" y="1364325"/>
            <a:ext cx="1152128" cy="1152128"/>
          </a:xfrm>
          <a:prstGeom prst="rect">
            <a:avLst/>
          </a:prstGeom>
          <a:solidFill>
            <a:srgbClr val="00B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 rot="4539005">
            <a:off x="5274206" y="3100704"/>
            <a:ext cx="1948760" cy="433755"/>
          </a:xfrm>
          <a:custGeom>
            <a:avLst/>
            <a:gdLst/>
            <a:ahLst/>
            <a:cxnLst>
              <a:cxn ang="0">
                <a:pos x="0" y="5837"/>
              </a:cxn>
              <a:cxn ang="0">
                <a:pos x="3414" y="4391"/>
              </a:cxn>
              <a:cxn ang="0">
                <a:pos x="3414" y="0"/>
              </a:cxn>
              <a:cxn ang="0">
                <a:pos x="0" y="1446"/>
              </a:cxn>
              <a:cxn ang="0">
                <a:pos x="0" y="5837"/>
              </a:cxn>
            </a:cxnLst>
            <a:rect l="0" t="0" r="r" b="b"/>
            <a:pathLst>
              <a:path w="3414" h="5837">
                <a:moveTo>
                  <a:pt x="0" y="5837"/>
                </a:moveTo>
                <a:lnTo>
                  <a:pt x="3414" y="4391"/>
                </a:lnTo>
                <a:lnTo>
                  <a:pt x="3414" y="0"/>
                </a:lnTo>
                <a:lnTo>
                  <a:pt x="0" y="1446"/>
                </a:lnTo>
                <a:lnTo>
                  <a:pt x="0" y="5837"/>
                </a:lnTo>
                <a:close/>
              </a:path>
            </a:pathLst>
          </a:custGeom>
          <a:solidFill>
            <a:srgbClr val="00B050">
              <a:alpha val="65000"/>
            </a:srgbClr>
          </a:solidFill>
          <a:ln w="9525">
            <a:noFill/>
            <a:prstDash val="sysDash"/>
            <a:miter lim="800000"/>
            <a:headEnd/>
            <a:tailEnd/>
          </a:ln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1400" b="1">
              <a:solidFill>
                <a:schemeClr val="bg1"/>
              </a:solidFill>
              <a:latin typeface="Arial Narrow" pitchFamily="11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DEE-23A7-4EAC-850A-534018C2544B}" type="slidenum">
              <a:rPr lang="zh-CN" altLang="en-US" smtClean="0"/>
              <a:t>73</a:t>
            </a:fld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142679" y="5347989"/>
            <a:ext cx="7488832" cy="13542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green time for the off-ramp flows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signal progression priority to those path-flows from the target off-ramp.</a:t>
            </a:r>
          </a:p>
        </p:txBody>
      </p:sp>
    </p:spTree>
    <p:extLst>
      <p:ext uri="{BB962C8B-B14F-4D97-AF65-F5344CB8AC3E}">
        <p14:creationId xmlns:p14="http://schemas.microsoft.com/office/powerpoint/2010/main" val="4556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Intersection Signal Timing Adjustment with Off-ramp Priority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41277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1: computation of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green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to off-ramp flows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484507"/>
              </p:ext>
            </p:extLst>
          </p:nvPr>
        </p:nvGraphicFramePr>
        <p:xfrm>
          <a:off x="611560" y="2060848"/>
          <a:ext cx="713091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0" name="Equation" r:id="rId3" imgW="4572000" imgH="647700" progId="Equation.DSMT4">
                  <p:embed/>
                </p:oleObj>
              </mc:Choice>
              <mc:Fallback>
                <p:oleObj name="Equation" r:id="rId3" imgW="4572000" imgH="647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060848"/>
                        <a:ext cx="7130910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35010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minimal green extension will ensure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of queue spillover until the end of the following signal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Intersection Signal Timing Adjustment with Off-ramp Priority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41277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2: adaptive signal control with off-ramp priority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82108"/>
            <a:ext cx="57531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3688" y="5877272"/>
            <a:ext cx="2160240" cy="391111"/>
          </a:xfrm>
          <a:prstGeom prst="rect">
            <a:avLst/>
          </a:prstGeom>
          <a:solidFill>
            <a:schemeClr val="accent6">
              <a:lumMod val="75000"/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67944" y="58772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 extension constraint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20" y="1196752"/>
            <a:ext cx="61912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1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Adaptive Signal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Progression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with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Off-ramp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Priority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59632" y="4869160"/>
            <a:ext cx="2376264" cy="1368152"/>
          </a:xfrm>
          <a:prstGeom prst="rect">
            <a:avLst/>
          </a:prstGeom>
          <a:solidFill>
            <a:schemeClr val="accent6">
              <a:lumMod val="75000"/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79912" y="505382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bandwidth constraint for off-ramp path-flows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2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Numerical Test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320082"/>
              </p:ext>
            </p:extLst>
          </p:nvPr>
        </p:nvGraphicFramePr>
        <p:xfrm>
          <a:off x="179512" y="673532"/>
          <a:ext cx="6192688" cy="582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0" name="Visio" r:id="rId3" imgW="7705786" imgH="7253069" progId="Visio.Drawing.11">
                  <p:embed/>
                </p:oleObj>
              </mc:Choice>
              <mc:Fallback>
                <p:oleObj name="Visio" r:id="rId3" imgW="7705786" imgH="725306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673532"/>
                        <a:ext cx="6192688" cy="5829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765267"/>
              </p:ext>
            </p:extLst>
          </p:nvPr>
        </p:nvGraphicFramePr>
        <p:xfrm>
          <a:off x="6228184" y="1124744"/>
          <a:ext cx="5216525" cy="516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1" name="Visio" r:id="rId5" imgW="5424219" imgH="5332018" progId="Visio.Drawing.11">
                  <p:embed/>
                </p:oleObj>
              </mc:Choice>
              <mc:Fallback>
                <p:oleObj name="Visio" r:id="rId5" imgW="5424219" imgH="5332018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124744"/>
                        <a:ext cx="5216525" cy="516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0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Numerical Test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9087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Queue Estimation Accuracy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145387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estimated and actual queue length at the off-ramp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8702" y="4077072"/>
            <a:ext cx="668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estimation errors of the off-ramp queue estimation model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r="7805"/>
          <a:stretch>
            <a:fillRect/>
          </a:stretch>
        </p:blipFill>
        <p:spPr bwMode="auto">
          <a:xfrm>
            <a:off x="971600" y="1804160"/>
            <a:ext cx="7094166" cy="231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r="7805"/>
          <a:stretch>
            <a:fillRect/>
          </a:stretch>
        </p:blipFill>
        <p:spPr bwMode="auto">
          <a:xfrm>
            <a:off x="1056129" y="4433034"/>
            <a:ext cx="7076679" cy="231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6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Numerical Test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9087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of off-ramp priority control function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145387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extension time granted to the off-ramp flows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1" r="7938"/>
          <a:stretch>
            <a:fillRect/>
          </a:stretch>
        </p:blipFill>
        <p:spPr bwMode="auto">
          <a:xfrm>
            <a:off x="467544" y="2060848"/>
            <a:ext cx="8568952" cy="279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2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4"/>
          <p:cNvSpPr txBox="1">
            <a:spLocks/>
          </p:cNvSpPr>
          <p:nvPr/>
        </p:nvSpPr>
        <p:spPr>
          <a:xfrm>
            <a:off x="395536" y="6452636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Literature Reviews</a:t>
            </a:r>
          </a:p>
        </p:txBody>
      </p:sp>
      <p:sp>
        <p:nvSpPr>
          <p:cNvPr id="25" name="Rounded Rectangle 28"/>
          <p:cNvSpPr/>
          <p:nvPr/>
        </p:nvSpPr>
        <p:spPr>
          <a:xfrm>
            <a:off x="2195736" y="980728"/>
            <a:ext cx="4320480" cy="672336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Pre-timed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Models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4067944" y="1772816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28"/>
          <p:cNvSpPr/>
          <p:nvPr/>
        </p:nvSpPr>
        <p:spPr>
          <a:xfrm>
            <a:off x="2938285" y="2420888"/>
            <a:ext cx="2929859" cy="672336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optimization at arterial level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044719"/>
              </p:ext>
            </p:extLst>
          </p:nvPr>
        </p:nvGraphicFramePr>
        <p:xfrm>
          <a:off x="971598" y="3200360"/>
          <a:ext cx="7848874" cy="3613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7"/>
                <a:gridCol w="3924437"/>
              </a:tblGrid>
              <a:tr h="50405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Minimizing Total Traffic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Delay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Maximizing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Progression Efficiency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11219">
                <a:tc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TRANSYT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(Robertson, 1969); </a:t>
                      </a:r>
                    </a:p>
                    <a:p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TRANSYT 7-F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(Wallace et al., 1988); </a:t>
                      </a:r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Simulation-based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(Yun and Park ,2006,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Stevanovic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al., 2007);</a:t>
                      </a:r>
                    </a:p>
                    <a:p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CTM-based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(Lo, 1999; Lo et al., 2001; and Lo and Chow 2004);</a:t>
                      </a:r>
                    </a:p>
                    <a:p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Others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Aboudolas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al., 2010; Zhang and Yin 2010, Li, 2012, Liu and Chang, 2011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Morgan and Litter (1964),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Litter (1966),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Little et al., (1981),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Gartner et al. (1991),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Chaudhary et al. (2002),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Tian and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Urbanik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(2007),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 (2014)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00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Numerical Test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104" y="109338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Evaluation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104" y="1791400"/>
            <a:ext cx="882047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systems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tested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Pre-timed Control System: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proposed pre-timed models to generate the signal plans;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Adaptive Control System: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adaptive signal control model and dynamic signal progression model are implemented;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System: including the off-ramp queue estimation, arterial signal adaptive control, and off-ramp priority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Numerical Test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1680" y="145342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time-dependent travel time along the freeway mainline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r="7805"/>
          <a:stretch>
            <a:fillRect/>
          </a:stretch>
        </p:blipFill>
        <p:spPr bwMode="auto">
          <a:xfrm>
            <a:off x="275109" y="2101974"/>
            <a:ext cx="837930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2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Numerical Test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110425"/>
              </p:ext>
            </p:extLst>
          </p:nvPr>
        </p:nvGraphicFramePr>
        <p:xfrm>
          <a:off x="479669" y="2060848"/>
          <a:ext cx="8229600" cy="2221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/>
                <a:gridCol w="1944216"/>
                <a:gridCol w="2016224"/>
                <a:gridCol w="1964904"/>
              </a:tblGrid>
              <a:tr h="576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Pre-timed System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Adaptive System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System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stops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2.391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1.711 (-28.4%)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1.621 (-32.2%)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speed (km/h)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36.116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38.633 (+7.0%)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39.25 (+8.7%)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 delay (s)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89.065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73.77 (-13.7%)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68.209 (-19.6%)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14525" y="155679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 Performance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4225" y="2636912"/>
            <a:ext cx="2014239" cy="1512168"/>
          </a:xfrm>
          <a:prstGeom prst="rect">
            <a:avLst/>
          </a:prstGeom>
          <a:solidFill>
            <a:schemeClr val="accent6">
              <a:lumMod val="75000"/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7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4624"/>
            <a:ext cx="8280920" cy="94096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325015"/>
              </p:ext>
            </p:extLst>
          </p:nvPr>
        </p:nvGraphicFramePr>
        <p:xfrm>
          <a:off x="395536" y="1268760"/>
          <a:ext cx="822960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931618"/>
              </p:ext>
            </p:extLst>
          </p:nvPr>
        </p:nvGraphicFramePr>
        <p:xfrm>
          <a:off x="392197" y="2492896"/>
          <a:ext cx="8229600" cy="154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764580"/>
              </p:ext>
            </p:extLst>
          </p:nvPr>
        </p:nvGraphicFramePr>
        <p:xfrm>
          <a:off x="395536" y="3717032"/>
          <a:ext cx="8229600" cy="1536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DEE-23A7-4EAC-850A-534018C2544B}" type="slidenum">
              <a:rPr lang="zh-CN" altLang="en-US" smtClean="0"/>
              <a:t>83</a:t>
            </a:fld>
            <a:endParaRPr lang="zh-CN" altLang="en-US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733157"/>
              </p:ext>
            </p:extLst>
          </p:nvPr>
        </p:nvGraphicFramePr>
        <p:xfrm>
          <a:off x="374848" y="4916363"/>
          <a:ext cx="8229600" cy="1536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82745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  <p:bldGraphic spid="16" grpId="0">
        <p:bldAsOne/>
      </p:bldGraphic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365104"/>
            <a:ext cx="4644008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052736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Contributions: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an effective operational framework for the integrated traffic control at the off-ramp interchanged area;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Constructed a new O-D estimation model with real-time queue information;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Formulated a signal optimization model to prevent the off-ramp queue spillover;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a multi-path progression model to facilitate traffic flows to reach their destinations;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key control models for real-time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operations, in response to traffic fluctuations in practice.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2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365104"/>
            <a:ext cx="4644008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052736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 Directions: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an optimal traffic control model to concurrently account for the delay of traffic flows on the freeway and local arterial;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both on-ramp and off-ramp control strategies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(ramp metering, variable speed limit, off-ramp priority, local signal adaptive control) 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large-scale corridor traffic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Enhancement of the current real-time signal control system with advanced information/communication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(e.g., connected vehicles).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1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dan\Desktop\未标题-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81920"/>
            <a:ext cx="9144000" cy="17968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38418" y="5339146"/>
            <a:ext cx="6805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</a:rPr>
              <a:t>THANKS &amp; Questions?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909"/>
            <a:ext cx="720080" cy="71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页脚占位符 4"/>
          <p:cNvSpPr txBox="1">
            <a:spLocks/>
          </p:cNvSpPr>
          <p:nvPr/>
        </p:nvSpPr>
        <p:spPr>
          <a:xfrm>
            <a:off x="827584" y="327571"/>
            <a:ext cx="5832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3" y="57979"/>
            <a:ext cx="9111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Literature Reviews</a:t>
            </a:r>
          </a:p>
        </p:txBody>
      </p:sp>
      <p:sp>
        <p:nvSpPr>
          <p:cNvPr id="25" name="Rounded Rectangle 28"/>
          <p:cNvSpPr/>
          <p:nvPr/>
        </p:nvSpPr>
        <p:spPr>
          <a:xfrm>
            <a:off x="2195736" y="980728"/>
            <a:ext cx="4320480" cy="672336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Signal Control Models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4067944" y="1844824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269715"/>
              </p:ext>
            </p:extLst>
          </p:nvPr>
        </p:nvGraphicFramePr>
        <p:xfrm>
          <a:off x="323528" y="2636912"/>
          <a:ext cx="8280919" cy="3711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04455"/>
              </a:tblGrid>
              <a:tr h="602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Actuated Signal Control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Adaptive Signal Control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69458">
                <a:tc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System Introduction</a:t>
                      </a:r>
                      <a:r>
                        <a:rPr lang="en-US" sz="18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Boillot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 1992; ITE, 1997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 green time selection 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Kell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and Fullerton, 1998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 green time selection 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(Lin, 1985;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Courage et al., 1989;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Orcutt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, 1993;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Kell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and Fullerton, 1998; Courage , 2003; Zhang and Wang, 2011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SCOOT </a:t>
                      </a: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Hunt et al. 1982; Ian et al., 1998; Dennis et al., 1991;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Bretherton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al., 2005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SCATS</a:t>
                      </a: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Luke, 1984, Gross, 2000, Gao, 2011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OPAC</a:t>
                      </a: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Gartner et al., 1979; Gartner, 1983; Gartner et al., 1995; Gartner et al., 2001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RHODES</a:t>
                      </a: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Mirchandani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al., 1995, 2000, 2001,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2004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public.Moldy\Desktop\University_of_Maryland_Se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6053"/>
            <a:ext cx="432048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页脚占位符 4"/>
          <p:cNvSpPr txBox="1">
            <a:spLocks/>
          </p:cNvSpPr>
          <p:nvPr/>
        </p:nvSpPr>
        <p:spPr>
          <a:xfrm>
            <a:off x="395536" y="64526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&amp; Environmental Engineering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7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75000"/>
            <a:alpha val="80000"/>
          </a:schemeClr>
        </a:solidFill>
        <a:ln>
          <a:solidFill>
            <a:schemeClr val="bg1">
              <a:alpha val="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2399</TotalTime>
  <Words>4420</Words>
  <Application>Microsoft Office PowerPoint</Application>
  <PresentationFormat>On-screen Show (4:3)</PresentationFormat>
  <Paragraphs>971</Paragraphs>
  <Slides>86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86</vt:i4>
      </vt:variant>
    </vt:vector>
  </HeadingPairs>
  <TitlesOfParts>
    <vt:vector size="89" baseType="lpstr">
      <vt:lpstr>Office 主题</vt:lpstr>
      <vt:lpstr>Visio</vt:lpstr>
      <vt:lpstr>Equation</vt:lpstr>
      <vt:lpstr>PowerPoint Presentation</vt:lpstr>
      <vt:lpstr>Outline</vt:lpstr>
      <vt:lpstr>PowerPoint Presentation</vt:lpstr>
      <vt:lpstr>PowerPoint Presentation</vt:lpstr>
      <vt:lpstr>Integrated Off-Ramp Controls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of Two-way Progression</vt:lpstr>
      <vt:lpstr>What is Multi-Path Progression?</vt:lpstr>
      <vt:lpstr>Critical Issues in Multi-Path Progression</vt:lpstr>
      <vt:lpstr>Model I</vt:lpstr>
      <vt:lpstr>Model I</vt:lpstr>
      <vt:lpstr>Model II</vt:lpstr>
      <vt:lpstr>Model II</vt:lpstr>
      <vt:lpstr>Model II</vt:lpstr>
      <vt:lpstr>Model II</vt:lpstr>
      <vt:lpstr>Model III</vt:lpstr>
      <vt:lpstr>Model III</vt:lpstr>
      <vt:lpstr>Model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Real-Time Signal Control</vt:lpstr>
      <vt:lpstr>Off-ramp Queue Estimation Model</vt:lpstr>
      <vt:lpstr>Off-ramp Queue Estimation Model</vt:lpstr>
      <vt:lpstr>Model I</vt:lpstr>
      <vt:lpstr>Model II</vt:lpstr>
      <vt:lpstr>Scenario 1</vt:lpstr>
      <vt:lpstr>Scenario 2</vt:lpstr>
      <vt:lpstr>Real-Time Signal Control</vt:lpstr>
      <vt:lpstr>Arterial Adaptive Signal Control</vt:lpstr>
      <vt:lpstr>Intersection Signal Timing Adjustment</vt:lpstr>
      <vt:lpstr>Solution Algorithm</vt:lpstr>
      <vt:lpstr>Adaptive Signal Progression Control</vt:lpstr>
      <vt:lpstr>Adaptive Signal Progression Control</vt:lpstr>
      <vt:lpstr>Solution Algorithm</vt:lpstr>
      <vt:lpstr>Solution Algorithm</vt:lpstr>
      <vt:lpstr>Real-Time Signal Control</vt:lpstr>
      <vt:lpstr>Dynamic Off-ramp Priority Control</vt:lpstr>
      <vt:lpstr>Control Logic</vt:lpstr>
      <vt:lpstr>Intersection Signal Timing Adjustment with Off-ramp Priority</vt:lpstr>
      <vt:lpstr>Intersection Signal Timing Adjustment with Off-ramp Priority</vt:lpstr>
      <vt:lpstr>Adaptive Signal Progression Control with Off-ramp Priority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lidan</dc:creator>
  <cp:lastModifiedBy>Terry</cp:lastModifiedBy>
  <cp:revision>302</cp:revision>
  <dcterms:created xsi:type="dcterms:W3CDTF">2013-10-16T05:48:55Z</dcterms:created>
  <dcterms:modified xsi:type="dcterms:W3CDTF">2015-06-12T02:13:03Z</dcterms:modified>
</cp:coreProperties>
</file>